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3" r:id="rId3"/>
    <p:sldId id="294" r:id="rId4"/>
    <p:sldId id="284" r:id="rId5"/>
    <p:sldId id="293" r:id="rId6"/>
    <p:sldId id="281" r:id="rId7"/>
    <p:sldId id="277" r:id="rId8"/>
    <p:sldId id="261" r:id="rId9"/>
    <p:sldId id="296" r:id="rId10"/>
    <p:sldId id="300" r:id="rId11"/>
    <p:sldId id="264" r:id="rId12"/>
    <p:sldId id="298" r:id="rId13"/>
    <p:sldId id="311" r:id="rId14"/>
    <p:sldId id="301" r:id="rId15"/>
    <p:sldId id="299" r:id="rId16"/>
    <p:sldId id="307" r:id="rId17"/>
    <p:sldId id="295" r:id="rId18"/>
    <p:sldId id="302" r:id="rId19"/>
    <p:sldId id="306" r:id="rId20"/>
    <p:sldId id="308" r:id="rId21"/>
    <p:sldId id="309" r:id="rId22"/>
    <p:sldId id="305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0376" autoAdjust="0"/>
  </p:normalViewPr>
  <p:slideViewPr>
    <p:cSldViewPr>
      <p:cViewPr>
        <p:scale>
          <a:sx n="66" d="100"/>
          <a:sy n="66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L:\Li2_2014_02_1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R\Desktop\Li2_2014_02_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8908415395011"/>
          <c:y val="0.13136262405430768"/>
          <c:w val="0.80159044939301072"/>
          <c:h val="0.749138423112623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LDA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Sheet1!$B$2:$B$20</c:f>
              <c:numCache>
                <c:formatCode>General</c:formatCode>
                <c:ptCount val="19"/>
                <c:pt idx="0">
                  <c:v>1.3229458000001415E-3</c:v>
                </c:pt>
                <c:pt idx="1">
                  <c:v>3.5876440000137677E-4</c:v>
                </c:pt>
                <c:pt idx="2">
                  <c:v>1.0364780000138296E-4</c:v>
                </c:pt>
                <c:pt idx="3">
                  <c:v>0</c:v>
                </c:pt>
                <c:pt idx="4">
                  <c:v>5.5908500000256822E-5</c:v>
                </c:pt>
                <c:pt idx="5">
                  <c:v>2.2728040000075111E-4</c:v>
                </c:pt>
                <c:pt idx="6">
                  <c:v>4.9318490000160864E-4</c:v>
                </c:pt>
                <c:pt idx="7">
                  <c:v>8.4031400000128542E-4</c:v>
                </c:pt>
                <c:pt idx="8">
                  <c:v>1.7760417000012296E-3</c:v>
                </c:pt>
                <c:pt idx="9">
                  <c:v>2.9417294000015914E-3</c:v>
                </c:pt>
                <c:pt idx="10">
                  <c:v>4.3762779000005025E-3</c:v>
                </c:pt>
                <c:pt idx="11">
                  <c:v>5.94643730000044E-3</c:v>
                </c:pt>
                <c:pt idx="12">
                  <c:v>7.6162268000015132E-3</c:v>
                </c:pt>
                <c:pt idx="13">
                  <c:v>9.3264526000016446E-3</c:v>
                </c:pt>
                <c:pt idx="14">
                  <c:v>1.1144310000000601E-2</c:v>
                </c:pt>
                <c:pt idx="15">
                  <c:v>1.2963017800000642E-2</c:v>
                </c:pt>
                <c:pt idx="16">
                  <c:v>1.4765697100001418E-2</c:v>
                </c:pt>
                <c:pt idx="17">
                  <c:v>1.6541027500000638E-2</c:v>
                </c:pt>
                <c:pt idx="18">
                  <c:v>1.8306089800001146E-2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HF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2.9234853000001948E-3</c:v>
                </c:pt>
                <c:pt idx="1">
                  <c:v>1.2407066999990946E-3</c:v>
                </c:pt>
                <c:pt idx="2">
                  <c:v>6.850284999995182E-4</c:v>
                </c:pt>
                <c:pt idx="3">
                  <c:v>3.0166530000030889E-4</c:v>
                </c:pt>
                <c:pt idx="4">
                  <c:v>8.4560999999538922E-5</c:v>
                </c:pt>
                <c:pt idx="5">
                  <c:v>0</c:v>
                </c:pt>
                <c:pt idx="6">
                  <c:v>4.7470300000185262E-5</c:v>
                </c:pt>
                <c:pt idx="7">
                  <c:v>2.0887350000009519E-4</c:v>
                </c:pt>
                <c:pt idx="8">
                  <c:v>8.405568000000585E-4</c:v>
                </c:pt>
                <c:pt idx="9">
                  <c:v>1.8333407999993057E-3</c:v>
                </c:pt>
                <c:pt idx="10">
                  <c:v>3.1191530000000967E-3</c:v>
                </c:pt>
                <c:pt idx="11">
                  <c:v>4.6439135999989389E-3</c:v>
                </c:pt>
                <c:pt idx="12">
                  <c:v>6.344738999999322E-3</c:v>
                </c:pt>
                <c:pt idx="13">
                  <c:v>8.191233399999831E-3</c:v>
                </c:pt>
                <c:pt idx="14">
                  <c:v>1.0138432099999761E-2</c:v>
                </c:pt>
                <c:pt idx="15">
                  <c:v>1.2175402600000496E-2</c:v>
                </c:pt>
                <c:pt idx="16">
                  <c:v>1.4269582599998998E-2</c:v>
                </c:pt>
                <c:pt idx="17">
                  <c:v>1.6413607100000505E-2</c:v>
                </c:pt>
                <c:pt idx="18">
                  <c:v>1.8565921400000462E-2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B3LYP (DMol3)</c:v>
                </c:pt>
              </c:strCache>
            </c:strRef>
          </c:tx>
          <c:spPr>
            <a:ln w="19050" cap="rnd">
              <a:solidFill>
                <a:schemeClr val="accent3"/>
              </a:solidFill>
              <a:prstDash val="dashDot"/>
              <a:round/>
            </a:ln>
            <a:effectLst/>
          </c:spPr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Sheet1!$D$2:$D$20</c:f>
              <c:numCache>
                <c:formatCode>General</c:formatCode>
                <c:ptCount val="19"/>
                <c:pt idx="0">
                  <c:v>1.4520000000004529E-3</c:v>
                </c:pt>
                <c:pt idx="1">
                  <c:v>3.5799999999852616E-4</c:v>
                </c:pt>
                <c:pt idx="2">
                  <c:v>8.4999999998558451E-5</c:v>
                </c:pt>
                <c:pt idx="3">
                  <c:v>0</c:v>
                </c:pt>
                <c:pt idx="4">
                  <c:v>4.7999999999603915E-5</c:v>
                </c:pt>
                <c:pt idx="5">
                  <c:v>2.3900000000054433E-4</c:v>
                </c:pt>
                <c:pt idx="6">
                  <c:v>5.5000000000049454E-4</c:v>
                </c:pt>
                <c:pt idx="7">
                  <c:v>9.5599999999862462E-4</c:v>
                </c:pt>
                <c:pt idx="8">
                  <c:v>2.0150000000001E-3</c:v>
                </c:pt>
                <c:pt idx="9">
                  <c:v>3.3799999999999386E-3</c:v>
                </c:pt>
                <c:pt idx="10">
                  <c:v>5.0810000000005573E-3</c:v>
                </c:pt>
                <c:pt idx="11">
                  <c:v>6.9000000000016826E-3</c:v>
                </c:pt>
                <c:pt idx="12">
                  <c:v>8.8010000000018351E-3</c:v>
                </c:pt>
                <c:pt idx="13">
                  <c:v>1.0812999999998851E-2</c:v>
                </c:pt>
                <c:pt idx="14">
                  <c:v>1.2912000000000035E-2</c:v>
                </c:pt>
                <c:pt idx="15">
                  <c:v>1.5084999999999127E-2</c:v>
                </c:pt>
                <c:pt idx="16">
                  <c:v>1.7126000000001085E-2</c:v>
                </c:pt>
                <c:pt idx="17">
                  <c:v>1.9221000000001709E-2</c:v>
                </c:pt>
                <c:pt idx="18">
                  <c:v>2.1328000000000458E-2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1-shot (HF)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Sheet1!$E$2:$E$20</c:f>
              <c:numCache>
                <c:formatCode>General</c:formatCode>
                <c:ptCount val="19"/>
                <c:pt idx="0">
                  <c:v>2.7078557000006498E-3</c:v>
                </c:pt>
                <c:pt idx="1">
                  <c:v>1.1246919999994276E-3</c:v>
                </c:pt>
                <c:pt idx="2">
                  <c:v>6.0635380000029215E-4</c:v>
                </c:pt>
                <c:pt idx="3">
                  <c:v>2.5344790000048079E-4</c:v>
                </c:pt>
                <c:pt idx="4">
                  <c:v>7.0195599999323122E-5</c:v>
                </c:pt>
                <c:pt idx="5">
                  <c:v>0</c:v>
                </c:pt>
                <c:pt idx="6">
                  <c:v>5.7477400000394141E-5</c:v>
                </c:pt>
                <c:pt idx="7">
                  <c:v>2.2030589999921801E-4</c:v>
                </c:pt>
                <c:pt idx="8">
                  <c:v>8.2907230000017762E-4</c:v>
                </c:pt>
                <c:pt idx="9">
                  <c:v>1.785817400000056E-3</c:v>
                </c:pt>
                <c:pt idx="10">
                  <c:v>3.0239963999996178E-3</c:v>
                </c:pt>
                <c:pt idx="11">
                  <c:v>4.4884460999998765E-3</c:v>
                </c:pt>
                <c:pt idx="12">
                  <c:v>6.1045037999996055E-3</c:v>
                </c:pt>
                <c:pt idx="13">
                  <c:v>7.8528957999992599E-3</c:v>
                </c:pt>
                <c:pt idx="14">
                  <c:v>9.6800396999991989E-3</c:v>
                </c:pt>
                <c:pt idx="15">
                  <c:v>1.1596243399999651E-2</c:v>
                </c:pt>
                <c:pt idx="16">
                  <c:v>1.3559000799999055E-2</c:v>
                </c:pt>
                <c:pt idx="17">
                  <c:v>1.5570475800000594E-2</c:v>
                </c:pt>
                <c:pt idx="18">
                  <c:v>1.7572904199999684E-2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GW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Sheet1!$F$2:$F$20</c:f>
              <c:numCache>
                <c:formatCode>General</c:formatCode>
                <c:ptCount val="19"/>
                <c:pt idx="0">
                  <c:v>2.1356440999991122E-3</c:v>
                </c:pt>
                <c:pt idx="1">
                  <c:v>7.9384529999870779E-4</c:v>
                </c:pt>
                <c:pt idx="2">
                  <c:v>3.7934289999874693E-4</c:v>
                </c:pt>
                <c:pt idx="3">
                  <c:v>1.2419449999967469E-4</c:v>
                </c:pt>
                <c:pt idx="4">
                  <c:v>0</c:v>
                </c:pt>
                <c:pt idx="5">
                  <c:v>2.3047599999159729E-5</c:v>
                </c:pt>
                <c:pt idx="6">
                  <c:v>1.6599709999987056E-4</c:v>
                </c:pt>
                <c:pt idx="7">
                  <c:v>4.1279599999910488E-4</c:v>
                </c:pt>
                <c:pt idx="8">
                  <c:v>1.1747777999993048E-3</c:v>
                </c:pt>
                <c:pt idx="9">
                  <c:v>2.2720765999988402E-3</c:v>
                </c:pt>
                <c:pt idx="10">
                  <c:v>3.6154212999992552E-3</c:v>
                </c:pt>
                <c:pt idx="11">
                  <c:v>5.1699731999992338E-3</c:v>
                </c:pt>
                <c:pt idx="12">
                  <c:v>6.8850112999996327E-3</c:v>
                </c:pt>
                <c:pt idx="13">
                  <c:v>8.7182271999992622E-3</c:v>
                </c:pt>
                <c:pt idx="14">
                  <c:v>1.0649697299999872E-2</c:v>
                </c:pt>
                <c:pt idx="15">
                  <c:v>1.2622145099999926E-2</c:v>
                </c:pt>
                <c:pt idx="16">
                  <c:v>1.4636956499998632E-2</c:v>
                </c:pt>
                <c:pt idx="17">
                  <c:v>1.6673870520000023E-2</c:v>
                </c:pt>
                <c:pt idx="18">
                  <c:v>1.8712005799999432E-2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219776"/>
        <c:axId val="104221312"/>
      </c:scatterChart>
      <c:valAx>
        <c:axId val="104219776"/>
        <c:scaling>
          <c:orientation val="minMax"/>
          <c:max val="3.5"/>
          <c:min val="2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221312"/>
        <c:crosses val="autoZero"/>
        <c:crossBetween val="midCat"/>
      </c:valAx>
      <c:valAx>
        <c:axId val="104221312"/>
        <c:scaling>
          <c:orientation val="minMax"/>
          <c:max val="1.2000000000000002E-2"/>
          <c:min val="-2.0000000000000005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2197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7597956242319"/>
          <c:y val="2.9526125053481594E-2"/>
          <c:w val="0.83725987382057887"/>
          <c:h val="7.8252931403673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24899844519838"/>
          <c:y val="4.745838597019774E-2"/>
          <c:w val="0.81320680627501685"/>
          <c:h val="0.7471513328395833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GW (N)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Sheet3!$B$2:$B$20</c:f>
              <c:numCache>
                <c:formatCode>General</c:formatCode>
                <c:ptCount val="19"/>
                <c:pt idx="0">
                  <c:v>2.1356440999991122E-3</c:v>
                </c:pt>
                <c:pt idx="1">
                  <c:v>7.9384529999870779E-4</c:v>
                </c:pt>
                <c:pt idx="2">
                  <c:v>3.7934289999874693E-4</c:v>
                </c:pt>
                <c:pt idx="3">
                  <c:v>1.2419449999967469E-4</c:v>
                </c:pt>
                <c:pt idx="4">
                  <c:v>0</c:v>
                </c:pt>
                <c:pt idx="5">
                  <c:v>2.3047599999159729E-5</c:v>
                </c:pt>
                <c:pt idx="6">
                  <c:v>1.6599709999987056E-4</c:v>
                </c:pt>
                <c:pt idx="7">
                  <c:v>4.1279599999910488E-4</c:v>
                </c:pt>
                <c:pt idx="8">
                  <c:v>1.1747777999993048E-3</c:v>
                </c:pt>
                <c:pt idx="9">
                  <c:v>2.2720765999988402E-3</c:v>
                </c:pt>
                <c:pt idx="10">
                  <c:v>3.6154212999992552E-3</c:v>
                </c:pt>
                <c:pt idx="11">
                  <c:v>5.1699731999992338E-3</c:v>
                </c:pt>
                <c:pt idx="12">
                  <c:v>6.8850112999996327E-3</c:v>
                </c:pt>
                <c:pt idx="13">
                  <c:v>8.7182271999992622E-3</c:v>
                </c:pt>
                <c:pt idx="14">
                  <c:v>1.0649697299999872E-2</c:v>
                </c:pt>
                <c:pt idx="15">
                  <c:v>1.2622145099999926E-2</c:v>
                </c:pt>
                <c:pt idx="16">
                  <c:v>1.4636956499998632E-2</c:v>
                </c:pt>
                <c:pt idx="17">
                  <c:v>1.6673870520000023E-2</c:v>
                </c:pt>
                <c:pt idx="18">
                  <c:v>1.8712005799999432E-2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GW (N+1)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Sheet3!$C$2:$C$20</c:f>
              <c:numCache>
                <c:formatCode>General</c:formatCode>
                <c:ptCount val="19"/>
                <c:pt idx="0">
                  <c:v>7.4191870778399505E-3</c:v>
                </c:pt>
                <c:pt idx="1">
                  <c:v>4.9452695714808925E-3</c:v>
                </c:pt>
                <c:pt idx="2">
                  <c:v>3.9311522137452926E-3</c:v>
                </c:pt>
                <c:pt idx="3">
                  <c:v>3.0632545781710263E-3</c:v>
                </c:pt>
                <c:pt idx="4">
                  <c:v>2.321500603713389E-3</c:v>
                </c:pt>
                <c:pt idx="5">
                  <c:v>1.7204785932758426E-3</c:v>
                </c:pt>
                <c:pt idx="6">
                  <c:v>1.2291300116888948E-3</c:v>
                </c:pt>
                <c:pt idx="7">
                  <c:v>8.3265956953404441E-4</c:v>
                </c:pt>
                <c:pt idx="8">
                  <c:v>2.705963713722781E-4</c:v>
                </c:pt>
                <c:pt idx="9">
                  <c:v>3.3028853840377792E-5</c:v>
                </c:pt>
                <c:pt idx="10">
                  <c:v>0</c:v>
                </c:pt>
                <c:pt idx="11">
                  <c:v>1.9068631749519227E-4</c:v>
                </c:pt>
                <c:pt idx="12">
                  <c:v>5.3782947078317989E-4</c:v>
                </c:pt>
                <c:pt idx="13">
                  <c:v>1.0052356537677554E-3</c:v>
                </c:pt>
                <c:pt idx="14">
                  <c:v>1.5668073340702193E-3</c:v>
                </c:pt>
                <c:pt idx="15">
                  <c:v>2.1782746967300426E-3</c:v>
                </c:pt>
                <c:pt idx="16">
                  <c:v>2.8524333293642457E-3</c:v>
                </c:pt>
                <c:pt idx="17">
                  <c:v>3.5641065151139628E-3</c:v>
                </c:pt>
                <c:pt idx="18">
                  <c:v>4.2952650696452821E-3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GW (N-1)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Sheet3!$A$2:$A$20</c:f>
              <c:numCache>
                <c:formatCode>General</c:formatCode>
                <c:ptCount val="19"/>
                <c:pt idx="0">
                  <c:v>2.5</c:v>
                </c:pt>
                <c:pt idx="1">
                  <c:v>2.6</c:v>
                </c:pt>
                <c:pt idx="2">
                  <c:v>2.65</c:v>
                </c:pt>
                <c:pt idx="3">
                  <c:v>2.7</c:v>
                </c:pt>
                <c:pt idx="4">
                  <c:v>2.75</c:v>
                </c:pt>
                <c:pt idx="5">
                  <c:v>2.8</c:v>
                </c:pt>
                <c:pt idx="6">
                  <c:v>2.85</c:v>
                </c:pt>
                <c:pt idx="7">
                  <c:v>2.9</c:v>
                </c:pt>
                <c:pt idx="8">
                  <c:v>3</c:v>
                </c:pt>
                <c:pt idx="9">
                  <c:v>3.1</c:v>
                </c:pt>
                <c:pt idx="10">
                  <c:v>3.2</c:v>
                </c:pt>
                <c:pt idx="11">
                  <c:v>3.3</c:v>
                </c:pt>
                <c:pt idx="12">
                  <c:v>3.4</c:v>
                </c:pt>
                <c:pt idx="13">
                  <c:v>3.5</c:v>
                </c:pt>
                <c:pt idx="14">
                  <c:v>3.6</c:v>
                </c:pt>
                <c:pt idx="15">
                  <c:v>3.7</c:v>
                </c:pt>
                <c:pt idx="16">
                  <c:v>3.8</c:v>
                </c:pt>
                <c:pt idx="17">
                  <c:v>3.9</c:v>
                </c:pt>
                <c:pt idx="18">
                  <c:v>4</c:v>
                </c:pt>
              </c:numCache>
            </c:numRef>
          </c:xVal>
          <c:yVal>
            <c:numRef>
              <c:f>Sheet3!$D$2:$D$20</c:f>
              <c:numCache>
                <c:formatCode>General</c:formatCode>
                <c:ptCount val="19"/>
                <c:pt idx="0">
                  <c:v>1.1592750712567934E-2</c:v>
                </c:pt>
                <c:pt idx="1">
                  <c:v>8.2600919456439215E-3</c:v>
                </c:pt>
                <c:pt idx="2">
                  <c:v>6.8636666864012597E-3</c:v>
                </c:pt>
                <c:pt idx="3">
                  <c:v>5.637154850164805E-3</c:v>
                </c:pt>
                <c:pt idx="4">
                  <c:v>4.5538388470411917E-3</c:v>
                </c:pt>
                <c:pt idx="5">
                  <c:v>3.6273879538395448E-3</c:v>
                </c:pt>
                <c:pt idx="6">
                  <c:v>2.8327700006975931E-3</c:v>
                </c:pt>
                <c:pt idx="7">
                  <c:v>2.1544999407563381E-3</c:v>
                </c:pt>
                <c:pt idx="8">
                  <c:v>1.1091815055497278E-3</c:v>
                </c:pt>
                <c:pt idx="9">
                  <c:v>4.5184120962815655E-4</c:v>
                </c:pt>
                <c:pt idx="10">
                  <c:v>8.6084895295712727E-5</c:v>
                </c:pt>
                <c:pt idx="11">
                  <c:v>0</c:v>
                </c:pt>
                <c:pt idx="12">
                  <c:v>1.3340576629872203E-4</c:v>
                </c:pt>
                <c:pt idx="13">
                  <c:v>4.4394151194282472E-4</c:v>
                </c:pt>
                <c:pt idx="14">
                  <c:v>9.1234322899680365E-4</c:v>
                </c:pt>
                <c:pt idx="15">
                  <c:v>1.4787701065426262E-3</c:v>
                </c:pt>
                <c:pt idx="16">
                  <c:v>2.1420006318617624E-3</c:v>
                </c:pt>
                <c:pt idx="17">
                  <c:v>2.8813251921064875E-3</c:v>
                </c:pt>
                <c:pt idx="18">
                  <c:v>3.6737394283719027E-3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077568"/>
        <c:axId val="104083456"/>
      </c:scatterChart>
      <c:valAx>
        <c:axId val="104077568"/>
        <c:scaling>
          <c:orientation val="minMax"/>
          <c:max val="4"/>
          <c:min val="2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083456"/>
        <c:crosses val="autoZero"/>
        <c:crossBetween val="midCat"/>
      </c:valAx>
      <c:valAx>
        <c:axId val="10408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077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91792755130813"/>
          <c:y val="0.10787409452230452"/>
          <c:w val="0.61760346259792576"/>
          <c:h val="6.1195704147157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DF27-330E-49B6-9838-3E6849A03BDA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1C844-D373-4B54-86C9-F173482E55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3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83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2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5.23 </a:t>
            </a:r>
            <a:r>
              <a:rPr kumimoji="1" lang="en-US" altLang="ja-JP" dirty="0" err="1" smtClean="0"/>
              <a:t>Ry</a:t>
            </a:r>
            <a:r>
              <a:rPr kumimoji="1" lang="en-US" altLang="ja-JP" dirty="0" smtClean="0"/>
              <a:t> = 142 eV</a:t>
            </a:r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24.87 </a:t>
            </a:r>
            <a:r>
              <a:rPr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Ry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=</a:t>
            </a:r>
            <a:r>
              <a:rPr lang="en-US" altLang="ja-JP" baseline="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676 eV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349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943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54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1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95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1C844-D373-4B54-86C9-F173482E554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85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"/>
          <p:cNvCxnSpPr/>
          <p:nvPr/>
        </p:nvCxnSpPr>
        <p:spPr>
          <a:xfrm>
            <a:off x="1220788" y="1220788"/>
            <a:ext cx="0" cy="3936404"/>
          </a:xfrm>
          <a:prstGeom prst="line">
            <a:avLst/>
          </a:prstGeom>
          <a:ln w="9525">
            <a:solidFill>
              <a:srgbClr val="29486D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49" y="558800"/>
            <a:ext cx="6477000" cy="19200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708" y="2548779"/>
            <a:ext cx="6487553" cy="306824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7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026942"/>
            <a:ext cx="8461717" cy="5099221"/>
          </a:xfrm>
        </p:spPr>
        <p:txBody>
          <a:bodyPr>
            <a:normAutofit/>
          </a:bodyPr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88741" y="104339"/>
            <a:ext cx="7597727" cy="6201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26400" y="6492875"/>
            <a:ext cx="984250" cy="238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solidFill>
                  <a:srgbClr val="7F7F7F"/>
                </a:solidFill>
                <a:latin typeface="Arial" pitchFamily="34" charset="0"/>
                <a:ea typeface="ＭＳ Ｐゴシック"/>
                <a:cs typeface="Arial" pitchFamily="34" charset="0"/>
              </a:defRPr>
            </a:lvl1pPr>
          </a:lstStyle>
          <a:p>
            <a:fld id="{08C29E01-F40A-4A60-8297-82BC3D04B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2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185" y="1090246"/>
            <a:ext cx="4249615" cy="5035917"/>
          </a:xfrm>
        </p:spPr>
        <p:txBody>
          <a:bodyPr>
            <a:normAutofit/>
          </a:bodyPr>
          <a:lstStyle>
            <a:lvl1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090246"/>
            <a:ext cx="4172243" cy="5035917"/>
          </a:xfrm>
        </p:spPr>
        <p:txBody>
          <a:bodyPr>
            <a:normAutofit/>
          </a:bodyPr>
          <a:lstStyle>
            <a:lvl1pPr>
              <a:defRPr sz="2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8740" y="104339"/>
            <a:ext cx="7590693" cy="6201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26400" y="6492875"/>
            <a:ext cx="984250" cy="238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>
                <a:solidFill>
                  <a:srgbClr val="7F7F7F"/>
                </a:solidFill>
                <a:latin typeface="Arial" pitchFamily="34" charset="0"/>
                <a:ea typeface="ＭＳ Ｐゴシック"/>
                <a:cs typeface="Arial" pitchFamily="34" charset="0"/>
              </a:defRPr>
            </a:lvl1pPr>
          </a:lstStyle>
          <a:p>
            <a:fld id="{08C29E01-F40A-4A60-8297-82BC3D04B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2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104900"/>
            <a:ext cx="8348662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18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6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6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1707" y="1426835"/>
            <a:ext cx="6477000" cy="994053"/>
          </a:xfrm>
        </p:spPr>
        <p:txBody>
          <a:bodyPr/>
          <a:lstStyle/>
          <a:p>
            <a:r>
              <a:rPr lang="ja-JP" altLang="en-US" dirty="0" smtClean="0"/>
              <a:t>自己無撞着</a:t>
            </a:r>
            <a:r>
              <a:rPr lang="en-US" altLang="ja-JP" dirty="0" smtClean="0"/>
              <a:t>GW</a:t>
            </a:r>
            <a:r>
              <a:rPr lang="ja-JP" altLang="en-US" dirty="0" smtClean="0"/>
              <a:t>法に基づく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電子励起状態の全エネルギー計算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1707" y="2708920"/>
            <a:ext cx="6487553" cy="376165"/>
          </a:xfrm>
        </p:spPr>
        <p:txBody>
          <a:bodyPr>
            <a:normAutofit/>
          </a:bodyPr>
          <a:lstStyle/>
          <a:p>
            <a:r>
              <a:rPr lang="ja-JP" altLang="en-US" sz="1800" dirty="0" smtClean="0"/>
              <a:t>桑原 理一</a:t>
            </a:r>
            <a:r>
              <a:rPr lang="en-US" altLang="ja-JP" sz="1800" baseline="30000" dirty="0" smtClean="0"/>
              <a:t>1,2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大野 かおる</a:t>
            </a:r>
            <a:r>
              <a:rPr lang="en-US" altLang="ja-JP" sz="1800" baseline="30000" dirty="0" smtClean="0"/>
              <a:t>1</a:t>
            </a:r>
            <a:endParaRPr lang="en-US" altLang="ja-JP" sz="1800" baseline="300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1301707" y="3284984"/>
            <a:ext cx="648755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1600" baseline="30000" dirty="0" smtClean="0"/>
              <a:t>1</a:t>
            </a:r>
            <a:r>
              <a:rPr lang="ja-JP" altLang="en-US" sz="1600" baseline="30000" dirty="0"/>
              <a:t> </a:t>
            </a:r>
            <a:r>
              <a:rPr lang="ja-JP" altLang="en-US" sz="1600" dirty="0" smtClean="0"/>
              <a:t>横浜国立大学大学院 工学府 物理情報工学専攻 物理工学コース</a:t>
            </a:r>
            <a:endParaRPr lang="en-US" altLang="ja-JP" sz="1600" dirty="0" smtClean="0"/>
          </a:p>
          <a:p>
            <a:pPr algn="just"/>
            <a:r>
              <a:rPr lang="en-US" altLang="ja-JP" sz="1600" baseline="30000" dirty="0" smtClean="0"/>
              <a:t>2 </a:t>
            </a:r>
            <a:r>
              <a:rPr lang="ja-JP" altLang="en-US" sz="1600" dirty="0" smtClean="0"/>
              <a:t>アクセルリス</a:t>
            </a:r>
            <a:r>
              <a:rPr lang="ja-JP" altLang="en-US" sz="1600" dirty="0"/>
              <a:t>株式会社</a:t>
            </a:r>
            <a:endParaRPr lang="en-US" altLang="ja-JP" sz="16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1301707" y="532554"/>
            <a:ext cx="7302741" cy="44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/>
              <a:t>新</a:t>
            </a:r>
            <a:r>
              <a:rPr lang="ja-JP" altLang="en-US" sz="1800" dirty="0"/>
              <a:t>学</a:t>
            </a:r>
            <a:r>
              <a:rPr lang="ja-JP" altLang="en-US" sz="1800" dirty="0" smtClean="0"/>
              <a:t>術領域「コンピューティクスによる物質デザイン：複合</a:t>
            </a:r>
            <a:r>
              <a:rPr lang="ja-JP" altLang="en-US" sz="1800" dirty="0"/>
              <a:t>相関</a:t>
            </a:r>
            <a:r>
              <a:rPr lang="ja-JP" altLang="en-US" sz="1800" dirty="0" smtClean="0"/>
              <a:t>と</a:t>
            </a:r>
            <a:r>
              <a:rPr lang="ja-JP" altLang="en-US" sz="1800" dirty="0"/>
              <a:t>非</a:t>
            </a:r>
            <a:r>
              <a:rPr lang="ja-JP" altLang="en-US" sz="1800" dirty="0" smtClean="0"/>
              <a:t>平衡ダイナミクス」</a:t>
            </a:r>
            <a:endParaRPr lang="en-US" altLang="ja-JP" sz="1800" dirty="0" smtClean="0"/>
          </a:p>
          <a:p>
            <a:r>
              <a:rPr lang="ja-JP" altLang="en-US" sz="1800" dirty="0" smtClean="0"/>
              <a:t>公募研究「グリーン関数</a:t>
            </a:r>
            <a:r>
              <a:rPr lang="ja-JP" altLang="en-US" sz="1800" dirty="0"/>
              <a:t>法</a:t>
            </a:r>
            <a:r>
              <a:rPr lang="ja-JP" altLang="en-US" sz="1800" dirty="0" smtClean="0"/>
              <a:t>に基づく電子励起ダイナミックス計算コードの開発</a:t>
            </a:r>
            <a:r>
              <a:rPr lang="ja-JP" altLang="en-US" sz="1800" dirty="0"/>
              <a:t>」</a:t>
            </a:r>
            <a:endParaRPr lang="en-US" altLang="ja-JP" sz="18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301707" y="4293096"/>
            <a:ext cx="6487553" cy="96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8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1301707" y="5445224"/>
            <a:ext cx="6487553" cy="44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6568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励起状態のエネルギー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励起状態以降も同様にして</a:t>
            </a:r>
            <a:r>
              <a:rPr lang="en-US" altLang="ja-JP" dirty="0" smtClean="0"/>
              <a:t>, 1</a:t>
            </a:r>
            <a:r>
              <a:rPr lang="ja-JP" altLang="en-US" dirty="0" smtClean="0"/>
              <a:t>回の計算で同時に計算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できる</a:t>
            </a:r>
            <a:r>
              <a:rPr lang="en-US" altLang="ja-JP" dirty="0" smtClean="0"/>
              <a:t>.</a:t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今回は第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励起状態のみ計算した</a:t>
            </a:r>
            <a:r>
              <a:rPr lang="en-US" altLang="ja-JP" dirty="0" smtClean="0"/>
              <a:t>.)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全エネルギーの評価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99592" y="2132856"/>
                <a:ext cx="5592878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b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𝐿𝑈𝑀𝑂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132856"/>
                <a:ext cx="5592878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899592" y="3153829"/>
                <a:ext cx="5632952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</m:sSub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𝐻𝑂𝑀𝑂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53829"/>
                <a:ext cx="5632952" cy="4168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4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ja-JP" dirty="0" smtClean="0"/>
              </a:p>
              <a:p>
                <a:r>
                  <a:rPr lang="ja-JP" altLang="en-US" dirty="0" smtClean="0"/>
                  <a:t>プラズモン</a:t>
                </a:r>
                <a:r>
                  <a:rPr kumimoji="1" lang="ja-JP" altLang="en-US" dirty="0" smtClean="0"/>
                  <a:t>ポールモデル </a:t>
                </a:r>
                <a:r>
                  <a:rPr kumimoji="1" lang="en-US" altLang="ja-JP" dirty="0" smtClean="0"/>
                  <a:t>(PPM)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ja-JP" i="1" smtClean="0">
                        <a:latin typeface="Cambria Math"/>
                        <a:ea typeface="Cambria Math"/>
                      </a:rPr>
                      <m:t>Σ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𝑖𝐺𝑊</m:t>
                    </m:r>
                  </m:oMath>
                </a14:m>
                <a:r>
                  <a:rPr lang="ja-JP" altLang="en-US" dirty="0" smtClean="0"/>
                  <a:t>の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/>
                      </a:rPr>
                      <m:t>𝜔</m:t>
                    </m:r>
                  </m:oMath>
                </a14:m>
                <a:r>
                  <a:rPr lang="ja-JP" altLang="en-US" dirty="0" smtClean="0"/>
                  <a:t>積分</a:t>
                </a:r>
                <a:r>
                  <a:rPr lang="ja-JP" altLang="en-US" dirty="0"/>
                  <a:t>を省略</a:t>
                </a:r>
                <a:r>
                  <a:rPr lang="ja-JP" altLang="en-US" dirty="0" smtClean="0"/>
                  <a:t>できる</a:t>
                </a:r>
                <a:r>
                  <a:rPr lang="en-US" altLang="ja-JP" dirty="0"/>
                  <a:t>.</a:t>
                </a:r>
              </a:p>
              <a:p>
                <a:pPr lvl="1"/>
                <a:r>
                  <a:rPr lang="en-US" altLang="ja-JP" dirty="0" smtClean="0"/>
                  <a:t>von der Linden</a:t>
                </a:r>
                <a:r>
                  <a:rPr lang="ja-JP" altLang="en-US" dirty="0" smtClean="0"/>
                  <a:t>と</a:t>
                </a:r>
                <a:r>
                  <a:rPr lang="en-US" altLang="ja-JP" dirty="0" err="1" smtClean="0"/>
                  <a:t>Horsch</a:t>
                </a:r>
                <a:r>
                  <a:rPr lang="ja-JP" altLang="en-US" dirty="0" smtClean="0"/>
                  <a:t>により</a:t>
                </a:r>
                <a:r>
                  <a:rPr lang="ja-JP" altLang="en-US" dirty="0"/>
                  <a:t>提案</a:t>
                </a:r>
                <a:r>
                  <a:rPr lang="ja-JP" altLang="en-US" dirty="0" smtClean="0"/>
                  <a:t>された</a:t>
                </a:r>
                <a:r>
                  <a:rPr lang="en-US" altLang="ja-JP" dirty="0" smtClean="0"/>
                  <a:t>PPM</a:t>
                </a:r>
                <a:r>
                  <a:rPr lang="ja-JP" altLang="en-US" dirty="0" smtClean="0"/>
                  <a:t>を導入した</a:t>
                </a:r>
                <a:r>
                  <a:rPr lang="en-US" altLang="ja-JP" dirty="0" smtClean="0"/>
                  <a:t>.</a:t>
                </a:r>
              </a:p>
              <a:p>
                <a:pPr lvl="1"/>
                <a:endParaRPr lang="en-US" altLang="ja-JP" dirty="0" smtClean="0"/>
              </a:p>
              <a:p>
                <a:pPr lvl="1"/>
                <a:endParaRPr lang="en-US" altLang="ja-JP" dirty="0"/>
              </a:p>
              <a:p>
                <a:r>
                  <a:rPr lang="ja-JP" altLang="en-US" dirty="0" smtClean="0"/>
                  <a:t>射影演算子</a:t>
                </a:r>
                <a:endParaRPr lang="en-US" altLang="ja-JP" dirty="0" smtClean="0"/>
              </a:p>
              <a:p>
                <a:pPr lvl="1"/>
                <a:r>
                  <a:rPr lang="ja-JP" altLang="en-US" dirty="0"/>
                  <a:t>射影演算子を使うことで非占有軌道の和を占有軌道の和で厳密に</a:t>
                </a:r>
                <a:r>
                  <a:rPr lang="ja-JP" altLang="en-US" dirty="0" smtClean="0"/>
                  <a:t>置き換えられる</a:t>
                </a:r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pPr lvl="1"/>
                <a:endParaRPr lang="en-US" altLang="ja-JP" dirty="0" smtClean="0"/>
              </a:p>
              <a:p>
                <a:pPr lvl="1"/>
                <a:endParaRPr lang="en-US" altLang="ja-JP" dirty="0" smtClean="0"/>
              </a:p>
              <a:p>
                <a:pPr lvl="1"/>
                <a:endParaRPr lang="en-US" altLang="ja-JP" dirty="0"/>
              </a:p>
              <a:p>
                <a:pPr lvl="1"/>
                <a:endParaRPr kumimoji="1" lang="ja-JP" altLang="en-US" dirty="0"/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計算の</a:t>
            </a:r>
            <a:r>
              <a:rPr lang="ja-JP" altLang="en-US" dirty="0" smtClean="0"/>
              <a:t>高速化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456243" y="4725031"/>
                <a:ext cx="2772297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ja-JP" alt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𝑒𝑚𝑝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kumimoji="1" lang="en-US" altLang="ja-JP" sz="2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2400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"/>
                                  <m:ctrlPr>
                                    <a:rPr kumimoji="1" lang="en-US" altLang="ja-JP" sz="2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2400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43" y="4725031"/>
                <a:ext cx="2772297" cy="10082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464196" y="4721720"/>
                <a:ext cx="2195794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kumimoji="1" lang="ja-JP" alt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𝑜𝑐𝑐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kumimoji="1" lang="en-US" altLang="ja-JP" sz="2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2400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"/>
                                  <m:ctrlPr>
                                    <a:rPr kumimoji="1" lang="en-US" altLang="ja-JP" sz="24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2400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196" y="4721720"/>
                <a:ext cx="2195794" cy="10082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3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</a:t>
            </a:r>
            <a:r>
              <a:rPr kumimoji="1" lang="en-US" altLang="ja-JP" baseline="-25000" dirty="0" smtClean="0"/>
              <a:t>2</a:t>
            </a:r>
            <a:r>
              <a:rPr lang="ja-JP" altLang="en-US" dirty="0"/>
              <a:t> </a:t>
            </a:r>
            <a:r>
              <a:rPr lang="en-US" altLang="ja-JP" dirty="0" smtClean="0"/>
              <a:t>(FCC)</a:t>
            </a:r>
            <a:endParaRPr kumimoji="1" lang="ja-JP" altLang="en-US" baseline="-25000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計算条件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20491"/>
            <a:ext cx="6391273" cy="4112121"/>
          </a:xfrm>
          <a:prstGeom prst="rect">
            <a:avLst/>
          </a:prstGeom>
        </p:spPr>
      </p:pic>
      <p:sp>
        <p:nvSpPr>
          <p:cNvPr id="9" name="左右矢印 8"/>
          <p:cNvSpPr/>
          <p:nvPr/>
        </p:nvSpPr>
        <p:spPr>
          <a:xfrm>
            <a:off x="494828" y="5387636"/>
            <a:ext cx="2997052" cy="547428"/>
          </a:xfrm>
          <a:prstGeom prst="leftRightArrow">
            <a:avLst>
              <a:gd name="adj1" fmla="val 34588"/>
              <a:gd name="adj2" fmla="val 6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0115" y="5877279"/>
            <a:ext cx="106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 Å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23952" y="5028064"/>
            <a:ext cx="3725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Cutoff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energy</a:t>
            </a:r>
          </a:p>
          <a:p>
            <a:pPr marL="742950" lvl="1" indent="-285750">
              <a:buFontTx/>
              <a:buChar char="-"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Plane wave : 142 eV</a:t>
            </a:r>
          </a:p>
          <a:p>
            <a:pPr marL="742950" lvl="1" indent="-285750">
              <a:buFontTx/>
              <a:buChar char="-"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Exchange : 676 eV</a:t>
            </a:r>
          </a:p>
          <a:p>
            <a:pPr marL="742950" lvl="1" indent="-285750">
              <a:buFontTx/>
              <a:buChar char="-"/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Correlation :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142 eV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基底状態の全エネルギー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63888" y="627970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Bond Length (Å)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-2028698" y="334218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Total Energy (</a:t>
            </a:r>
            <a:r>
              <a:rPr kumimoji="1" lang="en-US" altLang="ja-JP" sz="2400" dirty="0" err="1" smtClean="0"/>
              <a:t>Hartree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68541"/>
              </p:ext>
            </p:extLst>
          </p:nvPr>
        </p:nvGraphicFramePr>
        <p:xfrm>
          <a:off x="323528" y="1124742"/>
          <a:ext cx="8568952" cy="525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65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908796"/>
              </p:ext>
            </p:extLst>
          </p:nvPr>
        </p:nvGraphicFramePr>
        <p:xfrm>
          <a:off x="287090" y="1780024"/>
          <a:ext cx="846137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58"/>
                <a:gridCol w="2820458"/>
                <a:gridCol w="282045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平衡距離</a:t>
                      </a:r>
                      <a:r>
                        <a:rPr kumimoji="1" lang="ja-JP" altLang="en-US" sz="2400" i="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2400" dirty="0" smtClean="0"/>
                        <a:t>(Å)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ビリアル比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LDA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2.013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HF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B3LYP (DMol3)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1-shot GW (HF)</a:t>
                      </a:r>
                      <a:endParaRPr kumimoji="1" lang="ja-JP" altLang="en-US" sz="2400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2.8</a:t>
                      </a:r>
                      <a:endParaRPr kumimoji="1" lang="ja-JP" altLang="en-US" sz="2400" i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GW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2.75</a:t>
                      </a:r>
                      <a:endParaRPr kumimoji="1" lang="ja-JP" altLang="en-US" sz="2400" i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i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2.001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基底状態の平衡距離とビリアル比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0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励起状態のエネルギー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232435"/>
              </p:ext>
            </p:extLst>
          </p:nvPr>
        </p:nvGraphicFramePr>
        <p:xfrm>
          <a:off x="467544" y="1268760"/>
          <a:ext cx="8493045" cy="525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563888" y="602128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Bond Length (Å)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2028698" y="334218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Total Energy (</a:t>
            </a:r>
            <a:r>
              <a:rPr kumimoji="1" lang="en-US" altLang="ja-JP" sz="2400" dirty="0" err="1" smtClean="0"/>
              <a:t>Hartree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05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B3LYP</a:t>
            </a:r>
            <a:r>
              <a:rPr kumimoji="1" lang="ja-JP" altLang="en-US" dirty="0" smtClean="0"/>
              <a:t>の計算は</a:t>
            </a:r>
            <a:r>
              <a:rPr kumimoji="1" lang="en-US" altLang="ja-JP" dirty="0" smtClean="0"/>
              <a:t>N, N+1, N-1</a:t>
            </a:r>
            <a:r>
              <a:rPr kumimoji="1" lang="ja-JP" altLang="en-US" dirty="0" smtClean="0"/>
              <a:t>電子系の構造最適化を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行った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励起状態</a:t>
            </a:r>
            <a:r>
              <a:rPr lang="ja-JP" altLang="en-US" dirty="0"/>
              <a:t>の平衡</a:t>
            </a:r>
            <a:r>
              <a:rPr lang="ja-JP" altLang="en-US" dirty="0" smtClean="0"/>
              <a:t>距離 </a:t>
            </a:r>
            <a:r>
              <a:rPr lang="en-US" altLang="ja-JP" dirty="0" smtClean="0"/>
              <a:t>(Å)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231441"/>
              </p:ext>
            </p:extLst>
          </p:nvPr>
        </p:nvGraphicFramePr>
        <p:xfrm>
          <a:off x="287090" y="1780024"/>
          <a:ext cx="84613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58"/>
                <a:gridCol w="2820458"/>
                <a:gridCol w="282045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GW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B3LYP (DMol3)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2.75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2.71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N+1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3.20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N-1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3.30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3.09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1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自己無撞着</a:t>
            </a:r>
            <a:r>
              <a:rPr lang="en-US" altLang="ja-JP" dirty="0" smtClean="0"/>
              <a:t>GW</a:t>
            </a:r>
            <a:r>
              <a:rPr lang="ja-JP" altLang="en-US" dirty="0" smtClean="0"/>
              <a:t>法に基づく励起状態の全エネルギーの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計算プログラムを</a:t>
            </a:r>
            <a:r>
              <a:rPr lang="en-US" altLang="ja-JP" dirty="0" smtClean="0"/>
              <a:t>TOMBO</a:t>
            </a:r>
            <a:r>
              <a:rPr lang="ja-JP" altLang="en-US" dirty="0" smtClean="0"/>
              <a:t>に実装し</a:t>
            </a:r>
            <a:r>
              <a:rPr lang="en-US" altLang="ja-JP" dirty="0"/>
              <a:t>, Li</a:t>
            </a:r>
            <a:r>
              <a:rPr lang="en-US" altLang="ja-JP" baseline="-25000" dirty="0"/>
              <a:t>2</a:t>
            </a:r>
            <a:r>
              <a:rPr lang="ja-JP" altLang="en-US" dirty="0"/>
              <a:t>に</a:t>
            </a:r>
            <a:r>
              <a:rPr lang="ja-JP" altLang="en-US" dirty="0" smtClean="0"/>
              <a:t>対して次の計算を行った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sz="2400" dirty="0" err="1" smtClean="0"/>
              <a:t>Luttinger</a:t>
            </a:r>
            <a:r>
              <a:rPr lang="en-US" altLang="ja-JP" sz="2400" dirty="0" smtClean="0"/>
              <a:t>-Ward</a:t>
            </a:r>
            <a:r>
              <a:rPr lang="ja-JP" altLang="en-US" sz="2400" dirty="0" smtClean="0"/>
              <a:t>の汎関数を使って</a:t>
            </a:r>
            <a:r>
              <a:rPr lang="en-US" altLang="ja-JP" sz="2400" dirty="0" smtClean="0"/>
              <a:t>1-shot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GW</a:t>
            </a:r>
            <a:r>
              <a:rPr lang="ja-JP" altLang="en-US" sz="2400" dirty="0" err="1" smtClean="0"/>
              <a:t>での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基底状態の全エネルギーを評価した</a:t>
            </a:r>
            <a:r>
              <a:rPr lang="en-US" altLang="ja-JP" sz="2400" dirty="0" smtClean="0"/>
              <a:t>.</a:t>
            </a:r>
          </a:p>
          <a:p>
            <a:pPr lvl="1"/>
            <a:endParaRPr lang="en-US" altLang="ja-JP" sz="2400" dirty="0"/>
          </a:p>
          <a:p>
            <a:pPr lvl="1"/>
            <a:r>
              <a:rPr lang="en-US" altLang="ja-JP" sz="2400" dirty="0" err="1" smtClean="0"/>
              <a:t>Galitskii-Migdal</a:t>
            </a:r>
            <a:r>
              <a:rPr lang="ja-JP" altLang="en-US" sz="2400" dirty="0" smtClean="0"/>
              <a:t>の表式を使って自己無撞着</a:t>
            </a:r>
            <a:r>
              <a:rPr lang="en-US" altLang="ja-JP" sz="2400" dirty="0" smtClean="0"/>
              <a:t>GW</a:t>
            </a:r>
            <a:r>
              <a:rPr lang="ja-JP" altLang="en-US" sz="2400" dirty="0" err="1" smtClean="0"/>
              <a:t>での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基底状態および励起状態の全エネルギーを評価した</a:t>
            </a:r>
            <a:r>
              <a:rPr lang="en-US" altLang="ja-JP" sz="2400" dirty="0" smtClean="0"/>
              <a:t>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まと</a:t>
            </a:r>
            <a:r>
              <a:rPr lang="ja-JP" altLang="en-US" dirty="0"/>
              <a:t>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0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より</a:t>
            </a:r>
            <a:r>
              <a:rPr lang="ja-JP" altLang="en-US" dirty="0"/>
              <a:t>大きな分子や結晶、もしくは第</a:t>
            </a:r>
            <a:r>
              <a:rPr lang="en-US" altLang="ja-JP" dirty="0"/>
              <a:t>2</a:t>
            </a:r>
            <a:r>
              <a:rPr lang="ja-JP" altLang="en-US" dirty="0"/>
              <a:t>励起状態以上の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励起状態に対しても同様の計算を行う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GW</a:t>
            </a:r>
            <a:r>
              <a:rPr lang="el-GR" altLang="ja-JP" dirty="0"/>
              <a:t>Γ</a:t>
            </a:r>
            <a:r>
              <a:rPr lang="ja-JP" altLang="en-US" dirty="0"/>
              <a:t>法によるさらに高精度な基底状態および励起状態の全エネルギーの</a:t>
            </a:r>
            <a:r>
              <a:rPr lang="ja-JP" altLang="en-US" dirty="0" smtClean="0"/>
              <a:t>評価を行う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 smtClean="0"/>
              <a:t>自己無撞着</a:t>
            </a:r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による力の計算プログラムの開発を行う</a:t>
            </a:r>
            <a:r>
              <a:rPr kumimoji="1"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グリーン関数 </a:t>
            </a:r>
            <a:r>
              <a:rPr lang="en-US" altLang="ja-JP" i="1" dirty="0" smtClean="0"/>
              <a:t>G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分極関数 </a:t>
            </a:r>
            <a:r>
              <a:rPr lang="en-US" altLang="ja-JP" i="1" dirty="0" smtClean="0"/>
              <a:t>P</a:t>
            </a:r>
          </a:p>
          <a:p>
            <a:endParaRPr lang="en-US" altLang="ja-JP" i="1" dirty="0"/>
          </a:p>
          <a:p>
            <a:endParaRPr lang="en-US" altLang="ja-JP" i="1" dirty="0" smtClean="0"/>
          </a:p>
          <a:p>
            <a:r>
              <a:rPr lang="ja-JP" altLang="en-US" dirty="0"/>
              <a:t>自己エネルギー </a:t>
            </a:r>
            <a:r>
              <a:rPr lang="en-US" altLang="ja-JP" i="1" dirty="0"/>
              <a:t>Σ</a:t>
            </a:r>
            <a:endParaRPr lang="ja-JP" altLang="en-US" i="1" dirty="0"/>
          </a:p>
          <a:p>
            <a:endParaRPr kumimoji="1" lang="en-US" altLang="ja-JP" i="1" dirty="0" smtClean="0"/>
          </a:p>
          <a:p>
            <a:endParaRPr kumimoji="1" lang="en-US" altLang="ja-JP" i="1" dirty="0" smtClean="0"/>
          </a:p>
          <a:p>
            <a:r>
              <a:rPr kumimoji="1" lang="ja-JP" altLang="en-US" i="1" dirty="0" smtClean="0"/>
              <a:t>遮蔽された相互作用 </a:t>
            </a:r>
            <a:r>
              <a:rPr kumimoji="1" lang="en-US" altLang="ja-JP" i="1" dirty="0" smtClean="0"/>
              <a:t>W</a:t>
            </a:r>
            <a:endParaRPr kumimoji="1" lang="ja-JP" altLang="en-US" i="1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GW</a:t>
            </a:r>
            <a:r>
              <a:rPr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369244" y="1448832"/>
                <a:ext cx="3974678" cy="902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; </m:t>
                          </m:r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44" y="1448832"/>
                <a:ext cx="3974678" cy="902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/>
          <p:cNvCxnSpPr/>
          <p:nvPr/>
        </p:nvCxnSpPr>
        <p:spPr>
          <a:xfrm>
            <a:off x="6936579" y="1854497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7440635" y="1854497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365932" y="2963993"/>
                <a:ext cx="13958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𝑖𝐺𝐺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932" y="2963993"/>
                <a:ext cx="13958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367" r="-4367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/楕円 11"/>
          <p:cNvSpPr/>
          <p:nvPr/>
        </p:nvSpPr>
        <p:spPr>
          <a:xfrm>
            <a:off x="6845764" y="2558045"/>
            <a:ext cx="1368152" cy="8640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471642" y="2558045"/>
            <a:ext cx="11639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7471642" y="3422141"/>
            <a:ext cx="9420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365932" y="4315135"/>
                <a:ext cx="12329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𝑖𝐺𝑊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932" y="4315135"/>
                <a:ext cx="123296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446" r="-4950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37"/>
          <p:cNvSpPr>
            <a:spLocks noChangeAspect="1"/>
          </p:cNvSpPr>
          <p:nvPr/>
        </p:nvSpPr>
        <p:spPr bwMode="auto">
          <a:xfrm>
            <a:off x="6964872" y="4125689"/>
            <a:ext cx="1201943" cy="588559"/>
          </a:xfrm>
          <a:custGeom>
            <a:avLst/>
            <a:gdLst>
              <a:gd name="T0" fmla="*/ 2 w 2525"/>
              <a:gd name="T1" fmla="*/ 24 h 1181"/>
              <a:gd name="T2" fmla="*/ 0 w 2525"/>
              <a:gd name="T3" fmla="*/ 21 h 1181"/>
              <a:gd name="T4" fmla="*/ 5 w 2525"/>
              <a:gd name="T5" fmla="*/ 19 h 1181"/>
              <a:gd name="T6" fmla="*/ 3 w 2525"/>
              <a:gd name="T7" fmla="*/ 15 h 1181"/>
              <a:gd name="T8" fmla="*/ 7 w 2525"/>
              <a:gd name="T9" fmla="*/ 15 h 1181"/>
              <a:gd name="T10" fmla="*/ 6 w 2525"/>
              <a:gd name="T11" fmla="*/ 10 h 1181"/>
              <a:gd name="T12" fmla="*/ 10 w 2525"/>
              <a:gd name="T13" fmla="*/ 11 h 1181"/>
              <a:gd name="T14" fmla="*/ 11 w 2525"/>
              <a:gd name="T15" fmla="*/ 6 h 1181"/>
              <a:gd name="T16" fmla="*/ 15 w 2525"/>
              <a:gd name="T17" fmla="*/ 7 h 1181"/>
              <a:gd name="T18" fmla="*/ 15 w 2525"/>
              <a:gd name="T19" fmla="*/ 2 h 1181"/>
              <a:gd name="T20" fmla="*/ 19 w 2525"/>
              <a:gd name="T21" fmla="*/ 4 h 1181"/>
              <a:gd name="T22" fmla="*/ 21 w 2525"/>
              <a:gd name="T23" fmla="*/ 1 h 1181"/>
              <a:gd name="T24" fmla="*/ 25 w 2525"/>
              <a:gd name="T25" fmla="*/ 3 h 1181"/>
              <a:gd name="T26" fmla="*/ 28 w 2525"/>
              <a:gd name="T27" fmla="*/ 0 h 1181"/>
              <a:gd name="T28" fmla="*/ 30 w 2525"/>
              <a:gd name="T29" fmla="*/ 4 h 1181"/>
              <a:gd name="T30" fmla="*/ 34 w 2525"/>
              <a:gd name="T31" fmla="*/ 1 h 1181"/>
              <a:gd name="T32" fmla="*/ 36 w 2525"/>
              <a:gd name="T33" fmla="*/ 5 h 1181"/>
              <a:gd name="T34" fmla="*/ 39 w 2525"/>
              <a:gd name="T35" fmla="*/ 4 h 1181"/>
              <a:gd name="T36" fmla="*/ 40 w 2525"/>
              <a:gd name="T37" fmla="*/ 8 h 1181"/>
              <a:gd name="T38" fmla="*/ 44 w 2525"/>
              <a:gd name="T39" fmla="*/ 8 h 1181"/>
              <a:gd name="T40" fmla="*/ 44 w 2525"/>
              <a:gd name="T41" fmla="*/ 12 h 1181"/>
              <a:gd name="T42" fmla="*/ 48 w 2525"/>
              <a:gd name="T43" fmla="*/ 13 h 1181"/>
              <a:gd name="T44" fmla="*/ 46 w 2525"/>
              <a:gd name="T45" fmla="*/ 16 h 1181"/>
              <a:gd name="T46" fmla="*/ 50 w 2525"/>
              <a:gd name="T47" fmla="*/ 17 h 1181"/>
              <a:gd name="T48" fmla="*/ 48 w 2525"/>
              <a:gd name="T49" fmla="*/ 21 h 1181"/>
              <a:gd name="T50" fmla="*/ 50 w 2525"/>
              <a:gd name="T51" fmla="*/ 24 h 11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25"/>
              <a:gd name="T79" fmla="*/ 0 h 1181"/>
              <a:gd name="T80" fmla="*/ 2525 w 2525"/>
              <a:gd name="T81" fmla="*/ 1181 h 11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25" h="1181">
                <a:moveTo>
                  <a:pt x="111" y="1181"/>
                </a:moveTo>
                <a:cubicBezTo>
                  <a:pt x="96" y="1155"/>
                  <a:pt x="0" y="1063"/>
                  <a:pt x="20" y="1026"/>
                </a:cubicBezTo>
                <a:cubicBezTo>
                  <a:pt x="40" y="989"/>
                  <a:pt x="209" y="1005"/>
                  <a:pt x="230" y="962"/>
                </a:cubicBezTo>
                <a:cubicBezTo>
                  <a:pt x="238" y="908"/>
                  <a:pt x="131" y="810"/>
                  <a:pt x="148" y="770"/>
                </a:cubicBezTo>
                <a:cubicBezTo>
                  <a:pt x="165" y="730"/>
                  <a:pt x="304" y="770"/>
                  <a:pt x="330" y="724"/>
                </a:cubicBezTo>
                <a:cubicBezTo>
                  <a:pt x="356" y="678"/>
                  <a:pt x="273" y="528"/>
                  <a:pt x="303" y="496"/>
                </a:cubicBezTo>
                <a:cubicBezTo>
                  <a:pt x="333" y="464"/>
                  <a:pt x="477" y="563"/>
                  <a:pt x="513" y="532"/>
                </a:cubicBezTo>
                <a:cubicBezTo>
                  <a:pt x="549" y="501"/>
                  <a:pt x="485" y="345"/>
                  <a:pt x="522" y="313"/>
                </a:cubicBezTo>
                <a:cubicBezTo>
                  <a:pt x="559" y="281"/>
                  <a:pt x="692" y="372"/>
                  <a:pt x="733" y="340"/>
                </a:cubicBezTo>
                <a:cubicBezTo>
                  <a:pt x="774" y="308"/>
                  <a:pt x="729" y="142"/>
                  <a:pt x="769" y="121"/>
                </a:cubicBezTo>
                <a:cubicBezTo>
                  <a:pt x="809" y="100"/>
                  <a:pt x="918" y="227"/>
                  <a:pt x="970" y="212"/>
                </a:cubicBezTo>
                <a:cubicBezTo>
                  <a:pt x="1022" y="197"/>
                  <a:pt x="1033" y="37"/>
                  <a:pt x="1080" y="29"/>
                </a:cubicBezTo>
                <a:cubicBezTo>
                  <a:pt x="1127" y="21"/>
                  <a:pt x="1202" y="170"/>
                  <a:pt x="1254" y="166"/>
                </a:cubicBezTo>
                <a:cubicBezTo>
                  <a:pt x="1306" y="162"/>
                  <a:pt x="1347" y="0"/>
                  <a:pt x="1391" y="2"/>
                </a:cubicBezTo>
                <a:cubicBezTo>
                  <a:pt x="1435" y="4"/>
                  <a:pt x="1467" y="165"/>
                  <a:pt x="1519" y="176"/>
                </a:cubicBezTo>
                <a:cubicBezTo>
                  <a:pt x="1571" y="187"/>
                  <a:pt x="1656" y="51"/>
                  <a:pt x="1702" y="66"/>
                </a:cubicBezTo>
                <a:cubicBezTo>
                  <a:pt x="1748" y="81"/>
                  <a:pt x="1749" y="244"/>
                  <a:pt x="1793" y="267"/>
                </a:cubicBezTo>
                <a:cubicBezTo>
                  <a:pt x="1837" y="290"/>
                  <a:pt x="1930" y="180"/>
                  <a:pt x="1967" y="203"/>
                </a:cubicBezTo>
                <a:cubicBezTo>
                  <a:pt x="2004" y="226"/>
                  <a:pt x="1970" y="375"/>
                  <a:pt x="2013" y="404"/>
                </a:cubicBezTo>
                <a:cubicBezTo>
                  <a:pt x="2056" y="433"/>
                  <a:pt x="2194" y="347"/>
                  <a:pt x="2223" y="377"/>
                </a:cubicBezTo>
                <a:cubicBezTo>
                  <a:pt x="2252" y="407"/>
                  <a:pt x="2159" y="546"/>
                  <a:pt x="2186" y="587"/>
                </a:cubicBezTo>
                <a:cubicBezTo>
                  <a:pt x="2213" y="628"/>
                  <a:pt x="2368" y="589"/>
                  <a:pt x="2388" y="624"/>
                </a:cubicBezTo>
                <a:cubicBezTo>
                  <a:pt x="2408" y="659"/>
                  <a:pt x="2288" y="758"/>
                  <a:pt x="2305" y="797"/>
                </a:cubicBezTo>
                <a:cubicBezTo>
                  <a:pt x="2322" y="836"/>
                  <a:pt x="2473" y="821"/>
                  <a:pt x="2488" y="861"/>
                </a:cubicBezTo>
                <a:cubicBezTo>
                  <a:pt x="2503" y="901"/>
                  <a:pt x="2391" y="983"/>
                  <a:pt x="2397" y="1035"/>
                </a:cubicBezTo>
                <a:cubicBezTo>
                  <a:pt x="2403" y="1087"/>
                  <a:pt x="2498" y="1144"/>
                  <a:pt x="2525" y="117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14687" y="4714248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7518743" y="4714248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1365932" y="5682682"/>
                <a:ext cx="6874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932" y="5682682"/>
                <a:ext cx="68743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735" r="-354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1"/>
          <p:cNvSpPr>
            <a:spLocks noChangeAspect="1" noChangeShapeType="1"/>
          </p:cNvSpPr>
          <p:nvPr/>
        </p:nvSpPr>
        <p:spPr bwMode="auto">
          <a:xfrm>
            <a:off x="3411432" y="5846357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Line 13"/>
          <p:cNvSpPr>
            <a:spLocks noChangeAspect="1" noChangeShapeType="1"/>
          </p:cNvSpPr>
          <p:nvPr/>
        </p:nvSpPr>
        <p:spPr bwMode="auto">
          <a:xfrm>
            <a:off x="4452832" y="6040032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Line 14"/>
          <p:cNvSpPr>
            <a:spLocks noChangeAspect="1" noChangeShapeType="1"/>
          </p:cNvSpPr>
          <p:nvPr/>
        </p:nvSpPr>
        <p:spPr bwMode="auto">
          <a:xfrm>
            <a:off x="4967182" y="5673319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0" name="Group 15"/>
          <p:cNvGrpSpPr>
            <a:grpSpLocks noChangeAspect="1"/>
          </p:cNvGrpSpPr>
          <p:nvPr/>
        </p:nvGrpSpPr>
        <p:grpSpPr bwMode="auto">
          <a:xfrm>
            <a:off x="4884632" y="5679669"/>
            <a:ext cx="174625" cy="344488"/>
            <a:chOff x="2054" y="2230"/>
            <a:chExt cx="111" cy="220"/>
          </a:xfrm>
        </p:grpSpPr>
        <p:sp>
          <p:nvSpPr>
            <p:cNvPr id="46" name="Oval 16"/>
            <p:cNvSpPr>
              <a:spLocks noChangeAspect="1" noChangeArrowheads="1"/>
            </p:cNvSpPr>
            <p:nvPr/>
          </p:nvSpPr>
          <p:spPr bwMode="auto">
            <a:xfrm>
              <a:off x="2054" y="2230"/>
              <a:ext cx="110" cy="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37931725" indent="-37474525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47" name="Line 17"/>
            <p:cNvSpPr>
              <a:spLocks noChangeAspect="1" noChangeShapeType="1"/>
            </p:cNvSpPr>
            <p:nvPr/>
          </p:nvSpPr>
          <p:spPr bwMode="auto">
            <a:xfrm flipV="1">
              <a:off x="2165" y="2297"/>
              <a:ext cx="0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Line 18"/>
            <p:cNvSpPr>
              <a:spLocks noChangeAspect="1" noChangeShapeType="1"/>
            </p:cNvSpPr>
            <p:nvPr/>
          </p:nvSpPr>
          <p:spPr bwMode="auto">
            <a:xfrm rot="10800000" flipV="1">
              <a:off x="2055" y="2295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1" name="Group 19"/>
          <p:cNvGrpSpPr>
            <a:grpSpLocks noChangeAspect="1"/>
          </p:cNvGrpSpPr>
          <p:nvPr/>
        </p:nvGrpSpPr>
        <p:grpSpPr bwMode="auto">
          <a:xfrm>
            <a:off x="5754582" y="5601882"/>
            <a:ext cx="1617662" cy="693738"/>
            <a:chOff x="3666" y="1689"/>
            <a:chExt cx="1030" cy="442"/>
          </a:xfrm>
        </p:grpSpPr>
        <p:sp>
          <p:nvSpPr>
            <p:cNvPr id="35" name="Line 20"/>
            <p:cNvSpPr>
              <a:spLocks noChangeAspect="1" noChangeShapeType="1"/>
            </p:cNvSpPr>
            <p:nvPr/>
          </p:nvSpPr>
          <p:spPr bwMode="auto">
            <a:xfrm>
              <a:off x="3666" y="213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Line 21"/>
            <p:cNvSpPr>
              <a:spLocks noChangeAspect="1" noChangeShapeType="1"/>
            </p:cNvSpPr>
            <p:nvPr/>
          </p:nvSpPr>
          <p:spPr bwMode="auto">
            <a:xfrm>
              <a:off x="4002" y="1911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Line 22"/>
            <p:cNvSpPr>
              <a:spLocks noChangeAspect="1" noChangeShapeType="1"/>
            </p:cNvSpPr>
            <p:nvPr/>
          </p:nvSpPr>
          <p:spPr bwMode="auto">
            <a:xfrm>
              <a:off x="4350" y="1689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8" name="Group 23"/>
            <p:cNvGrpSpPr>
              <a:grpSpLocks noChangeAspect="1"/>
            </p:cNvGrpSpPr>
            <p:nvPr/>
          </p:nvGrpSpPr>
          <p:grpSpPr bwMode="auto">
            <a:xfrm>
              <a:off x="4293" y="1691"/>
              <a:ext cx="110" cy="220"/>
              <a:chOff x="2055" y="2229"/>
              <a:chExt cx="110" cy="220"/>
            </a:xfrm>
          </p:grpSpPr>
          <p:sp>
            <p:nvSpPr>
              <p:cNvPr id="43" name="Oval 24"/>
              <p:cNvSpPr>
                <a:spLocks noChangeAspect="1" noChangeArrowheads="1"/>
              </p:cNvSpPr>
              <p:nvPr/>
            </p:nvSpPr>
            <p:spPr bwMode="auto">
              <a:xfrm>
                <a:off x="2055" y="2229"/>
                <a:ext cx="110" cy="22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endParaRPr lang="ja-JP" altLang="en-US"/>
              </a:p>
            </p:txBody>
          </p:sp>
          <p:sp>
            <p:nvSpPr>
              <p:cNvPr id="44" name="Line 25"/>
              <p:cNvSpPr>
                <a:spLocks noChangeAspect="1" noChangeShapeType="1"/>
              </p:cNvSpPr>
              <p:nvPr/>
            </p:nvSpPr>
            <p:spPr bwMode="auto">
              <a:xfrm flipV="1">
                <a:off x="2165" y="2297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5" name="Line 26"/>
              <p:cNvSpPr>
                <a:spLocks noChangeAspect="1" noChangeShapeType="1"/>
              </p:cNvSpPr>
              <p:nvPr/>
            </p:nvSpPr>
            <p:spPr bwMode="auto">
              <a:xfrm rot="10800000" flipV="1">
                <a:off x="2055" y="2295"/>
                <a:ext cx="0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9" name="Group 27"/>
            <p:cNvGrpSpPr>
              <a:grpSpLocks noChangeAspect="1"/>
            </p:cNvGrpSpPr>
            <p:nvPr/>
          </p:nvGrpSpPr>
          <p:grpSpPr bwMode="auto">
            <a:xfrm>
              <a:off x="3954" y="1911"/>
              <a:ext cx="110" cy="220"/>
              <a:chOff x="2055" y="2229"/>
              <a:chExt cx="110" cy="220"/>
            </a:xfrm>
          </p:grpSpPr>
          <p:sp>
            <p:nvSpPr>
              <p:cNvPr id="40" name="Oval 28"/>
              <p:cNvSpPr>
                <a:spLocks noChangeAspect="1" noChangeArrowheads="1"/>
              </p:cNvSpPr>
              <p:nvPr/>
            </p:nvSpPr>
            <p:spPr bwMode="auto">
              <a:xfrm>
                <a:off x="2055" y="2229"/>
                <a:ext cx="110" cy="22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endParaRPr lang="ja-JP" altLang="en-US"/>
              </a:p>
            </p:txBody>
          </p:sp>
          <p:sp>
            <p:nvSpPr>
              <p:cNvPr id="41" name="Line 29"/>
              <p:cNvSpPr>
                <a:spLocks noChangeAspect="1" noChangeShapeType="1"/>
              </p:cNvSpPr>
              <p:nvPr/>
            </p:nvSpPr>
            <p:spPr bwMode="auto">
              <a:xfrm flipV="1">
                <a:off x="2165" y="2297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" name="Line 30"/>
              <p:cNvSpPr>
                <a:spLocks noChangeAspect="1" noChangeShapeType="1"/>
              </p:cNvSpPr>
              <p:nvPr/>
            </p:nvSpPr>
            <p:spPr bwMode="auto">
              <a:xfrm rot="10800000" flipV="1">
                <a:off x="2055" y="2295"/>
                <a:ext cx="0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49" name="Freeform 8"/>
          <p:cNvSpPr>
            <a:spLocks noChangeAspect="1"/>
          </p:cNvSpPr>
          <p:nvPr/>
        </p:nvSpPr>
        <p:spPr bwMode="auto">
          <a:xfrm>
            <a:off x="2233191" y="5817906"/>
            <a:ext cx="493712" cy="95250"/>
          </a:xfrm>
          <a:custGeom>
            <a:avLst/>
            <a:gdLst>
              <a:gd name="T0" fmla="*/ 0 w 768"/>
              <a:gd name="T1" fmla="*/ 6 h 192"/>
              <a:gd name="T2" fmla="*/ 6 w 768"/>
              <a:gd name="T3" fmla="*/ 0 h 192"/>
              <a:gd name="T4" fmla="*/ 13 w 768"/>
              <a:gd name="T5" fmla="*/ 6 h 192"/>
              <a:gd name="T6" fmla="*/ 19 w 768"/>
              <a:gd name="T7" fmla="*/ 0 h 192"/>
              <a:gd name="T8" fmla="*/ 26 w 768"/>
              <a:gd name="T9" fmla="*/ 6 h 192"/>
              <a:gd name="T10" fmla="*/ 32 w 768"/>
              <a:gd name="T11" fmla="*/ 0 h 192"/>
              <a:gd name="T12" fmla="*/ 38 w 768"/>
              <a:gd name="T13" fmla="*/ 6 h 192"/>
              <a:gd name="T14" fmla="*/ 45 w 768"/>
              <a:gd name="T15" fmla="*/ 0 h 192"/>
              <a:gd name="T16" fmla="*/ 51 w 768"/>
              <a:gd name="T17" fmla="*/ 6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192"/>
              <a:gd name="T29" fmla="*/ 768 w 768"/>
              <a:gd name="T30" fmla="*/ 192 h 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192">
                <a:moveTo>
                  <a:pt x="0" y="192"/>
                </a:moveTo>
                <a:cubicBezTo>
                  <a:pt x="32" y="96"/>
                  <a:pt x="64" y="0"/>
                  <a:pt x="96" y="0"/>
                </a:cubicBezTo>
                <a:cubicBezTo>
                  <a:pt x="128" y="0"/>
                  <a:pt x="160" y="192"/>
                  <a:pt x="192" y="192"/>
                </a:cubicBezTo>
                <a:cubicBezTo>
                  <a:pt x="224" y="192"/>
                  <a:pt x="256" y="0"/>
                  <a:pt x="288" y="0"/>
                </a:cubicBezTo>
                <a:cubicBezTo>
                  <a:pt x="320" y="0"/>
                  <a:pt x="352" y="192"/>
                  <a:pt x="384" y="192"/>
                </a:cubicBezTo>
                <a:cubicBezTo>
                  <a:pt x="416" y="192"/>
                  <a:pt x="448" y="0"/>
                  <a:pt x="480" y="0"/>
                </a:cubicBezTo>
                <a:cubicBezTo>
                  <a:pt x="512" y="0"/>
                  <a:pt x="544" y="192"/>
                  <a:pt x="576" y="192"/>
                </a:cubicBezTo>
                <a:cubicBezTo>
                  <a:pt x="608" y="192"/>
                  <a:pt x="640" y="0"/>
                  <a:pt x="672" y="0"/>
                </a:cubicBezTo>
                <a:cubicBezTo>
                  <a:pt x="704" y="0"/>
                  <a:pt x="736" y="96"/>
                  <a:pt x="768" y="1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2875876" y="568268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876" y="5682682"/>
                <a:ext cx="29815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4114650" y="568268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650" y="5682682"/>
                <a:ext cx="29815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5746729" y="5682682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729" y="5682682"/>
                <a:ext cx="29815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7502569" y="5645791"/>
                <a:ext cx="6476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 …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569" y="5645791"/>
                <a:ext cx="64761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434"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3572685" y="5457866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685" y="5457866"/>
                <a:ext cx="24468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6640798" y="6231425"/>
            <a:ext cx="22477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乱雑位相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近似 </a:t>
            </a:r>
            <a:r>
              <a:rPr kumimoji="0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(RPA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13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グリーン関数法に基づく電子励起ダイナミックス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計算コードの開発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全電子混合</a:t>
            </a:r>
            <a:r>
              <a:rPr lang="ja-JP" altLang="en-US" dirty="0" smtClean="0"/>
              <a:t>基底法に</a:t>
            </a:r>
            <a:r>
              <a:rPr lang="ja-JP" altLang="en-US" dirty="0"/>
              <a:t>基づく</a:t>
            </a:r>
            <a:r>
              <a:rPr lang="ja-JP" altLang="en-US" dirty="0" smtClean="0"/>
              <a:t>プログラム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TOMBO (</a:t>
            </a:r>
            <a:r>
              <a:rPr lang="en-US" altLang="ja-JP" dirty="0" err="1">
                <a:solidFill>
                  <a:schemeClr val="tx2"/>
                </a:solidFill>
              </a:rPr>
              <a:t>TO</a:t>
            </a:r>
            <a:r>
              <a:rPr lang="en-US" altLang="ja-JP" dirty="0" err="1"/>
              <a:t>hoku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M</a:t>
            </a:r>
            <a:r>
              <a:rPr lang="en-US" altLang="ja-JP" dirty="0"/>
              <a:t>ixed </a:t>
            </a:r>
            <a:r>
              <a:rPr lang="en-US" altLang="ja-JP" dirty="0">
                <a:solidFill>
                  <a:schemeClr val="tx2"/>
                </a:solidFill>
              </a:rPr>
              <a:t>B</a:t>
            </a:r>
            <a:r>
              <a:rPr lang="en-US" altLang="ja-JP" dirty="0"/>
              <a:t>asis </a:t>
            </a:r>
            <a:r>
              <a:rPr lang="en-US" altLang="ja-JP" dirty="0" smtClean="0">
                <a:solidFill>
                  <a:schemeClr val="tx2"/>
                </a:solidFill>
              </a:rPr>
              <a:t>O</a:t>
            </a:r>
            <a:r>
              <a:rPr lang="en-US" altLang="ja-JP" dirty="0" smtClean="0"/>
              <a:t>rbital)</a:t>
            </a:r>
          </a:p>
          <a:p>
            <a:pPr lvl="1"/>
            <a:r>
              <a:rPr lang="en-US" altLang="ja-JP" dirty="0" smtClean="0"/>
              <a:t>GW</a:t>
            </a:r>
            <a:r>
              <a:rPr lang="ja-JP" altLang="en-US" dirty="0" smtClean="0"/>
              <a:t>近似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Bethe-</a:t>
            </a:r>
            <a:r>
              <a:rPr lang="en-US" altLang="ja-JP" dirty="0" err="1" smtClean="0"/>
              <a:t>Salpeter</a:t>
            </a:r>
            <a:r>
              <a:rPr lang="ja-JP" altLang="en-US" dirty="0" smtClean="0"/>
              <a:t>方程式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TD-DFT</a:t>
            </a:r>
          </a:p>
          <a:p>
            <a:pPr lvl="1"/>
            <a:r>
              <a:rPr lang="en-US" altLang="ja-JP" dirty="0" smtClean="0">
                <a:solidFill>
                  <a:schemeClr val="accent1"/>
                </a:solidFill>
              </a:rPr>
              <a:t>GW</a:t>
            </a:r>
            <a:r>
              <a:rPr lang="el-GR" altLang="ja-JP" dirty="0" smtClean="0">
                <a:solidFill>
                  <a:schemeClr val="accent1"/>
                </a:solidFill>
              </a:rPr>
              <a:t>Γ</a:t>
            </a:r>
            <a:r>
              <a:rPr lang="en-US" altLang="ja-JP" dirty="0" smtClean="0">
                <a:solidFill>
                  <a:schemeClr val="accent1"/>
                </a:solidFill>
              </a:rPr>
              <a:t> … </a:t>
            </a:r>
            <a:r>
              <a:rPr lang="ja-JP" altLang="en-US" dirty="0" smtClean="0">
                <a:solidFill>
                  <a:schemeClr val="accent1"/>
                </a:solidFill>
              </a:rPr>
              <a:t>私が開発担当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研究</a:t>
            </a:r>
            <a:r>
              <a:rPr lang="ja-JP" altLang="en-US" dirty="0"/>
              <a:t>テーマ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2504265" y="2377345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5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von der Linden-</a:t>
            </a:r>
            <a:r>
              <a:rPr lang="en-US" altLang="ja-JP" dirty="0" err="1"/>
              <a:t>Horsch</a:t>
            </a:r>
            <a:r>
              <a:rPr lang="ja-JP" altLang="en-US" dirty="0"/>
              <a:t>の</a:t>
            </a:r>
            <a:r>
              <a:rPr lang="en-US" altLang="ja-JP" dirty="0" smtClean="0"/>
              <a:t>PPM</a:t>
            </a:r>
          </a:p>
          <a:p>
            <a:pPr lvl="1"/>
            <a:r>
              <a:rPr lang="ja-JP" altLang="en-US" dirty="0" smtClean="0"/>
              <a:t>対称化された誘電関数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/>
              <a:t>対称化された</a:t>
            </a:r>
            <a:r>
              <a:rPr kumimoji="1" lang="ja-JP" altLang="en-US" dirty="0" smtClean="0"/>
              <a:t>誘電関数の固有値問題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von der Linden-</a:t>
            </a:r>
            <a:r>
              <a:rPr kumimoji="1" lang="en-US" altLang="ja-JP" dirty="0" err="1" smtClean="0"/>
              <a:t>Horsch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PPM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87624" y="1966818"/>
                <a:ext cx="4218334" cy="7763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ja-JP" altLang="en-US" sz="24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966818"/>
                <a:ext cx="4218334" cy="7763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87624" y="3576552"/>
                <a:ext cx="5586145" cy="909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ja-JP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χ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𝑝𝑞</m:t>
                              </m:r>
                            </m:sub>
                          </m:s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𝑝𝑞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ja-JP" altLang="en-US" sz="2400" dirty="0"/>
                            <m:t> </m:t>
                          </m:r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576552"/>
                <a:ext cx="5586145" cy="9090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4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自己</a:t>
            </a:r>
            <a:r>
              <a:rPr lang="ja-JP" altLang="en-US" dirty="0"/>
              <a:t>エネルギ</a:t>
            </a:r>
            <a:r>
              <a:rPr lang="ja-JP" altLang="en-US" dirty="0" smtClean="0"/>
              <a:t>ーの表式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von der Linden-</a:t>
            </a:r>
            <a:r>
              <a:rPr kumimoji="1" lang="en-US" altLang="ja-JP" dirty="0" err="1" smtClean="0"/>
              <a:t>Horsch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PPM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34649" y="1400569"/>
                <a:ext cx="7665881" cy="1082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ja-JP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240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ja-JP" sz="2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  <m:sup>
                                          <m:r>
                                            <a:rPr lang="ja-JP" alt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𝜈𝜇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sgn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49" y="1400569"/>
                <a:ext cx="7665881" cy="10829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325806" y="5424978"/>
                <a:ext cx="2337115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06" y="5424978"/>
                <a:ext cx="2337115" cy="397866"/>
              </a:xfrm>
              <a:prstGeom prst="rect">
                <a:avLst/>
              </a:prstGeom>
              <a:blipFill rotWithShape="0">
                <a:blip r:embed="rId3"/>
                <a:stretch>
                  <a:fillRect l="-1302" r="-4427" b="-261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25806" y="4010331"/>
                <a:ext cx="4946290" cy="899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𝜈𝜇</m:t>
                          </m:r>
                        </m:sup>
                      </m:sSubSup>
                      <m:d>
                        <m:dPr>
                          <m:ctrlPr>
                            <a:rPr lang="en-US" altLang="ja-JP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ja-JP" sz="24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d>
                                    <m:dPr>
                                      <m:ctrlPr>
                                        <a:rPr lang="en-US" altLang="ja-JP" sz="2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</m:d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  <m:e>
                              <m:r>
                                <a:rPr lang="ja-JP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d>
                        </m:e>
                      </m:nary>
                      <m:f>
                        <m:fPr>
                          <m:ctrlPr>
                            <a:rPr lang="en-US" altLang="ja-JP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𝑝𝑞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ja-JP" altLang="en-US" sz="2400" dirty="0"/>
                            <m:t> 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06" y="4010331"/>
                <a:ext cx="4946290" cy="8992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325806" y="2857121"/>
                <a:ext cx="7537704" cy="93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𝑝𝑞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𝑝𝑞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  <m:sup/>
                        <m:e>
                          <m:f>
                            <m:f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altLang="ja-JP" sz="2400" b="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ja-JP" altLang="en-US" sz="2400" dirty="0"/>
                                <m:t> 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</m:den>
                          </m:f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(0)</m:t>
                              </m:r>
                            </m:den>
                          </m:f>
                          <m:f>
                            <m:f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ja-JP" altLang="en-US" sz="2400" dirty="0"/>
                                <m:t> </m:t>
                              </m:r>
                            </m:num>
                            <m:den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06" y="2857121"/>
                <a:ext cx="7537704" cy="9301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8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 err="1" smtClean="0"/>
                  <a:t>Luttinger</a:t>
                </a:r>
                <a:r>
                  <a:rPr lang="en-US" altLang="ja-JP" dirty="0" smtClean="0"/>
                  <a:t>-Ward</a:t>
                </a:r>
                <a:r>
                  <a:rPr lang="ja-JP" altLang="en-US" dirty="0" smtClean="0"/>
                  <a:t>の汎関数</a:t>
                </a:r>
                <a:endParaRPr lang="en-US" altLang="ja-JP" dirty="0" smtClean="0"/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kumimoji="1" lang="ja-JP" altLang="en-US" dirty="0" smtClean="0"/>
                  <a:t>依存する自己エネルギーの表式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コンテンツ プレースホルダー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9" t="-1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Luttinger</a:t>
            </a:r>
            <a:r>
              <a:rPr lang="en-US" altLang="ja-JP" dirty="0"/>
              <a:t>-Ward</a:t>
            </a:r>
            <a:r>
              <a:rPr lang="ja-JP" altLang="en-US" dirty="0"/>
              <a:t>の汎</a:t>
            </a:r>
            <a:r>
              <a:rPr lang="ja-JP" altLang="en-US" dirty="0" smtClean="0"/>
              <a:t>関数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46484" y="1628800"/>
                <a:ext cx="8087279" cy="1007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altLang="ja-JP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e>
                      </m:nary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altLang="ja-JP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altLang="ja-JP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</m:d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84" y="1628800"/>
                <a:ext cx="8087279" cy="10070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403648" y="2917950"/>
                <a:ext cx="6034409" cy="100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𝑜𝑐𝑐</m:t>
                          </m:r>
                        </m:sup>
                        <m:e>
                          <m:nary>
                            <m:nary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num>
                                <m:den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𝐻</m:t>
                                      </m:r>
                                    </m:sub>
                                  </m:s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ja-JP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𝜈</m:t>
                                      </m:r>
                                    </m:sub>
                                  </m:s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917950"/>
                <a:ext cx="6034409" cy="10079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46484" y="4725144"/>
                <a:ext cx="7888698" cy="1082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ja-JP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e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240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ja-JP" sz="2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  <m:sup>
                                          <m:r>
                                            <a:rPr lang="ja-JP" alt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𝜈𝜇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ja-JP" alt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𝑝𝑞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sgn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84" y="4725144"/>
                <a:ext cx="7888698" cy="10829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2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横浜</a:t>
            </a:r>
            <a:r>
              <a:rPr lang="ja-JP" altLang="en-US" dirty="0" smtClean="0"/>
              <a:t>国大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ja-JP" altLang="en-US" dirty="0"/>
              <a:t>大野 </a:t>
            </a:r>
            <a:r>
              <a:rPr lang="ja-JP" altLang="en-US" dirty="0" smtClean="0"/>
              <a:t>かおる</a:t>
            </a:r>
            <a:r>
              <a:rPr lang="en-US" altLang="ja-JP" dirty="0" smtClean="0"/>
              <a:t>, </a:t>
            </a:r>
            <a:r>
              <a:rPr lang="ja-JP" altLang="en-US" dirty="0" smtClean="0"/>
              <a:t>小野 </a:t>
            </a:r>
            <a:r>
              <a:rPr lang="ja-JP" altLang="en-US" dirty="0"/>
              <a:t>頌</a:t>
            </a:r>
            <a:r>
              <a:rPr lang="ja-JP" altLang="en-US" dirty="0" smtClean="0"/>
              <a:t>太</a:t>
            </a:r>
            <a:r>
              <a:rPr lang="en-US" altLang="ja-JP" dirty="0" smtClean="0"/>
              <a:t>, (</a:t>
            </a:r>
            <a:r>
              <a:rPr lang="ja-JP" altLang="en-US" dirty="0"/>
              <a:t>桑原 </a:t>
            </a:r>
            <a:r>
              <a:rPr lang="ja-JP" altLang="en-US" dirty="0" smtClean="0"/>
              <a:t>理一</a:t>
            </a:r>
            <a:r>
              <a:rPr lang="en-US" altLang="ja-JP" dirty="0" smtClean="0"/>
              <a:t>)</a:t>
            </a:r>
          </a:p>
          <a:p>
            <a:endParaRPr lang="ja-JP" altLang="en-US" dirty="0"/>
          </a:p>
          <a:p>
            <a:r>
              <a:rPr lang="ja-JP" altLang="en-US" dirty="0"/>
              <a:t>東大物性</a:t>
            </a:r>
            <a:r>
              <a:rPr lang="ja-JP" altLang="en-US" dirty="0" smtClean="0"/>
              <a:t>研</a:t>
            </a:r>
            <a:r>
              <a:rPr lang="en-US" altLang="ja-JP" dirty="0" smtClean="0"/>
              <a:t>: </a:t>
            </a:r>
            <a:r>
              <a:rPr lang="ja-JP" altLang="en-US" dirty="0" smtClean="0"/>
              <a:t>野口 良史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物質・材料研究</a:t>
            </a:r>
            <a:r>
              <a:rPr lang="ja-JP" altLang="en-US" dirty="0" smtClean="0"/>
              <a:t>機構</a:t>
            </a:r>
            <a:r>
              <a:rPr lang="en-US" altLang="ja-JP" dirty="0" smtClean="0"/>
              <a:t>: </a:t>
            </a:r>
            <a:r>
              <a:rPr lang="ja-JP" altLang="en-US" dirty="0" smtClean="0"/>
              <a:t>佐原 亮二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デルフト</a:t>
            </a:r>
            <a:r>
              <a:rPr lang="ja-JP" altLang="en-US" dirty="0" smtClean="0"/>
              <a:t>工科大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en-US" altLang="ja-JP" dirty="0"/>
              <a:t>Marcel F. </a:t>
            </a:r>
            <a:r>
              <a:rPr lang="en-US" altLang="ja-JP" dirty="0" err="1" smtClean="0"/>
              <a:t>Sluiter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東北</a:t>
            </a:r>
            <a:r>
              <a:rPr lang="ja-JP" altLang="en-US" dirty="0" smtClean="0"/>
              <a:t>大</a:t>
            </a:r>
            <a:r>
              <a:rPr lang="en-US" altLang="ja-JP" dirty="0" smtClean="0"/>
              <a:t>: </a:t>
            </a:r>
            <a:r>
              <a:rPr lang="ja-JP" altLang="en-US" dirty="0" smtClean="0"/>
              <a:t>川添 </a:t>
            </a:r>
            <a:r>
              <a:rPr lang="ja-JP" altLang="en-US" dirty="0"/>
              <a:t>良</a:t>
            </a:r>
            <a:r>
              <a:rPr lang="ja-JP" altLang="en-US" dirty="0" smtClean="0"/>
              <a:t>幸</a:t>
            </a:r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 smtClean="0"/>
              <a:t>アクセルリス</a:t>
            </a:r>
            <a:r>
              <a:rPr lang="en-US" altLang="ja-JP" dirty="0" smtClean="0"/>
              <a:t>:</a:t>
            </a:r>
            <a:r>
              <a:rPr lang="ja-JP" altLang="en-US" dirty="0" smtClean="0"/>
              <a:t> </a:t>
            </a:r>
            <a:r>
              <a:rPr lang="ja-JP" altLang="en-US" dirty="0"/>
              <a:t>桑原 理一</a:t>
            </a: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TOMBO</a:t>
            </a:r>
            <a:r>
              <a:rPr kumimoji="1" lang="ja-JP" altLang="en-US" dirty="0" smtClean="0"/>
              <a:t>開発グループ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4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全電子混合基底法に基づく自己無撞着</a:t>
            </a:r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計算プログラムの開発を行う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r>
              <a:rPr lang="ja-JP" altLang="en-US" dirty="0" smtClean="0"/>
              <a:t>基底状態および励起状態の全エネルギーを計算する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の計算</a:t>
            </a:r>
            <a:r>
              <a:rPr lang="ja-JP" altLang="en-US" dirty="0"/>
              <a:t>手法</a:t>
            </a:r>
            <a:r>
              <a:rPr lang="ja-JP" altLang="en-US" dirty="0" smtClean="0"/>
              <a:t>との</a:t>
            </a:r>
            <a:r>
              <a:rPr lang="ja-JP" altLang="en-US" dirty="0"/>
              <a:t>比較</a:t>
            </a:r>
            <a:r>
              <a:rPr lang="ja-JP" altLang="en-US" dirty="0" smtClean="0"/>
              <a:t>を行う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Li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の平衡距離について議論する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ビリアル比を計算し</a:t>
            </a:r>
            <a:r>
              <a:rPr lang="en-US" altLang="ja-JP" dirty="0"/>
              <a:t>, </a:t>
            </a:r>
            <a:r>
              <a:rPr lang="ja-JP" altLang="en-US" dirty="0"/>
              <a:t>計算精度を確認する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 err="1" smtClean="0"/>
              <a:t>Luttinger</a:t>
            </a:r>
            <a:r>
              <a:rPr lang="en-US" altLang="ja-JP" dirty="0" smtClean="0"/>
              <a:t>-Ward</a:t>
            </a:r>
            <a:r>
              <a:rPr lang="ja-JP" altLang="en-US" dirty="0" smtClean="0"/>
              <a:t>の汎関数と</a:t>
            </a:r>
            <a:r>
              <a:rPr lang="en-US" altLang="ja-JP" dirty="0" smtClean="0"/>
              <a:t>von der Linden-</a:t>
            </a:r>
            <a:r>
              <a:rPr lang="en-US" altLang="ja-JP" dirty="0" err="1" smtClean="0"/>
              <a:t>Horsch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プラズモンポールモデルを用いて相関エネルギーの計算を行う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今年度 </a:t>
            </a:r>
            <a:r>
              <a:rPr kumimoji="1" lang="en-US" altLang="ja-JP" dirty="0" smtClean="0"/>
              <a:t>(H25)</a:t>
            </a:r>
            <a:r>
              <a:rPr kumimoji="1" lang="ja-JP" altLang="en-US" dirty="0" smtClean="0"/>
              <a:t>の研究目的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1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LDA/GGA</a:t>
            </a:r>
            <a:r>
              <a:rPr lang="ja-JP" altLang="en-US" dirty="0" smtClean="0"/>
              <a:t>を超える原子・分子の</a:t>
            </a:r>
            <a:r>
              <a:rPr lang="ja-JP" altLang="en-US" dirty="0" smtClean="0">
                <a:solidFill>
                  <a:schemeClr val="accent1"/>
                </a:solidFill>
              </a:rPr>
              <a:t>基底状態の</a:t>
            </a:r>
            <a:r>
              <a:rPr lang="ja-JP" altLang="en-US" dirty="0" smtClean="0"/>
              <a:t>全エネルギー計算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F. </a:t>
            </a:r>
            <a:r>
              <a:rPr lang="en-US" altLang="ja-JP" dirty="0" err="1" smtClean="0"/>
              <a:t>Aryasetiawan</a:t>
            </a:r>
            <a:r>
              <a:rPr lang="en-US" altLang="ja-JP" dirty="0" smtClean="0"/>
              <a:t>, T. Miyake, and K. </a:t>
            </a:r>
            <a:r>
              <a:rPr lang="en-US" altLang="ja-JP" dirty="0" err="1" smtClean="0"/>
              <a:t>Terakura</a:t>
            </a:r>
            <a:r>
              <a:rPr lang="en-US" altLang="ja-JP" dirty="0" smtClean="0"/>
              <a:t>, Phys. Rev. </a:t>
            </a:r>
            <a:r>
              <a:rPr lang="en-US" altLang="ja-JP" dirty="0" err="1" smtClean="0"/>
              <a:t>Lett</a:t>
            </a:r>
            <a:r>
              <a:rPr lang="en-US" altLang="ja-JP" dirty="0" smtClean="0"/>
              <a:t>. 88, 166401 (2002).</a:t>
            </a:r>
          </a:p>
          <a:p>
            <a:pPr lvl="2"/>
            <a:r>
              <a:rPr lang="en-US" altLang="ja-JP" dirty="0" err="1" smtClean="0"/>
              <a:t>Luttinger</a:t>
            </a:r>
            <a:r>
              <a:rPr lang="en-US" altLang="ja-JP" dirty="0" smtClean="0"/>
              <a:t>-Ward</a:t>
            </a:r>
            <a:r>
              <a:rPr lang="ja-JP" altLang="en-US" dirty="0" smtClean="0"/>
              <a:t>の汎関数を使った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RPA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N. E. </a:t>
            </a:r>
            <a:r>
              <a:rPr lang="en-US" altLang="ja-JP" dirty="0" err="1" smtClean="0"/>
              <a:t>Dahlen</a:t>
            </a:r>
            <a:r>
              <a:rPr lang="en-US" altLang="ja-JP" dirty="0" smtClean="0"/>
              <a:t> and R. van </a:t>
            </a:r>
            <a:r>
              <a:rPr lang="en-US" altLang="ja-JP" dirty="0" err="1" smtClean="0"/>
              <a:t>Leeuwen</a:t>
            </a:r>
            <a:r>
              <a:rPr lang="en-US" altLang="ja-JP" dirty="0" smtClean="0"/>
              <a:t>, J. Chem. Phys. 122, 164102 (2005).</a:t>
            </a:r>
          </a:p>
          <a:p>
            <a:pPr lvl="2"/>
            <a:r>
              <a:rPr lang="en-US" altLang="ja-JP" dirty="0" err="1" smtClean="0"/>
              <a:t>Luttinger</a:t>
            </a:r>
            <a:r>
              <a:rPr lang="en-US" altLang="ja-JP" dirty="0" smtClean="0"/>
              <a:t>-Ward</a:t>
            </a:r>
            <a:r>
              <a:rPr lang="ja-JP" altLang="en-US" dirty="0" smtClean="0"/>
              <a:t>の汎関数を使った原子・分子の二次摂動計算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kumimoji="1" lang="en-US" altLang="ja-JP" dirty="0" smtClean="0"/>
              <a:t>A. Stan, N. E. </a:t>
            </a:r>
            <a:r>
              <a:rPr kumimoji="1" lang="en-US" altLang="ja-JP" dirty="0" err="1" smtClean="0"/>
              <a:t>Dahlen</a:t>
            </a:r>
            <a:r>
              <a:rPr kumimoji="1" lang="en-US" altLang="ja-JP" dirty="0" smtClean="0"/>
              <a:t>, and R. van </a:t>
            </a:r>
            <a:r>
              <a:rPr kumimoji="1" lang="en-US" altLang="ja-JP" dirty="0" err="1" smtClean="0"/>
              <a:t>Leeuwen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Europhys</a:t>
            </a:r>
            <a:r>
              <a:rPr kumimoji="1" lang="en-US" altLang="ja-JP" dirty="0" smtClean="0"/>
              <a:t>. </a:t>
            </a:r>
            <a:r>
              <a:rPr kumimoji="1" lang="en-US" altLang="ja-JP" dirty="0" err="1" smtClean="0"/>
              <a:t>Lett</a:t>
            </a:r>
            <a:r>
              <a:rPr lang="en-US" altLang="ja-JP" dirty="0" smtClean="0"/>
              <a:t>. 76, 298 (2006).</a:t>
            </a:r>
          </a:p>
          <a:p>
            <a:pPr lvl="2"/>
            <a:r>
              <a:rPr lang="ja-JP" altLang="en-US" dirty="0" smtClean="0"/>
              <a:t>自己無撞着</a:t>
            </a:r>
            <a:r>
              <a:rPr lang="en-US" altLang="ja-JP" dirty="0" smtClean="0"/>
              <a:t>GW</a:t>
            </a:r>
            <a:r>
              <a:rPr lang="ja-JP" altLang="en-US" dirty="0" smtClean="0"/>
              <a:t>および</a:t>
            </a:r>
            <a:r>
              <a:rPr lang="en-US" altLang="ja-JP" dirty="0" err="1" smtClean="0"/>
              <a:t>Luttinger</a:t>
            </a:r>
            <a:r>
              <a:rPr lang="en-US" altLang="ja-JP" dirty="0" smtClean="0"/>
              <a:t>-Ward</a:t>
            </a:r>
            <a:r>
              <a:rPr lang="ja-JP" altLang="en-US" dirty="0" smtClean="0"/>
              <a:t>の汎関数を使った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原子・分子の</a:t>
            </a:r>
            <a:r>
              <a:rPr lang="en-US" altLang="ja-JP" dirty="0" smtClean="0"/>
              <a:t>GW</a:t>
            </a:r>
            <a:r>
              <a:rPr lang="ja-JP" altLang="en-US" dirty="0" smtClean="0"/>
              <a:t>計算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これまでの研究例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2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電子軌道を原子数値基底関数</a:t>
            </a:r>
            <a:r>
              <a:rPr lang="en-US" altLang="ja-JP" dirty="0"/>
              <a:t> </a:t>
            </a:r>
            <a:r>
              <a:rPr lang="en-US" altLang="ja-JP" dirty="0" smtClean="0"/>
              <a:t>(AO)</a:t>
            </a:r>
            <a:r>
              <a:rPr lang="ja-JP" altLang="en-US" dirty="0" smtClean="0"/>
              <a:t>と平面波</a:t>
            </a:r>
            <a:r>
              <a:rPr lang="en-US" altLang="ja-JP" dirty="0" smtClean="0"/>
              <a:t> (PW)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重ね合わせで表す</a:t>
            </a:r>
            <a:r>
              <a:rPr lang="en-US" altLang="ja-JP" dirty="0" smtClean="0"/>
              <a:t>.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局在した内殻軌道は主に</a:t>
            </a:r>
            <a:r>
              <a:rPr kumimoji="1" lang="en-US" altLang="ja-JP" dirty="0" smtClean="0"/>
              <a:t>AO</a:t>
            </a:r>
            <a:r>
              <a:rPr kumimoji="1" lang="ja-JP" altLang="en-US" dirty="0" smtClean="0"/>
              <a:t>で表し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非占有軌道のように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空間的</a:t>
            </a:r>
            <a:r>
              <a:rPr lang="ja-JP" altLang="en-US" dirty="0" smtClean="0"/>
              <a:t>に広がった</a:t>
            </a:r>
            <a:r>
              <a:rPr kumimoji="1" lang="ja-JP" altLang="en-US" dirty="0" smtClean="0"/>
              <a:t>軌道は主に</a:t>
            </a:r>
            <a:r>
              <a:rPr kumimoji="1" lang="en-US" altLang="ja-JP" dirty="0" smtClean="0"/>
              <a:t>PW</a:t>
            </a:r>
            <a:r>
              <a:rPr kumimoji="1" lang="ja-JP" altLang="en-US" dirty="0" smtClean="0"/>
              <a:t>で表す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r>
              <a:rPr lang="ja-JP" altLang="en-US" dirty="0" smtClean="0"/>
              <a:t>擬</a:t>
            </a:r>
            <a:r>
              <a:rPr kumimoji="1" lang="ja-JP" altLang="en-US" dirty="0" smtClean="0"/>
              <a:t>ポテンシャル法や局在基底のみ使用する方法の欠点を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解消した優れた手法である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TOMBO - </a:t>
            </a:r>
            <a:r>
              <a:rPr lang="ja-JP" altLang="en-US" dirty="0" smtClean="0"/>
              <a:t>全電子混合基底法</a:t>
            </a:r>
            <a:endParaRPr kumimoji="1" lang="ja-JP" altLang="en-US" dirty="0"/>
          </a:p>
        </p:txBody>
      </p:sp>
      <p:pic>
        <p:nvPicPr>
          <p:cNvPr id="5" name="図 4" descr="mixedbasi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77072"/>
            <a:ext cx="4918368" cy="264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25083" y="1026942"/>
            <a:ext cx="8461717" cy="557041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GW</a:t>
            </a:r>
            <a:r>
              <a:rPr lang="ja-JP" altLang="en-US" dirty="0" smtClean="0"/>
              <a:t>近似では電子間の遮蔽の効果を考慮したクーロンポテンシャル</a:t>
            </a:r>
            <a:r>
              <a:rPr lang="en-US" altLang="ja-JP" i="1" dirty="0" smtClean="0"/>
              <a:t>W</a:t>
            </a:r>
            <a:r>
              <a:rPr lang="ja-JP" altLang="en-US" dirty="0" smtClean="0"/>
              <a:t>を使って多体の相互作用 </a:t>
            </a:r>
            <a:r>
              <a:rPr lang="en-US" altLang="ja-JP" dirty="0" smtClean="0"/>
              <a:t>(</a:t>
            </a:r>
            <a:r>
              <a:rPr lang="ja-JP" altLang="en-US" dirty="0" smtClean="0"/>
              <a:t>自己エネルギー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を表す</a:t>
            </a:r>
            <a:r>
              <a:rPr lang="en-US" altLang="ja-JP" dirty="0" smtClean="0"/>
              <a:t>.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自己エネルギー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遮蔽された相互作用</a:t>
            </a:r>
            <a:endParaRPr kumimoji="1" lang="en-US" altLang="ja-JP" dirty="0" smtClean="0"/>
          </a:p>
          <a:p>
            <a:endParaRPr lang="en-US" altLang="ja-JP" i="1" dirty="0"/>
          </a:p>
          <a:p>
            <a:r>
              <a:rPr kumimoji="1" lang="ja-JP" altLang="en-US" i="1" dirty="0" smtClean="0"/>
              <a:t>誘電関数</a:t>
            </a:r>
            <a:endParaRPr kumimoji="1" lang="en-US" altLang="ja-JP" i="1" dirty="0" smtClean="0"/>
          </a:p>
          <a:p>
            <a:endParaRPr lang="en-US" altLang="ja-JP" i="1" dirty="0"/>
          </a:p>
          <a:p>
            <a:r>
              <a:rPr kumimoji="1" lang="ja-JP" altLang="en-US" i="1" dirty="0" smtClean="0"/>
              <a:t>分極関数</a:t>
            </a:r>
            <a:endParaRPr kumimoji="1" lang="ja-JP" altLang="en-US" i="1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67544" y="2247664"/>
                <a:ext cx="849489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𝑒𝑥𝑡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sty m:val="p"/>
                            </m:rPr>
                            <a:rPr kumimoji="1" lang="el-GR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 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47664"/>
                <a:ext cx="8494890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747830" y="4474852"/>
                <a:ext cx="14114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ja-JP" altLang="en-US" sz="2400" b="0" i="1" smtClean="0">
                              <a:latin typeface="Cambria Math"/>
                            </a:rPr>
                            <m:t>𝜀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830" y="4474852"/>
                <a:ext cx="141147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762" r="-2597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161674" y="5259327"/>
                <a:ext cx="15192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𝑣𝑃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674" y="5259327"/>
                <a:ext cx="151926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410" r="-4016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285105" y="6084004"/>
                <a:ext cx="13958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𝑖𝐺𝐺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105" y="6084004"/>
                <a:ext cx="1395831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803" r="-393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013427" y="3654210"/>
                <a:ext cx="12329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𝑖𝐺𝑊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427" y="3654210"/>
                <a:ext cx="123296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419" r="-4433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7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一般的な</a:t>
            </a:r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近似は自己無撞着には解かない</a:t>
            </a:r>
            <a:r>
              <a:rPr lang="en-US" altLang="ja-JP" dirty="0"/>
              <a:t>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 shot GW</a:t>
            </a:r>
            <a:r>
              <a:rPr lang="ja-JP" altLang="en-US" dirty="0" smtClean="0"/>
              <a:t>と呼ばれる</a:t>
            </a:r>
            <a:r>
              <a:rPr lang="en-US" altLang="ja-JP" dirty="0"/>
              <a:t>.</a:t>
            </a:r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/>
          </a:p>
          <a:p>
            <a:r>
              <a:rPr kumimoji="1" lang="ja-JP" altLang="en-US" dirty="0" smtClean="0"/>
              <a:t>自己無撞着に解くと</a:t>
            </a:r>
            <a:r>
              <a:rPr kumimoji="1" lang="en-US" altLang="ja-JP" dirty="0" smtClean="0"/>
              <a:t>1 shot GW</a:t>
            </a:r>
            <a:r>
              <a:rPr kumimoji="1" lang="ja-JP" altLang="en-US" dirty="0" smtClean="0"/>
              <a:t>と比べてエネルギーギャップが過大評価される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 err="1" smtClean="0"/>
              <a:t>Baym-Kadanoff</a:t>
            </a:r>
            <a:r>
              <a:rPr lang="ja-JP" altLang="en-US" dirty="0" smtClean="0"/>
              <a:t>の保存近似としても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知られ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各種の保存則やビリアル定理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を満たす</a:t>
            </a:r>
            <a:r>
              <a:rPr lang="en-US" altLang="ja-JP" dirty="0" smtClean="0"/>
              <a:t>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自己無撞着</a:t>
            </a:r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法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96227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197153" y="612616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GW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の計算ループ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9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基底状態の全エネルギー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1-shot (</a:t>
            </a:r>
            <a:r>
              <a:rPr lang="en-US" altLang="ja-JP" dirty="0" err="1" smtClean="0"/>
              <a:t>Luttinger</a:t>
            </a:r>
            <a:r>
              <a:rPr lang="en-US" altLang="ja-JP" dirty="0" smtClean="0"/>
              <a:t>-Ward)</a:t>
            </a:r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Self-consistent (</a:t>
            </a:r>
            <a:r>
              <a:rPr kumimoji="1" lang="en-US" altLang="ja-JP" dirty="0" err="1" smtClean="0"/>
              <a:t>Galitskii-Migdal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全エネルギーの評価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145135" y="5690410"/>
                <a:ext cx="368293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Tr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sub>
                            <m:sup/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kumimoji="1" lang="ja-JP" altLang="en-US" sz="2400" b="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135" y="5690410"/>
                <a:ext cx="3682931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99590" y="2108698"/>
                <a:ext cx="6407972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]+</m:t>
                      </m:r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func>
                        <m:funcPr>
                          <m:ctrlPr>
                            <a:rPr lang="en-US" altLang="ja-JP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f>
                            <m:fPr>
                              <m:type m:val="lin"/>
                              <m:ctrlPr>
                                <a:rPr lang="en-US" altLang="ja-JP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]]</m:t>
                          </m:r>
                        </m:e>
                      </m:func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0" y="2108698"/>
                <a:ext cx="6407972" cy="379206"/>
              </a:xfrm>
              <a:prstGeom prst="rect">
                <a:avLst/>
              </a:prstGeom>
              <a:blipFill rotWithShape="0">
                <a:blip r:embed="rId4"/>
                <a:stretch>
                  <a:fillRect l="-666" t="-162903" r="-5709" b="-2467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99590" y="4823145"/>
                <a:ext cx="5598777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</a:rPr>
                        <m:t>Tr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ja-JP" sz="2400">
                          <a:latin typeface="Cambria Math" panose="02040503050406030204" pitchFamily="18" charset="0"/>
                        </a:rPr>
                        <m:t>Tr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[</m:t>
                      </m:r>
                      <m:func>
                        <m:funcPr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[</m:t>
                          </m:r>
                          <m:f>
                            <m:fPr>
                              <m:type m:val="lin"/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]]</m:t>
                          </m:r>
                        </m:e>
                      </m:func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0" y="4823145"/>
                <a:ext cx="5598777" cy="69147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/>
          <p:nvPr/>
        </p:nvCxnSpPr>
        <p:spPr>
          <a:xfrm>
            <a:off x="2636730" y="5445224"/>
            <a:ext cx="17561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742218" y="5445224"/>
            <a:ext cx="175614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451282" y="2536515"/>
            <a:ext cx="17561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514729" y="2526006"/>
            <a:ext cx="175614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2756278" y="2919028"/>
                <a:ext cx="2669256" cy="100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𝑜𝑐𝑐</m:t>
                          </m:r>
                        </m:sup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𝑋𝐶</m:t>
                                  </m:r>
                                </m:sub>
                              </m:sSub>
                            </m:e>
                            <m:e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278" y="2919028"/>
                <a:ext cx="2669256" cy="10079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701860" y="3332956"/>
                <a:ext cx="1785104" cy="100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𝑜𝑐𝑐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sub>
                          </m:sSub>
                        </m:e>
                      </m:nary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60" y="3332956"/>
                <a:ext cx="1785104" cy="10079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/>
          <p:cNvCxnSpPr/>
          <p:nvPr/>
        </p:nvCxnSpPr>
        <p:spPr>
          <a:xfrm flipV="1">
            <a:off x="4266204" y="2576366"/>
            <a:ext cx="0" cy="6083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6365841" y="2583096"/>
            <a:ext cx="510415" cy="701888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339752" y="2536515"/>
            <a:ext cx="79208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2085072" y="2568016"/>
            <a:ext cx="360040" cy="46436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3568" y="3157293"/>
            <a:ext cx="188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Luttinger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-Ward</a:t>
            </a: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汎関数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04647" y="5622179"/>
                <a:ext cx="3769685" cy="10079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altLang="ja-JP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ja-JP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𝑜𝑐𝑐</m:t>
                          </m:r>
                        </m:sup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ja-JP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ja-JP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ja-JP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47" y="5622179"/>
                <a:ext cx="3769685" cy="10079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/>
          <p:cNvCxnSpPr/>
          <p:nvPr/>
        </p:nvCxnSpPr>
        <p:spPr>
          <a:xfrm flipV="1">
            <a:off x="3203848" y="5484302"/>
            <a:ext cx="285790" cy="3929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6538394" y="4427101"/>
            <a:ext cx="319114" cy="792088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lr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1379</Words>
  <Application>Microsoft Office PowerPoint</Application>
  <PresentationFormat>画面に合わせる (4:3)</PresentationFormat>
  <Paragraphs>256</Paragraphs>
  <Slides>22</Slides>
  <Notes>8</Notes>
  <HiddenSlides>4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accelrys</vt:lpstr>
      <vt:lpstr>自己無撞着GW法に基づく 電子励起状態の全エネルギー計算</vt:lpstr>
      <vt:lpstr>研究テーマ</vt:lpstr>
      <vt:lpstr>TOMBO開発グループ</vt:lpstr>
      <vt:lpstr>今年度 (H25)の研究目的</vt:lpstr>
      <vt:lpstr>これまでの研究例</vt:lpstr>
      <vt:lpstr>TOMBO - 全電子混合基底法</vt:lpstr>
      <vt:lpstr>GW近似</vt:lpstr>
      <vt:lpstr>自己無撞着GW法</vt:lpstr>
      <vt:lpstr>全エネルギーの評価</vt:lpstr>
      <vt:lpstr>全エネルギーの評価</vt:lpstr>
      <vt:lpstr>計算の高速化</vt:lpstr>
      <vt:lpstr>計算条件</vt:lpstr>
      <vt:lpstr>基底状態の全エネルギー</vt:lpstr>
      <vt:lpstr>基底状態の平衡距離とビリアル比</vt:lpstr>
      <vt:lpstr>第1励起状態のエネルギー</vt:lpstr>
      <vt:lpstr>第1励起状態の平衡距離 (Å)</vt:lpstr>
      <vt:lpstr>まとめ</vt:lpstr>
      <vt:lpstr>今後の課題</vt:lpstr>
      <vt:lpstr>GW近似</vt:lpstr>
      <vt:lpstr>von der Linden-HorschのPPM</vt:lpstr>
      <vt:lpstr>von der Linden-HorschのPPM</vt:lpstr>
      <vt:lpstr>Luttinger-Wardの汎関数</vt:lpstr>
    </vt:vector>
  </TitlesOfParts>
  <Company>Accelrys K.K.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談話会</dc:title>
  <dc:creator>Riichi Kuwahara</dc:creator>
  <cp:lastModifiedBy>Riichi Kuwahara</cp:lastModifiedBy>
  <cp:revision>254</cp:revision>
  <dcterms:created xsi:type="dcterms:W3CDTF">2013-01-15T01:15:13Z</dcterms:created>
  <dcterms:modified xsi:type="dcterms:W3CDTF">2014-03-11T03:32:13Z</dcterms:modified>
</cp:coreProperties>
</file>