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85" r:id="rId4"/>
    <p:sldId id="287" r:id="rId5"/>
    <p:sldId id="288" r:id="rId6"/>
    <p:sldId id="278" r:id="rId7"/>
    <p:sldId id="283" r:id="rId8"/>
    <p:sldId id="286" r:id="rId9"/>
    <p:sldId id="272" r:id="rId10"/>
    <p:sldId id="279" r:id="rId11"/>
    <p:sldId id="271" r:id="rId12"/>
    <p:sldId id="259" r:id="rId13"/>
    <p:sldId id="274" r:id="rId14"/>
    <p:sldId id="275" r:id="rId15"/>
    <p:sldId id="260" r:id="rId16"/>
    <p:sldId id="280" r:id="rId17"/>
    <p:sldId id="276" r:id="rId18"/>
    <p:sldId id="281" r:id="rId19"/>
    <p:sldId id="284" r:id="rId20"/>
    <p:sldId id="261" r:id="rId21"/>
  </p:sldIdLst>
  <p:sldSz cx="9144000" cy="6858000" type="screen4x3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660"/>
  </p:normalViewPr>
  <p:slideViewPr>
    <p:cSldViewPr>
      <p:cViewPr varScale="1">
        <p:scale>
          <a:sx n="67" d="100"/>
          <a:sy n="67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7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38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643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A45DC1C-3F87-47FB-8635-9E091D36C13C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6431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C0FE38A-1EDB-4939-B310-C03A25050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7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8C25B55-0C8A-4862-B709-78010701D8B6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89C6A7E-B149-4E4E-A04F-AF67DFBEEC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68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6A7E-B149-4E4E-A04F-AF67DFBEEC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40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6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4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87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5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40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85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28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5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38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66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F138-ED8D-4EF9-9EE9-D5C6476BA48E}" type="datetimeFigureOut">
              <a:rPr kumimoji="1" lang="ja-JP" altLang="en-US" smtClean="0"/>
              <a:t>2014/3/11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D625-A180-4E37-83E9-876ED07AD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4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47.jpeg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3.wmf"/><Relationship Id="rId22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62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8.wmf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77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1124744"/>
            <a:ext cx="66967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 smtClean="0">
                <a:latin typeface="+mj-lt"/>
              </a:rPr>
              <a:t>非極性</a:t>
            </a:r>
            <a:r>
              <a:rPr kumimoji="1" lang="en-US" altLang="ja-JP" sz="2300" dirty="0" smtClean="0">
                <a:latin typeface="+mj-lt"/>
              </a:rPr>
              <a:t>ZnO</a:t>
            </a:r>
            <a:r>
              <a:rPr kumimoji="1" lang="ja-JP" altLang="en-US" sz="2300" dirty="0" smtClean="0">
                <a:latin typeface="+mj-lt"/>
              </a:rPr>
              <a:t>の結晶対称性の破れと電子構造の相関</a:t>
            </a:r>
            <a:endParaRPr kumimoji="1" lang="en-US" altLang="ja-JP" sz="2300" dirty="0" smtClean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177281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C00000"/>
                </a:solidFill>
              </a:rPr>
              <a:t>“偏光光学機能における理論的考察から実験的検証へ”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50791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松井裕章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3717032"/>
            <a:ext cx="3744416" cy="113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ja-JP" altLang="en-US" dirty="0" smtClean="0"/>
              <a:t>東京大学大学院工学系研究科</a:t>
            </a:r>
            <a:endParaRPr kumimoji="1" lang="en-US" altLang="ja-JP" dirty="0" smtClean="0"/>
          </a:p>
          <a:p>
            <a:pPr algn="ctr">
              <a:lnSpc>
                <a:spcPts val="2800"/>
              </a:lnSpc>
            </a:pPr>
            <a:r>
              <a:rPr lang="ja-JP" altLang="en-US" dirty="0" smtClean="0"/>
              <a:t>バイオエンジニアリング専攻</a:t>
            </a:r>
            <a:endParaRPr lang="en-US" altLang="ja-JP" dirty="0" smtClean="0"/>
          </a:p>
          <a:p>
            <a:pPr algn="ctr">
              <a:lnSpc>
                <a:spcPts val="2800"/>
              </a:lnSpc>
            </a:pPr>
            <a:r>
              <a:rPr kumimoji="1" lang="ja-JP" altLang="en-US" dirty="0"/>
              <a:t>電気</a:t>
            </a:r>
            <a:r>
              <a:rPr kumimoji="1" lang="ja-JP" altLang="en-US" dirty="0" smtClean="0"/>
              <a:t>系工学専攻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07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513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分極・電子バンド構造制御に立脚した偏光光電機能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9532" y="692696"/>
            <a:ext cx="34203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dirty="0" smtClean="0"/>
              <a:t>“</a:t>
            </a:r>
            <a:r>
              <a:rPr kumimoji="1" lang="ja-JP" altLang="en-US" sz="1700" dirty="0" smtClean="0"/>
              <a:t>非極性</a:t>
            </a:r>
            <a:r>
              <a:rPr kumimoji="1" lang="en-US" altLang="ja-JP" sz="1700" dirty="0" smtClean="0"/>
              <a:t>ZnO</a:t>
            </a:r>
            <a:r>
              <a:rPr kumimoji="1" lang="ja-JP" altLang="en-US" sz="1700" dirty="0" smtClean="0"/>
              <a:t>の</a:t>
            </a:r>
            <a:r>
              <a:rPr lang="ja-JP" altLang="en-US" sz="1700" dirty="0" smtClean="0"/>
              <a:t>特徴</a:t>
            </a:r>
            <a:r>
              <a:rPr lang="en-US" altLang="ja-JP" sz="1700" dirty="0" smtClean="0"/>
              <a:t>”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1570" y="1046639"/>
            <a:ext cx="401444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600" dirty="0" smtClean="0"/>
              <a:t>・偏光現象（</a:t>
            </a:r>
            <a:r>
              <a:rPr lang="en-US" altLang="ja-JP" sz="1600" dirty="0" smtClean="0"/>
              <a:t>linear dichroism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>
              <a:lnSpc>
                <a:spcPts val="2500"/>
              </a:lnSpc>
            </a:pPr>
            <a:r>
              <a:rPr kumimoji="1" lang="ja-JP" altLang="en-US" sz="1600" dirty="0" smtClean="0"/>
              <a:t>・バンドギャップエンジニアリング</a:t>
            </a:r>
            <a:endParaRPr kumimoji="1" lang="en-US" altLang="ja-JP" sz="1600" dirty="0" smtClean="0"/>
          </a:p>
          <a:p>
            <a:pPr>
              <a:lnSpc>
                <a:spcPts val="25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　（深紫外</a:t>
            </a:r>
            <a:r>
              <a:rPr lang="ja-JP" altLang="en-US" sz="1600" dirty="0"/>
              <a:t>：</a:t>
            </a:r>
            <a:r>
              <a:rPr lang="en-US" altLang="ja-JP" sz="1600" dirty="0" smtClean="0"/>
              <a:t>250 nm</a:t>
            </a:r>
            <a:r>
              <a:rPr lang="ja-JP" altLang="en-US" sz="1600" dirty="0" smtClean="0"/>
              <a:t>から可視</a:t>
            </a:r>
            <a:r>
              <a:rPr lang="en-US" altLang="ja-JP" sz="1600" dirty="0" smtClean="0"/>
              <a:t>:600 nm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>
              <a:lnSpc>
                <a:spcPts val="2500"/>
              </a:lnSpc>
            </a:pPr>
            <a:r>
              <a:rPr lang="ja-JP" altLang="en-US" sz="1600" dirty="0" smtClean="0"/>
              <a:t>・面内方向への自発分極</a:t>
            </a:r>
            <a:endParaRPr lang="en-US" altLang="ja-JP" sz="1600" dirty="0" smtClean="0"/>
          </a:p>
        </p:txBody>
      </p:sp>
      <p:sp>
        <p:nvSpPr>
          <p:cNvPr id="10" name="フリーフォーム 9"/>
          <p:cNvSpPr/>
          <p:nvPr/>
        </p:nvSpPr>
        <p:spPr>
          <a:xfrm>
            <a:off x="642938" y="885825"/>
            <a:ext cx="3714750" cy="1535549"/>
          </a:xfrm>
          <a:custGeom>
            <a:avLst/>
            <a:gdLst>
              <a:gd name="connsiteX0" fmla="*/ 0 w 3714750"/>
              <a:gd name="connsiteY0" fmla="*/ 185738 h 1471613"/>
              <a:gd name="connsiteX1" fmla="*/ 0 w 3714750"/>
              <a:gd name="connsiteY1" fmla="*/ 1471613 h 1471613"/>
              <a:gd name="connsiteX2" fmla="*/ 3714750 w 3714750"/>
              <a:gd name="connsiteY2" fmla="*/ 1471613 h 1471613"/>
              <a:gd name="connsiteX3" fmla="*/ 3714750 w 3714750"/>
              <a:gd name="connsiteY3" fmla="*/ 242888 h 1471613"/>
              <a:gd name="connsiteX4" fmla="*/ 3714750 w 3714750"/>
              <a:gd name="connsiteY4" fmla="*/ 0 h 1471613"/>
              <a:gd name="connsiteX5" fmla="*/ 1685925 w 3714750"/>
              <a:gd name="connsiteY5" fmla="*/ 0 h 14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750" h="1471613">
                <a:moveTo>
                  <a:pt x="0" y="185738"/>
                </a:moveTo>
                <a:lnTo>
                  <a:pt x="0" y="1471613"/>
                </a:lnTo>
                <a:lnTo>
                  <a:pt x="3714750" y="1471613"/>
                </a:lnTo>
                <a:lnTo>
                  <a:pt x="3714750" y="242888"/>
                </a:lnTo>
                <a:lnTo>
                  <a:pt x="3714750" y="0"/>
                </a:lnTo>
                <a:lnTo>
                  <a:pt x="1685925" y="0"/>
                </a:lnTo>
              </a:path>
            </a:pathLst>
          </a:custGeom>
          <a:noFill/>
          <a:ln w="19050"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2514382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C00000"/>
                </a:solidFill>
              </a:rPr>
              <a:t>狭帯域・高感度な紫外偏光検出の応用へ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187624" y="2564904"/>
            <a:ext cx="360040" cy="16927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3234462"/>
            <a:ext cx="4988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*Point: </a:t>
            </a:r>
            <a:r>
              <a:rPr kumimoji="1" lang="ja-JP" altLang="en-US" sz="1600" dirty="0" smtClean="0"/>
              <a:t>偏光と分極</a:t>
            </a:r>
            <a:r>
              <a:rPr lang="ja-JP" altLang="en-US" sz="1600" dirty="0"/>
              <a:t>・</a:t>
            </a:r>
            <a:r>
              <a:rPr kumimoji="1" lang="ja-JP" altLang="en-US" sz="1600" dirty="0" smtClean="0"/>
              <a:t>電子バンド構造の相関</a:t>
            </a:r>
            <a:endParaRPr kumimoji="1" lang="ja-JP" altLang="en-US" sz="16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99" y="3068677"/>
            <a:ext cx="4088686" cy="251913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44" y="4965054"/>
            <a:ext cx="4085442" cy="152515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181972" y="6418203"/>
            <a:ext cx="2017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 energy (eV)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4133410" y="4147998"/>
            <a:ext cx="210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r>
              <a:rPr kumimoji="1" lang="en-US" altLang="ja-JP" sz="1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 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kumimoji="1"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kumimoji="1"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4469865" y="5548735"/>
            <a:ext cx="143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1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</a:t>
            </a:r>
            <a:r>
              <a:rPr kumimoji="1"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kumimoji="1" lang="en-US" altLang="ja-JP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07619" y="3249955"/>
            <a:ext cx="28443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 smtClean="0"/>
              <a:t>偏光吸収特性</a:t>
            </a:r>
            <a:endParaRPr kumimoji="1" lang="ja-JP" altLang="en-US" sz="15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5751636" y="3627943"/>
            <a:ext cx="1584176" cy="1057507"/>
            <a:chOff x="5236174" y="1484988"/>
            <a:chExt cx="2084934" cy="1473945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5236174" y="1624229"/>
              <a:ext cx="1136026" cy="1334704"/>
              <a:chOff x="1523262" y="4437063"/>
              <a:chExt cx="1536570" cy="1944265"/>
            </a:xfrm>
          </p:grpSpPr>
          <p:cxnSp>
            <p:nvCxnSpPr>
              <p:cNvPr id="30" name="直線コネクタ 29"/>
              <p:cNvCxnSpPr/>
              <p:nvPr/>
            </p:nvCxnSpPr>
            <p:spPr>
              <a:xfrm flipV="1">
                <a:off x="1993872" y="6018890"/>
                <a:ext cx="0" cy="3624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直方体 30"/>
              <p:cNvSpPr/>
              <p:nvPr/>
            </p:nvSpPr>
            <p:spPr>
              <a:xfrm>
                <a:off x="1677307" y="4573654"/>
                <a:ext cx="620459" cy="1622630"/>
              </a:xfrm>
              <a:prstGeom prst="cube">
                <a:avLst>
                  <a:gd name="adj" fmla="val 7086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コネクタ 31"/>
              <p:cNvCxnSpPr/>
              <p:nvPr/>
            </p:nvCxnSpPr>
            <p:spPr>
              <a:xfrm flipV="1">
                <a:off x="1987536" y="4437063"/>
                <a:ext cx="0" cy="3595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V="1">
                <a:off x="1523262" y="5486985"/>
                <a:ext cx="261115" cy="2458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2294661" y="4869160"/>
                <a:ext cx="261115" cy="2458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/>
              <p:cNvCxnSpPr/>
              <p:nvPr/>
            </p:nvCxnSpPr>
            <p:spPr>
              <a:xfrm>
                <a:off x="2017855" y="5322633"/>
                <a:ext cx="969969" cy="4101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 flipV="1">
                <a:off x="2269448" y="5176218"/>
                <a:ext cx="790384" cy="864559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V="1">
                <a:off x="2664640" y="4693331"/>
                <a:ext cx="0" cy="139949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テキスト ボックス 26"/>
            <p:cNvSpPr txBox="1"/>
            <p:nvPr/>
          </p:nvSpPr>
          <p:spPr>
            <a:xfrm>
              <a:off x="6338354" y="1943402"/>
              <a:ext cx="982754" cy="38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i="1" dirty="0" smtClean="0">
                  <a:solidFill>
                    <a:srgbClr val="006600"/>
                  </a:solidFill>
                </a:rPr>
                <a:t>E</a:t>
              </a:r>
              <a:r>
                <a:rPr kumimoji="1" lang="ja-JP" altLang="en-US" sz="1200" dirty="0" smtClean="0">
                  <a:solidFill>
                    <a:srgbClr val="006600"/>
                  </a:solidFill>
                </a:rPr>
                <a:t>⊥</a:t>
              </a:r>
              <a:r>
                <a:rPr kumimoji="1" lang="en-US" altLang="ja-JP" sz="1200" i="1" dirty="0" smtClean="0">
                  <a:solidFill>
                    <a:srgbClr val="006600"/>
                  </a:solidFill>
                </a:rPr>
                <a:t>c</a:t>
              </a:r>
              <a:endParaRPr kumimoji="1" lang="ja-JP" altLang="en-US" sz="1200" i="1" dirty="0">
                <a:solidFill>
                  <a:srgbClr val="006600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908510" y="1484988"/>
              <a:ext cx="974267" cy="38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C00000"/>
                  </a:solidFill>
                </a:rPr>
                <a:t>E // c</a:t>
              </a:r>
              <a:endParaRPr kumimoji="1" lang="ja-JP" alt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7105215" y="3654810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006600"/>
                </a:solidFill>
                <a:latin typeface="Symbol" panose="05050102010706020507" pitchFamily="18" charset="2"/>
              </a:rPr>
              <a:t>a 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(E</a:t>
            </a:r>
            <a:r>
              <a:rPr kumimoji="1" lang="ja-JP" altLang="en-US" sz="1400" dirty="0" smtClean="0">
                <a:solidFill>
                  <a:srgbClr val="006600"/>
                </a:solidFill>
              </a:rPr>
              <a:t>⊥</a:t>
            </a:r>
            <a:r>
              <a:rPr kumimoji="1" lang="en-US" altLang="ja-JP" sz="1400" dirty="0" smtClean="0">
                <a:solidFill>
                  <a:srgbClr val="006600"/>
                </a:solidFill>
              </a:rPr>
              <a:t>c)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88324" y="4111130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a 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(E</a:t>
            </a:r>
            <a:r>
              <a:rPr lang="en-US" altLang="ja-JP" sz="1300" dirty="0" smtClean="0">
                <a:solidFill>
                  <a:srgbClr val="C00000"/>
                </a:solidFill>
              </a:rPr>
              <a:t>//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c)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06126" y="52820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5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1350" i="1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1350" dirty="0" smtClean="0"/>
              <a:t> = </a:t>
            </a:r>
          </a:p>
          <a:p>
            <a:r>
              <a:rPr kumimoji="1" lang="en-US" altLang="ja-JP" sz="135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1350" dirty="0" smtClean="0"/>
              <a:t> (</a:t>
            </a:r>
            <a:r>
              <a:rPr kumimoji="1" lang="en-US" altLang="ja-JP" sz="1350" i="1" dirty="0" smtClean="0"/>
              <a:t>E</a:t>
            </a:r>
            <a:r>
              <a:rPr kumimoji="1" lang="ja-JP" altLang="en-US" sz="1350" dirty="0" smtClean="0"/>
              <a:t>⊥</a:t>
            </a:r>
            <a:r>
              <a:rPr kumimoji="1" lang="en-US" altLang="ja-JP" sz="1350" i="1" dirty="0" smtClean="0"/>
              <a:t>c</a:t>
            </a:r>
            <a:r>
              <a:rPr kumimoji="1" lang="en-US" altLang="ja-JP" sz="1350" dirty="0" smtClean="0"/>
              <a:t>) - </a:t>
            </a:r>
            <a:r>
              <a:rPr kumimoji="1" lang="en-US" altLang="ja-JP" sz="1350" i="1" dirty="0" smtClean="0">
                <a:latin typeface="Symbol" panose="05050102010706020507" pitchFamily="18" charset="2"/>
              </a:rPr>
              <a:t>a </a:t>
            </a:r>
            <a:r>
              <a:rPr kumimoji="1" lang="en-US" altLang="ja-JP" sz="1350" i="1" dirty="0" smtClean="0"/>
              <a:t>(E</a:t>
            </a:r>
            <a:r>
              <a:rPr kumimoji="1" lang="en-US" altLang="ja-JP" sz="1350" dirty="0" smtClean="0"/>
              <a:t>//</a:t>
            </a:r>
            <a:r>
              <a:rPr kumimoji="1" lang="en-US" altLang="ja-JP" sz="1350" i="1" dirty="0" smtClean="0"/>
              <a:t>c</a:t>
            </a:r>
            <a:r>
              <a:rPr kumimoji="1" lang="en-US" altLang="ja-JP" sz="1350" dirty="0" smtClean="0"/>
              <a:t>)</a:t>
            </a:r>
            <a:endParaRPr kumimoji="1" lang="ja-JP" altLang="en-US" sz="135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3086" y="3639422"/>
            <a:ext cx="39290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 smtClean="0"/>
              <a:t>偏光性能指数</a:t>
            </a:r>
            <a:r>
              <a:rPr lang="ja-JP" altLang="en-US" sz="1500" dirty="0" smtClean="0"/>
              <a:t>（</a:t>
            </a:r>
            <a:r>
              <a:rPr lang="en-US" altLang="ja-JP" sz="1500" i="1" dirty="0" smtClean="0">
                <a:latin typeface="Symbol" panose="05050102010706020507" pitchFamily="18" charset="2"/>
              </a:rPr>
              <a:t>F</a:t>
            </a:r>
            <a:r>
              <a:rPr lang="ja-JP" altLang="en-US" sz="1500" dirty="0" smtClean="0"/>
              <a:t>）</a:t>
            </a:r>
            <a:endParaRPr kumimoji="1" lang="ja-JP" altLang="en-US" sz="1500" dirty="0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018431"/>
              </p:ext>
            </p:extLst>
          </p:nvPr>
        </p:nvGraphicFramePr>
        <p:xfrm>
          <a:off x="971599" y="3990307"/>
          <a:ext cx="2808313" cy="55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数式" r:id="rId5" imgW="2324100" imgH="457200" progId="Equation.3">
                  <p:embed/>
                </p:oleObj>
              </mc:Choice>
              <mc:Fallback>
                <p:oleObj name="数式" r:id="rId5" imgW="232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3990307"/>
                        <a:ext cx="2808313" cy="552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テキスト ボックス 44"/>
          <p:cNvSpPr txBox="1"/>
          <p:nvPr/>
        </p:nvSpPr>
        <p:spPr>
          <a:xfrm>
            <a:off x="701570" y="4685450"/>
            <a:ext cx="2646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 smtClean="0"/>
              <a:t>高い偏光性能は：</a:t>
            </a:r>
            <a:endParaRPr kumimoji="1" lang="ja-JP" altLang="en-US" sz="15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17594" y="4978715"/>
            <a:ext cx="36745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>
                <a:solidFill>
                  <a:srgbClr val="C00000"/>
                </a:solidFill>
              </a:rPr>
              <a:t>大きい</a:t>
            </a:r>
            <a:r>
              <a:rPr lang="en-US" altLang="ja-JP" sz="15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500" b="1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ja-JP" altLang="en-US" sz="1500" b="1" dirty="0" smtClean="0">
                <a:solidFill>
                  <a:srgbClr val="C00000"/>
                </a:solidFill>
              </a:rPr>
              <a:t>を実現   　　　　大きい</a:t>
            </a:r>
            <a:r>
              <a:rPr lang="en-US" altLang="ja-JP" sz="15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500" b="1" i="1" dirty="0" smtClean="0">
                <a:solidFill>
                  <a:srgbClr val="C00000"/>
                </a:solidFill>
              </a:rPr>
              <a:t>E</a:t>
            </a:r>
            <a:r>
              <a:rPr lang="ja-JP" altLang="en-US" sz="1500" b="1" dirty="0" smtClean="0">
                <a:solidFill>
                  <a:srgbClr val="C00000"/>
                </a:solidFill>
              </a:rPr>
              <a:t>を実現</a:t>
            </a:r>
            <a:endParaRPr kumimoji="1" lang="ja-JP" altLang="en-US" sz="1500" b="1" dirty="0">
              <a:solidFill>
                <a:srgbClr val="C00000"/>
              </a:solidFill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6815471" y="4594311"/>
            <a:ext cx="2897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7376367" y="4581128"/>
            <a:ext cx="28974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488324" y="4556852"/>
            <a:ext cx="559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1500" i="1" dirty="0" smtClean="0"/>
              <a:t>E</a:t>
            </a:r>
            <a:endParaRPr kumimoji="1" lang="ja-JP" altLang="en-US" sz="1500" i="1" dirty="0"/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2483768" y="5140297"/>
            <a:ext cx="389656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1007604" y="546340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分極：電荷分離の大きさ</a:t>
            </a:r>
            <a:endParaRPr kumimoji="1" lang="en-US" altLang="ja-JP" sz="1600" dirty="0" smtClean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43608" y="5877272"/>
            <a:ext cx="3599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電子バンド構造：</a:t>
            </a:r>
            <a:r>
              <a:rPr kumimoji="1" lang="en-US" altLang="ja-JP" sz="16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1600" i="1" dirty="0" smtClean="0"/>
              <a:t>E </a:t>
            </a:r>
            <a:r>
              <a:rPr kumimoji="1" lang="ja-JP" altLang="en-US" sz="1600" dirty="0" smtClean="0"/>
              <a:t>の大小の決定</a:t>
            </a:r>
            <a:endParaRPr kumimoji="1" lang="en-US" altLang="ja-JP" sz="1600" dirty="0" smtClean="0"/>
          </a:p>
        </p:txBody>
      </p:sp>
      <p:sp>
        <p:nvSpPr>
          <p:cNvPr id="55" name="正方形/長方形 54"/>
          <p:cNvSpPr/>
          <p:nvPr/>
        </p:nvSpPr>
        <p:spPr>
          <a:xfrm>
            <a:off x="1007604" y="5463401"/>
            <a:ext cx="3276364" cy="752425"/>
          </a:xfrm>
          <a:prstGeom prst="rect">
            <a:avLst/>
          </a:prstGeom>
          <a:noFill/>
          <a:ln w="12700"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左大かっこ 55"/>
          <p:cNvSpPr/>
          <p:nvPr/>
        </p:nvSpPr>
        <p:spPr>
          <a:xfrm rot="5400000">
            <a:off x="3286447" y="3786633"/>
            <a:ext cx="72008" cy="412421"/>
          </a:xfrm>
          <a:prstGeom prst="lef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004048" y="1019076"/>
            <a:ext cx="4103930" cy="1185788"/>
            <a:chOff x="4950794" y="781178"/>
            <a:chExt cx="4103930" cy="1185788"/>
          </a:xfrm>
        </p:grpSpPr>
        <p:sp>
          <p:nvSpPr>
            <p:cNvPr id="70" name="テキスト ボックス 187"/>
            <p:cNvSpPr txBox="1">
              <a:spLocks noChangeArrowheads="1"/>
            </p:cNvSpPr>
            <p:nvPr/>
          </p:nvSpPr>
          <p:spPr bwMode="auto">
            <a:xfrm>
              <a:off x="4950794" y="781178"/>
              <a:ext cx="41039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500" dirty="0" smtClean="0"/>
                <a:t>“</a:t>
              </a:r>
              <a:r>
                <a:rPr lang="ja-JP" altLang="en-US" sz="1500" dirty="0" smtClean="0"/>
                <a:t>紫外から深紫外へのバンドギャップ制御</a:t>
              </a:r>
              <a:r>
                <a:rPr lang="en-US" altLang="ja-JP" sz="1500" dirty="0" smtClean="0"/>
                <a:t>”</a:t>
              </a:r>
              <a:endParaRPr lang="ja-JP" altLang="en-US" sz="1500" dirty="0"/>
            </a:p>
          </p:txBody>
        </p:sp>
        <p:grpSp>
          <p:nvGrpSpPr>
            <p:cNvPr id="71" name="グループ化 196"/>
            <p:cNvGrpSpPr>
              <a:grpSpLocks/>
            </p:cNvGrpSpPr>
            <p:nvPr/>
          </p:nvGrpSpPr>
          <p:grpSpPr bwMode="auto">
            <a:xfrm>
              <a:off x="5239307" y="1174151"/>
              <a:ext cx="3311524" cy="432254"/>
              <a:chOff x="611499" y="4653136"/>
              <a:chExt cx="3312419" cy="432275"/>
            </a:xfrm>
          </p:grpSpPr>
          <p:sp>
            <p:nvSpPr>
              <p:cNvPr id="81" name="Text Box 188"/>
              <p:cNvSpPr txBox="1">
                <a:spLocks noChangeArrowheads="1"/>
              </p:cNvSpPr>
              <p:nvPr/>
            </p:nvSpPr>
            <p:spPr bwMode="auto">
              <a:xfrm>
                <a:off x="611499" y="4777619"/>
                <a:ext cx="3312419" cy="307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ja-JP" sz="1400" dirty="0" smtClean="0">
                    <a:solidFill>
                      <a:srgbClr val="002060"/>
                    </a:solidFill>
                    <a:latin typeface="+mj-lt"/>
                  </a:rPr>
                  <a:t>UV(deep UV)</a:t>
                </a:r>
                <a:r>
                  <a:rPr lang="en-US" altLang="ja-JP" sz="1400" dirty="0" smtClean="0">
                    <a:solidFill>
                      <a:srgbClr val="A50021"/>
                    </a:solidFill>
                    <a:latin typeface="+mj-lt"/>
                  </a:rPr>
                  <a:t>  </a:t>
                </a:r>
                <a:r>
                  <a:rPr lang="en-US" altLang="ja-JP" sz="1400" dirty="0" smtClean="0">
                    <a:latin typeface="+mj-lt"/>
                  </a:rPr>
                  <a:t>                                    </a:t>
                </a:r>
                <a:r>
                  <a:rPr lang="en-US" altLang="ja-JP" sz="1400" dirty="0">
                    <a:solidFill>
                      <a:srgbClr val="008000"/>
                    </a:solidFill>
                    <a:latin typeface="+mj-lt"/>
                  </a:rPr>
                  <a:t>Green</a:t>
                </a:r>
              </a:p>
            </p:txBody>
          </p:sp>
          <p:pic>
            <p:nvPicPr>
              <p:cNvPr id="82" name="Picture 5"/>
              <p:cNvPicPr preferRelativeResize="0"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4653136"/>
                <a:ext cx="2880000" cy="14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" name="グループ化 203"/>
            <p:cNvGrpSpPr>
              <a:grpSpLocks/>
            </p:cNvGrpSpPr>
            <p:nvPr/>
          </p:nvGrpSpPr>
          <p:grpSpPr bwMode="auto">
            <a:xfrm>
              <a:off x="5239307" y="1606604"/>
              <a:ext cx="3311524" cy="360362"/>
              <a:chOff x="395475" y="5085610"/>
              <a:chExt cx="3312419" cy="360380"/>
            </a:xfrm>
          </p:grpSpPr>
          <p:sp>
            <p:nvSpPr>
              <p:cNvPr id="76" name="テキスト ボックス 75"/>
              <p:cNvSpPr txBox="1"/>
              <p:nvPr/>
            </p:nvSpPr>
            <p:spPr>
              <a:xfrm>
                <a:off x="1691225" y="5107836"/>
                <a:ext cx="647875" cy="3381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600" dirty="0">
                    <a:latin typeface="+mj-lt"/>
                  </a:rPr>
                  <a:t>ZnO    </a:t>
                </a:r>
                <a:endParaRPr lang="ja-JP" altLang="en-US" sz="1600" dirty="0">
                  <a:latin typeface="+mj-lt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395475" y="5085610"/>
                <a:ext cx="1152836" cy="3381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600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(Mg, Zn)O</a:t>
                </a:r>
                <a:endParaRPr lang="ja-JP" altLang="en-US" sz="1600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2555058" y="5085610"/>
                <a:ext cx="1152836" cy="3381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600" dirty="0">
                    <a:solidFill>
                      <a:srgbClr val="006600"/>
                    </a:solidFill>
                    <a:latin typeface="+mn-lt"/>
                  </a:rPr>
                  <a:t>(Cd, Zn)O</a:t>
                </a:r>
                <a:endParaRPr lang="ja-JP" altLang="en-US" sz="1600" dirty="0">
                  <a:solidFill>
                    <a:srgbClr val="006600"/>
                  </a:solidFill>
                  <a:latin typeface="+mn-lt"/>
                </a:endParaRPr>
              </a:p>
            </p:txBody>
          </p:sp>
        </p:grpSp>
        <p:cxnSp>
          <p:nvCxnSpPr>
            <p:cNvPr id="3" name="直線矢印コネクタ 2"/>
            <p:cNvCxnSpPr/>
            <p:nvPr/>
          </p:nvCxnSpPr>
          <p:spPr>
            <a:xfrm flipH="1">
              <a:off x="6243774" y="1772816"/>
              <a:ext cx="2724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7107870" y="1772816"/>
              <a:ext cx="2724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6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307975"/>
            <a:ext cx="66967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00" dirty="0" smtClean="0">
                <a:latin typeface="+mj-ea"/>
                <a:ea typeface="+mj-ea"/>
              </a:rPr>
              <a:t>電子バンド構造と異方的格子歪</a:t>
            </a:r>
            <a:endParaRPr kumimoji="1" lang="ja-JP" altLang="en-US" sz="1900" dirty="0">
              <a:latin typeface="+mj-ea"/>
              <a:ea typeface="+mj-ea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467544" y="692696"/>
            <a:ext cx="3599548" cy="3600400"/>
            <a:chOff x="323528" y="548680"/>
            <a:chExt cx="3599548" cy="3600400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23528" y="548680"/>
              <a:ext cx="3144265" cy="3240360"/>
              <a:chOff x="341530" y="620688"/>
              <a:chExt cx="3329908" cy="3431677"/>
            </a:xfrm>
          </p:grpSpPr>
          <p:sp>
            <p:nvSpPr>
              <p:cNvPr id="5" name="フリーフォーム 4"/>
              <p:cNvSpPr/>
              <p:nvPr/>
            </p:nvSpPr>
            <p:spPr>
              <a:xfrm>
                <a:off x="514679" y="2564904"/>
                <a:ext cx="1885950" cy="422325"/>
              </a:xfrm>
              <a:custGeom>
                <a:avLst/>
                <a:gdLst>
                  <a:gd name="connsiteX0" fmla="*/ 0 w 1885950"/>
                  <a:gd name="connsiteY0" fmla="*/ 642951 h 642951"/>
                  <a:gd name="connsiteX1" fmla="*/ 942975 w 1885950"/>
                  <a:gd name="connsiteY1" fmla="*/ 13 h 642951"/>
                  <a:gd name="connsiteX2" fmla="*/ 1885950 w 1885950"/>
                  <a:gd name="connsiteY2" fmla="*/ 628663 h 64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5950" h="642951">
                    <a:moveTo>
                      <a:pt x="0" y="642951"/>
                    </a:moveTo>
                    <a:cubicBezTo>
                      <a:pt x="314325" y="322672"/>
                      <a:pt x="628650" y="2394"/>
                      <a:pt x="942975" y="13"/>
                    </a:cubicBezTo>
                    <a:cubicBezTo>
                      <a:pt x="1257300" y="-2368"/>
                      <a:pt x="1571625" y="313147"/>
                      <a:pt x="1885950" y="628663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 rot="10800000">
                <a:off x="501534" y="1196751"/>
                <a:ext cx="1885950" cy="792088"/>
              </a:xfrm>
              <a:custGeom>
                <a:avLst/>
                <a:gdLst>
                  <a:gd name="connsiteX0" fmla="*/ 0 w 1885950"/>
                  <a:gd name="connsiteY0" fmla="*/ 642951 h 642951"/>
                  <a:gd name="connsiteX1" fmla="*/ 942975 w 1885950"/>
                  <a:gd name="connsiteY1" fmla="*/ 13 h 642951"/>
                  <a:gd name="connsiteX2" fmla="*/ 1885950 w 1885950"/>
                  <a:gd name="connsiteY2" fmla="*/ 628663 h 64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5950" h="642951">
                    <a:moveTo>
                      <a:pt x="0" y="642951"/>
                    </a:moveTo>
                    <a:cubicBezTo>
                      <a:pt x="314325" y="322672"/>
                      <a:pt x="628650" y="2394"/>
                      <a:pt x="942975" y="13"/>
                    </a:cubicBezTo>
                    <a:cubicBezTo>
                      <a:pt x="1257300" y="-2368"/>
                      <a:pt x="1571625" y="313147"/>
                      <a:pt x="1885950" y="628663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矢印コネクタ 6"/>
              <p:cNvCxnSpPr/>
              <p:nvPr/>
            </p:nvCxnSpPr>
            <p:spPr>
              <a:xfrm>
                <a:off x="341530" y="2564904"/>
                <a:ext cx="19064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2095498" y="2222138"/>
                <a:ext cx="432048" cy="35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 smtClean="0"/>
                  <a:t>k</a:t>
                </a:r>
                <a:endParaRPr kumimoji="1" lang="ja-JP" altLang="en-US" sz="1600" i="1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331640" y="620688"/>
                <a:ext cx="432048" cy="35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i="1" dirty="0"/>
                  <a:t>E</a:t>
                </a:r>
                <a:endParaRPr kumimoji="1" lang="ja-JP" altLang="en-US" sz="1600" i="1" dirty="0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539552" y="2755954"/>
                <a:ext cx="1847932" cy="576064"/>
              </a:xfrm>
              <a:custGeom>
                <a:avLst/>
                <a:gdLst>
                  <a:gd name="connsiteX0" fmla="*/ 0 w 1885950"/>
                  <a:gd name="connsiteY0" fmla="*/ 642951 h 642951"/>
                  <a:gd name="connsiteX1" fmla="*/ 942975 w 1885950"/>
                  <a:gd name="connsiteY1" fmla="*/ 13 h 642951"/>
                  <a:gd name="connsiteX2" fmla="*/ 1885950 w 1885950"/>
                  <a:gd name="connsiteY2" fmla="*/ 628663 h 64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5950" h="642951">
                    <a:moveTo>
                      <a:pt x="0" y="642951"/>
                    </a:moveTo>
                    <a:cubicBezTo>
                      <a:pt x="314325" y="322672"/>
                      <a:pt x="628650" y="2394"/>
                      <a:pt x="942975" y="13"/>
                    </a:cubicBezTo>
                    <a:cubicBezTo>
                      <a:pt x="1257300" y="-2368"/>
                      <a:pt x="1571625" y="313147"/>
                      <a:pt x="1885950" y="628663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596084" y="3116261"/>
                <a:ext cx="1728192" cy="936104"/>
              </a:xfrm>
              <a:custGeom>
                <a:avLst/>
                <a:gdLst>
                  <a:gd name="connsiteX0" fmla="*/ 0 w 1885950"/>
                  <a:gd name="connsiteY0" fmla="*/ 642951 h 642951"/>
                  <a:gd name="connsiteX1" fmla="*/ 942975 w 1885950"/>
                  <a:gd name="connsiteY1" fmla="*/ 13 h 642951"/>
                  <a:gd name="connsiteX2" fmla="*/ 1885950 w 1885950"/>
                  <a:gd name="connsiteY2" fmla="*/ 628663 h 64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5950" h="642951">
                    <a:moveTo>
                      <a:pt x="0" y="642951"/>
                    </a:moveTo>
                    <a:cubicBezTo>
                      <a:pt x="314325" y="322672"/>
                      <a:pt x="628650" y="2394"/>
                      <a:pt x="942975" y="13"/>
                    </a:cubicBezTo>
                    <a:cubicBezTo>
                      <a:pt x="1257300" y="-2368"/>
                      <a:pt x="1571625" y="313147"/>
                      <a:pt x="1885950" y="628663"/>
                    </a:cubicBez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矢印コネクタ 12"/>
              <p:cNvCxnSpPr/>
              <p:nvPr/>
            </p:nvCxnSpPr>
            <p:spPr>
              <a:xfrm flipH="1" flipV="1">
                <a:off x="1455981" y="980729"/>
                <a:ext cx="7538" cy="30716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3239390" y="2374657"/>
                <a:ext cx="4320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smtClean="0"/>
                  <a:t>E</a:t>
                </a:r>
                <a:r>
                  <a:rPr kumimoji="1" lang="en-US" altLang="ja-JP" sz="1500" baseline="-25000" dirty="0" smtClean="0"/>
                  <a:t>1</a:t>
                </a:r>
                <a:endParaRPr kumimoji="1" lang="ja-JP" altLang="en-US" sz="1500" baseline="-25000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239390" y="2564921"/>
                <a:ext cx="4320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smtClean="0"/>
                  <a:t>E</a:t>
                </a:r>
                <a:r>
                  <a:rPr lang="en-US" altLang="ja-JP" sz="1500" baseline="-25000" dirty="0"/>
                  <a:t>2</a:t>
                </a:r>
                <a:endParaRPr kumimoji="1" lang="ja-JP" altLang="en-US" sz="1500" baseline="-250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239390" y="2966606"/>
                <a:ext cx="43204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smtClean="0"/>
                  <a:t>E</a:t>
                </a:r>
                <a:r>
                  <a:rPr lang="en-US" altLang="ja-JP" sz="1500" baseline="-25000" dirty="0"/>
                  <a:t>3</a:t>
                </a:r>
                <a:endParaRPr kumimoji="1" lang="ja-JP" altLang="en-US" sz="1500" baseline="-25000" dirty="0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1729249" y="769462"/>
              <a:ext cx="1404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伝導帯 </a:t>
              </a:r>
              <a:r>
                <a:rPr lang="en-US" altLang="ja-JP" sz="1400" dirty="0" smtClean="0">
                  <a:solidFill>
                    <a:schemeClr val="accent1">
                      <a:lumMod val="50000"/>
                    </a:schemeClr>
                  </a:solidFill>
                </a:rPr>
                <a:t>(C.B.)</a:t>
              </a:r>
              <a:endParaRPr kumimoji="1" lang="ja-JP" alt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2702" y="3841303"/>
              <a:ext cx="1404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accent3">
                      <a:lumMod val="50000"/>
                    </a:schemeClr>
                  </a:solidFill>
                </a:rPr>
                <a:t>価電子</a:t>
              </a:r>
              <a:r>
                <a:rPr lang="ja-JP" altLang="en-US" sz="1400" dirty="0" smtClean="0">
                  <a:solidFill>
                    <a:schemeClr val="accent3">
                      <a:lumMod val="50000"/>
                    </a:schemeClr>
                  </a:solidFill>
                </a:rPr>
                <a:t>帯 </a:t>
              </a:r>
              <a:r>
                <a:rPr lang="en-US" altLang="ja-JP" sz="1400" dirty="0" smtClean="0">
                  <a:solidFill>
                    <a:schemeClr val="accent3">
                      <a:lumMod val="50000"/>
                    </a:schemeClr>
                  </a:solidFill>
                </a:rPr>
                <a:t>(C.B.)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1" name="直線コネクタ 20"/>
            <p:cNvCxnSpPr>
              <a:stCxn id="6" idx="1"/>
            </p:cNvCxnSpPr>
            <p:nvPr/>
          </p:nvCxnSpPr>
          <p:spPr>
            <a:xfrm>
              <a:off x="1365016" y="1840541"/>
              <a:ext cx="1768389" cy="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576825" y="2384505"/>
              <a:ext cx="1556580" cy="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11" idx="1"/>
            </p:cNvCxnSpPr>
            <p:nvPr/>
          </p:nvCxnSpPr>
          <p:spPr>
            <a:xfrm>
              <a:off x="1382966" y="2564915"/>
              <a:ext cx="1741961" cy="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1331640" y="2916000"/>
              <a:ext cx="1793287" cy="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627784" y="1846800"/>
              <a:ext cx="49714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2627784" y="2397600"/>
              <a:ext cx="497143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627784" y="2564904"/>
              <a:ext cx="497143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627784" y="2924944"/>
              <a:ext cx="497143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2771800" y="1846801"/>
              <a:ext cx="0" cy="1078143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V="1">
              <a:off x="2987824" y="1844825"/>
              <a:ext cx="0" cy="720095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2410908" y="3108852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 smtClean="0"/>
                <a:t>E</a:t>
              </a:r>
              <a:r>
                <a:rPr kumimoji="1" lang="en-US" altLang="ja-JP" sz="1600" baseline="-25000" dirty="0" smtClean="0"/>
                <a:t>3</a:t>
              </a:r>
              <a:r>
                <a:rPr kumimoji="1" lang="en-US" altLang="ja-JP" sz="1600" dirty="0" smtClean="0"/>
                <a:t> - </a:t>
              </a:r>
              <a:r>
                <a:rPr kumimoji="1" lang="en-US" altLang="ja-JP" sz="1600" i="1" dirty="0" smtClean="0"/>
                <a:t>E</a:t>
              </a:r>
              <a:r>
                <a:rPr kumimoji="1" lang="en-US" altLang="ja-JP" sz="1600" baseline="-25000" dirty="0" smtClean="0"/>
                <a:t>2</a:t>
              </a:r>
              <a:r>
                <a:rPr kumimoji="1" lang="en-US" altLang="ja-JP" sz="1600" dirty="0" smtClean="0"/>
                <a:t> = </a:t>
              </a:r>
              <a:r>
                <a:rPr kumimoji="1" lang="en-US" altLang="ja-JP" sz="1600" dirty="0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1600" i="1" dirty="0" smtClean="0"/>
                <a:t>E</a:t>
              </a:r>
              <a:endParaRPr kumimoji="1" lang="ja-JP" altLang="en-US" sz="1600" i="1" dirty="0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3230352" y="880116"/>
            <a:ext cx="4248472" cy="338554"/>
            <a:chOff x="3779912" y="841470"/>
            <a:chExt cx="4248472" cy="338554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3779912" y="841470"/>
              <a:ext cx="4248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“</a:t>
              </a:r>
              <a:r>
                <a:rPr kumimoji="1" lang="ja-JP" altLang="en-US" sz="1600" dirty="0" smtClean="0"/>
                <a:t>高い偏光性能の実現　　    </a:t>
              </a:r>
              <a:r>
                <a:rPr kumimoji="1" lang="ja-JP" altLang="en-US" sz="1600" dirty="0" smtClean="0">
                  <a:solidFill>
                    <a:srgbClr val="C00000"/>
                  </a:solidFill>
                </a:rPr>
                <a:t>大きい</a:t>
              </a:r>
              <a:r>
                <a:rPr lang="en-US" altLang="ja-JP" sz="16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1600" i="1" dirty="0" smtClean="0">
                  <a:solidFill>
                    <a:srgbClr val="C00000"/>
                  </a:solidFill>
                </a:rPr>
                <a:t>E</a:t>
              </a:r>
              <a:r>
                <a:rPr lang="ja-JP" altLang="en-US" sz="1600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を実現</a:t>
              </a:r>
              <a:r>
                <a:rPr lang="en-US" altLang="ja-JP" sz="1600" dirty="0" smtClean="0">
                  <a:solidFill>
                    <a:srgbClr val="C00000"/>
                  </a:solidFill>
                </a:rPr>
                <a:t>”</a:t>
              </a:r>
              <a:endParaRPr lang="en-US" altLang="ja-JP" sz="1600" i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44" name="右矢印 43"/>
            <p:cNvSpPr/>
            <p:nvPr/>
          </p:nvSpPr>
          <p:spPr>
            <a:xfrm>
              <a:off x="5868144" y="960657"/>
              <a:ext cx="216024" cy="94295"/>
            </a:xfrm>
            <a:prstGeom prst="rightArrow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3923928" y="1413149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j-ea"/>
                <a:ea typeface="+mj-ea"/>
              </a:rPr>
              <a:t>電子バンド構造解析：</a:t>
            </a:r>
            <a:r>
              <a:rPr kumimoji="1" lang="en-US" altLang="ja-JP" sz="1600" dirty="0" smtClean="0">
                <a:latin typeface="+mj-ea"/>
                <a:ea typeface="+mj-ea"/>
              </a:rPr>
              <a:t>k</a:t>
            </a:r>
            <a:r>
              <a:rPr kumimoji="1" lang="ja-JP" altLang="en-US" sz="1600" dirty="0" smtClean="0">
                <a:latin typeface="+mj-ea"/>
                <a:ea typeface="+mj-ea"/>
              </a:rPr>
              <a:t>・</a:t>
            </a:r>
            <a:r>
              <a:rPr kumimoji="1" lang="en-US" altLang="ja-JP" sz="1600" dirty="0" smtClean="0">
                <a:latin typeface="+mj-ea"/>
                <a:ea typeface="+mj-ea"/>
              </a:rPr>
              <a:t>p</a:t>
            </a:r>
            <a:r>
              <a:rPr kumimoji="1" lang="ja-JP" altLang="en-US" sz="1600" dirty="0" smtClean="0">
                <a:latin typeface="+mj-ea"/>
                <a:ea typeface="+mj-ea"/>
              </a:rPr>
              <a:t>摂動法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242822" y="1772816"/>
            <a:ext cx="414560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 smtClean="0"/>
              <a:t>ある点</a:t>
            </a:r>
            <a:r>
              <a:rPr lang="en-US" altLang="ja-JP" sz="1600" i="1" dirty="0" smtClean="0"/>
              <a:t>k</a:t>
            </a:r>
            <a:r>
              <a:rPr lang="en-US" altLang="ja-JP" sz="1600" baseline="-25000" dirty="0" smtClean="0"/>
              <a:t>0</a:t>
            </a:r>
            <a:r>
              <a:rPr lang="ja-JP" altLang="en-US" sz="1600" dirty="0" smtClean="0"/>
              <a:t>近くの特定のエネルギーを</a:t>
            </a:r>
            <a:r>
              <a:rPr lang="en-US" altLang="ja-JP" sz="1600" dirty="0">
                <a:latin typeface="Symbol" panose="05050102010706020507" pitchFamily="18" charset="2"/>
              </a:rPr>
              <a:t>D</a:t>
            </a:r>
            <a:r>
              <a:rPr lang="en-US" altLang="ja-JP" sz="1600" i="1" dirty="0" smtClean="0"/>
              <a:t>k</a:t>
            </a:r>
            <a:r>
              <a:rPr lang="en-US" altLang="ja-JP" sz="1600" dirty="0" smtClean="0"/>
              <a:t> = </a:t>
            </a:r>
            <a:r>
              <a:rPr lang="en-US" altLang="ja-JP" sz="1600" i="1" dirty="0" smtClean="0"/>
              <a:t>k</a:t>
            </a:r>
            <a:r>
              <a:rPr lang="en-US" altLang="ja-JP" sz="1600" dirty="0" smtClean="0"/>
              <a:t> – </a:t>
            </a:r>
            <a:r>
              <a:rPr lang="en-US" altLang="ja-JP" sz="1600" i="1" dirty="0" smtClean="0"/>
              <a:t>k</a:t>
            </a:r>
            <a:r>
              <a:rPr lang="en-US" altLang="ja-JP" sz="1600" baseline="-25000" dirty="0" smtClean="0"/>
              <a:t>0</a:t>
            </a:r>
          </a:p>
          <a:p>
            <a:pPr>
              <a:lnSpc>
                <a:spcPts val="2200"/>
              </a:lnSpc>
            </a:pPr>
            <a:r>
              <a:rPr lang="ja-JP" altLang="en-US" sz="1600" dirty="0" err="1" smtClean="0"/>
              <a:t>を摂動</a:t>
            </a:r>
            <a:r>
              <a:rPr lang="ja-JP" altLang="en-US" sz="1600" dirty="0" smtClean="0"/>
              <a:t>パラメータとして摂動展開する方法</a:t>
            </a:r>
            <a:endParaRPr kumimoji="1" lang="ja-JP" altLang="en-US" sz="1600" dirty="0"/>
          </a:p>
        </p:txBody>
      </p:sp>
      <p:sp>
        <p:nvSpPr>
          <p:cNvPr id="48" name="フリーフォーム 47"/>
          <p:cNvSpPr/>
          <p:nvPr/>
        </p:nvSpPr>
        <p:spPr>
          <a:xfrm>
            <a:off x="4199181" y="1610608"/>
            <a:ext cx="4147931" cy="846791"/>
          </a:xfrm>
          <a:custGeom>
            <a:avLst/>
            <a:gdLst>
              <a:gd name="connsiteX0" fmla="*/ 0 w 4147931"/>
              <a:gd name="connsiteY0" fmla="*/ 119270 h 781878"/>
              <a:gd name="connsiteX1" fmla="*/ 0 w 4147931"/>
              <a:gd name="connsiteY1" fmla="*/ 781878 h 781878"/>
              <a:gd name="connsiteX2" fmla="*/ 4147931 w 4147931"/>
              <a:gd name="connsiteY2" fmla="*/ 768626 h 781878"/>
              <a:gd name="connsiteX3" fmla="*/ 4147931 w 4147931"/>
              <a:gd name="connsiteY3" fmla="*/ 0 h 781878"/>
              <a:gd name="connsiteX4" fmla="*/ 2703444 w 4147931"/>
              <a:gd name="connsiteY4" fmla="*/ 0 h 78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31" h="781878">
                <a:moveTo>
                  <a:pt x="0" y="119270"/>
                </a:moveTo>
                <a:lnTo>
                  <a:pt x="0" y="781878"/>
                </a:lnTo>
                <a:lnTo>
                  <a:pt x="4147931" y="768626"/>
                </a:lnTo>
                <a:lnTo>
                  <a:pt x="4147931" y="0"/>
                </a:lnTo>
                <a:lnTo>
                  <a:pt x="2703444" y="0"/>
                </a:lnTo>
              </a:path>
            </a:pathLst>
          </a:custGeom>
          <a:noFill/>
          <a:ln w="12700"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11729"/>
              </p:ext>
            </p:extLst>
          </p:nvPr>
        </p:nvGraphicFramePr>
        <p:xfrm>
          <a:off x="4211960" y="3573016"/>
          <a:ext cx="3063942" cy="157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数式" r:id="rId3" imgW="2717640" imgH="1396800" progId="Equation.3">
                  <p:embed/>
                </p:oleObj>
              </mc:Choice>
              <mc:Fallback>
                <p:oleObj name="数式" r:id="rId3" imgW="27176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573016"/>
                        <a:ext cx="3063942" cy="1578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テキスト ボックス 49"/>
          <p:cNvSpPr txBox="1"/>
          <p:nvPr/>
        </p:nvSpPr>
        <p:spPr>
          <a:xfrm>
            <a:off x="3995936" y="278092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価電子帯</a:t>
            </a:r>
            <a:r>
              <a:rPr lang="ja-JP" altLang="en-US" sz="1600" dirty="0"/>
              <a:t>の</a:t>
            </a:r>
            <a:r>
              <a:rPr kumimoji="1" lang="ja-JP" altLang="en-US" sz="1600" dirty="0" smtClean="0"/>
              <a:t>エネルギー</a:t>
            </a:r>
            <a:r>
              <a:rPr lang="ja-JP" altLang="en-US" sz="1600" dirty="0" smtClean="0"/>
              <a:t>準位</a:t>
            </a:r>
            <a:r>
              <a:rPr kumimoji="1" lang="ja-JP" altLang="en-US" sz="1600" dirty="0" smtClean="0"/>
              <a:t>分裂の様子</a:t>
            </a:r>
            <a:endParaRPr kumimoji="1" lang="ja-JP" altLang="en-US" sz="1600" dirty="0"/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04319"/>
              </p:ext>
            </p:extLst>
          </p:nvPr>
        </p:nvGraphicFramePr>
        <p:xfrm>
          <a:off x="4199181" y="3197061"/>
          <a:ext cx="931536" cy="31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数式" r:id="rId5" imgW="723600" imgH="241200" progId="Equation.3">
                  <p:embed/>
                </p:oleObj>
              </mc:Choice>
              <mc:Fallback>
                <p:oleObj name="数式" r:id="rId5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181" y="3197061"/>
                        <a:ext cx="931536" cy="312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テキスト ボックス 52"/>
          <p:cNvSpPr txBox="1"/>
          <p:nvPr/>
        </p:nvSpPr>
        <p:spPr>
          <a:xfrm>
            <a:off x="5076056" y="3167933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 smtClean="0"/>
              <a:t>（</a:t>
            </a:r>
            <a:r>
              <a:rPr lang="en-US" altLang="ja-JP" sz="1500" dirty="0" smtClean="0"/>
              <a:t>6 x 6</a:t>
            </a:r>
            <a:r>
              <a:rPr lang="ja-JP" altLang="en-US" sz="1500" dirty="0" smtClean="0"/>
              <a:t>行列）</a:t>
            </a:r>
            <a:endParaRPr kumimoji="1" lang="ja-JP" altLang="en-US" sz="15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187624" y="2257127"/>
            <a:ext cx="419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Symbol" panose="05050102010706020507" pitchFamily="18" charset="2"/>
              </a:rPr>
              <a:t>G</a:t>
            </a:r>
            <a:endParaRPr kumimoji="1" lang="ja-JP" altLang="en-US" sz="1400" i="1" dirty="0">
              <a:latin typeface="Symbol" panose="05050102010706020507" pitchFamily="18" charset="2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012160" y="3167932"/>
            <a:ext cx="1944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 smtClean="0"/>
              <a:t>ただし、</a:t>
            </a:r>
            <a:r>
              <a:rPr lang="en-US" altLang="ja-JP" sz="1500" i="1" dirty="0" smtClean="0"/>
              <a:t>k</a:t>
            </a:r>
            <a:r>
              <a:rPr lang="en-US" altLang="ja-JP" sz="1500" dirty="0" smtClean="0"/>
              <a:t> = 0</a:t>
            </a:r>
            <a:r>
              <a:rPr lang="ja-JP" altLang="en-US" sz="1500" dirty="0" smtClean="0"/>
              <a:t>点（</a:t>
            </a:r>
            <a:r>
              <a:rPr lang="en-US" altLang="ja-JP" sz="1500" i="1" dirty="0" smtClean="0">
                <a:latin typeface="Symbol" panose="05050102010706020507" pitchFamily="18" charset="2"/>
              </a:rPr>
              <a:t>G </a:t>
            </a:r>
            <a:r>
              <a:rPr lang="ja-JP" altLang="en-US" sz="1500" dirty="0" smtClean="0"/>
              <a:t>点）</a:t>
            </a:r>
            <a:endParaRPr kumimoji="1" lang="ja-JP" altLang="en-US" sz="15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004048" y="518515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 smtClean="0"/>
              <a:t>H</a:t>
            </a:r>
            <a:r>
              <a:rPr lang="en-US" altLang="ja-JP" sz="1400" baseline="-25000" dirty="0" smtClean="0"/>
              <a:t>v</a:t>
            </a:r>
            <a:r>
              <a:rPr lang="en-US" altLang="ja-JP" sz="1400" dirty="0" smtClean="0"/>
              <a:t>: </a:t>
            </a:r>
            <a:r>
              <a:rPr lang="ja-JP" altLang="en-US" sz="1400" dirty="0" smtClean="0"/>
              <a:t>光学遷移行列要素（</a:t>
            </a:r>
            <a:r>
              <a:rPr lang="en-US" altLang="ja-JP" sz="1400" dirty="0" smtClean="0"/>
              <a:t>transition matrix element</a:t>
            </a:r>
            <a:r>
              <a:rPr lang="ja-JP" altLang="en-US" sz="1400" dirty="0"/>
              <a:t>）</a:t>
            </a:r>
            <a:endParaRPr kumimoji="1" lang="ja-JP" altLang="en-US" sz="1400" dirty="0"/>
          </a:p>
        </p:txBody>
      </p:sp>
      <p:grpSp>
        <p:nvGrpSpPr>
          <p:cNvPr id="69" name="グループ化 67"/>
          <p:cNvGrpSpPr>
            <a:grpSpLocks/>
          </p:cNvGrpSpPr>
          <p:nvPr/>
        </p:nvGrpSpPr>
        <p:grpSpPr bwMode="auto">
          <a:xfrm>
            <a:off x="555027" y="4509120"/>
            <a:ext cx="2906537" cy="1650660"/>
            <a:chOff x="755576" y="2014188"/>
            <a:chExt cx="2151432" cy="1282666"/>
          </a:xfrm>
        </p:grpSpPr>
        <p:sp>
          <p:nvSpPr>
            <p:cNvPr id="70" name="Text Box 2810"/>
            <p:cNvSpPr txBox="1">
              <a:spLocks noChangeArrowheads="1"/>
            </p:cNvSpPr>
            <p:nvPr/>
          </p:nvSpPr>
          <p:spPr bwMode="auto">
            <a:xfrm>
              <a:off x="1787766" y="2908078"/>
              <a:ext cx="1119242" cy="38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y</a:t>
              </a:r>
              <a:r>
                <a:rPr lang="en-US" altLang="ja-JP" sz="13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[1-100</a:t>
              </a:r>
              <a:r>
                <a:rPr lang="en-US" altLang="ja-JP" sz="1300" dirty="0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]: </a:t>
              </a:r>
              <a:r>
                <a:rPr lang="en-US" altLang="ja-JP" sz="1300" i="1" dirty="0" err="1" smtClean="0">
                  <a:solidFill>
                    <a:srgbClr val="000000"/>
                  </a:solidFill>
                  <a:latin typeface="Symbol" panose="05050102010706020507" pitchFamily="18" charset="2"/>
                  <a:cs typeface="Times New Roman" pitchFamily="18" charset="0"/>
                </a:rPr>
                <a:t>e</a:t>
              </a:r>
              <a:r>
                <a:rPr lang="en-US" altLang="ja-JP" sz="1300" baseline="-25000" dirty="0" err="1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yy</a:t>
              </a:r>
              <a:endParaRPr lang="en-US" altLang="ja-JP" sz="1300" baseline="-25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eaLnBrk="1" hangingPunct="1"/>
              <a:endParaRPr lang="en-US" altLang="ja-JP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2811"/>
            <p:cNvSpPr txBox="1">
              <a:spLocks noChangeArrowheads="1"/>
            </p:cNvSpPr>
            <p:nvPr/>
          </p:nvSpPr>
          <p:spPr bwMode="auto">
            <a:xfrm>
              <a:off x="1924562" y="2235065"/>
              <a:ext cx="895393" cy="38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z</a:t>
              </a:r>
              <a:r>
                <a:rPr lang="en-US" altLang="ja-JP" sz="14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[0001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]: </a:t>
              </a:r>
              <a:r>
                <a:rPr lang="en-US" altLang="ja-JP" sz="1400" i="1" dirty="0" err="1" smtClean="0">
                  <a:solidFill>
                    <a:srgbClr val="000000"/>
                  </a:solidFill>
                  <a:latin typeface="Symbol" panose="05050102010706020507" pitchFamily="18" charset="2"/>
                  <a:cs typeface="Times New Roman" pitchFamily="18" charset="0"/>
                </a:rPr>
                <a:t>e</a:t>
              </a:r>
              <a:r>
                <a:rPr lang="en-US" altLang="ja-JP" sz="1400" baseline="-25000" dirty="0" err="1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zz</a:t>
              </a:r>
              <a:endParaRPr lang="en-US" altLang="ja-JP" sz="1400" baseline="-25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eaLnBrk="1" hangingPunct="1"/>
              <a:endParaRPr lang="en-US" altLang="ja-JP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" name="Group 2814"/>
            <p:cNvGrpSpPr>
              <a:grpSpLocks/>
            </p:cNvGrpSpPr>
            <p:nvPr/>
          </p:nvGrpSpPr>
          <p:grpSpPr bwMode="auto">
            <a:xfrm>
              <a:off x="884911" y="2254071"/>
              <a:ext cx="1281739" cy="977123"/>
              <a:chOff x="156" y="307"/>
              <a:chExt cx="1783" cy="1305"/>
            </a:xfrm>
          </p:grpSpPr>
          <p:grpSp>
            <p:nvGrpSpPr>
              <p:cNvPr id="76" name="Group 2815"/>
              <p:cNvGrpSpPr>
                <a:grpSpLocks/>
              </p:cNvGrpSpPr>
              <p:nvPr/>
            </p:nvGrpSpPr>
            <p:grpSpPr bwMode="auto">
              <a:xfrm>
                <a:off x="156" y="523"/>
                <a:ext cx="1526" cy="923"/>
                <a:chOff x="156" y="523"/>
                <a:chExt cx="1526" cy="923"/>
              </a:xfrm>
            </p:grpSpPr>
            <p:sp>
              <p:nvSpPr>
                <p:cNvPr id="82" name="AutoShape 2816"/>
                <p:cNvSpPr>
                  <a:spLocks noChangeArrowheads="1"/>
                </p:cNvSpPr>
                <p:nvPr/>
              </p:nvSpPr>
              <p:spPr bwMode="auto">
                <a:xfrm rot="-5400000">
                  <a:off x="50" y="892"/>
                  <a:ext cx="647" cy="436"/>
                </a:xfrm>
                <a:prstGeom prst="hexagon">
                  <a:avLst>
                    <a:gd name="adj" fmla="val 37099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cxnSp>
              <p:nvCxnSpPr>
                <p:cNvPr id="83" name="AutoShape 28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9" y="523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AutoShape 28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7" y="689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" name="AutoShape 28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7" y="1000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6" name="AutoShape 28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9" y="1183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7" name="Freeform 2821"/>
                <p:cNvSpPr>
                  <a:spLocks/>
                </p:cNvSpPr>
                <p:nvPr/>
              </p:nvSpPr>
              <p:spPr bwMode="auto">
                <a:xfrm>
                  <a:off x="1474" y="523"/>
                  <a:ext cx="208" cy="660"/>
                </a:xfrm>
                <a:custGeom>
                  <a:avLst/>
                  <a:gdLst>
                    <a:gd name="T0" fmla="*/ 0 w 208"/>
                    <a:gd name="T1" fmla="*/ 0 h 660"/>
                    <a:gd name="T2" fmla="*/ 208 w 208"/>
                    <a:gd name="T3" fmla="*/ 166 h 660"/>
                    <a:gd name="T4" fmla="*/ 208 w 208"/>
                    <a:gd name="T5" fmla="*/ 477 h 660"/>
                    <a:gd name="T6" fmla="*/ 0 w 208"/>
                    <a:gd name="T7" fmla="*/ 660 h 6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8"/>
                    <a:gd name="T13" fmla="*/ 0 h 660"/>
                    <a:gd name="T14" fmla="*/ 208 w 208"/>
                    <a:gd name="T15" fmla="*/ 660 h 6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8" h="660">
                      <a:moveTo>
                        <a:pt x="0" y="0"/>
                      </a:moveTo>
                      <a:lnTo>
                        <a:pt x="208" y="166"/>
                      </a:lnTo>
                      <a:lnTo>
                        <a:pt x="208" y="477"/>
                      </a:lnTo>
                      <a:lnTo>
                        <a:pt x="0" y="6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cxnSp>
            <p:nvCxnSpPr>
              <p:cNvPr id="77" name="AutoShape 2822"/>
              <p:cNvCxnSpPr>
                <a:cxnSpLocks noChangeShapeType="1"/>
              </p:cNvCxnSpPr>
              <p:nvPr/>
            </p:nvCxnSpPr>
            <p:spPr bwMode="auto">
              <a:xfrm flipV="1">
                <a:off x="984" y="307"/>
                <a:ext cx="0" cy="32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2823"/>
              <p:cNvCxnSpPr>
                <a:cxnSpLocks noChangeShapeType="1"/>
              </p:cNvCxnSpPr>
              <p:nvPr/>
            </p:nvCxnSpPr>
            <p:spPr bwMode="auto">
              <a:xfrm flipV="1">
                <a:off x="990" y="1288"/>
                <a:ext cx="0" cy="32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2824"/>
              <p:cNvCxnSpPr>
                <a:cxnSpLocks noChangeShapeType="1"/>
              </p:cNvCxnSpPr>
              <p:nvPr/>
            </p:nvCxnSpPr>
            <p:spPr bwMode="auto">
              <a:xfrm flipV="1">
                <a:off x="984" y="644"/>
                <a:ext cx="0" cy="63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AutoShape 2825"/>
              <p:cNvCxnSpPr>
                <a:cxnSpLocks noChangeShapeType="1"/>
              </p:cNvCxnSpPr>
              <p:nvPr/>
            </p:nvCxnSpPr>
            <p:spPr bwMode="auto">
              <a:xfrm rot="21540000" flipV="1">
                <a:off x="397" y="790"/>
                <a:ext cx="1542" cy="35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AutoShape 2826"/>
              <p:cNvCxnSpPr>
                <a:cxnSpLocks noChangeShapeType="1"/>
              </p:cNvCxnSpPr>
              <p:nvPr/>
            </p:nvCxnSpPr>
            <p:spPr bwMode="auto">
              <a:xfrm>
                <a:off x="874" y="952"/>
                <a:ext cx="613" cy="33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3" name="Text Box 2827"/>
            <p:cNvSpPr txBox="1">
              <a:spLocks noChangeArrowheads="1"/>
            </p:cNvSpPr>
            <p:nvPr/>
          </p:nvSpPr>
          <p:spPr bwMode="auto">
            <a:xfrm>
              <a:off x="755576" y="2053636"/>
              <a:ext cx="547185" cy="46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ja-JP" altLang="en-US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2828"/>
            <p:cNvSpPr txBox="1">
              <a:spLocks noChangeArrowheads="1"/>
            </p:cNvSpPr>
            <p:nvPr/>
          </p:nvSpPr>
          <p:spPr bwMode="auto">
            <a:xfrm>
              <a:off x="1197899" y="2014188"/>
              <a:ext cx="902830" cy="27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4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x</a:t>
              </a:r>
              <a:r>
                <a:rPr lang="en-US" altLang="ja-JP" sz="14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[11-20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]: </a:t>
              </a:r>
              <a:r>
                <a:rPr lang="en-US" altLang="ja-JP" sz="1400" i="1" dirty="0" err="1" smtClean="0">
                  <a:solidFill>
                    <a:srgbClr val="000000"/>
                  </a:solidFill>
                  <a:latin typeface="Symbol" panose="05050102010706020507" pitchFamily="18" charset="2"/>
                  <a:cs typeface="Times New Roman" pitchFamily="18" charset="0"/>
                </a:rPr>
                <a:t>e</a:t>
              </a:r>
              <a:r>
                <a:rPr lang="en-US" altLang="ja-JP" sz="1400" baseline="-25000" dirty="0" err="1" smtClean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xx</a:t>
              </a:r>
              <a:endParaRPr lang="en-US" altLang="ja-JP" sz="1400" baseline="-25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  <a:p>
              <a:pPr eaLnBrk="1" hangingPunct="1"/>
              <a:endParaRPr lang="en-US" altLang="ja-JP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テキスト ボックス 87"/>
          <p:cNvSpPr txBox="1"/>
          <p:nvPr/>
        </p:nvSpPr>
        <p:spPr>
          <a:xfrm>
            <a:off x="2197301" y="4390609"/>
            <a:ext cx="2160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i="1" u="sng" dirty="0" smtClean="0"/>
              <a:t>a</a:t>
            </a:r>
            <a:r>
              <a:rPr kumimoji="1" lang="en-US" altLang="ja-JP" sz="1500" u="sng" dirty="0" smtClean="0"/>
              <a:t>-plane ZnO</a:t>
            </a:r>
            <a:endParaRPr kumimoji="1" lang="ja-JP" altLang="en-US" sz="1500" u="sng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461564" y="5745450"/>
            <a:ext cx="543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600" dirty="0" smtClean="0"/>
              <a:t>*</a:t>
            </a:r>
            <a:r>
              <a:rPr lang="ja-JP" altLang="en-US" sz="1600" dirty="0" smtClean="0"/>
              <a:t>価電子帯のエネルギー分裂の大きさ</a:t>
            </a:r>
            <a:r>
              <a:rPr lang="en-US" altLang="ja-JP" sz="1600" dirty="0" smtClean="0"/>
              <a:t>:</a:t>
            </a:r>
            <a:r>
              <a:rPr lang="en-US" altLang="ja-JP" sz="1600" dirty="0" smtClean="0">
                <a:latin typeface="Symbol" panose="05050102010706020507" pitchFamily="18" charset="2"/>
              </a:rPr>
              <a:t>D</a:t>
            </a:r>
            <a:r>
              <a:rPr lang="en-US" altLang="ja-JP" sz="1600" i="1" dirty="0" smtClean="0"/>
              <a:t>E</a:t>
            </a:r>
          </a:p>
          <a:p>
            <a:pPr>
              <a:lnSpc>
                <a:spcPts val="2400"/>
              </a:lnSpc>
            </a:pPr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　　　　　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   </a:t>
            </a:r>
            <a:r>
              <a:rPr kumimoji="1" lang="en-US" altLang="ja-JP" sz="1600" i="1" dirty="0" err="1" smtClean="0">
                <a:solidFill>
                  <a:srgbClr val="C00000"/>
                </a:solidFill>
              </a:rPr>
              <a:t>x</a:t>
            </a:r>
            <a:r>
              <a:rPr kumimoji="1" lang="en-US" altLang="ja-JP" sz="1600" dirty="0" err="1" smtClean="0">
                <a:solidFill>
                  <a:srgbClr val="C00000"/>
                </a:solidFill>
              </a:rPr>
              <a:t>,</a:t>
            </a:r>
            <a:r>
              <a:rPr kumimoji="1" lang="en-US" altLang="ja-JP" sz="1600" i="1" dirty="0" err="1" smtClean="0">
                <a:solidFill>
                  <a:srgbClr val="C00000"/>
                </a:solidFill>
              </a:rPr>
              <a:t>y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, </a:t>
            </a:r>
            <a:r>
              <a:rPr kumimoji="1" lang="en-US" altLang="ja-JP" sz="1600" i="1" dirty="0" smtClean="0">
                <a:solidFill>
                  <a:srgbClr val="C00000"/>
                </a:solidFill>
              </a:rPr>
              <a:t>z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方向に対する格子歪</a:t>
            </a:r>
            <a:r>
              <a:rPr lang="ja-JP" altLang="en-US" sz="1600" dirty="0" smtClean="0">
                <a:solidFill>
                  <a:srgbClr val="C00000"/>
                </a:solidFill>
              </a:rPr>
              <a:t>（</a:t>
            </a:r>
            <a:r>
              <a:rPr lang="en-US" altLang="ja-JP" sz="1600" i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600" baseline="-25000" dirty="0" err="1" smtClean="0">
                <a:solidFill>
                  <a:srgbClr val="C00000"/>
                </a:solidFill>
              </a:rPr>
              <a:t>xx</a:t>
            </a:r>
            <a:r>
              <a:rPr lang="en-US" altLang="ja-JP" sz="1600" dirty="0" smtClean="0">
                <a:solidFill>
                  <a:srgbClr val="C00000"/>
                </a:solidFill>
              </a:rPr>
              <a:t>, </a:t>
            </a:r>
            <a:r>
              <a:rPr lang="en-US" altLang="ja-JP" sz="1600" i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600" baseline="-25000" dirty="0" err="1" smtClean="0">
                <a:solidFill>
                  <a:srgbClr val="C00000"/>
                </a:solidFill>
              </a:rPr>
              <a:t>yy</a:t>
            </a:r>
            <a:r>
              <a:rPr lang="en-US" altLang="ja-JP" sz="1600" dirty="0" smtClean="0">
                <a:solidFill>
                  <a:srgbClr val="C00000"/>
                </a:solidFill>
              </a:rPr>
              <a:t>, </a:t>
            </a:r>
            <a:r>
              <a:rPr lang="en-US" altLang="ja-JP" sz="1600" i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600" baseline="-25000" dirty="0" err="1" smtClean="0">
                <a:solidFill>
                  <a:srgbClr val="C00000"/>
                </a:solidFill>
              </a:rPr>
              <a:t>zz</a:t>
            </a:r>
            <a:r>
              <a:rPr lang="en-US" altLang="ja-JP" sz="1600" dirty="0" smtClean="0">
                <a:solidFill>
                  <a:srgbClr val="C00000"/>
                </a:solidFill>
              </a:rPr>
              <a:t>)</a:t>
            </a:r>
            <a:r>
              <a:rPr lang="ja-JP" altLang="en-US" sz="1600" dirty="0" smtClean="0">
                <a:solidFill>
                  <a:srgbClr val="C00000"/>
                </a:solidFill>
              </a:rPr>
              <a:t>に依存</a:t>
            </a:r>
            <a:endParaRPr lang="en-US" altLang="ja-JP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1520" y="307975"/>
            <a:ext cx="55446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i="1" dirty="0" err="1" smtClean="0">
                <a:latin typeface="+mj-lt"/>
                <a:ea typeface="+mj-ea"/>
              </a:rPr>
              <a:t>k·p</a:t>
            </a:r>
            <a:r>
              <a:rPr kumimoji="1" lang="ja-JP" altLang="en-US" sz="1900" dirty="0" smtClean="0">
                <a:latin typeface="+mj-lt"/>
                <a:ea typeface="+mj-ea"/>
              </a:rPr>
              <a:t>摂動計算（価電子帯分裂：</a:t>
            </a:r>
            <a:r>
              <a:rPr kumimoji="1" lang="en-US" altLang="ja-JP" sz="1900" i="1" dirty="0" smtClean="0">
                <a:latin typeface="Symbol" panose="05050102010706020507" pitchFamily="18" charset="2"/>
                <a:ea typeface="+mj-ea"/>
              </a:rPr>
              <a:t>G</a:t>
            </a:r>
            <a:r>
              <a:rPr kumimoji="1" lang="ja-JP" altLang="en-US" sz="1900" dirty="0" smtClean="0">
                <a:latin typeface="+mj-lt"/>
                <a:ea typeface="+mj-ea"/>
              </a:rPr>
              <a:t>点</a:t>
            </a:r>
            <a:r>
              <a:rPr lang="ja-JP" altLang="en-US" sz="1900" dirty="0" smtClean="0">
                <a:latin typeface="+mj-lt"/>
                <a:ea typeface="+mj-ea"/>
              </a:rPr>
              <a:t>のみ考慮</a:t>
            </a:r>
            <a:r>
              <a:rPr lang="ja-JP" altLang="en-US" sz="1900" dirty="0">
                <a:latin typeface="+mj-lt"/>
                <a:ea typeface="+mj-ea"/>
              </a:rPr>
              <a:t>）</a:t>
            </a:r>
            <a:endParaRPr kumimoji="1" lang="en-US" altLang="ja-JP" sz="1900" dirty="0" smtClean="0">
              <a:latin typeface="+mj-lt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764704"/>
            <a:ext cx="37444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i="1" dirty="0">
                <a:solidFill>
                  <a:srgbClr val="C00000"/>
                </a:solidFill>
              </a:rPr>
              <a:t>k</a:t>
            </a:r>
            <a:r>
              <a:rPr lang="ja-JP" altLang="en-US" sz="1700" dirty="0" smtClean="0">
                <a:solidFill>
                  <a:srgbClr val="C00000"/>
                </a:solidFill>
              </a:rPr>
              <a:t>・</a:t>
            </a:r>
            <a:r>
              <a:rPr lang="en-US" altLang="ja-JP" sz="1700" i="1" dirty="0" smtClean="0">
                <a:solidFill>
                  <a:srgbClr val="C00000"/>
                </a:solidFill>
              </a:rPr>
              <a:t>p</a:t>
            </a:r>
            <a:r>
              <a:rPr lang="en-US" altLang="ja-JP" sz="1700" dirty="0">
                <a:solidFill>
                  <a:srgbClr val="C00000"/>
                </a:solidFill>
              </a:rPr>
              <a:t> </a:t>
            </a:r>
            <a:r>
              <a:rPr lang="en-US" altLang="ja-JP" sz="1700" dirty="0" smtClean="0">
                <a:solidFill>
                  <a:srgbClr val="C00000"/>
                </a:solidFill>
              </a:rPr>
              <a:t>perturbation (with spin-orbital)</a:t>
            </a:r>
            <a:endParaRPr kumimoji="1" lang="ja-JP" altLang="en-US" sz="17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13892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2008" y="720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99621"/>
              </p:ext>
            </p:extLst>
          </p:nvPr>
        </p:nvGraphicFramePr>
        <p:xfrm>
          <a:off x="539552" y="1988840"/>
          <a:ext cx="2924175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5" name="数式" r:id="rId3" imgW="2717640" imgH="1396800" progId="Equation.3">
                  <p:embed/>
                </p:oleObj>
              </mc:Choice>
              <mc:Fallback>
                <p:oleObj name="数式" r:id="rId3" imgW="27176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2924175" cy="1506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4106"/>
              </p:ext>
            </p:extLst>
          </p:nvPr>
        </p:nvGraphicFramePr>
        <p:xfrm>
          <a:off x="4120450" y="980728"/>
          <a:ext cx="1368152" cy="24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" name="数式" r:id="rId5" imgW="1218671" imgH="215806" progId="Equation.3">
                  <p:embed/>
                </p:oleObj>
              </mc:Choice>
              <mc:Fallback>
                <p:oleObj name="数式" r:id="rId5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50" y="980728"/>
                        <a:ext cx="1368152" cy="245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20070"/>
              </p:ext>
            </p:extLst>
          </p:nvPr>
        </p:nvGraphicFramePr>
        <p:xfrm>
          <a:off x="5560610" y="980728"/>
          <a:ext cx="1440161" cy="25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" name="数式" r:id="rId7" imgW="1218671" imgH="215806" progId="Equation.3">
                  <p:embed/>
                </p:oleObj>
              </mc:Choice>
              <mc:Fallback>
                <p:oleObj name="数式" r:id="rId7" imgW="121867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610" y="980728"/>
                        <a:ext cx="1440161" cy="258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68926"/>
              </p:ext>
            </p:extLst>
          </p:nvPr>
        </p:nvGraphicFramePr>
        <p:xfrm>
          <a:off x="4120450" y="1230020"/>
          <a:ext cx="3788264" cy="54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" name="数式" r:id="rId9" imgW="3187700" imgH="457200" progId="Equation.3">
                  <p:embed/>
                </p:oleObj>
              </mc:Choice>
              <mc:Fallback>
                <p:oleObj name="数式" r:id="rId9" imgW="318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50" y="1230020"/>
                        <a:ext cx="3788264" cy="542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897746"/>
              </p:ext>
            </p:extLst>
          </p:nvPr>
        </p:nvGraphicFramePr>
        <p:xfrm>
          <a:off x="4120450" y="1700808"/>
          <a:ext cx="359139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" name="数式" r:id="rId11" imgW="3263900" imgH="457200" progId="Equation.3">
                  <p:embed/>
                </p:oleObj>
              </mc:Choice>
              <mc:Fallback>
                <p:oleObj name="数式" r:id="rId11" imgW="326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50" y="1700808"/>
                        <a:ext cx="3591399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32366"/>
              </p:ext>
            </p:extLst>
          </p:nvPr>
        </p:nvGraphicFramePr>
        <p:xfrm>
          <a:off x="4120133" y="3259708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0" name="数式" r:id="rId13" imgW="2743200" imgH="457200" progId="Equation.3">
                  <p:embed/>
                </p:oleObj>
              </mc:Choice>
              <mc:Fallback>
                <p:oleObj name="数式" r:id="rId13" imgW="274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133" y="3259708"/>
                        <a:ext cx="2743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570630"/>
              </p:ext>
            </p:extLst>
          </p:nvPr>
        </p:nvGraphicFramePr>
        <p:xfrm>
          <a:off x="4120450" y="2204864"/>
          <a:ext cx="397994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1" name="数式" r:id="rId15" imgW="3606800" imgH="457200" progId="Equation.3">
                  <p:embed/>
                </p:oleObj>
              </mc:Choice>
              <mc:Fallback>
                <p:oleObj name="数式" r:id="rId15" imgW="360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50" y="2204864"/>
                        <a:ext cx="3979942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51348"/>
              </p:ext>
            </p:extLst>
          </p:nvPr>
        </p:nvGraphicFramePr>
        <p:xfrm>
          <a:off x="4128701" y="2708920"/>
          <a:ext cx="390643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2" name="数式" r:id="rId17" imgW="3543300" imgH="457200" progId="Equation.3">
                  <p:embed/>
                </p:oleObj>
              </mc:Choice>
              <mc:Fallback>
                <p:oleObj name="数式" r:id="rId17" imgW="354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8701" y="2708920"/>
                        <a:ext cx="390643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80827"/>
              </p:ext>
            </p:extLst>
          </p:nvPr>
        </p:nvGraphicFramePr>
        <p:xfrm>
          <a:off x="7072778" y="947460"/>
          <a:ext cx="797300" cy="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3" name="数式" r:id="rId19" imgW="634725" imgH="253890" progId="Equation.3">
                  <p:embed/>
                </p:oleObj>
              </mc:Choice>
              <mc:Fallback>
                <p:oleObj name="数式" r:id="rId19" imgW="63472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778" y="947460"/>
                        <a:ext cx="797300" cy="32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2008" y="89229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1196752"/>
            <a:ext cx="3888432" cy="33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/>
              <a:t>“Energy splitting on the valence band”</a:t>
            </a:r>
            <a:endParaRPr kumimoji="1" lang="ja-JP" altLang="en-US" sz="1600" i="1" dirty="0"/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84300"/>
              </p:ext>
            </p:extLst>
          </p:nvPr>
        </p:nvGraphicFramePr>
        <p:xfrm>
          <a:off x="368871" y="1610297"/>
          <a:ext cx="986015" cy="33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" name="数式" r:id="rId21" imgW="723600" imgH="241200" progId="Equation.3">
                  <p:embed/>
                </p:oleObj>
              </mc:Choice>
              <mc:Fallback>
                <p:oleObj name="数式" r:id="rId21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71" y="1610297"/>
                        <a:ext cx="986015" cy="331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6804248" y="3501008"/>
            <a:ext cx="2376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>
                <a:latin typeface="Symbol" pitchFamily="18" charset="2"/>
                <a:cs typeface="Times New Roman" pitchFamily="18" charset="0"/>
              </a:rPr>
              <a:t>*</a:t>
            </a:r>
            <a:r>
              <a:rPr lang="en-US" altLang="ja-JP" sz="1500" i="1" dirty="0" smtClean="0">
                <a:latin typeface="Symbol" pitchFamily="18" charset="2"/>
                <a:cs typeface="Times New Roman" pitchFamily="18" charset="0"/>
              </a:rPr>
              <a:t>e </a:t>
            </a:r>
            <a:r>
              <a:rPr kumimoji="1" lang="en-US" altLang="ja-JP" sz="1500" i="1" baseline="-25000" dirty="0" smtClean="0">
                <a:latin typeface="Times New Roman" pitchFamily="18" charset="0"/>
                <a:cs typeface="Times New Roman" pitchFamily="18" charset="0"/>
              </a:rPr>
              <a:t>i, y </a:t>
            </a:r>
            <a:r>
              <a:rPr kumimoji="1" lang="en-US" altLang="ja-JP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15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15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1" lang="en-US" altLang="ja-JP" sz="15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1" lang="en-US" altLang="ja-JP" sz="15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1" lang="en-US" altLang="ja-JP" sz="1500" i="1" dirty="0" smtClean="0">
                <a:latin typeface="Times New Roman" pitchFamily="18" charset="0"/>
                <a:cs typeface="Times New Roman" pitchFamily="18" charset="0"/>
              </a:rPr>
              <a:t>x, y, </a:t>
            </a:r>
            <a:r>
              <a:rPr kumimoji="1" lang="en-US" altLang="ja-JP" sz="15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1" lang="en-US" altLang="ja-JP" sz="15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kumimoji="1" lang="en-US" altLang="ja-JP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48657" y="4089525"/>
            <a:ext cx="7936302" cy="2437160"/>
          </a:xfrm>
          <a:prstGeom prst="rect">
            <a:avLst/>
          </a:prstGeom>
          <a:blipFill>
            <a:blip r:embed="rId2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AutoShape 2812"/>
          <p:cNvSpPr>
            <a:spLocks noChangeArrowheads="1"/>
          </p:cNvSpPr>
          <p:nvPr/>
        </p:nvSpPr>
        <p:spPr bwMode="auto">
          <a:xfrm>
            <a:off x="2483768" y="6093130"/>
            <a:ext cx="288022" cy="28819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34" name="グループ化 67"/>
          <p:cNvGrpSpPr>
            <a:grpSpLocks/>
          </p:cNvGrpSpPr>
          <p:nvPr/>
        </p:nvGrpSpPr>
        <p:grpSpPr bwMode="auto">
          <a:xfrm>
            <a:off x="732226" y="4579276"/>
            <a:ext cx="2448187" cy="2018076"/>
            <a:chOff x="755576" y="1988840"/>
            <a:chExt cx="2151432" cy="1861765"/>
          </a:xfrm>
        </p:grpSpPr>
        <p:sp>
          <p:nvSpPr>
            <p:cNvPr id="74" name="Text Box 2810"/>
            <p:cNvSpPr txBox="1">
              <a:spLocks noChangeArrowheads="1"/>
            </p:cNvSpPr>
            <p:nvPr/>
          </p:nvSpPr>
          <p:spPr bwMode="auto">
            <a:xfrm>
              <a:off x="1787766" y="2908078"/>
              <a:ext cx="1119242" cy="38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y</a:t>
              </a:r>
              <a:r>
                <a:rPr lang="en-US" altLang="ja-JP" sz="13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[1-100]</a:t>
              </a:r>
            </a:p>
            <a:p>
              <a:pPr eaLnBrk="1" hangingPunct="1"/>
              <a:endParaRPr lang="en-US" altLang="ja-JP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2811"/>
            <p:cNvSpPr txBox="1">
              <a:spLocks noChangeArrowheads="1"/>
            </p:cNvSpPr>
            <p:nvPr/>
          </p:nvSpPr>
          <p:spPr bwMode="auto">
            <a:xfrm>
              <a:off x="1924562" y="2235065"/>
              <a:ext cx="895393" cy="38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z</a:t>
              </a:r>
              <a:r>
                <a:rPr lang="en-US" altLang="ja-JP" sz="13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[0001]</a:t>
              </a:r>
            </a:p>
            <a:p>
              <a:pPr eaLnBrk="1" hangingPunct="1"/>
              <a:endParaRPr lang="en-US" altLang="ja-JP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6" name="Group 2814"/>
            <p:cNvGrpSpPr>
              <a:grpSpLocks/>
            </p:cNvGrpSpPr>
            <p:nvPr/>
          </p:nvGrpSpPr>
          <p:grpSpPr bwMode="auto">
            <a:xfrm>
              <a:off x="884911" y="2254071"/>
              <a:ext cx="1281739" cy="977123"/>
              <a:chOff x="156" y="307"/>
              <a:chExt cx="1783" cy="1305"/>
            </a:xfrm>
          </p:grpSpPr>
          <p:grpSp>
            <p:nvGrpSpPr>
              <p:cNvPr id="80" name="Group 2815"/>
              <p:cNvGrpSpPr>
                <a:grpSpLocks/>
              </p:cNvGrpSpPr>
              <p:nvPr/>
            </p:nvGrpSpPr>
            <p:grpSpPr bwMode="auto">
              <a:xfrm>
                <a:off x="156" y="523"/>
                <a:ext cx="1526" cy="923"/>
                <a:chOff x="156" y="523"/>
                <a:chExt cx="1526" cy="923"/>
              </a:xfrm>
            </p:grpSpPr>
            <p:sp>
              <p:nvSpPr>
                <p:cNvPr id="86" name="AutoShape 2816"/>
                <p:cNvSpPr>
                  <a:spLocks noChangeArrowheads="1"/>
                </p:cNvSpPr>
                <p:nvPr/>
              </p:nvSpPr>
              <p:spPr bwMode="auto">
                <a:xfrm rot="-5400000">
                  <a:off x="50" y="892"/>
                  <a:ext cx="647" cy="436"/>
                </a:xfrm>
                <a:prstGeom prst="hexagon">
                  <a:avLst>
                    <a:gd name="adj" fmla="val 37099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cxnSp>
              <p:nvCxnSpPr>
                <p:cNvPr id="87" name="AutoShape 28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99" y="523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28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7" y="689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AutoShape 28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87" y="1000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AutoShape 28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9" y="1183"/>
                  <a:ext cx="1095" cy="2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1" name="Freeform 2821"/>
                <p:cNvSpPr>
                  <a:spLocks/>
                </p:cNvSpPr>
                <p:nvPr/>
              </p:nvSpPr>
              <p:spPr bwMode="auto">
                <a:xfrm>
                  <a:off x="1474" y="523"/>
                  <a:ext cx="208" cy="660"/>
                </a:xfrm>
                <a:custGeom>
                  <a:avLst/>
                  <a:gdLst>
                    <a:gd name="T0" fmla="*/ 0 w 208"/>
                    <a:gd name="T1" fmla="*/ 0 h 660"/>
                    <a:gd name="T2" fmla="*/ 208 w 208"/>
                    <a:gd name="T3" fmla="*/ 166 h 660"/>
                    <a:gd name="T4" fmla="*/ 208 w 208"/>
                    <a:gd name="T5" fmla="*/ 477 h 660"/>
                    <a:gd name="T6" fmla="*/ 0 w 208"/>
                    <a:gd name="T7" fmla="*/ 660 h 6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8"/>
                    <a:gd name="T13" fmla="*/ 0 h 660"/>
                    <a:gd name="T14" fmla="*/ 208 w 208"/>
                    <a:gd name="T15" fmla="*/ 660 h 6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8" h="660">
                      <a:moveTo>
                        <a:pt x="0" y="0"/>
                      </a:moveTo>
                      <a:lnTo>
                        <a:pt x="208" y="166"/>
                      </a:lnTo>
                      <a:lnTo>
                        <a:pt x="208" y="477"/>
                      </a:lnTo>
                      <a:lnTo>
                        <a:pt x="0" y="6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cxnSp>
            <p:nvCxnSpPr>
              <p:cNvPr id="81" name="AutoShape 2822"/>
              <p:cNvCxnSpPr>
                <a:cxnSpLocks noChangeShapeType="1"/>
              </p:cNvCxnSpPr>
              <p:nvPr/>
            </p:nvCxnSpPr>
            <p:spPr bwMode="auto">
              <a:xfrm flipV="1">
                <a:off x="984" y="307"/>
                <a:ext cx="0" cy="32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AutoShape 2823"/>
              <p:cNvCxnSpPr>
                <a:cxnSpLocks noChangeShapeType="1"/>
              </p:cNvCxnSpPr>
              <p:nvPr/>
            </p:nvCxnSpPr>
            <p:spPr bwMode="auto">
              <a:xfrm flipV="1">
                <a:off x="990" y="1288"/>
                <a:ext cx="0" cy="32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AutoShape 2824"/>
              <p:cNvCxnSpPr>
                <a:cxnSpLocks noChangeShapeType="1"/>
              </p:cNvCxnSpPr>
              <p:nvPr/>
            </p:nvCxnSpPr>
            <p:spPr bwMode="auto">
              <a:xfrm flipV="1">
                <a:off x="984" y="644"/>
                <a:ext cx="0" cy="63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AutoShape 2825"/>
              <p:cNvCxnSpPr>
                <a:cxnSpLocks noChangeShapeType="1"/>
              </p:cNvCxnSpPr>
              <p:nvPr/>
            </p:nvCxnSpPr>
            <p:spPr bwMode="auto">
              <a:xfrm rot="21540000" flipV="1">
                <a:off x="397" y="790"/>
                <a:ext cx="1542" cy="352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AutoShape 2826"/>
              <p:cNvCxnSpPr>
                <a:cxnSpLocks noChangeShapeType="1"/>
              </p:cNvCxnSpPr>
              <p:nvPr/>
            </p:nvCxnSpPr>
            <p:spPr bwMode="auto">
              <a:xfrm>
                <a:off x="874" y="952"/>
                <a:ext cx="613" cy="336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7" name="Text Box 2827"/>
            <p:cNvSpPr txBox="1">
              <a:spLocks noChangeArrowheads="1"/>
            </p:cNvSpPr>
            <p:nvPr/>
          </p:nvSpPr>
          <p:spPr bwMode="auto">
            <a:xfrm>
              <a:off x="755576" y="2053636"/>
              <a:ext cx="547185" cy="46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ja-JP" alt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2828"/>
            <p:cNvSpPr txBox="1">
              <a:spLocks noChangeArrowheads="1"/>
            </p:cNvSpPr>
            <p:nvPr/>
          </p:nvSpPr>
          <p:spPr bwMode="auto">
            <a:xfrm>
              <a:off x="1043608" y="1988840"/>
              <a:ext cx="820777" cy="388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x</a:t>
              </a:r>
              <a:r>
                <a:rPr lang="en-US" altLang="ja-JP" sz="13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[11-20]</a:t>
              </a:r>
            </a:p>
            <a:p>
              <a:pPr eaLnBrk="1" hangingPunct="1"/>
              <a:endParaRPr lang="en-US" altLang="ja-JP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2829"/>
            <p:cNvSpPr txBox="1">
              <a:spLocks noChangeArrowheads="1"/>
            </p:cNvSpPr>
            <p:nvPr/>
          </p:nvSpPr>
          <p:spPr bwMode="auto">
            <a:xfrm>
              <a:off x="1029215" y="3384882"/>
              <a:ext cx="1202313" cy="4657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en-US" altLang="ja-JP" sz="1400" b="1" i="1" dirty="0">
                  <a:latin typeface="+mj-lt"/>
                  <a:cs typeface="Times New Roman"/>
                </a:rPr>
                <a:t>C</a:t>
              </a:r>
              <a:r>
                <a:rPr lang="en-US" altLang="ja-JP" sz="1400" b="1" baseline="-25000" dirty="0">
                  <a:latin typeface="+mj-lt"/>
                  <a:cs typeface="Times New Roman"/>
                </a:rPr>
                <a:t>6v </a:t>
              </a:r>
              <a:r>
                <a:rPr lang="en-US" altLang="ja-JP" sz="1400" b="1" dirty="0">
                  <a:latin typeface="+mj-lt"/>
                  <a:cs typeface="Times New Roman"/>
                </a:rPr>
                <a:t>symmetry</a:t>
              </a:r>
            </a:p>
            <a:p>
              <a:pPr>
                <a:defRPr sz="1000"/>
              </a:pPr>
              <a:endParaRPr lang="en-US" altLang="ja-JP" sz="8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5" name="Text Box 2830"/>
          <p:cNvSpPr txBox="1">
            <a:spLocks noChangeArrowheads="1"/>
          </p:cNvSpPr>
          <p:nvPr/>
        </p:nvSpPr>
        <p:spPr bwMode="auto">
          <a:xfrm>
            <a:off x="2987824" y="6058639"/>
            <a:ext cx="1481838" cy="4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b="1" i="1" dirty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altLang="ja-JP" sz="1400" b="1" baseline="-25000" dirty="0">
                <a:latin typeface="Calibri" pitchFamily="34" charset="0"/>
                <a:cs typeface="Times New Roman" pitchFamily="18" charset="0"/>
              </a:rPr>
              <a:t>2v</a:t>
            </a:r>
            <a:r>
              <a:rPr lang="en-US" altLang="ja-JP" sz="1400" b="1" dirty="0">
                <a:latin typeface="Calibri" pitchFamily="34" charset="0"/>
                <a:cs typeface="Times New Roman" pitchFamily="18" charset="0"/>
              </a:rPr>
              <a:t> symmetry</a:t>
            </a:r>
          </a:p>
          <a:p>
            <a:pPr eaLnBrk="1" hangingPunct="1"/>
            <a:endParaRPr lang="en-US" altLang="ja-JP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グループ化 68"/>
          <p:cNvGrpSpPr>
            <a:grpSpLocks/>
          </p:cNvGrpSpPr>
          <p:nvPr/>
        </p:nvGrpSpPr>
        <p:grpSpPr bwMode="auto">
          <a:xfrm>
            <a:off x="3148270" y="4920057"/>
            <a:ext cx="964846" cy="783302"/>
            <a:chOff x="3402479" y="2317139"/>
            <a:chExt cx="857671" cy="733922"/>
          </a:xfrm>
        </p:grpSpPr>
        <p:sp>
          <p:nvSpPr>
            <p:cNvPr id="69" name="AutoShape 2831"/>
            <p:cNvSpPr>
              <a:spLocks noChangeArrowheads="1"/>
            </p:cNvSpPr>
            <p:nvPr/>
          </p:nvSpPr>
          <p:spPr bwMode="auto">
            <a:xfrm rot="-5400000">
              <a:off x="3204634" y="2668334"/>
              <a:ext cx="580572" cy="184882"/>
            </a:xfrm>
            <a:prstGeom prst="hexagon">
              <a:avLst>
                <a:gd name="adj" fmla="val 75336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cxnSp>
          <p:nvCxnSpPr>
            <p:cNvPr id="70" name="AutoShape 2832"/>
            <p:cNvCxnSpPr>
              <a:cxnSpLocks noChangeShapeType="1"/>
            </p:cNvCxnSpPr>
            <p:nvPr/>
          </p:nvCxnSpPr>
          <p:spPr bwMode="auto">
            <a:xfrm rot="21480000" flipV="1">
              <a:off x="3494920" y="2328371"/>
              <a:ext cx="664912" cy="1425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2833"/>
            <p:cNvSpPr>
              <a:spLocks/>
            </p:cNvSpPr>
            <p:nvPr/>
          </p:nvSpPr>
          <p:spPr bwMode="auto">
            <a:xfrm>
              <a:off x="4168123" y="2317139"/>
              <a:ext cx="92027" cy="570204"/>
            </a:xfrm>
            <a:custGeom>
              <a:avLst/>
              <a:gdLst>
                <a:gd name="T0" fmla="*/ 0 w 208"/>
                <a:gd name="T1" fmla="*/ 0 h 660"/>
                <a:gd name="T2" fmla="*/ 2147483647 w 208"/>
                <a:gd name="T3" fmla="*/ 2147483647 h 660"/>
                <a:gd name="T4" fmla="*/ 2147483647 w 208"/>
                <a:gd name="T5" fmla="*/ 2147483647 h 660"/>
                <a:gd name="T6" fmla="*/ 0 w 208"/>
                <a:gd name="T7" fmla="*/ 2147483647 h 6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660"/>
                <a:gd name="T14" fmla="*/ 208 w 208"/>
                <a:gd name="T15" fmla="*/ 660 h 6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660">
                  <a:moveTo>
                    <a:pt x="0" y="0"/>
                  </a:moveTo>
                  <a:lnTo>
                    <a:pt x="208" y="166"/>
                  </a:lnTo>
                  <a:lnTo>
                    <a:pt x="208" y="477"/>
                  </a:lnTo>
                  <a:lnTo>
                    <a:pt x="0" y="6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cxnSp>
          <p:nvCxnSpPr>
            <p:cNvPr id="72" name="AutoShape 2834"/>
            <p:cNvCxnSpPr>
              <a:cxnSpLocks noChangeShapeType="1"/>
            </p:cNvCxnSpPr>
            <p:nvPr/>
          </p:nvCxnSpPr>
          <p:spPr bwMode="auto">
            <a:xfrm rot="21480000" flipV="1">
              <a:off x="3586946" y="2459690"/>
              <a:ext cx="664912" cy="1425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2835"/>
            <p:cNvCxnSpPr>
              <a:cxnSpLocks noChangeShapeType="1"/>
            </p:cNvCxnSpPr>
            <p:nvPr/>
          </p:nvCxnSpPr>
          <p:spPr bwMode="auto">
            <a:xfrm rot="21480000" flipV="1">
              <a:off x="3494920" y="2897711"/>
              <a:ext cx="664912" cy="1425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テキスト ボックス 71"/>
          <p:cNvSpPr txBox="1">
            <a:spLocks noChangeArrowheads="1"/>
          </p:cNvSpPr>
          <p:nvPr/>
        </p:nvSpPr>
        <p:spPr bwMode="auto">
          <a:xfrm>
            <a:off x="685769" y="4149080"/>
            <a:ext cx="3814223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US" altLang="ja-JP" sz="1500" dirty="0" smtClean="0">
                <a:latin typeface="+mj-lt"/>
              </a:rPr>
              <a:t>“</a:t>
            </a:r>
            <a:r>
              <a:rPr lang="ja-JP" altLang="en-US" sz="1500" dirty="0" smtClean="0">
                <a:latin typeface="+mj-lt"/>
              </a:rPr>
              <a:t>結晶対称性の低下と価電子帯分裂</a:t>
            </a:r>
            <a:r>
              <a:rPr lang="en-US" altLang="ja-JP" sz="1500" dirty="0" smtClean="0">
                <a:latin typeface="+mj-lt"/>
              </a:rPr>
              <a:t>”</a:t>
            </a:r>
            <a:endParaRPr lang="ja-JP" altLang="en-US" sz="1500" dirty="0">
              <a:latin typeface="+mj-lt"/>
            </a:endParaRPr>
          </a:p>
        </p:txBody>
      </p:sp>
      <p:cxnSp>
        <p:nvCxnSpPr>
          <p:cNvPr id="38" name="AutoShape 2822"/>
          <p:cNvCxnSpPr>
            <a:cxnSpLocks noChangeShapeType="1"/>
          </p:cNvCxnSpPr>
          <p:nvPr/>
        </p:nvCxnSpPr>
        <p:spPr bwMode="auto">
          <a:xfrm flipV="1">
            <a:off x="3659336" y="4725144"/>
            <a:ext cx="0" cy="262964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2824"/>
          <p:cNvCxnSpPr>
            <a:cxnSpLocks noChangeShapeType="1"/>
          </p:cNvCxnSpPr>
          <p:nvPr/>
        </p:nvCxnSpPr>
        <p:spPr bwMode="auto">
          <a:xfrm flipV="1">
            <a:off x="3659336" y="4976879"/>
            <a:ext cx="11603" cy="638883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823"/>
          <p:cNvCxnSpPr>
            <a:cxnSpLocks noChangeShapeType="1"/>
          </p:cNvCxnSpPr>
          <p:nvPr/>
        </p:nvCxnSpPr>
        <p:spPr bwMode="auto">
          <a:xfrm flipV="1">
            <a:off x="3659336" y="5628594"/>
            <a:ext cx="0" cy="262964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825"/>
          <p:cNvCxnSpPr>
            <a:cxnSpLocks noChangeShapeType="1"/>
          </p:cNvCxnSpPr>
          <p:nvPr/>
        </p:nvCxnSpPr>
        <p:spPr bwMode="auto">
          <a:xfrm rot="21540000" flipV="1">
            <a:off x="3099092" y="5165261"/>
            <a:ext cx="1261391" cy="285689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ashDot"/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2826"/>
          <p:cNvCxnSpPr>
            <a:cxnSpLocks noChangeShapeType="1"/>
          </p:cNvCxnSpPr>
          <p:nvPr/>
        </p:nvCxnSpPr>
        <p:spPr bwMode="auto">
          <a:xfrm>
            <a:off x="3565612" y="5267591"/>
            <a:ext cx="606747" cy="3044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2828"/>
          <p:cNvSpPr txBox="1">
            <a:spLocks noChangeArrowheads="1"/>
          </p:cNvSpPr>
          <p:nvPr/>
        </p:nvSpPr>
        <p:spPr bwMode="auto">
          <a:xfrm>
            <a:off x="3227288" y="4519751"/>
            <a:ext cx="933990" cy="4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x</a:t>
            </a:r>
            <a:r>
              <a:rPr lang="en-US" altLang="ja-JP" sz="13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[11-20]</a:t>
            </a:r>
          </a:p>
          <a:p>
            <a:pPr eaLnBrk="1" hangingPunct="1"/>
            <a:endParaRPr lang="en-US" altLang="ja-JP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811"/>
          <p:cNvSpPr txBox="1">
            <a:spLocks noChangeArrowheads="1"/>
          </p:cNvSpPr>
          <p:nvPr/>
        </p:nvSpPr>
        <p:spPr bwMode="auto">
          <a:xfrm>
            <a:off x="4080598" y="4879791"/>
            <a:ext cx="1018898" cy="4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z</a:t>
            </a:r>
            <a:r>
              <a:rPr lang="en-US" altLang="ja-JP" sz="13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[0001]</a:t>
            </a:r>
          </a:p>
          <a:p>
            <a:pPr eaLnBrk="1" hangingPunct="1"/>
            <a:endParaRPr lang="en-US" altLang="ja-JP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810"/>
          <p:cNvSpPr txBox="1">
            <a:spLocks noChangeArrowheads="1"/>
          </p:cNvSpPr>
          <p:nvPr/>
        </p:nvSpPr>
        <p:spPr bwMode="auto">
          <a:xfrm>
            <a:off x="3923495" y="5599871"/>
            <a:ext cx="1273623" cy="4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</a:t>
            </a:r>
            <a:r>
              <a:rPr lang="en-US" altLang="ja-JP" sz="13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[1-100]</a:t>
            </a:r>
          </a:p>
          <a:p>
            <a:pPr eaLnBrk="1" hangingPunct="1"/>
            <a:endParaRPr lang="en-US" altLang="ja-JP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4932040" y="4081765"/>
            <a:ext cx="3552919" cy="2494939"/>
            <a:chOff x="4572000" y="4009757"/>
            <a:chExt cx="3552919" cy="2494939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6948264" y="4009757"/>
              <a:ext cx="5760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i="1" dirty="0" smtClean="0">
                  <a:solidFill>
                    <a:srgbClr val="006600"/>
                  </a:solidFill>
                </a:rPr>
                <a:t>E</a:t>
              </a:r>
              <a:r>
                <a:rPr kumimoji="1" lang="en-US" altLang="ja-JP" sz="1500" baseline="-25000" dirty="0" smtClean="0">
                  <a:solidFill>
                    <a:srgbClr val="006600"/>
                  </a:solidFill>
                </a:rPr>
                <a:t>1</a:t>
              </a:r>
              <a:endParaRPr kumimoji="1" lang="ja-JP" altLang="en-US" sz="1500" baseline="-25000" dirty="0">
                <a:solidFill>
                  <a:srgbClr val="006600"/>
                </a:solidFill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4572000" y="4293096"/>
              <a:ext cx="3552919" cy="2211600"/>
              <a:chOff x="4763497" y="4313744"/>
              <a:chExt cx="3552919" cy="2211600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5430445" y="4637176"/>
                <a:ext cx="792088" cy="1240096"/>
                <a:chOff x="5292080" y="4577504"/>
                <a:chExt cx="648072" cy="1240096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>
                  <a:off x="5292080" y="4577504"/>
                  <a:ext cx="648072" cy="0"/>
                </a:xfrm>
                <a:prstGeom prst="line">
                  <a:avLst/>
                </a:prstGeom>
                <a:ln w="19050">
                  <a:solidFill>
                    <a:srgbClr val="0066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5292080" y="4725144"/>
                  <a:ext cx="64807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5292080" y="5817600"/>
                  <a:ext cx="648072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直線コネクタ 50"/>
              <p:cNvCxnSpPr/>
              <p:nvPr/>
            </p:nvCxnSpPr>
            <p:spPr>
              <a:xfrm>
                <a:off x="6876256" y="4332922"/>
                <a:ext cx="792088" cy="0"/>
              </a:xfrm>
              <a:prstGeom prst="line">
                <a:avLst/>
              </a:prstGeom>
              <a:ln w="190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>
                <a:off x="6870605" y="5171672"/>
                <a:ext cx="7920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6222533" y="4332922"/>
                <a:ext cx="648072" cy="304254"/>
              </a:xfrm>
              <a:prstGeom prst="line">
                <a:avLst/>
              </a:prstGeom>
              <a:ln>
                <a:solidFill>
                  <a:srgbClr val="0066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6222533" y="4777648"/>
                <a:ext cx="648072" cy="3868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6876256" y="5648912"/>
                <a:ext cx="792088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6222533" y="5650636"/>
                <a:ext cx="653723" cy="214300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 Box 2829"/>
              <p:cNvSpPr txBox="1">
                <a:spLocks noChangeArrowheads="1"/>
              </p:cNvSpPr>
              <p:nvPr/>
            </p:nvSpPr>
            <p:spPr bwMode="auto">
              <a:xfrm>
                <a:off x="5292080" y="6020520"/>
                <a:ext cx="1830387" cy="50482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400" b="1" i="1" dirty="0">
                    <a:latin typeface="+mj-lt"/>
                    <a:cs typeface="Times New Roman"/>
                  </a:rPr>
                  <a:t>C</a:t>
                </a:r>
                <a:r>
                  <a:rPr lang="en-US" altLang="ja-JP" sz="1400" b="1" baseline="-25000" dirty="0">
                    <a:latin typeface="+mj-lt"/>
                    <a:cs typeface="Times New Roman"/>
                  </a:rPr>
                  <a:t>6v </a:t>
                </a:r>
                <a:r>
                  <a:rPr lang="en-US" altLang="ja-JP" sz="1400" b="1" dirty="0">
                    <a:latin typeface="+mj-lt"/>
                    <a:cs typeface="Times New Roman"/>
                  </a:rPr>
                  <a:t>symmetry</a:t>
                </a:r>
              </a:p>
              <a:p>
                <a:pPr>
                  <a:defRPr sz="1000"/>
                </a:pPr>
                <a:endParaRPr lang="en-US" altLang="ja-JP" sz="800" b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Text Box 2830"/>
              <p:cNvSpPr txBox="1">
                <a:spLocks noChangeArrowheads="1"/>
              </p:cNvSpPr>
              <p:nvPr/>
            </p:nvSpPr>
            <p:spPr bwMode="auto">
              <a:xfrm>
                <a:off x="6834578" y="6021288"/>
                <a:ext cx="1481838" cy="465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400" b="1" i="1" dirty="0">
                    <a:latin typeface="Calibri" pitchFamily="34" charset="0"/>
                    <a:cs typeface="Times New Roman" pitchFamily="18" charset="0"/>
                  </a:rPr>
                  <a:t>C</a:t>
                </a:r>
                <a:r>
                  <a:rPr lang="en-US" altLang="ja-JP" sz="1400" b="1" baseline="-25000" dirty="0">
                    <a:latin typeface="Calibri" pitchFamily="34" charset="0"/>
                    <a:cs typeface="Times New Roman" pitchFamily="18" charset="0"/>
                  </a:rPr>
                  <a:t>2v</a:t>
                </a:r>
                <a:r>
                  <a:rPr lang="en-US" altLang="ja-JP" sz="1400" b="1" dirty="0">
                    <a:latin typeface="Calibri" pitchFamily="34" charset="0"/>
                    <a:cs typeface="Times New Roman" pitchFamily="18" charset="0"/>
                  </a:rPr>
                  <a:t> symmetry</a:t>
                </a:r>
              </a:p>
              <a:p>
                <a:pPr eaLnBrk="1" hangingPunct="1"/>
                <a:endParaRPr lang="en-US" altLang="ja-JP" sz="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AutoShape 2812"/>
              <p:cNvSpPr>
                <a:spLocks noChangeArrowheads="1"/>
              </p:cNvSpPr>
              <p:nvPr/>
            </p:nvSpPr>
            <p:spPr bwMode="auto">
              <a:xfrm>
                <a:off x="6516216" y="6056825"/>
                <a:ext cx="288022" cy="28819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4968044" y="4313744"/>
                <a:ext cx="14761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300" dirty="0" smtClean="0">
                    <a:solidFill>
                      <a:srgbClr val="006600"/>
                    </a:solidFill>
                  </a:rPr>
                  <a:t>重いホール</a:t>
                </a:r>
                <a:endParaRPr kumimoji="1" lang="ja-JP" altLang="en-US" sz="13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5004048" y="4792796"/>
                <a:ext cx="147616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300" dirty="0" smtClean="0"/>
                  <a:t>軽いホール</a:t>
                </a:r>
                <a:endParaRPr kumimoji="1" lang="ja-JP" altLang="en-US" sz="1300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4763497" y="5605532"/>
                <a:ext cx="191968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300" dirty="0" smtClean="0">
                    <a:solidFill>
                      <a:srgbClr val="002060"/>
                    </a:solidFill>
                  </a:rPr>
                  <a:t>スピン・軌道分裂</a:t>
                </a:r>
                <a:endParaRPr kumimoji="1" lang="ja-JP" altLang="en-US" sz="13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7164288" y="5122059"/>
                <a:ext cx="5760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smtClean="0"/>
                  <a:t>E</a:t>
                </a:r>
                <a:r>
                  <a:rPr lang="en-US" altLang="ja-JP" sz="1500" baseline="-25000" dirty="0"/>
                  <a:t>2</a:t>
                </a:r>
                <a:endParaRPr kumimoji="1" lang="ja-JP" altLang="en-US" sz="1500" baseline="-25000" dirty="0"/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7164288" y="5632832"/>
                <a:ext cx="57606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smtClean="0">
                    <a:solidFill>
                      <a:srgbClr val="002060"/>
                    </a:solidFill>
                  </a:rPr>
                  <a:t>E</a:t>
                </a:r>
                <a:r>
                  <a:rPr lang="en-US" altLang="ja-JP" sz="1500" baseline="-25000" dirty="0">
                    <a:solidFill>
                      <a:srgbClr val="002060"/>
                    </a:solidFill>
                  </a:rPr>
                  <a:t>3</a:t>
                </a:r>
                <a:endParaRPr kumimoji="1" lang="ja-JP" altLang="en-US" sz="1500" baseline="-25000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38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テキスト ボックス 87"/>
          <p:cNvSpPr txBox="1"/>
          <p:nvPr/>
        </p:nvSpPr>
        <p:spPr>
          <a:xfrm>
            <a:off x="323528" y="307975"/>
            <a:ext cx="55446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dirty="0" smtClean="0"/>
              <a:t>試料面内の格子歪とエネルギー分裂“</a:t>
            </a:r>
            <a:r>
              <a:rPr lang="en-US" altLang="ja-JP" sz="1900" dirty="0" smtClean="0">
                <a:latin typeface="Symbol" panose="05050102010706020507" pitchFamily="18" charset="2"/>
              </a:rPr>
              <a:t>D</a:t>
            </a:r>
            <a:r>
              <a:rPr lang="en-US" altLang="ja-JP" sz="1900" i="1" dirty="0" smtClean="0"/>
              <a:t>E</a:t>
            </a:r>
            <a:r>
              <a:rPr lang="ja-JP" altLang="en-US" sz="1900" dirty="0" smtClean="0"/>
              <a:t>”の大きさ</a:t>
            </a:r>
            <a:endParaRPr kumimoji="1" lang="ja-JP" altLang="en-US" sz="1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7" y="1330101"/>
            <a:ext cx="2698101" cy="27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04" y="1370910"/>
            <a:ext cx="2481831" cy="2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3568" y="76470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*</a:t>
            </a:r>
            <a:r>
              <a:rPr kumimoji="1" lang="ja-JP" altLang="en-US" sz="1600" dirty="0" smtClean="0"/>
              <a:t>エネルギー分裂の</a:t>
            </a:r>
            <a:r>
              <a:rPr kumimoji="1" lang="en-US" altLang="ja-JP" sz="1600" dirty="0" smtClean="0"/>
              <a:t>2</a:t>
            </a:r>
            <a:r>
              <a:rPr kumimoji="1" lang="ja-JP" altLang="en-US" sz="1600" dirty="0" smtClean="0"/>
              <a:t>次元マッピング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5675" y="399141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kumimoji="1" lang="en-US" altLang="ja-JP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kumimoji="1"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-173269" y="2327974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ja-JP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kumimoji="1"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247963" y="3991417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kumimoji="1" lang="en-US" altLang="ja-JP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kumimoji="1" lang="en-US" altLang="ja-JP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00647" y="1089611"/>
            <a:ext cx="2035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32</a:t>
            </a:r>
            <a:r>
              <a:rPr kumimoji="1" lang="en-US" altLang="ja-JP" sz="1500" dirty="0" smtClean="0"/>
              <a:t> = 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3</a:t>
            </a:r>
            <a:r>
              <a:rPr kumimoji="1" lang="en-US" altLang="ja-JP" sz="1500" dirty="0" smtClean="0"/>
              <a:t> -</a:t>
            </a:r>
            <a:r>
              <a:rPr kumimoji="1" lang="en-US" altLang="ja-JP" sz="1500" i="1" dirty="0" smtClean="0"/>
              <a:t> E</a:t>
            </a:r>
            <a:r>
              <a:rPr kumimoji="1" lang="en-US" altLang="ja-JP" sz="1500" i="1" baseline="-25000" dirty="0" smtClean="0"/>
              <a:t>2</a:t>
            </a:r>
            <a:r>
              <a:rPr kumimoji="1" lang="en-US" altLang="ja-JP" sz="1500" i="1" dirty="0" smtClean="0"/>
              <a:t> </a:t>
            </a:r>
            <a:r>
              <a:rPr kumimoji="1" lang="en-US" altLang="ja-JP" sz="1500" dirty="0" smtClean="0"/>
              <a:t>(meV)</a:t>
            </a:r>
            <a:endParaRPr kumimoji="1" lang="ja-JP" altLang="en-US" sz="15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55576" y="1089611"/>
            <a:ext cx="2035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i="1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31</a:t>
            </a:r>
            <a:r>
              <a:rPr kumimoji="1" lang="en-US" altLang="ja-JP" sz="1500" i="1" dirty="0" smtClean="0"/>
              <a:t> = E</a:t>
            </a:r>
            <a:r>
              <a:rPr kumimoji="1" lang="en-US" altLang="ja-JP" sz="1500" baseline="-25000" dirty="0" smtClean="0"/>
              <a:t>3</a:t>
            </a:r>
            <a:r>
              <a:rPr kumimoji="1" lang="en-US" altLang="ja-JP" sz="1500" dirty="0" smtClean="0"/>
              <a:t> -</a:t>
            </a:r>
            <a:r>
              <a:rPr kumimoji="1" lang="en-US" altLang="ja-JP" sz="1500" i="1" dirty="0" smtClean="0"/>
              <a:t> E</a:t>
            </a:r>
            <a:r>
              <a:rPr lang="en-US" altLang="ja-JP" sz="1500" i="1" baseline="-25000" dirty="0"/>
              <a:t>1</a:t>
            </a:r>
            <a:r>
              <a:rPr kumimoji="1" lang="en-US" altLang="ja-JP" sz="1500" i="1" dirty="0" smtClean="0"/>
              <a:t> </a:t>
            </a:r>
            <a:r>
              <a:rPr kumimoji="1" lang="en-US" altLang="ja-JP" sz="1500" dirty="0" smtClean="0"/>
              <a:t>(meV)</a:t>
            </a:r>
            <a:endParaRPr kumimoji="1" lang="ja-JP" altLang="en-US" sz="1500" dirty="0"/>
          </a:p>
        </p:txBody>
      </p:sp>
      <p:sp>
        <p:nvSpPr>
          <p:cNvPr id="6" name="テキスト ボックス 5"/>
          <p:cNvSpPr txBox="1"/>
          <p:nvPr/>
        </p:nvSpPr>
        <p:spPr>
          <a:xfrm rot="803101">
            <a:off x="1555030" y="2696291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45</a:t>
            </a:r>
            <a:endParaRPr kumimoji="1" lang="ja-JP" altLang="en-US" sz="1500" dirty="0"/>
          </a:p>
        </p:txBody>
      </p:sp>
      <p:sp>
        <p:nvSpPr>
          <p:cNvPr id="70" name="テキスト ボックス 69"/>
          <p:cNvSpPr txBox="1"/>
          <p:nvPr/>
        </p:nvSpPr>
        <p:spPr>
          <a:xfrm rot="803101">
            <a:off x="1434730" y="3021198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50</a:t>
            </a:r>
            <a:endParaRPr kumimoji="1" lang="ja-JP" altLang="en-US" sz="1500" dirty="0"/>
          </a:p>
        </p:txBody>
      </p:sp>
      <p:sp>
        <p:nvSpPr>
          <p:cNvPr id="71" name="テキスト ボックス 70"/>
          <p:cNvSpPr txBox="1"/>
          <p:nvPr/>
        </p:nvSpPr>
        <p:spPr>
          <a:xfrm rot="803101">
            <a:off x="1290714" y="3381238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5</a:t>
            </a:r>
            <a:r>
              <a:rPr kumimoji="1" lang="en-US" altLang="ja-JP" sz="1500" dirty="0" smtClean="0"/>
              <a:t>5</a:t>
            </a:r>
            <a:endParaRPr kumimoji="1" lang="ja-JP" altLang="en-US" sz="1500" dirty="0"/>
          </a:p>
        </p:txBody>
      </p:sp>
      <p:sp>
        <p:nvSpPr>
          <p:cNvPr id="72" name="テキスト ボックス 71"/>
          <p:cNvSpPr txBox="1"/>
          <p:nvPr/>
        </p:nvSpPr>
        <p:spPr>
          <a:xfrm rot="1485169">
            <a:off x="1827878" y="2213481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45</a:t>
            </a:r>
            <a:endParaRPr kumimoji="1" lang="ja-JP" altLang="en-US" sz="1500" dirty="0"/>
          </a:p>
        </p:txBody>
      </p:sp>
      <p:sp>
        <p:nvSpPr>
          <p:cNvPr id="73" name="テキスト ボックス 72"/>
          <p:cNvSpPr txBox="1"/>
          <p:nvPr/>
        </p:nvSpPr>
        <p:spPr>
          <a:xfrm rot="1485169">
            <a:off x="1953970" y="1876693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50</a:t>
            </a:r>
            <a:endParaRPr kumimoji="1" lang="ja-JP" altLang="en-US" sz="1500" dirty="0"/>
          </a:p>
        </p:txBody>
      </p:sp>
      <p:sp>
        <p:nvSpPr>
          <p:cNvPr id="74" name="テキスト ボックス 73"/>
          <p:cNvSpPr txBox="1"/>
          <p:nvPr/>
        </p:nvSpPr>
        <p:spPr>
          <a:xfrm rot="1485169">
            <a:off x="2115910" y="1532282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5</a:t>
            </a:r>
            <a:r>
              <a:rPr kumimoji="1" lang="en-US" altLang="ja-JP" sz="1500" dirty="0" smtClean="0"/>
              <a:t>5</a:t>
            </a:r>
            <a:endParaRPr kumimoji="1" lang="ja-JP" altLang="en-US" sz="1500" dirty="0"/>
          </a:p>
        </p:txBody>
      </p:sp>
      <p:sp>
        <p:nvSpPr>
          <p:cNvPr id="83" name="テキスト ボックス 82"/>
          <p:cNvSpPr txBox="1"/>
          <p:nvPr/>
        </p:nvSpPr>
        <p:spPr>
          <a:xfrm rot="1562385">
            <a:off x="4059090" y="2661158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40</a:t>
            </a:r>
            <a:endParaRPr kumimoji="1" lang="ja-JP" altLang="en-US" sz="1500" dirty="0"/>
          </a:p>
        </p:txBody>
      </p:sp>
      <p:sp>
        <p:nvSpPr>
          <p:cNvPr id="84" name="テキスト ボックス 83"/>
          <p:cNvSpPr txBox="1"/>
          <p:nvPr/>
        </p:nvSpPr>
        <p:spPr>
          <a:xfrm rot="1458127">
            <a:off x="3897790" y="2971303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35</a:t>
            </a:r>
            <a:endParaRPr kumimoji="1" lang="ja-JP" altLang="en-US" sz="1500" dirty="0"/>
          </a:p>
        </p:txBody>
      </p:sp>
      <p:sp>
        <p:nvSpPr>
          <p:cNvPr id="85" name="テキスト ボックス 84"/>
          <p:cNvSpPr txBox="1"/>
          <p:nvPr/>
        </p:nvSpPr>
        <p:spPr>
          <a:xfrm rot="1552282">
            <a:off x="3771185" y="3273343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3</a:t>
            </a:r>
            <a:r>
              <a:rPr lang="en-US" altLang="ja-JP" sz="1500" dirty="0"/>
              <a:t>0</a:t>
            </a:r>
            <a:endParaRPr kumimoji="1" lang="ja-JP" altLang="en-US" sz="1500" dirty="0"/>
          </a:p>
        </p:txBody>
      </p:sp>
      <p:sp>
        <p:nvSpPr>
          <p:cNvPr id="86" name="テキスト ボックス 85"/>
          <p:cNvSpPr txBox="1"/>
          <p:nvPr/>
        </p:nvSpPr>
        <p:spPr>
          <a:xfrm rot="1560629">
            <a:off x="3611168" y="3551602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25</a:t>
            </a:r>
            <a:endParaRPr kumimoji="1" lang="ja-JP" altLang="en-US" sz="1500" dirty="0"/>
          </a:p>
        </p:txBody>
      </p:sp>
      <p:sp>
        <p:nvSpPr>
          <p:cNvPr id="89" name="テキスト ボックス 88"/>
          <p:cNvSpPr txBox="1"/>
          <p:nvPr/>
        </p:nvSpPr>
        <p:spPr>
          <a:xfrm rot="488101">
            <a:off x="4301893" y="2087779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40</a:t>
            </a:r>
            <a:endParaRPr kumimoji="1" lang="ja-JP" altLang="en-US" sz="1500" dirty="0"/>
          </a:p>
        </p:txBody>
      </p:sp>
      <p:sp>
        <p:nvSpPr>
          <p:cNvPr id="90" name="テキスト ボックス 89"/>
          <p:cNvSpPr txBox="1"/>
          <p:nvPr/>
        </p:nvSpPr>
        <p:spPr>
          <a:xfrm rot="803101">
            <a:off x="4368342" y="1743368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35</a:t>
            </a:r>
            <a:endParaRPr kumimoji="1" lang="ja-JP" altLang="en-US" sz="1500" dirty="0"/>
          </a:p>
        </p:txBody>
      </p:sp>
      <p:sp>
        <p:nvSpPr>
          <p:cNvPr id="91" name="テキスト ボックス 90"/>
          <p:cNvSpPr txBox="1"/>
          <p:nvPr/>
        </p:nvSpPr>
        <p:spPr>
          <a:xfrm rot="803101">
            <a:off x="4449452" y="1427146"/>
            <a:ext cx="465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3</a:t>
            </a:r>
            <a:r>
              <a:rPr lang="en-US" altLang="ja-JP" sz="1500" dirty="0"/>
              <a:t>0</a:t>
            </a:r>
            <a:endParaRPr kumimoji="1" lang="ja-JP" altLang="en-US" sz="1500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11560" y="4509120"/>
            <a:ext cx="408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大きな</a:t>
            </a:r>
            <a:r>
              <a:rPr lang="en-US" altLang="ja-JP" sz="1600" dirty="0" smtClean="0">
                <a:latin typeface="Symbol" panose="05050102010706020507" pitchFamily="18" charset="2"/>
              </a:rPr>
              <a:t>D</a:t>
            </a:r>
            <a:r>
              <a:rPr lang="en-US" altLang="ja-JP" sz="1600" i="1" dirty="0" smtClean="0"/>
              <a:t>E</a:t>
            </a:r>
            <a:r>
              <a:rPr lang="ja-JP" altLang="en-US" sz="1600" dirty="0" smtClean="0"/>
              <a:t>の実現</a:t>
            </a:r>
            <a:r>
              <a:rPr lang="ja-JP" altLang="en-US" sz="1600" dirty="0"/>
              <a:t>：</a:t>
            </a:r>
            <a:r>
              <a:rPr lang="ja-JP" altLang="en-US" sz="1600" dirty="0" smtClean="0"/>
              <a:t>必要十分条件</a:t>
            </a:r>
            <a:endParaRPr lang="en-US" altLang="ja-JP" sz="1600" dirty="0" smtClean="0"/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873586" y="4901748"/>
            <a:ext cx="2807164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 smtClean="0"/>
              <a:t>・必要条件</a:t>
            </a:r>
            <a:endParaRPr lang="en-US" altLang="ja-JP" sz="1600" b="1" dirty="0" smtClean="0"/>
          </a:p>
          <a:p>
            <a:pPr>
              <a:lnSpc>
                <a:spcPts val="23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　面内の格子歪の方向</a:t>
            </a:r>
            <a:endParaRPr kumimoji="1" lang="ja-JP" altLang="en-US" sz="1600" dirty="0"/>
          </a:p>
        </p:txBody>
      </p:sp>
      <p:sp>
        <p:nvSpPr>
          <p:cNvPr id="5157" name="テキスト ボックス 5156"/>
          <p:cNvSpPr txBox="1"/>
          <p:nvPr/>
        </p:nvSpPr>
        <p:spPr>
          <a:xfrm>
            <a:off x="3232478" y="562182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</a:rPr>
              <a:t>(</a:t>
            </a:r>
            <a:r>
              <a:rPr kumimoji="1" lang="en-US" altLang="ja-JP" sz="1600" i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kumimoji="1" lang="en-US" altLang="ja-JP" sz="1600" baseline="-25000" dirty="0" err="1" smtClean="0">
                <a:solidFill>
                  <a:srgbClr val="C00000"/>
                </a:solidFill>
              </a:rPr>
              <a:t>yy</a:t>
            </a:r>
            <a:r>
              <a:rPr lang="en-US" altLang="ja-JP" sz="1600" dirty="0">
                <a:solidFill>
                  <a:srgbClr val="C00000"/>
                </a:solidFill>
              </a:rPr>
              <a:t> </a:t>
            </a:r>
            <a:r>
              <a:rPr lang="en-US" altLang="ja-JP" sz="1600" dirty="0" smtClean="0">
                <a:solidFill>
                  <a:srgbClr val="C00000"/>
                </a:solidFill>
              </a:rPr>
              <a:t>, </a:t>
            </a:r>
            <a:r>
              <a:rPr lang="en-US" altLang="ja-JP" sz="1600" i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600" baseline="-25000" dirty="0" err="1" smtClean="0">
                <a:solidFill>
                  <a:srgbClr val="C00000"/>
                </a:solidFill>
              </a:rPr>
              <a:t>zz</a:t>
            </a:r>
            <a:r>
              <a:rPr lang="en-US" altLang="ja-JP" sz="1600" dirty="0" smtClean="0">
                <a:solidFill>
                  <a:srgbClr val="C00000"/>
                </a:solidFill>
              </a:rPr>
              <a:t> &lt; 0</a:t>
            </a:r>
            <a:r>
              <a:rPr lang="en-US" altLang="ja-JP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)</a:t>
            </a:r>
            <a:r>
              <a:rPr lang="ja-JP" altLang="en-US" sz="1600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or (</a:t>
            </a:r>
            <a:r>
              <a:rPr lang="en-US" altLang="ja-JP" sz="1600" i="1" dirty="0" err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ja-JP" sz="16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altLang="ja-JP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600" i="1" dirty="0" err="1" smtClean="0">
                <a:solidFill>
                  <a:srgbClr val="C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ja-JP" sz="16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zz</a:t>
            </a:r>
            <a:r>
              <a:rPr lang="en-US" altLang="ja-JP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&gt; 0)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grpSp>
        <p:nvGrpSpPr>
          <p:cNvPr id="5160" name="グループ化 5159"/>
          <p:cNvGrpSpPr/>
          <p:nvPr/>
        </p:nvGrpSpPr>
        <p:grpSpPr>
          <a:xfrm>
            <a:off x="5940152" y="1089611"/>
            <a:ext cx="3024336" cy="2808312"/>
            <a:chOff x="5940152" y="1124744"/>
            <a:chExt cx="3024336" cy="2808312"/>
          </a:xfrm>
        </p:grpSpPr>
        <p:grpSp>
          <p:nvGrpSpPr>
            <p:cNvPr id="5159" name="グループ化 5158"/>
            <p:cNvGrpSpPr/>
            <p:nvPr/>
          </p:nvGrpSpPr>
          <p:grpSpPr>
            <a:xfrm>
              <a:off x="6284049" y="1634657"/>
              <a:ext cx="2680439" cy="2298399"/>
              <a:chOff x="6284049" y="1634657"/>
              <a:chExt cx="2680439" cy="2298399"/>
            </a:xfrm>
          </p:grpSpPr>
          <p:cxnSp>
            <p:nvCxnSpPr>
              <p:cNvPr id="9" name="直線コネクタ 8"/>
              <p:cNvCxnSpPr/>
              <p:nvPr/>
            </p:nvCxnSpPr>
            <p:spPr>
              <a:xfrm>
                <a:off x="6284049" y="1800633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>
                <a:off x="6284049" y="2924944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>
                <a:off x="6284049" y="3140968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6284049" y="3789040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7558473" y="163465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 smtClean="0"/>
                  <a:t>伝導帯</a:t>
                </a:r>
                <a:endParaRPr kumimoji="1" lang="ja-JP" altLang="en-US" sz="1600" dirty="0"/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7812360" y="3190600"/>
                <a:ext cx="1152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 smtClean="0"/>
                  <a:t>価電子帯</a:t>
                </a:r>
                <a:endParaRPr kumimoji="1" lang="ja-JP" altLang="en-US" sz="16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508185" y="2706635"/>
                <a:ext cx="54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 smtClean="0"/>
                  <a:t>E</a:t>
                </a:r>
                <a:r>
                  <a:rPr kumimoji="1" lang="en-US" altLang="ja-JP" sz="1600" baseline="-25000" dirty="0" smtClean="0"/>
                  <a:t>1</a:t>
                </a:r>
                <a:endParaRPr kumimoji="1" lang="ja-JP" altLang="en-US" sz="1600" baseline="-25000" dirty="0"/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7508185" y="2946430"/>
                <a:ext cx="54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 smtClean="0"/>
                  <a:t>E</a:t>
                </a:r>
                <a:r>
                  <a:rPr lang="en-US" altLang="ja-JP" sz="1600" baseline="-25000" dirty="0"/>
                  <a:t>2</a:t>
                </a:r>
                <a:endParaRPr kumimoji="1" lang="ja-JP" altLang="en-US" sz="1600" baseline="-25000" dirty="0"/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7508185" y="3594502"/>
                <a:ext cx="54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 smtClean="0"/>
                  <a:t>E</a:t>
                </a:r>
                <a:r>
                  <a:rPr lang="en-US" altLang="ja-JP" sz="1600" baseline="-25000" dirty="0"/>
                  <a:t>3</a:t>
                </a:r>
                <a:endParaRPr kumimoji="1" lang="ja-JP" altLang="en-US" sz="1600" baseline="-25000" dirty="0"/>
              </a:p>
            </p:txBody>
          </p:sp>
          <p:cxnSp>
            <p:nvCxnSpPr>
              <p:cNvPr id="63" name="直線矢印コネクタ 62"/>
              <p:cNvCxnSpPr/>
              <p:nvPr/>
            </p:nvCxnSpPr>
            <p:spPr>
              <a:xfrm flipV="1">
                <a:off x="6500073" y="1845744"/>
                <a:ext cx="0" cy="1943296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42" name="テキスト ボックス 5141"/>
            <p:cNvSpPr txBox="1"/>
            <p:nvPr/>
          </p:nvSpPr>
          <p:spPr>
            <a:xfrm>
              <a:off x="6320053" y="146538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6">
                      <a:lumMod val="50000"/>
                    </a:schemeClr>
                  </a:solidFill>
                  <a:latin typeface="Symbol" panose="05050102010706020507" pitchFamily="18" charset="2"/>
                </a:rPr>
                <a:t>D</a:t>
              </a:r>
              <a:r>
                <a:rPr kumimoji="1" lang="en-US" altLang="ja-JP" sz="1600" i="1" dirty="0" smtClean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kumimoji="1" lang="en-US" altLang="ja-JP" sz="1600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31</a:t>
              </a:r>
              <a:endParaRPr kumimoji="1" lang="ja-JP" altLang="en-US" sz="1600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8" name="テキスト ボックス 327"/>
            <p:cNvSpPr txBox="1"/>
            <p:nvPr/>
          </p:nvSpPr>
          <p:spPr>
            <a:xfrm>
              <a:off x="6932121" y="144505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1600" i="1" dirty="0" smtClean="0"/>
                <a:t>E</a:t>
              </a:r>
              <a:r>
                <a:rPr kumimoji="1" lang="en-US" altLang="ja-JP" sz="1600" baseline="-25000" dirty="0" smtClean="0"/>
                <a:t>32</a:t>
              </a:r>
              <a:endParaRPr kumimoji="1" lang="ja-JP" altLang="en-US" sz="1600" baseline="-25000" dirty="0"/>
            </a:p>
          </p:txBody>
        </p:sp>
        <p:cxnSp>
          <p:nvCxnSpPr>
            <p:cNvPr id="335" name="直線矢印コネクタ 334"/>
            <p:cNvCxnSpPr/>
            <p:nvPr/>
          </p:nvCxnSpPr>
          <p:spPr>
            <a:xfrm flipV="1">
              <a:off x="6652473" y="1800633"/>
              <a:ext cx="0" cy="112431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矢印コネクタ 336"/>
            <p:cNvCxnSpPr/>
            <p:nvPr/>
          </p:nvCxnSpPr>
          <p:spPr>
            <a:xfrm flipV="1">
              <a:off x="7076137" y="1856540"/>
              <a:ext cx="0" cy="194329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線矢印コネクタ 337"/>
            <p:cNvCxnSpPr/>
            <p:nvPr/>
          </p:nvCxnSpPr>
          <p:spPr>
            <a:xfrm flipV="1">
              <a:off x="7292161" y="1839991"/>
              <a:ext cx="0" cy="130544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0" name="テキスト ボックス 5149"/>
            <p:cNvSpPr txBox="1"/>
            <p:nvPr/>
          </p:nvSpPr>
          <p:spPr>
            <a:xfrm>
              <a:off x="5940152" y="1124744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*</a:t>
              </a:r>
              <a:r>
                <a:rPr lang="ja-JP" altLang="en-US" sz="1600" dirty="0" smtClean="0"/>
                <a:t>偏光吸収のエネルギー準位</a:t>
              </a:r>
              <a:endParaRPr kumimoji="1" lang="ja-JP" altLang="en-US" sz="1600" dirty="0"/>
            </a:p>
          </p:txBody>
        </p:sp>
      </p:grpSp>
      <p:sp>
        <p:nvSpPr>
          <p:cNvPr id="377" name="テキスト ボックス 376"/>
          <p:cNvSpPr txBox="1"/>
          <p:nvPr/>
        </p:nvSpPr>
        <p:spPr>
          <a:xfrm>
            <a:off x="857362" y="486916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b="1" dirty="0" smtClean="0"/>
              <a:t>・必要条件</a:t>
            </a:r>
            <a:endParaRPr lang="en-US" altLang="ja-JP" sz="1600" b="1" dirty="0" smtClean="0"/>
          </a:p>
          <a:p>
            <a:pPr>
              <a:lnSpc>
                <a:spcPts val="2400"/>
              </a:lnSpc>
            </a:pPr>
            <a:r>
              <a:rPr lang="ja-JP" altLang="en-US" sz="1600" dirty="0" smtClean="0"/>
              <a:t>　　偏光吸収</a:t>
            </a:r>
            <a:r>
              <a:rPr lang="ja-JP" altLang="en-US" sz="1600" dirty="0"/>
              <a:t>プロセス</a:t>
            </a:r>
            <a:endParaRPr lang="en-US" altLang="ja-JP" sz="1600" dirty="0" smtClean="0"/>
          </a:p>
        </p:txBody>
      </p:sp>
      <p:sp>
        <p:nvSpPr>
          <p:cNvPr id="5177" name="テキスト ボックス 5176"/>
          <p:cNvSpPr txBox="1"/>
          <p:nvPr/>
        </p:nvSpPr>
        <p:spPr>
          <a:xfrm>
            <a:off x="1145394" y="561781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1600" i="1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1600" baseline="-25000" dirty="0" smtClean="0">
                <a:solidFill>
                  <a:srgbClr val="C00000"/>
                </a:solidFill>
              </a:rPr>
              <a:t>31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 </a:t>
            </a:r>
            <a:r>
              <a:rPr lang="en-US" altLang="ja-JP" sz="1600" dirty="0" smtClean="0">
                <a:solidFill>
                  <a:srgbClr val="C00000"/>
                </a:solidFill>
              </a:rPr>
              <a:t>(</a:t>
            </a:r>
            <a:r>
              <a:rPr lang="en-US" altLang="ja-JP" sz="1600" i="1" dirty="0" smtClean="0">
                <a:solidFill>
                  <a:srgbClr val="C00000"/>
                </a:solidFill>
              </a:rPr>
              <a:t>E</a:t>
            </a:r>
            <a:r>
              <a:rPr lang="en-US" altLang="ja-JP" sz="1600" baseline="-25000" dirty="0" smtClean="0">
                <a:solidFill>
                  <a:srgbClr val="C00000"/>
                </a:solidFill>
              </a:rPr>
              <a:t>1</a:t>
            </a:r>
            <a:r>
              <a:rPr lang="en-US" altLang="ja-JP" sz="1600" dirty="0" smtClean="0">
                <a:solidFill>
                  <a:srgbClr val="C00000"/>
                </a:solidFill>
              </a:rPr>
              <a:t>, </a:t>
            </a:r>
            <a:r>
              <a:rPr lang="en-US" altLang="ja-JP" sz="1600" i="1" dirty="0" smtClean="0">
                <a:solidFill>
                  <a:srgbClr val="C00000"/>
                </a:solidFill>
              </a:rPr>
              <a:t>E</a:t>
            </a:r>
            <a:r>
              <a:rPr lang="en-US" altLang="ja-JP" sz="16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ja-JP" sz="1600" dirty="0" smtClean="0">
                <a:solidFill>
                  <a:srgbClr val="C00000"/>
                </a:solidFill>
              </a:rPr>
              <a:t>)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63668" y="6110359"/>
            <a:ext cx="5524756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1700" dirty="0" smtClean="0"/>
              <a:t>*</a:t>
            </a:r>
            <a:r>
              <a:rPr lang="ja-JP" altLang="en-US" sz="1700" dirty="0" smtClean="0"/>
              <a:t>価電子帯のエネルギー準位と偏光方向の特定が必要</a:t>
            </a:r>
            <a:endParaRPr kumimoji="1" lang="ja-JP" altLang="en-US" sz="1700" dirty="0"/>
          </a:p>
        </p:txBody>
      </p:sp>
      <p:sp>
        <p:nvSpPr>
          <p:cNvPr id="24" name="フリーフォーム 23"/>
          <p:cNvSpPr/>
          <p:nvPr/>
        </p:nvSpPr>
        <p:spPr>
          <a:xfrm>
            <a:off x="761275" y="4625394"/>
            <a:ext cx="5114925" cy="1400175"/>
          </a:xfrm>
          <a:custGeom>
            <a:avLst/>
            <a:gdLst>
              <a:gd name="connsiteX0" fmla="*/ 0 w 5114925"/>
              <a:gd name="connsiteY0" fmla="*/ 271463 h 1400175"/>
              <a:gd name="connsiteX1" fmla="*/ 0 w 5114925"/>
              <a:gd name="connsiteY1" fmla="*/ 1400175 h 1400175"/>
              <a:gd name="connsiteX2" fmla="*/ 5114925 w 5114925"/>
              <a:gd name="connsiteY2" fmla="*/ 1400175 h 1400175"/>
              <a:gd name="connsiteX3" fmla="*/ 5086350 w 5114925"/>
              <a:gd name="connsiteY3" fmla="*/ 100013 h 1400175"/>
              <a:gd name="connsiteX4" fmla="*/ 5086350 w 5114925"/>
              <a:gd name="connsiteY4" fmla="*/ 0 h 1400175"/>
              <a:gd name="connsiteX5" fmla="*/ 2828925 w 5114925"/>
              <a:gd name="connsiteY5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4925" h="1400175">
                <a:moveTo>
                  <a:pt x="0" y="271463"/>
                </a:moveTo>
                <a:lnTo>
                  <a:pt x="0" y="1400175"/>
                </a:lnTo>
                <a:lnTo>
                  <a:pt x="5114925" y="1400175"/>
                </a:lnTo>
                <a:lnTo>
                  <a:pt x="5086350" y="100013"/>
                </a:lnTo>
                <a:lnTo>
                  <a:pt x="5086350" y="0"/>
                </a:lnTo>
                <a:lnTo>
                  <a:pt x="2828925" y="0"/>
                </a:lnTo>
              </a:path>
            </a:pathLst>
          </a:custGeom>
          <a:noFill/>
          <a:ln w="127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307975"/>
            <a:ext cx="489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dirty="0" smtClean="0"/>
              <a:t>偏光吸収（励起子）過程とエネルギー準位</a:t>
            </a:r>
            <a:endParaRPr kumimoji="1" lang="ja-JP" altLang="en-US" sz="19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6090513" y="500335"/>
            <a:ext cx="2886866" cy="2642810"/>
            <a:chOff x="5658907" y="1164397"/>
            <a:chExt cx="3024336" cy="2768659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6284049" y="1800633"/>
              <a:ext cx="1764196" cy="2132423"/>
              <a:chOff x="6284049" y="1800633"/>
              <a:chExt cx="1764196" cy="2132423"/>
            </a:xfrm>
          </p:grpSpPr>
          <p:cxnSp>
            <p:nvCxnSpPr>
              <p:cNvPr id="31" name="直線コネクタ 30"/>
              <p:cNvCxnSpPr/>
              <p:nvPr/>
            </p:nvCxnSpPr>
            <p:spPr>
              <a:xfrm>
                <a:off x="6284049" y="1800633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>
                <a:off x="6284049" y="2924944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6284049" y="3140968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6284049" y="3789040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7508185" y="2706635"/>
                <a:ext cx="54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 smtClean="0"/>
                  <a:t>E</a:t>
                </a:r>
                <a:r>
                  <a:rPr kumimoji="1" lang="en-US" altLang="ja-JP" sz="1600" baseline="-25000" dirty="0" smtClean="0"/>
                  <a:t>1</a:t>
                </a:r>
                <a:endParaRPr kumimoji="1" lang="ja-JP" altLang="en-US" sz="1600" baseline="-25000" dirty="0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7508185" y="2946430"/>
                <a:ext cx="54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 smtClean="0"/>
                  <a:t>E</a:t>
                </a:r>
                <a:r>
                  <a:rPr lang="en-US" altLang="ja-JP" sz="1600" baseline="-25000" dirty="0"/>
                  <a:t>2</a:t>
                </a:r>
                <a:endParaRPr kumimoji="1" lang="ja-JP" altLang="en-US" sz="1600" baseline="-25000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7508185" y="3594502"/>
                <a:ext cx="54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 smtClean="0"/>
                  <a:t>E</a:t>
                </a:r>
                <a:r>
                  <a:rPr lang="en-US" altLang="ja-JP" sz="1600" baseline="-25000" dirty="0"/>
                  <a:t>3</a:t>
                </a:r>
                <a:endParaRPr kumimoji="1" lang="ja-JP" altLang="en-US" sz="1600" baseline="-25000" dirty="0"/>
              </a:p>
            </p:txBody>
          </p:sp>
          <p:cxnSp>
            <p:nvCxnSpPr>
              <p:cNvPr id="40" name="直線矢印コネクタ 39"/>
              <p:cNvCxnSpPr/>
              <p:nvPr/>
            </p:nvCxnSpPr>
            <p:spPr>
              <a:xfrm flipV="1">
                <a:off x="6500073" y="1845744"/>
                <a:ext cx="0" cy="1943296"/>
              </a:xfrm>
              <a:prstGeom prst="straightConnector1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テキスト ボックス 24"/>
            <p:cNvSpPr txBox="1"/>
            <p:nvPr/>
          </p:nvSpPr>
          <p:spPr>
            <a:xfrm>
              <a:off x="6320053" y="1465380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6">
                      <a:lumMod val="50000"/>
                    </a:schemeClr>
                  </a:solidFill>
                  <a:latin typeface="Symbol" panose="05050102010706020507" pitchFamily="18" charset="2"/>
                </a:rPr>
                <a:t>D</a:t>
              </a:r>
              <a:r>
                <a:rPr kumimoji="1" lang="en-US" altLang="ja-JP" sz="1600" i="1" dirty="0" smtClean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kumimoji="1" lang="en-US" altLang="ja-JP" sz="1600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31</a:t>
              </a:r>
              <a:endParaRPr kumimoji="1" lang="ja-JP" altLang="en-US" sz="1600" baseline="-25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32121" y="144505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1600" i="1" dirty="0" smtClean="0"/>
                <a:t>E</a:t>
              </a:r>
              <a:r>
                <a:rPr kumimoji="1" lang="en-US" altLang="ja-JP" sz="1600" baseline="-25000" dirty="0" smtClean="0"/>
                <a:t>32</a:t>
              </a:r>
              <a:endParaRPr kumimoji="1" lang="ja-JP" altLang="en-US" sz="1600" baseline="-25000" dirty="0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V="1">
              <a:off x="6652473" y="1800633"/>
              <a:ext cx="0" cy="112431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dash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7076137" y="1856540"/>
              <a:ext cx="0" cy="194329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V="1">
              <a:off x="7292161" y="1839991"/>
              <a:ext cx="0" cy="130544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5658907" y="1164397"/>
              <a:ext cx="3024336" cy="35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550" dirty="0" smtClean="0"/>
                <a:t>*2</a:t>
              </a:r>
              <a:r>
                <a:rPr lang="ja-JP" altLang="en-US" sz="1550" dirty="0" smtClean="0"/>
                <a:t>種類の偏光吸収プロセス</a:t>
              </a:r>
              <a:endParaRPr kumimoji="1" lang="ja-JP" altLang="en-US" sz="1550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56084" y="4390537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“</a:t>
            </a:r>
            <a:r>
              <a:rPr lang="ja-JP" altLang="en-US" sz="1600" dirty="0" smtClean="0"/>
              <a:t>格子歪と光吸収強度（振動子強度）</a:t>
            </a:r>
            <a:r>
              <a:rPr lang="en-US" altLang="ja-JP" sz="1600" dirty="0" smtClean="0"/>
              <a:t>"</a:t>
            </a:r>
            <a:endParaRPr kumimoji="1" lang="ja-JP" altLang="en-US" sz="16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11850"/>
              </p:ext>
            </p:extLst>
          </p:nvPr>
        </p:nvGraphicFramePr>
        <p:xfrm>
          <a:off x="755576" y="4869160"/>
          <a:ext cx="2300506" cy="50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9" name="数式" r:id="rId3" imgW="1968500" imgH="431800" progId="Equation.3">
                  <p:embed/>
                </p:oleObj>
              </mc:Choice>
              <mc:Fallback>
                <p:oleObj name="数式" r:id="rId3" imgW="196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69160"/>
                        <a:ext cx="2300506" cy="500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86562"/>
              </p:ext>
            </p:extLst>
          </p:nvPr>
        </p:nvGraphicFramePr>
        <p:xfrm>
          <a:off x="4860032" y="4797152"/>
          <a:ext cx="3323622" cy="52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0" name="数式" r:id="rId5" imgW="2933700" imgH="457200" progId="Equation.3">
                  <p:embed/>
                </p:oleObj>
              </mc:Choice>
              <mc:Fallback>
                <p:oleObj name="数式" r:id="rId5" imgW="293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97152"/>
                        <a:ext cx="3323622" cy="521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19979"/>
              </p:ext>
            </p:extLst>
          </p:nvPr>
        </p:nvGraphicFramePr>
        <p:xfrm>
          <a:off x="4788024" y="5373216"/>
          <a:ext cx="370928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1" name="数式" r:id="rId7" imgW="3035300" imgH="469900" progId="Equation.3">
                  <p:embed/>
                </p:oleObj>
              </mc:Choice>
              <mc:Fallback>
                <p:oleObj name="数式" r:id="rId7" imgW="3035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373216"/>
                        <a:ext cx="370928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56353"/>
              </p:ext>
            </p:extLst>
          </p:nvPr>
        </p:nvGraphicFramePr>
        <p:xfrm>
          <a:off x="4716016" y="5976664"/>
          <a:ext cx="2724973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2" name="数式" r:id="rId9" imgW="2070100" imgH="469900" progId="Equation.3">
                  <p:embed/>
                </p:oleObj>
              </mc:Choice>
              <mc:Fallback>
                <p:oleObj name="数式" r:id="rId9" imgW="2070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976664"/>
                        <a:ext cx="2724973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4283968" y="4386590"/>
            <a:ext cx="3174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“</a:t>
            </a:r>
            <a:r>
              <a:rPr lang="ja-JP" altLang="en-US" sz="1600" dirty="0" smtClean="0"/>
              <a:t>エネルギー準位からの遷移確率</a:t>
            </a:r>
            <a:r>
              <a:rPr lang="en-US" altLang="ja-JP" sz="1600" dirty="0" smtClean="0"/>
              <a:t>”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7861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1600" baseline="-25000" dirty="0" smtClean="0">
                <a:solidFill>
                  <a:srgbClr val="C00000"/>
                </a:solidFill>
              </a:rPr>
              <a:t>1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, </a:t>
            </a:r>
            <a:r>
              <a:rPr kumimoji="1" lang="en-US" altLang="ja-JP" sz="1600" i="1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1600" baseline="-25000" dirty="0" smtClean="0">
                <a:solidFill>
                  <a:srgbClr val="C00000"/>
                </a:solidFill>
              </a:rPr>
              <a:t>2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及び</a:t>
            </a:r>
            <a:r>
              <a:rPr kumimoji="1" lang="en-US" altLang="ja-JP" sz="1600" i="1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sz="1600" baseline="-25000" dirty="0" smtClean="0">
                <a:solidFill>
                  <a:srgbClr val="C00000"/>
                </a:solidFill>
              </a:rPr>
              <a:t>3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の準位と偏光</a:t>
            </a:r>
            <a:r>
              <a:rPr kumimoji="1" lang="ja-JP" altLang="en-US" sz="1600" i="1" dirty="0" smtClean="0">
                <a:solidFill>
                  <a:srgbClr val="C00000"/>
                </a:solidFill>
              </a:rPr>
              <a:t>（</a:t>
            </a:r>
            <a:r>
              <a:rPr kumimoji="1" lang="en-US" altLang="ja-JP" sz="1600" i="1" dirty="0" smtClean="0">
                <a:solidFill>
                  <a:srgbClr val="C00000"/>
                </a:solidFill>
              </a:rPr>
              <a:t>x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, </a:t>
            </a:r>
            <a:r>
              <a:rPr kumimoji="1" lang="en-US" altLang="ja-JP" sz="1600" i="1" dirty="0" smtClean="0">
                <a:solidFill>
                  <a:srgbClr val="C00000"/>
                </a:solidFill>
              </a:rPr>
              <a:t>y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, </a:t>
            </a:r>
            <a:r>
              <a:rPr kumimoji="1" lang="en-US" altLang="ja-JP" sz="1600" i="1" dirty="0" smtClean="0">
                <a:solidFill>
                  <a:srgbClr val="C00000"/>
                </a:solidFill>
              </a:rPr>
              <a:t>z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）方向の相関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968796"/>
              </p:ext>
            </p:extLst>
          </p:nvPr>
        </p:nvGraphicFramePr>
        <p:xfrm>
          <a:off x="539552" y="1290385"/>
          <a:ext cx="2276301" cy="117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3" name="数式" r:id="rId11" imgW="2717640" imgH="1396800" progId="Equation.3">
                  <p:embed/>
                </p:oleObj>
              </mc:Choice>
              <mc:Fallback>
                <p:oleObj name="数式" r:id="rId11" imgW="2717640" imgH="1396800" progId="Equation.3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90385"/>
                        <a:ext cx="2276301" cy="1172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23528" y="321297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価電子バンドの固有状態</a:t>
            </a:r>
            <a:r>
              <a:rPr lang="ja-JP" altLang="en-US" sz="1600" dirty="0" smtClean="0"/>
              <a:t>（線形結合）</a:t>
            </a:r>
            <a:r>
              <a:rPr kumimoji="1" lang="ja-JP" altLang="en-US" sz="1600" dirty="0" smtClean="0"/>
              <a:t>として：</a:t>
            </a:r>
            <a:endParaRPr kumimoji="1" lang="ja-JP" altLang="en-US" sz="1600" dirty="0"/>
          </a:p>
        </p:txBody>
      </p:sp>
      <p:sp>
        <p:nvSpPr>
          <p:cNvPr id="8" name="Rectangle 1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Rectangle 1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07345"/>
              </p:ext>
            </p:extLst>
          </p:nvPr>
        </p:nvGraphicFramePr>
        <p:xfrm>
          <a:off x="556298" y="3608328"/>
          <a:ext cx="6015359" cy="50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4" name="数式" r:id="rId13" imgW="4953000" imgH="419100" progId="Equation.3">
                  <p:embed/>
                </p:oleObj>
              </mc:Choice>
              <mc:Fallback>
                <p:oleObj name="数式" r:id="rId13" imgW="4953000" imgH="419100" progId="Equation.3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98" y="3608328"/>
                        <a:ext cx="6015359" cy="508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502359"/>
              </p:ext>
            </p:extLst>
          </p:nvPr>
        </p:nvGraphicFramePr>
        <p:xfrm>
          <a:off x="1262755" y="5394505"/>
          <a:ext cx="826680" cy="38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5" name="数式" r:id="rId15" imgW="596900" imgH="279400" progId="Equation.3">
                  <p:embed/>
                </p:oleObj>
              </mc:Choice>
              <mc:Fallback>
                <p:oleObj name="数式" r:id="rId15" imgW="596900" imgH="279400" progId="Equation.3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755" y="5394505"/>
                        <a:ext cx="826680" cy="383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フリーフォーム 18"/>
          <p:cNvSpPr/>
          <p:nvPr/>
        </p:nvSpPr>
        <p:spPr>
          <a:xfrm>
            <a:off x="4586288" y="4557713"/>
            <a:ext cx="3986212" cy="2057400"/>
          </a:xfrm>
          <a:custGeom>
            <a:avLst/>
            <a:gdLst>
              <a:gd name="connsiteX0" fmla="*/ 14287 w 3986212"/>
              <a:gd name="connsiteY0" fmla="*/ 271462 h 2057400"/>
              <a:gd name="connsiteX1" fmla="*/ 0 w 3986212"/>
              <a:gd name="connsiteY1" fmla="*/ 2057400 h 2057400"/>
              <a:gd name="connsiteX2" fmla="*/ 3986212 w 3986212"/>
              <a:gd name="connsiteY2" fmla="*/ 2057400 h 2057400"/>
              <a:gd name="connsiteX3" fmla="*/ 3986212 w 3986212"/>
              <a:gd name="connsiteY3" fmla="*/ 0 h 2057400"/>
              <a:gd name="connsiteX4" fmla="*/ 2843212 w 3986212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6212" h="2057400">
                <a:moveTo>
                  <a:pt x="14287" y="271462"/>
                </a:moveTo>
                <a:lnTo>
                  <a:pt x="0" y="2057400"/>
                </a:lnTo>
                <a:lnTo>
                  <a:pt x="3986212" y="2057400"/>
                </a:lnTo>
                <a:lnTo>
                  <a:pt x="3986212" y="0"/>
                </a:lnTo>
                <a:lnTo>
                  <a:pt x="2843212" y="0"/>
                </a:lnTo>
              </a:path>
            </a:pathLst>
          </a:custGeom>
          <a:noFill/>
          <a:ln w="127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812468" y="4941168"/>
            <a:ext cx="294928" cy="288032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93792"/>
              </p:ext>
            </p:extLst>
          </p:nvPr>
        </p:nvGraphicFramePr>
        <p:xfrm>
          <a:off x="3284798" y="1730680"/>
          <a:ext cx="838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6" name="数式" r:id="rId17" imgW="939800" imgH="419100" progId="Equation.3">
                  <p:embed/>
                </p:oleObj>
              </mc:Choice>
              <mc:Fallback>
                <p:oleObj name="数式" r:id="rId17" imgW="939800" imgH="419100" progId="Equation.3">
                  <p:embed/>
                  <p:pic>
                    <p:nvPicPr>
                      <p:cNvPr id="0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798" y="1730680"/>
                        <a:ext cx="8382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53580"/>
              </p:ext>
            </p:extLst>
          </p:nvPr>
        </p:nvGraphicFramePr>
        <p:xfrm>
          <a:off x="4179801" y="1738072"/>
          <a:ext cx="8191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7" name="数式" r:id="rId19" imgW="927100" imgH="419100" progId="Equation.3">
                  <p:embed/>
                </p:oleObj>
              </mc:Choice>
              <mc:Fallback>
                <p:oleObj name="数式" r:id="rId19" imgW="927100" imgH="419100" progId="Equation.3">
                  <p:embed/>
                  <p:pic>
                    <p:nvPicPr>
                      <p:cNvPr id="0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01" y="1738072"/>
                        <a:ext cx="8191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16687"/>
              </p:ext>
            </p:extLst>
          </p:nvPr>
        </p:nvGraphicFramePr>
        <p:xfrm>
          <a:off x="5064671" y="1809440"/>
          <a:ext cx="352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8" name="数式" r:id="rId21" imgW="393529" imgH="253890" progId="Equation.3">
                  <p:embed/>
                </p:oleObj>
              </mc:Choice>
              <mc:Fallback>
                <p:oleObj name="数式" r:id="rId21" imgW="393529" imgH="253890" progId="Equation.3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671" y="1809440"/>
                        <a:ext cx="352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8807"/>
              </p:ext>
            </p:extLst>
          </p:nvPr>
        </p:nvGraphicFramePr>
        <p:xfrm>
          <a:off x="3322005" y="2204864"/>
          <a:ext cx="352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9" name="数式" r:id="rId23" imgW="393529" imgH="253890" progId="Equation.3">
                  <p:embed/>
                </p:oleObj>
              </mc:Choice>
              <mc:Fallback>
                <p:oleObj name="数式" r:id="rId23" imgW="393529" imgH="253890" progId="Equation.3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05" y="2204864"/>
                        <a:ext cx="3524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265990"/>
              </p:ext>
            </p:extLst>
          </p:nvPr>
        </p:nvGraphicFramePr>
        <p:xfrm>
          <a:off x="3773091" y="2132856"/>
          <a:ext cx="838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0" name="数式" r:id="rId25" imgW="939800" imgH="419100" progId="Equation.3">
                  <p:embed/>
                </p:oleObj>
              </mc:Choice>
              <mc:Fallback>
                <p:oleObj name="数式" r:id="rId25" imgW="939800" imgH="419100" progId="Equation.3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091" y="2132856"/>
                        <a:ext cx="8382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75826"/>
              </p:ext>
            </p:extLst>
          </p:nvPr>
        </p:nvGraphicFramePr>
        <p:xfrm>
          <a:off x="4616946" y="2132856"/>
          <a:ext cx="8191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1" name="数式" r:id="rId27" imgW="927100" imgH="419100" progId="Equation.3">
                  <p:embed/>
                </p:oleObj>
              </mc:Choice>
              <mc:Fallback>
                <p:oleObj name="数式" r:id="rId27" imgW="927100" imgH="419100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946" y="2132856"/>
                        <a:ext cx="8191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1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7" name="Rectangle 197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948372" y="1387691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i="1" dirty="0" smtClean="0"/>
              <a:t>*p</a:t>
            </a:r>
            <a:r>
              <a:rPr kumimoji="1" lang="ja-JP" altLang="en-US" sz="1400" dirty="0" smtClean="0"/>
              <a:t>軌道関数</a:t>
            </a:r>
            <a:endParaRPr kumimoji="1" lang="ja-JP" altLang="en-US" sz="1400" dirty="0"/>
          </a:p>
        </p:txBody>
      </p:sp>
      <p:sp>
        <p:nvSpPr>
          <p:cNvPr id="89" name="Rectangle 20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0" name="Rectangle 205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1" name="Rectangle 206"/>
          <p:cNvSpPr>
            <a:spLocks noChangeArrowheads="1"/>
          </p:cNvSpPr>
          <p:nvPr/>
        </p:nvSpPr>
        <p:spPr bwMode="auto">
          <a:xfrm>
            <a:off x="0" y="142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0" name="Rectangle 2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01" name="オブジェクト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140896"/>
              </p:ext>
            </p:extLst>
          </p:nvPr>
        </p:nvGraphicFramePr>
        <p:xfrm>
          <a:off x="3326346" y="2564904"/>
          <a:ext cx="1677702" cy="27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2" name="数式" r:id="rId29" imgW="1562100" imgH="254000" progId="Equation.3">
                  <p:embed/>
                </p:oleObj>
              </mc:Choice>
              <mc:Fallback>
                <p:oleObj name="数式" r:id="rId29" imgW="1562100" imgH="254000" progId="Equation.3">
                  <p:embed/>
                  <p:pic>
                    <p:nvPicPr>
                      <p:cNvPr id="0" name="Object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346" y="2564904"/>
                        <a:ext cx="1677702" cy="276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4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/>
          <p:cNvGrpSpPr/>
          <p:nvPr/>
        </p:nvGrpSpPr>
        <p:grpSpPr>
          <a:xfrm>
            <a:off x="233518" y="379983"/>
            <a:ext cx="8514946" cy="5713313"/>
            <a:chOff x="233518" y="379983"/>
            <a:chExt cx="8514946" cy="571331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4355976" y="903847"/>
              <a:ext cx="4392488" cy="5045433"/>
              <a:chOff x="4283968" y="463503"/>
              <a:chExt cx="4392488" cy="5045433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4644008" y="771746"/>
                <a:ext cx="3865441" cy="4457454"/>
                <a:chOff x="1991490" y="677920"/>
                <a:chExt cx="4385693" cy="5650928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1490" y="677920"/>
                  <a:ext cx="2250605" cy="1834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1490" y="2511615"/>
                  <a:ext cx="2250605" cy="1801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1490" y="4373277"/>
                  <a:ext cx="2250605" cy="1955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3968" y="692696"/>
                  <a:ext cx="2028002" cy="178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3542" y="2532003"/>
                  <a:ext cx="2039057" cy="1780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3542" y="4404986"/>
                  <a:ext cx="2073641" cy="1923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" name="テキスト ボックス 3"/>
              <p:cNvSpPr txBox="1"/>
              <p:nvPr/>
            </p:nvSpPr>
            <p:spPr>
              <a:xfrm>
                <a:off x="5436096" y="5201159"/>
                <a:ext cx="28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i="1" dirty="0" err="1">
                    <a:latin typeface="Symbol" panose="05050102010706020507" pitchFamily="18" charset="2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zz</a:t>
                </a:r>
                <a:r>
                  <a:rPr kumimoji="1"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                             </a:t>
                </a:r>
                <a:r>
                  <a:rPr kumimoji="1" lang="en-US" altLang="ja-JP" sz="1400" i="1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zz</a:t>
                </a:r>
                <a:r>
                  <a:rPr kumimoji="1"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 rot="16200000">
                <a:off x="4121930" y="1269683"/>
                <a:ext cx="736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yy</a:t>
                </a:r>
                <a:r>
                  <a:rPr kumimoji="1"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 rot="16200000">
                <a:off x="4121930" y="2762905"/>
                <a:ext cx="736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yy</a:t>
                </a:r>
                <a:r>
                  <a:rPr kumimoji="1"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 rot="16200000">
                <a:off x="4069667" y="4203066"/>
                <a:ext cx="736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400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yy</a:t>
                </a:r>
                <a:r>
                  <a:rPr kumimoji="1" lang="en-US" altLang="ja-JP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</a:t>
                </a:r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6192180" y="809006"/>
                <a:ext cx="6120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b="1" i="1" dirty="0" smtClean="0"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500" b="1" baseline="-25000" dirty="0" smtClean="0">
                    <a:cs typeface="Times New Roman" panose="02020603050405020304" pitchFamily="18" charset="0"/>
                  </a:rPr>
                  <a:t>1</a:t>
                </a:r>
                <a:endParaRPr kumimoji="1" lang="ja-JP" altLang="en-US" sz="1500" b="1" baseline="-25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192180" y="2241739"/>
                <a:ext cx="6120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b="1" i="1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E</a:t>
                </a:r>
                <a:r>
                  <a:rPr lang="en-US" altLang="ja-JP" sz="1500" b="1" baseline="-250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2</a:t>
                </a:r>
                <a:endParaRPr kumimoji="1" lang="ja-JP" altLang="en-US" sz="1500" b="1" baseline="-250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6192180" y="3789040"/>
                <a:ext cx="6120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b="1" i="1" dirty="0" smtClean="0">
                    <a:latin typeface="+mj-lt"/>
                    <a:cs typeface="Times New Roman" panose="02020603050405020304" pitchFamily="18" charset="0"/>
                  </a:rPr>
                  <a:t>E</a:t>
                </a:r>
                <a:r>
                  <a:rPr lang="en-US" altLang="ja-JP" sz="1500" b="1" baseline="-25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kumimoji="1" lang="ja-JP" altLang="en-US" sz="1500" b="1" baseline="-250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8028384" y="836712"/>
                <a:ext cx="6120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b="1" i="1" dirty="0" smtClean="0">
                    <a:latin typeface="+mj-lt"/>
                    <a:cs typeface="Times New Roman" panose="02020603050405020304" pitchFamily="18" charset="0"/>
                  </a:rPr>
                  <a:t>E</a:t>
                </a:r>
                <a:r>
                  <a:rPr kumimoji="1" lang="en-US" altLang="ja-JP" sz="1500" b="1" baseline="-25000" dirty="0" smtClean="0">
                    <a:latin typeface="+mj-lt"/>
                    <a:cs typeface="Times New Roman" panose="02020603050405020304" pitchFamily="18" charset="0"/>
                  </a:rPr>
                  <a:t>1</a:t>
                </a:r>
                <a:endParaRPr kumimoji="1" lang="ja-JP" altLang="en-US" sz="1500" b="1" baseline="-250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8064388" y="2263225"/>
                <a:ext cx="6120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b="1" i="1" dirty="0" smtClean="0">
                    <a:latin typeface="+mj-lt"/>
                    <a:cs typeface="Times New Roman" panose="02020603050405020304" pitchFamily="18" charset="0"/>
                  </a:rPr>
                  <a:t>E</a:t>
                </a:r>
                <a:r>
                  <a:rPr lang="en-US" altLang="ja-JP" sz="1500" b="1" baseline="-25000" dirty="0">
                    <a:latin typeface="+mj-lt"/>
                    <a:cs typeface="Times New Roman" panose="02020603050405020304" pitchFamily="18" charset="0"/>
                  </a:rPr>
                  <a:t>2</a:t>
                </a:r>
                <a:endParaRPr kumimoji="1" lang="ja-JP" altLang="en-US" sz="1500" b="1" baseline="-250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8064388" y="3788150"/>
                <a:ext cx="6120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b="1" i="1" dirty="0" smtClean="0">
                    <a:latin typeface="+mj-lt"/>
                    <a:cs typeface="Times New Roman" panose="02020603050405020304" pitchFamily="18" charset="0"/>
                  </a:rPr>
                  <a:t>E</a:t>
                </a:r>
                <a:r>
                  <a:rPr lang="en-US" altLang="ja-JP" sz="1500" b="1" baseline="-25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kumimoji="1" lang="ja-JP" altLang="en-US" sz="1500" b="1" baseline="-250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205442" y="463503"/>
                <a:ext cx="9576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sz="1400" dirty="0" smtClean="0">
                    <a:cs typeface="Times New Roman" panose="02020603050405020304" pitchFamily="18" charset="0"/>
                  </a:rPr>
                  <a:t> [</a:t>
                </a:r>
                <a:r>
                  <a:rPr lang="en-US" altLang="ja-JP" sz="1400" dirty="0" smtClean="0">
                    <a:cs typeface="Times New Roman" panose="02020603050405020304" pitchFamily="18" charset="0"/>
                  </a:rPr>
                  <a:t>10-10</a:t>
                </a:r>
                <a:r>
                  <a:rPr kumimoji="1" lang="en-US" altLang="ja-JP" sz="1400" dirty="0" smtClean="0">
                    <a:cs typeface="Times New Roman" panose="02020603050405020304" pitchFamily="18" charset="0"/>
                  </a:rPr>
                  <a:t>]</a:t>
                </a:r>
                <a:endParaRPr kumimoji="1" lang="ja-JP" altLang="en-US" sz="14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070719" y="476672"/>
                <a:ext cx="9576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i="1" dirty="0">
                    <a:latin typeface="+mj-lt"/>
                    <a:cs typeface="Times New Roman" panose="02020603050405020304" pitchFamily="18" charset="0"/>
                  </a:rPr>
                  <a:t>z</a:t>
                </a:r>
                <a:r>
                  <a:rPr kumimoji="1" lang="en-US" altLang="ja-JP" sz="1400" dirty="0" smtClean="0">
                    <a:latin typeface="+mj-lt"/>
                    <a:cs typeface="Times New Roman" panose="02020603050405020304" pitchFamily="18" charset="0"/>
                  </a:rPr>
                  <a:t> [</a:t>
                </a:r>
                <a:r>
                  <a:rPr lang="en-US" altLang="ja-JP" sz="1400" dirty="0" smtClean="0">
                    <a:latin typeface="+mj-lt"/>
                    <a:cs typeface="Times New Roman" panose="02020603050405020304" pitchFamily="18" charset="0"/>
                  </a:rPr>
                  <a:t>0001</a:t>
                </a:r>
                <a:r>
                  <a:rPr kumimoji="1" lang="en-US" altLang="ja-JP" sz="1400" dirty="0" smtClean="0">
                    <a:latin typeface="+mj-lt"/>
                    <a:cs typeface="Times New Roman" panose="02020603050405020304" pitchFamily="18" charset="0"/>
                  </a:rPr>
                  <a:t>]</a:t>
                </a:r>
                <a:endParaRPr kumimoji="1" lang="ja-JP" altLang="en-US" sz="1400" dirty="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233518" y="379983"/>
              <a:ext cx="462651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900" dirty="0" smtClean="0"/>
                <a:t>励起子吸収</a:t>
              </a:r>
              <a:r>
                <a:rPr lang="ja-JP" altLang="en-US" sz="1900" dirty="0" smtClean="0"/>
                <a:t>遷移とその方向依存性</a:t>
              </a:r>
              <a:endParaRPr kumimoji="1" lang="ja-JP" altLang="en-US" sz="1900" dirty="0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652120" y="3124856"/>
              <a:ext cx="88120" cy="88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702138" y="2954974"/>
              <a:ext cx="950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kumimoji="1" lang="en-US" altLang="ja-JP" sz="1400" baseline="-25000" dirty="0" err="1" smtClean="0">
                  <a:solidFill>
                    <a:schemeClr val="bg1"/>
                  </a:solidFill>
                </a:rPr>
                <a:t>yy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1400" i="1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kumimoji="1" lang="en-US" altLang="ja-JP" sz="1400" baseline="-25000" dirty="0" err="1" smtClean="0">
                  <a:solidFill>
                    <a:schemeClr val="bg1"/>
                  </a:solidFill>
                </a:rPr>
                <a:t>zz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 &gt; 0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5148064" y="2060848"/>
              <a:ext cx="88120" cy="88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5204104" y="1910588"/>
              <a:ext cx="950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kumimoji="1" lang="en-US" altLang="ja-JP" sz="1400" baseline="-25000" dirty="0" err="1" smtClean="0">
                  <a:solidFill>
                    <a:schemeClr val="bg1"/>
                  </a:solidFill>
                </a:rPr>
                <a:t>yy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, </a:t>
              </a:r>
              <a:r>
                <a:rPr kumimoji="1" lang="en-US" altLang="ja-JP" sz="1400" i="1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kumimoji="1" lang="en-US" altLang="ja-JP" sz="1400" baseline="-25000" dirty="0" err="1" smtClean="0">
                  <a:solidFill>
                    <a:schemeClr val="bg1"/>
                  </a:solidFill>
                </a:rPr>
                <a:t>zz</a:t>
              </a:r>
              <a:r>
                <a:rPr kumimoji="1" lang="en-US" altLang="ja-JP" sz="1400" dirty="0" smtClean="0">
                  <a:solidFill>
                    <a:schemeClr val="bg1"/>
                  </a:solidFill>
                </a:rPr>
                <a:t> &lt; 0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82" name="グループ化 81"/>
            <p:cNvGrpSpPr/>
            <p:nvPr/>
          </p:nvGrpSpPr>
          <p:grpSpPr>
            <a:xfrm>
              <a:off x="588925" y="1150711"/>
              <a:ext cx="4415123" cy="4942585"/>
              <a:chOff x="516917" y="986036"/>
              <a:chExt cx="4415123" cy="4942585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1043608" y="4653136"/>
                <a:ext cx="3888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C00000"/>
                    </a:solidFill>
                  </a:rPr>
                  <a:t>“</a:t>
                </a:r>
                <a:r>
                  <a:rPr lang="en-US" altLang="ja-JP" sz="1600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ja-JP" sz="1600" i="1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ja-JP" sz="1600" baseline="-25000" dirty="0" smtClean="0">
                    <a:solidFill>
                      <a:srgbClr val="C00000"/>
                    </a:solidFill>
                  </a:rPr>
                  <a:t>31</a:t>
                </a:r>
                <a:r>
                  <a:rPr lang="en-US" altLang="ja-JP" sz="1600" dirty="0" smtClean="0">
                    <a:solidFill>
                      <a:srgbClr val="C00000"/>
                    </a:solidFill>
                  </a:rPr>
                  <a:t> (</a:t>
                </a:r>
                <a:r>
                  <a:rPr lang="en-US" altLang="ja-JP" sz="1600" i="1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ja-JP" sz="16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altLang="ja-JP" sz="1600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altLang="ja-JP" sz="1600" i="1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ja-JP" sz="1600" baseline="-25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altLang="ja-JP" sz="1600" dirty="0" smtClean="0">
                    <a:solidFill>
                      <a:srgbClr val="C00000"/>
                    </a:solidFill>
                  </a:rPr>
                  <a:t>)”</a:t>
                </a:r>
                <a:endParaRPr kumimoji="1" lang="ja-JP" alt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1051134" y="3284984"/>
                <a:ext cx="14454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“</a:t>
                </a:r>
                <a:r>
                  <a:rPr lang="en-US" altLang="ja-JP" sz="16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ja-JP" sz="1600" i="1" dirty="0" smtClean="0"/>
                  <a:t>E</a:t>
                </a:r>
                <a:r>
                  <a:rPr lang="en-US" altLang="ja-JP" sz="1600" baseline="-25000" dirty="0" smtClean="0"/>
                  <a:t>32</a:t>
                </a:r>
                <a:r>
                  <a:rPr lang="en-US" altLang="ja-JP" sz="1600" dirty="0" smtClean="0"/>
                  <a:t> (</a:t>
                </a:r>
                <a:r>
                  <a:rPr lang="en-US" altLang="ja-JP" sz="1600" i="1" dirty="0" smtClean="0"/>
                  <a:t>E</a:t>
                </a:r>
                <a:r>
                  <a:rPr lang="en-US" altLang="ja-JP" sz="1600" baseline="-25000" dirty="0"/>
                  <a:t>2</a:t>
                </a:r>
                <a:r>
                  <a:rPr lang="en-US" altLang="ja-JP" sz="1600" dirty="0" smtClean="0"/>
                  <a:t>, </a:t>
                </a:r>
                <a:r>
                  <a:rPr lang="en-US" altLang="ja-JP" sz="1600" i="1" dirty="0" smtClean="0"/>
                  <a:t>E</a:t>
                </a:r>
                <a:r>
                  <a:rPr lang="en-US" altLang="ja-JP" sz="1600" baseline="-25000" dirty="0" smtClean="0"/>
                  <a:t>3</a:t>
                </a:r>
                <a:r>
                  <a:rPr lang="en-US" altLang="ja-JP" sz="1600" dirty="0" smtClean="0"/>
                  <a:t>)”</a:t>
                </a:r>
                <a:endParaRPr kumimoji="1" lang="ja-JP" altLang="en-US" sz="1600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32152" y="5143791"/>
                <a:ext cx="378042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kumimoji="1" lang="en-US" altLang="ja-JP" sz="1600" dirty="0" smtClean="0"/>
                  <a:t>“</a:t>
                </a:r>
                <a:r>
                  <a:rPr kumimoji="1" lang="ja-JP" altLang="en-US" sz="1600" dirty="0" smtClean="0"/>
                  <a:t>大きな</a:t>
                </a:r>
                <a:r>
                  <a:rPr kumimoji="1" lang="en-US" altLang="ja-JP" sz="1600" dirty="0" smtClean="0">
                    <a:latin typeface="Symbol" panose="05050102010706020507" pitchFamily="18" charset="2"/>
                  </a:rPr>
                  <a:t>D</a:t>
                </a:r>
                <a:r>
                  <a:rPr kumimoji="1" lang="en-US" altLang="ja-JP" sz="1600" i="1" dirty="0" smtClean="0"/>
                  <a:t>E</a:t>
                </a:r>
                <a:r>
                  <a:rPr kumimoji="1" lang="ja-JP" altLang="en-US" sz="1600" dirty="0" smtClean="0"/>
                  <a:t>の実現</a:t>
                </a:r>
                <a:r>
                  <a:rPr lang="ja-JP" altLang="en-US" sz="1600" dirty="0" smtClean="0"/>
                  <a:t>は</a:t>
                </a:r>
                <a:r>
                  <a:rPr lang="en-US" altLang="ja-JP" sz="1600" dirty="0" smtClean="0"/>
                  <a:t>”</a:t>
                </a:r>
                <a:r>
                  <a:rPr lang="ja-JP" altLang="en-US" sz="1600" dirty="0" smtClean="0"/>
                  <a:t>：</a:t>
                </a:r>
                <a:endParaRPr kumimoji="1" lang="en-US" altLang="ja-JP" sz="1600" dirty="0" smtClean="0"/>
              </a:p>
              <a:p>
                <a:pPr>
                  <a:lnSpc>
                    <a:spcPts val="2700"/>
                  </a:lnSpc>
                </a:pPr>
                <a:r>
                  <a:rPr lang="en-US" altLang="ja-JP" sz="1600" dirty="0"/>
                  <a:t> </a:t>
                </a:r>
                <a:r>
                  <a:rPr lang="en-US" altLang="ja-JP" sz="1600" dirty="0" smtClean="0"/>
                  <a:t>      </a:t>
                </a:r>
                <a:r>
                  <a:rPr kumimoji="1" lang="ja-JP" altLang="en-US" sz="1600" dirty="0" smtClean="0"/>
                  <a:t>面内</a:t>
                </a:r>
                <a:r>
                  <a:rPr lang="ja-JP" altLang="en-US" sz="1600" dirty="0" smtClean="0"/>
                  <a:t>圧縮歪（</a:t>
                </a:r>
                <a:r>
                  <a:rPr lang="en-US" altLang="ja-JP" sz="1600" i="1" dirty="0" err="1" smtClean="0">
                    <a:latin typeface="Symbol" panose="05050102010706020507" pitchFamily="18" charset="2"/>
                  </a:rPr>
                  <a:t>e</a:t>
                </a:r>
                <a:r>
                  <a:rPr lang="en-US" altLang="ja-JP" sz="1600" baseline="-25000" dirty="0" err="1" smtClean="0"/>
                  <a:t>yy</a:t>
                </a:r>
                <a:r>
                  <a:rPr lang="en-US" altLang="ja-JP" sz="1600" dirty="0" smtClean="0"/>
                  <a:t>, </a:t>
                </a:r>
                <a:r>
                  <a:rPr lang="en-US" altLang="ja-JP" sz="1600" i="1" dirty="0" err="1" smtClean="0">
                    <a:latin typeface="Symbol" panose="05050102010706020507" pitchFamily="18" charset="2"/>
                  </a:rPr>
                  <a:t>e</a:t>
                </a:r>
                <a:r>
                  <a:rPr lang="en-US" altLang="ja-JP" sz="1600" baseline="-25000" dirty="0" err="1" smtClean="0"/>
                  <a:t>zz</a:t>
                </a:r>
                <a:r>
                  <a:rPr lang="en-US" altLang="ja-JP" sz="1600" dirty="0" smtClean="0"/>
                  <a:t> &lt; 0</a:t>
                </a:r>
                <a:r>
                  <a:rPr lang="ja-JP" altLang="en-US" sz="1600" dirty="0" smtClean="0"/>
                  <a:t>）の導入</a:t>
                </a:r>
                <a:endParaRPr kumimoji="1" lang="ja-JP" altLang="en-US" sz="1600" dirty="0"/>
              </a:p>
            </p:txBody>
          </p:sp>
          <p:grpSp>
            <p:nvGrpSpPr>
              <p:cNvPr id="28" name="グループ化 27"/>
              <p:cNvGrpSpPr/>
              <p:nvPr/>
            </p:nvGrpSpPr>
            <p:grpSpPr>
              <a:xfrm>
                <a:off x="578363" y="986036"/>
                <a:ext cx="2481468" cy="1464634"/>
                <a:chOff x="5236174" y="1484988"/>
                <a:chExt cx="2358043" cy="1473945"/>
              </a:xfrm>
            </p:grpSpPr>
            <p:grpSp>
              <p:nvGrpSpPr>
                <p:cNvPr id="29" name="グループ化 28"/>
                <p:cNvGrpSpPr/>
                <p:nvPr/>
              </p:nvGrpSpPr>
              <p:grpSpPr>
                <a:xfrm>
                  <a:off x="5236174" y="1624229"/>
                  <a:ext cx="1136026" cy="1334704"/>
                  <a:chOff x="1523262" y="4437063"/>
                  <a:chExt cx="1536570" cy="1944265"/>
                </a:xfrm>
              </p:grpSpPr>
              <p:cxnSp>
                <p:nvCxnSpPr>
                  <p:cNvPr id="32" name="直線コネクタ 31"/>
                  <p:cNvCxnSpPr/>
                  <p:nvPr/>
                </p:nvCxnSpPr>
                <p:spPr>
                  <a:xfrm flipV="1">
                    <a:off x="1993872" y="6018890"/>
                    <a:ext cx="0" cy="3624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直方体 32"/>
                  <p:cNvSpPr/>
                  <p:nvPr/>
                </p:nvSpPr>
                <p:spPr>
                  <a:xfrm>
                    <a:off x="1677307" y="4573654"/>
                    <a:ext cx="620459" cy="1622630"/>
                  </a:xfrm>
                  <a:prstGeom prst="cube">
                    <a:avLst>
                      <a:gd name="adj" fmla="val 70866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34" name="直線コネクタ 33"/>
                  <p:cNvCxnSpPr/>
                  <p:nvPr/>
                </p:nvCxnSpPr>
                <p:spPr>
                  <a:xfrm flipV="1">
                    <a:off x="1987536" y="4437063"/>
                    <a:ext cx="0" cy="3595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 flipV="1">
                    <a:off x="1523262" y="5486985"/>
                    <a:ext cx="261115" cy="2458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 flipV="1">
                    <a:off x="2294661" y="4869160"/>
                    <a:ext cx="261115" cy="2458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矢印コネクタ 36"/>
                  <p:cNvCxnSpPr/>
                  <p:nvPr/>
                </p:nvCxnSpPr>
                <p:spPr>
                  <a:xfrm>
                    <a:off x="2017855" y="5322633"/>
                    <a:ext cx="969969" cy="41015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sys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矢印コネクタ 37"/>
                  <p:cNvCxnSpPr/>
                  <p:nvPr/>
                </p:nvCxnSpPr>
                <p:spPr>
                  <a:xfrm flipV="1">
                    <a:off x="2269448" y="5176218"/>
                    <a:ext cx="790384" cy="864559"/>
                  </a:xfrm>
                  <a:prstGeom prst="straightConnector1">
                    <a:avLst/>
                  </a:prstGeom>
                  <a:ln>
                    <a:solidFill>
                      <a:srgbClr val="0066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矢印コネクタ 38"/>
                  <p:cNvCxnSpPr/>
                  <p:nvPr/>
                </p:nvCxnSpPr>
                <p:spPr>
                  <a:xfrm flipV="1">
                    <a:off x="2664640" y="4693331"/>
                    <a:ext cx="0" cy="1399494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6338354" y="1943402"/>
                  <a:ext cx="1255863" cy="278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i="1" dirty="0" smtClean="0">
                      <a:solidFill>
                        <a:srgbClr val="006600"/>
                      </a:solidFill>
                    </a:rPr>
                    <a:t>E</a:t>
                  </a:r>
                  <a:r>
                    <a:rPr kumimoji="1" lang="ja-JP" altLang="en-US" sz="1200" dirty="0" smtClean="0">
                      <a:solidFill>
                        <a:srgbClr val="006600"/>
                      </a:solidFill>
                    </a:rPr>
                    <a:t>⊥</a:t>
                  </a:r>
                  <a:r>
                    <a:rPr kumimoji="1" lang="en-US" altLang="ja-JP" sz="1200" dirty="0" smtClean="0">
                      <a:solidFill>
                        <a:srgbClr val="006600"/>
                      </a:solidFill>
                    </a:rPr>
                    <a:t>: </a:t>
                  </a:r>
                  <a:r>
                    <a:rPr kumimoji="1" lang="en-US" altLang="ja-JP" sz="1200" i="1" dirty="0" smtClean="0">
                      <a:solidFill>
                        <a:srgbClr val="006600"/>
                      </a:solidFill>
                    </a:rPr>
                    <a:t>y</a:t>
                  </a:r>
                  <a:r>
                    <a:rPr kumimoji="1" lang="en-US" altLang="ja-JP" sz="1200" dirty="0" smtClean="0">
                      <a:solidFill>
                        <a:srgbClr val="006600"/>
                      </a:solidFill>
                    </a:rPr>
                    <a:t> [10-10]</a:t>
                  </a:r>
                  <a:endParaRPr kumimoji="1" lang="ja-JP" altLang="en-US" sz="1200" i="1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5908509" y="1484988"/>
                  <a:ext cx="1275149" cy="2787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 smtClean="0">
                      <a:solidFill>
                        <a:srgbClr val="C00000"/>
                      </a:solidFill>
                    </a:rPr>
                    <a:t>E // c: </a:t>
                  </a:r>
                  <a:r>
                    <a:rPr lang="en-US" altLang="ja-JP" sz="1200" i="1" dirty="0" smtClean="0">
                      <a:solidFill>
                        <a:srgbClr val="C00000"/>
                      </a:solidFill>
                    </a:rPr>
                    <a:t>z</a:t>
                  </a:r>
                  <a:r>
                    <a:rPr lang="en-US" altLang="ja-JP" sz="1200" dirty="0" smtClean="0">
                      <a:solidFill>
                        <a:srgbClr val="C00000"/>
                      </a:solidFill>
                    </a:rPr>
                    <a:t> [0001]</a:t>
                  </a:r>
                  <a:endParaRPr kumimoji="1" lang="ja-JP" altLang="en-US" sz="12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2" name="テキスト ボックス 41"/>
              <p:cNvSpPr txBox="1"/>
              <p:nvPr/>
            </p:nvSpPr>
            <p:spPr>
              <a:xfrm>
                <a:off x="1701843" y="1927865"/>
                <a:ext cx="15020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i="1" dirty="0" smtClean="0"/>
                  <a:t>k</a:t>
                </a:r>
                <a:r>
                  <a:rPr kumimoji="1" lang="en-US" altLang="ja-JP" sz="1200" dirty="0" smtClean="0"/>
                  <a:t> vector: </a:t>
                </a:r>
                <a:r>
                  <a:rPr kumimoji="1" lang="en-US" altLang="ja-JP" sz="1200" i="1" dirty="0" smtClean="0"/>
                  <a:t>x</a:t>
                </a:r>
                <a:r>
                  <a:rPr kumimoji="1" lang="en-US" altLang="ja-JP" sz="1200" dirty="0" smtClean="0"/>
                  <a:t>[11-20] </a:t>
                </a:r>
                <a:endParaRPr kumimoji="1" lang="ja-JP" altLang="en-US" sz="1200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16917" y="2564904"/>
                <a:ext cx="31719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50" dirty="0" smtClean="0"/>
                  <a:t>(i) </a:t>
                </a:r>
                <a:r>
                  <a:rPr lang="en-US" altLang="ja-JP" sz="1550" i="1" dirty="0" err="1">
                    <a:latin typeface="Symbol" panose="05050102010706020507" pitchFamily="18" charset="2"/>
                  </a:rPr>
                  <a:t>e</a:t>
                </a:r>
                <a:r>
                  <a:rPr kumimoji="1" lang="en-US" altLang="ja-JP" sz="1550" baseline="-25000" dirty="0" err="1" smtClean="0"/>
                  <a:t>yy</a:t>
                </a:r>
                <a:r>
                  <a:rPr lang="en-US" altLang="ja-JP" sz="1550" dirty="0" smtClean="0"/>
                  <a:t> &gt; 0, </a:t>
                </a:r>
                <a:r>
                  <a:rPr lang="en-US" altLang="ja-JP" sz="1550" dirty="0" err="1" smtClean="0">
                    <a:latin typeface="Symbol" panose="05050102010706020507" pitchFamily="18" charset="2"/>
                  </a:rPr>
                  <a:t>e</a:t>
                </a:r>
                <a:r>
                  <a:rPr lang="en-US" altLang="ja-JP" sz="1550" baseline="-25000" dirty="0" err="1" smtClean="0"/>
                  <a:t>zz</a:t>
                </a:r>
                <a:r>
                  <a:rPr lang="en-US" altLang="ja-JP" sz="1550" dirty="0" smtClean="0"/>
                  <a:t> &gt; 0</a:t>
                </a:r>
                <a:r>
                  <a:rPr lang="ja-JP" altLang="en-US" sz="1550" dirty="0" smtClean="0"/>
                  <a:t>領域</a:t>
                </a:r>
                <a:endParaRPr kumimoji="1" lang="ja-JP" altLang="en-US" sz="1550" dirty="0"/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683568" y="2915720"/>
                <a:ext cx="3096344" cy="38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altLang="ja-JP" sz="1500" i="1" dirty="0" smtClean="0">
                    <a:latin typeface="Symbol" panose="05050102010706020507" pitchFamily="18" charset="2"/>
                  </a:rPr>
                  <a:t>E</a:t>
                </a:r>
                <a:r>
                  <a:rPr kumimoji="1" lang="en-US" altLang="ja-JP" sz="1500" baseline="-25000" dirty="0" smtClean="0"/>
                  <a:t>2</a:t>
                </a:r>
                <a:r>
                  <a:rPr kumimoji="1" lang="en-US" altLang="ja-JP" sz="1500" dirty="0" smtClean="0"/>
                  <a:t>: </a:t>
                </a:r>
                <a:r>
                  <a:rPr kumimoji="1" lang="en-US" altLang="ja-JP" sz="1500" i="1" dirty="0" smtClean="0"/>
                  <a:t>y</a:t>
                </a:r>
                <a:r>
                  <a:rPr kumimoji="1" lang="en-US" altLang="ja-JP" sz="1500" dirty="0" smtClean="0"/>
                  <a:t>-polarization , </a:t>
                </a:r>
                <a:r>
                  <a:rPr lang="en-US" altLang="ja-JP" sz="1500" i="1" dirty="0" smtClean="0">
                    <a:latin typeface="Symbol" panose="05050102010706020507" pitchFamily="18" charset="2"/>
                  </a:rPr>
                  <a:t>E</a:t>
                </a:r>
                <a:r>
                  <a:rPr lang="en-US" altLang="ja-JP" sz="1500" baseline="-25000" dirty="0" smtClean="0"/>
                  <a:t>3</a:t>
                </a:r>
                <a:r>
                  <a:rPr lang="en-US" altLang="ja-JP" sz="1500" dirty="0" smtClean="0"/>
                  <a:t>: </a:t>
                </a:r>
                <a:r>
                  <a:rPr lang="en-US" altLang="ja-JP" sz="1500" i="1" dirty="0" smtClean="0"/>
                  <a:t>z</a:t>
                </a:r>
                <a:r>
                  <a:rPr lang="en-US" altLang="ja-JP" sz="1500" dirty="0" smtClean="0"/>
                  <a:t>-polarization </a:t>
                </a:r>
                <a:endParaRPr kumimoji="1" lang="ja-JP" altLang="en-US" sz="1500" dirty="0"/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516917" y="3915034"/>
                <a:ext cx="31719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50" dirty="0" smtClean="0"/>
                  <a:t>(ii) </a:t>
                </a:r>
                <a:r>
                  <a:rPr lang="en-US" altLang="ja-JP" sz="1550" i="1" dirty="0" err="1">
                    <a:latin typeface="Symbol" panose="05050102010706020507" pitchFamily="18" charset="2"/>
                  </a:rPr>
                  <a:t>e</a:t>
                </a:r>
                <a:r>
                  <a:rPr kumimoji="1" lang="en-US" altLang="ja-JP" sz="1550" baseline="-25000" dirty="0" err="1" smtClean="0"/>
                  <a:t>yy</a:t>
                </a:r>
                <a:r>
                  <a:rPr lang="en-US" altLang="ja-JP" sz="1550" dirty="0" smtClean="0"/>
                  <a:t> &lt; 0, </a:t>
                </a:r>
                <a:r>
                  <a:rPr lang="en-US" altLang="ja-JP" sz="1550" dirty="0" err="1" smtClean="0">
                    <a:latin typeface="Symbol" panose="05050102010706020507" pitchFamily="18" charset="2"/>
                  </a:rPr>
                  <a:t>e</a:t>
                </a:r>
                <a:r>
                  <a:rPr lang="en-US" altLang="ja-JP" sz="1550" baseline="-25000" dirty="0" err="1" smtClean="0"/>
                  <a:t>zz</a:t>
                </a:r>
                <a:r>
                  <a:rPr lang="en-US" altLang="ja-JP" sz="1550" dirty="0" smtClean="0"/>
                  <a:t> &lt; 0</a:t>
                </a:r>
                <a:r>
                  <a:rPr lang="ja-JP" altLang="en-US" sz="1550" dirty="0" smtClean="0"/>
                  <a:t>領域</a:t>
                </a:r>
                <a:endParaRPr kumimoji="1" lang="ja-JP" altLang="en-US" sz="1550" dirty="0"/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683568" y="4265850"/>
                <a:ext cx="3096344" cy="38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altLang="ja-JP" sz="1500" i="1" dirty="0" smtClean="0">
                    <a:latin typeface="Symbol" panose="05050102010706020507" pitchFamily="18" charset="2"/>
                  </a:rPr>
                  <a:t>E</a:t>
                </a:r>
                <a:r>
                  <a:rPr lang="en-US" altLang="ja-JP" sz="1500" baseline="-25000" dirty="0"/>
                  <a:t>1</a:t>
                </a:r>
                <a:r>
                  <a:rPr kumimoji="1" lang="en-US" altLang="ja-JP" sz="1500" dirty="0" smtClean="0"/>
                  <a:t>: </a:t>
                </a:r>
                <a:r>
                  <a:rPr kumimoji="1" lang="en-US" altLang="ja-JP" sz="1500" i="1" dirty="0" smtClean="0"/>
                  <a:t>y</a:t>
                </a:r>
                <a:r>
                  <a:rPr kumimoji="1" lang="en-US" altLang="ja-JP" sz="1500" dirty="0" smtClean="0"/>
                  <a:t>-polarization , </a:t>
                </a:r>
                <a:r>
                  <a:rPr lang="en-US" altLang="ja-JP" sz="1500" i="1" dirty="0" smtClean="0">
                    <a:latin typeface="Symbol" panose="05050102010706020507" pitchFamily="18" charset="2"/>
                  </a:rPr>
                  <a:t>E</a:t>
                </a:r>
                <a:r>
                  <a:rPr lang="en-US" altLang="ja-JP" sz="1500" baseline="-25000" dirty="0" smtClean="0"/>
                  <a:t>3</a:t>
                </a:r>
                <a:r>
                  <a:rPr lang="en-US" altLang="ja-JP" sz="1500" dirty="0" smtClean="0"/>
                  <a:t>: </a:t>
                </a:r>
                <a:r>
                  <a:rPr lang="en-US" altLang="ja-JP" sz="1500" i="1" dirty="0" smtClean="0"/>
                  <a:t>z</a:t>
                </a:r>
                <a:r>
                  <a:rPr lang="en-US" altLang="ja-JP" sz="1500" dirty="0" smtClean="0"/>
                  <a:t>-polarization </a:t>
                </a:r>
                <a:endParaRPr kumimoji="1" lang="ja-JP" altLang="en-US" sz="1500" dirty="0"/>
              </a:p>
            </p:txBody>
          </p:sp>
        </p:grpSp>
        <p:sp>
          <p:nvSpPr>
            <p:cNvPr id="83" name="テキスト ボックス 82"/>
            <p:cNvSpPr txBox="1"/>
            <p:nvPr/>
          </p:nvSpPr>
          <p:spPr>
            <a:xfrm>
              <a:off x="4633181" y="511327"/>
              <a:ext cx="3312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エネルギー遷移確率の方向依存性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42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-252536" y="188640"/>
            <a:ext cx="6336704" cy="6537339"/>
            <a:chOff x="-36512" y="188640"/>
            <a:chExt cx="6537784" cy="6537339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323528" y="188640"/>
              <a:ext cx="617774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900" dirty="0" smtClean="0"/>
                <a:t>非極性</a:t>
              </a:r>
              <a:r>
                <a:rPr kumimoji="1" lang="en-US" altLang="ja-JP" sz="1900" dirty="0" smtClean="0"/>
                <a:t>ZnO</a:t>
              </a:r>
              <a:r>
                <a:rPr kumimoji="1" lang="ja-JP" altLang="en-US" sz="1900" dirty="0" smtClean="0"/>
                <a:t>薄膜の成長と格子歪</a:t>
              </a:r>
              <a:endParaRPr kumimoji="1" lang="ja-JP" altLang="en-US" sz="1900" dirty="0"/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-36512" y="659903"/>
              <a:ext cx="4160408" cy="6066076"/>
              <a:chOff x="107504" y="11524"/>
              <a:chExt cx="4229944" cy="6716688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107504" y="11524"/>
                <a:ext cx="4229944" cy="6513820"/>
                <a:chOff x="-180528" y="260648"/>
                <a:chExt cx="4734000" cy="7344816"/>
              </a:xfrm>
            </p:grpSpPr>
            <p:pic>
              <p:nvPicPr>
                <p:cNvPr id="6" name="図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528" y="260648"/>
                  <a:ext cx="4697041" cy="2319423"/>
                </a:xfrm>
                <a:prstGeom prst="rect">
                  <a:avLst/>
                </a:prstGeom>
              </p:spPr>
            </p:pic>
            <p:pic>
              <p:nvPicPr>
                <p:cNvPr id="7" name="図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528" y="1912898"/>
                  <a:ext cx="4724707" cy="2308190"/>
                </a:xfrm>
                <a:prstGeom prst="rect">
                  <a:avLst/>
                </a:prstGeom>
              </p:spPr>
            </p:pic>
            <p:pic>
              <p:nvPicPr>
                <p:cNvPr id="8" name="図 7"/>
                <p:cNvPicPr preferRelativeResize="0"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528" y="3578069"/>
                  <a:ext cx="4734000" cy="2371211"/>
                </a:xfrm>
                <a:prstGeom prst="rect">
                  <a:avLst/>
                </a:prstGeom>
              </p:spPr>
            </p:pic>
            <p:pic>
              <p:nvPicPr>
                <p:cNvPr id="9" name="図 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0528" y="5283682"/>
                  <a:ext cx="4724707" cy="2321782"/>
                </a:xfrm>
                <a:prstGeom prst="rect">
                  <a:avLst/>
                </a:prstGeom>
              </p:spPr>
            </p:pic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1403648" y="6387425"/>
                <a:ext cx="1944216" cy="34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latin typeface="Times New Roman" pitchFamily="18" charset="0"/>
                    <a:cs typeface="Times New Roman" pitchFamily="18" charset="0"/>
                  </a:rPr>
                  <a:t>Photon energy (eV)</a:t>
                </a:r>
                <a:endParaRPr kumimoji="1" lang="ja-JP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-365692" y="3029876"/>
                <a:ext cx="2308447" cy="330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50" dirty="0" smtClean="0">
                    <a:latin typeface="Times New Roman" pitchFamily="18" charset="0"/>
                    <a:cs typeface="Times New Roman" pitchFamily="18" charset="0"/>
                  </a:rPr>
                  <a:t>Light absorption (</a:t>
                </a:r>
                <a:r>
                  <a:rPr lang="en-US" altLang="ja-JP" sz="1450" dirty="0" err="1" smtClean="0">
                    <a:latin typeface="Times New Roman" pitchFamily="18" charset="0"/>
                    <a:cs typeface="Times New Roman" pitchFamily="18" charset="0"/>
                  </a:rPr>
                  <a:t>a.u</a:t>
                </a:r>
                <a:r>
                  <a:rPr lang="en-US" altLang="ja-JP" sz="1450" dirty="0" smtClean="0">
                    <a:latin typeface="Times New Roman" pitchFamily="18" charset="0"/>
                    <a:cs typeface="Times New Roman" pitchFamily="18" charset="0"/>
                  </a:rPr>
                  <a:t>.)</a:t>
                </a:r>
                <a:endParaRPr kumimoji="1" lang="ja-JP" altLang="en-US" sz="14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001506" y="457882"/>
                <a:ext cx="1410253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i="1" dirty="0" err="1" smtClean="0">
                    <a:latin typeface="+mj-lt"/>
                    <a:cs typeface="Times New Roman" pitchFamily="18" charset="0"/>
                  </a:rPr>
                  <a:t>T</a:t>
                </a:r>
                <a:r>
                  <a:rPr kumimoji="1" lang="en-US" altLang="ja-JP" sz="1300" baseline="-25000" dirty="0" err="1" smtClean="0">
                    <a:latin typeface="+mj-lt"/>
                    <a:cs typeface="Times New Roman" pitchFamily="18" charset="0"/>
                  </a:rPr>
                  <a:t>g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 = 350</a:t>
                </a:r>
                <a:r>
                  <a:rPr kumimoji="1" lang="en-US" altLang="ja-JP" sz="1300" baseline="30000" dirty="0" smtClean="0">
                    <a:latin typeface="+mj-lt"/>
                    <a:cs typeface="Times New Roman" pitchFamily="18" charset="0"/>
                  </a:rPr>
                  <a:t>o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C</a:t>
                </a:r>
                <a:endParaRPr kumimoji="1" lang="ja-JP" altLang="en-US" sz="130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043608" y="1938318"/>
                <a:ext cx="1080120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i="1" dirty="0" err="1" smtClean="0">
                    <a:latin typeface="+mj-lt"/>
                    <a:cs typeface="Times New Roman" pitchFamily="18" charset="0"/>
                  </a:rPr>
                  <a:t>T</a:t>
                </a:r>
                <a:r>
                  <a:rPr kumimoji="1" lang="en-US" altLang="ja-JP" sz="1300" baseline="-25000" dirty="0" err="1" smtClean="0">
                    <a:latin typeface="+mj-lt"/>
                    <a:cs typeface="Times New Roman" pitchFamily="18" charset="0"/>
                  </a:rPr>
                  <a:t>g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 = 450</a:t>
                </a:r>
                <a:r>
                  <a:rPr kumimoji="1" lang="en-US" altLang="ja-JP" sz="1300" baseline="30000" dirty="0" smtClean="0">
                    <a:latin typeface="+mj-lt"/>
                    <a:cs typeface="Times New Roman" pitchFamily="18" charset="0"/>
                  </a:rPr>
                  <a:t>o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C</a:t>
                </a:r>
                <a:endParaRPr kumimoji="1" lang="ja-JP" altLang="en-US" sz="130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043608" y="3429000"/>
                <a:ext cx="1080120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i="1" dirty="0" err="1" smtClean="0">
                    <a:latin typeface="+mj-lt"/>
                    <a:cs typeface="Times New Roman" pitchFamily="18" charset="0"/>
                  </a:rPr>
                  <a:t>T</a:t>
                </a:r>
                <a:r>
                  <a:rPr kumimoji="1" lang="en-US" altLang="ja-JP" sz="1300" baseline="-25000" dirty="0" err="1" smtClean="0">
                    <a:latin typeface="+mj-lt"/>
                    <a:cs typeface="Times New Roman" pitchFamily="18" charset="0"/>
                  </a:rPr>
                  <a:t>g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 = 550</a:t>
                </a:r>
                <a:r>
                  <a:rPr kumimoji="1" lang="en-US" altLang="ja-JP" sz="1300" baseline="30000" dirty="0" smtClean="0">
                    <a:latin typeface="+mj-lt"/>
                    <a:cs typeface="Times New Roman" pitchFamily="18" charset="0"/>
                  </a:rPr>
                  <a:t>o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C</a:t>
                </a:r>
                <a:endParaRPr kumimoji="1" lang="ja-JP" altLang="en-US" sz="130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971600" y="4962654"/>
                <a:ext cx="1080120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i="1" dirty="0" err="1" smtClean="0">
                    <a:latin typeface="+mj-lt"/>
                    <a:cs typeface="Times New Roman" pitchFamily="18" charset="0"/>
                  </a:rPr>
                  <a:t>T</a:t>
                </a:r>
                <a:r>
                  <a:rPr kumimoji="1" lang="en-US" altLang="ja-JP" sz="1300" baseline="-25000" dirty="0" err="1" smtClean="0">
                    <a:latin typeface="+mj-lt"/>
                    <a:cs typeface="Times New Roman" pitchFamily="18" charset="0"/>
                  </a:rPr>
                  <a:t>g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 = 650</a:t>
                </a:r>
                <a:r>
                  <a:rPr kumimoji="1" lang="en-US" altLang="ja-JP" sz="1300" baseline="30000" dirty="0" smtClean="0">
                    <a:latin typeface="+mj-lt"/>
                    <a:cs typeface="Times New Roman" pitchFamily="18" charset="0"/>
                  </a:rPr>
                  <a:t>o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C</a:t>
                </a:r>
                <a:endParaRPr kumimoji="1" lang="ja-JP" altLang="en-US" sz="130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971600" y="764704"/>
                <a:ext cx="1296144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dirty="0" smtClean="0">
                    <a:latin typeface="Symbol" panose="05050102010706020507" pitchFamily="18" charset="2"/>
                    <a:cs typeface="Times New Roman" pitchFamily="18" charset="0"/>
                  </a:rPr>
                  <a:t>D</a:t>
                </a:r>
                <a:r>
                  <a:rPr kumimoji="1" lang="en-US" altLang="ja-JP" sz="1300" i="1" dirty="0" smtClean="0">
                    <a:latin typeface="+mj-lt"/>
                    <a:cs typeface="Times New Roman" pitchFamily="18" charset="0"/>
                  </a:rPr>
                  <a:t>E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 = 16 meV</a:t>
                </a:r>
                <a:endParaRPr kumimoji="1" lang="ja-JP" altLang="en-US" sz="130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013921" y="2204864"/>
                <a:ext cx="1296144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dirty="0" smtClean="0">
                    <a:latin typeface="Symbol" panose="05050102010706020507" pitchFamily="18" charset="2"/>
                    <a:cs typeface="Times New Roman" pitchFamily="18" charset="0"/>
                  </a:rPr>
                  <a:t>D</a:t>
                </a:r>
                <a:r>
                  <a:rPr kumimoji="1" lang="en-US" altLang="ja-JP" sz="1300" i="1" dirty="0" smtClean="0">
                    <a:cs typeface="Times New Roman" pitchFamily="18" charset="0"/>
                  </a:rPr>
                  <a:t>E</a:t>
                </a:r>
                <a:r>
                  <a:rPr kumimoji="1" lang="en-US" altLang="ja-JP" sz="1300" dirty="0" smtClean="0">
                    <a:cs typeface="Times New Roman" pitchFamily="18" charset="0"/>
                  </a:rPr>
                  <a:t> = 21 meV</a:t>
                </a:r>
                <a:endParaRPr kumimoji="1" lang="ja-JP" altLang="en-US" sz="1300" dirty="0">
                  <a:cs typeface="Times New Roman" pitchFamily="18" charset="0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013921" y="3710644"/>
                <a:ext cx="1296144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dirty="0" smtClean="0">
                    <a:latin typeface="Symbol" panose="05050102010706020507" pitchFamily="18" charset="2"/>
                    <a:cs typeface="Times New Roman" pitchFamily="18" charset="0"/>
                  </a:rPr>
                  <a:t>D</a:t>
                </a:r>
                <a:r>
                  <a:rPr kumimoji="1" lang="en-US" altLang="ja-JP" sz="1300" i="1" dirty="0" smtClean="0">
                    <a:latin typeface="+mj-lt"/>
                    <a:cs typeface="Times New Roman" pitchFamily="18" charset="0"/>
                  </a:rPr>
                  <a:t>E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 = 24 meV</a:t>
                </a:r>
                <a:endParaRPr kumimoji="1" lang="ja-JP" altLang="en-US" sz="130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971600" y="5229200"/>
                <a:ext cx="1296144" cy="32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dirty="0" smtClean="0">
                    <a:latin typeface="Symbol" panose="05050102010706020507" pitchFamily="18" charset="2"/>
                    <a:cs typeface="Times New Roman" pitchFamily="18" charset="0"/>
                  </a:rPr>
                  <a:t>D</a:t>
                </a:r>
                <a:r>
                  <a:rPr kumimoji="1" lang="en-US" altLang="ja-JP" sz="1300" i="1" dirty="0" smtClean="0">
                    <a:latin typeface="+mj-lt"/>
                    <a:cs typeface="Times New Roman" pitchFamily="18" charset="0"/>
                  </a:rPr>
                  <a:t>E</a:t>
                </a:r>
                <a:r>
                  <a:rPr kumimoji="1" lang="en-US" altLang="ja-JP" sz="1300" dirty="0" smtClean="0">
                    <a:latin typeface="+mj-lt"/>
                    <a:cs typeface="Times New Roman" pitchFamily="18" charset="0"/>
                  </a:rPr>
                  <a:t> = 34 meV</a:t>
                </a:r>
                <a:endParaRPr kumimoji="1" lang="ja-JP" altLang="en-US" sz="1300" dirty="0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656087" y="692696"/>
              <a:ext cx="30963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dirty="0" smtClean="0"/>
                <a:t>偏光吸収スペクトル</a:t>
              </a:r>
              <a:endParaRPr kumimoji="1" lang="ja-JP" altLang="en-US" sz="1500" dirty="0"/>
            </a:p>
          </p:txBody>
        </p:sp>
        <p:sp>
          <p:nvSpPr>
            <p:cNvPr id="24" name="テキスト ボックス 75"/>
            <p:cNvSpPr txBox="1">
              <a:spLocks noChangeArrowheads="1"/>
            </p:cNvSpPr>
            <p:nvPr/>
          </p:nvSpPr>
          <p:spPr bwMode="auto">
            <a:xfrm>
              <a:off x="2788026" y="1684838"/>
              <a:ext cx="11359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00" dirty="0" smtClean="0">
                  <a:solidFill>
                    <a:srgbClr val="006600"/>
                  </a:solidFill>
                  <a:latin typeface="+mn-lt"/>
                  <a:cs typeface="Times New Roman" pitchFamily="18" charset="0"/>
                </a:rPr>
                <a:t>(</a:t>
              </a:r>
              <a:r>
                <a:rPr lang="en-US" altLang="ja-JP" sz="1300" i="1" dirty="0" smtClean="0">
                  <a:solidFill>
                    <a:srgbClr val="006600"/>
                  </a:solidFill>
                  <a:latin typeface="+mn-lt"/>
                  <a:cs typeface="Times New Roman" pitchFamily="18" charset="0"/>
                </a:rPr>
                <a:t>E</a:t>
              </a:r>
              <a:r>
                <a:rPr lang="ja-JP" altLang="en-US" sz="1300" dirty="0" smtClean="0">
                  <a:solidFill>
                    <a:srgbClr val="006600"/>
                  </a:solidFill>
                  <a:latin typeface="+mn-lt"/>
                  <a:cs typeface="Times New Roman" pitchFamily="18" charset="0"/>
                </a:rPr>
                <a:t>⊥</a:t>
              </a:r>
              <a:r>
                <a:rPr lang="en-US" altLang="ja-JP" sz="1300" i="1" dirty="0" smtClean="0">
                  <a:solidFill>
                    <a:srgbClr val="006600"/>
                  </a:solidFill>
                  <a:latin typeface="+mn-lt"/>
                  <a:cs typeface="Times New Roman" pitchFamily="18" charset="0"/>
                </a:rPr>
                <a:t>c</a:t>
              </a:r>
              <a:r>
                <a:rPr lang="en-US" altLang="ja-JP" sz="1300" dirty="0" smtClean="0">
                  <a:solidFill>
                    <a:srgbClr val="006600"/>
                  </a:solidFill>
                  <a:latin typeface="+mn-lt"/>
                  <a:cs typeface="Times New Roman" pitchFamily="18" charset="0"/>
                </a:rPr>
                <a:t>)</a:t>
              </a:r>
              <a:endParaRPr lang="ja-JP" altLang="en-US" sz="1300" dirty="0">
                <a:solidFill>
                  <a:srgbClr val="0066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5" name="テキスト ボックス 76"/>
            <p:cNvSpPr txBox="1">
              <a:spLocks noChangeArrowheads="1"/>
            </p:cNvSpPr>
            <p:nvPr/>
          </p:nvSpPr>
          <p:spPr bwMode="auto">
            <a:xfrm>
              <a:off x="2771800" y="1881699"/>
              <a:ext cx="8640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lang="en-US" altLang="ja-JP" sz="1200" i="1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E</a:t>
              </a:r>
              <a:r>
                <a:rPr lang="ja-JP" altLang="en-US" sz="1200" i="1" dirty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altLang="ja-JP" sz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// </a:t>
              </a:r>
              <a:r>
                <a:rPr lang="en-US" altLang="ja-JP" sz="1200" i="1" dirty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c</a:t>
              </a:r>
              <a:r>
                <a:rPr lang="en-US" altLang="ja-JP" sz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)</a:t>
              </a:r>
              <a:endParaRPr lang="ja-JP" altLang="en-US" sz="1200" dirty="0">
                <a:solidFill>
                  <a:srgbClr val="C0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3657652" y="5429835"/>
            <a:ext cx="516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sz="1600" dirty="0" smtClean="0"/>
              <a:t>成長温度の系統的な変化</a:t>
            </a:r>
            <a:endParaRPr kumimoji="1" lang="en-US" altLang="ja-JP" sz="1600" dirty="0" smtClean="0"/>
          </a:p>
          <a:p>
            <a:pPr>
              <a:lnSpc>
                <a:spcPts val="24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　 　様々な格子歪を有する非極性</a:t>
            </a:r>
            <a:r>
              <a:rPr lang="en-US" altLang="ja-JP" sz="1600" dirty="0" smtClean="0"/>
              <a:t>ZnO</a:t>
            </a:r>
            <a:r>
              <a:rPr lang="ja-JP" altLang="en-US" sz="1600" dirty="0" smtClean="0"/>
              <a:t>薄膜が形成</a:t>
            </a:r>
            <a:endParaRPr lang="en-US" altLang="ja-JP" sz="1600" dirty="0" smtClean="0"/>
          </a:p>
          <a:p>
            <a:pPr>
              <a:lnSpc>
                <a:spcPts val="2400"/>
              </a:lnSpc>
            </a:pPr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 成長温度の増大と伴に</a:t>
            </a:r>
            <a:r>
              <a:rPr kumimoji="1" lang="en-US" altLang="ja-JP" sz="1600" dirty="0" smtClean="0"/>
              <a:t>DE</a:t>
            </a:r>
            <a:r>
              <a:rPr kumimoji="1" lang="ja-JP" altLang="en-US" sz="1600" dirty="0" smtClean="0"/>
              <a:t>も増加</a:t>
            </a:r>
            <a:endParaRPr kumimoji="1" lang="ja-JP" altLang="en-US" sz="1600" dirty="0"/>
          </a:p>
        </p:txBody>
      </p:sp>
      <p:sp>
        <p:nvSpPr>
          <p:cNvPr id="29" name="フリーフォーム 28"/>
          <p:cNvSpPr/>
          <p:nvPr/>
        </p:nvSpPr>
        <p:spPr>
          <a:xfrm>
            <a:off x="3999359" y="5465826"/>
            <a:ext cx="4229100" cy="900113"/>
          </a:xfrm>
          <a:custGeom>
            <a:avLst/>
            <a:gdLst>
              <a:gd name="connsiteX0" fmla="*/ 0 w 4229100"/>
              <a:gd name="connsiteY0" fmla="*/ 228600 h 900113"/>
              <a:gd name="connsiteX1" fmla="*/ 14288 w 4229100"/>
              <a:gd name="connsiteY1" fmla="*/ 900113 h 900113"/>
              <a:gd name="connsiteX2" fmla="*/ 4229100 w 4229100"/>
              <a:gd name="connsiteY2" fmla="*/ 871538 h 900113"/>
              <a:gd name="connsiteX3" fmla="*/ 4229100 w 4229100"/>
              <a:gd name="connsiteY3" fmla="*/ 0 h 900113"/>
              <a:gd name="connsiteX4" fmla="*/ 2057400 w 4229100"/>
              <a:gd name="connsiteY4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900113">
                <a:moveTo>
                  <a:pt x="0" y="228600"/>
                </a:moveTo>
                <a:lnTo>
                  <a:pt x="14288" y="900113"/>
                </a:lnTo>
                <a:lnTo>
                  <a:pt x="4229100" y="871538"/>
                </a:lnTo>
                <a:lnTo>
                  <a:pt x="4229100" y="0"/>
                </a:lnTo>
                <a:lnTo>
                  <a:pt x="2057400" y="0"/>
                </a:lnTo>
              </a:path>
            </a:pathLst>
          </a:custGeom>
          <a:noFill/>
          <a:ln w="12700"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21" y="774967"/>
            <a:ext cx="3844829" cy="46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6739979" y="2961818"/>
            <a:ext cx="2728565" cy="2396009"/>
            <a:chOff x="6588224" y="960983"/>
            <a:chExt cx="2728565" cy="2396009"/>
          </a:xfrm>
        </p:grpSpPr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7948637" y="1738105"/>
              <a:ext cx="1152452" cy="28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just" eaLnBrk="1" hangingPunct="1"/>
              <a:r>
                <a:rPr lang="en-US" altLang="ja-JP" sz="1300" dirty="0" smtClean="0">
                  <a:latin typeface="+mj-lt"/>
                  <a:ea typeface="ＭＳ 明朝" pitchFamily="17" charset="-128"/>
                  <a:cs typeface="ＭＳ Ｐゴシック" charset="-128"/>
                </a:rPr>
                <a:t>[11-20]</a:t>
              </a:r>
              <a:endParaRPr lang="ja-JP" altLang="ja-JP" sz="1300" dirty="0">
                <a:latin typeface="+mj-lt"/>
                <a:ea typeface="ＭＳ 明朝" pitchFamily="17" charset="-128"/>
                <a:cs typeface="ＭＳ Ｐゴシック" charset="-128"/>
              </a:endParaRPr>
            </a:p>
          </p:txBody>
        </p:sp>
        <p:sp>
          <p:nvSpPr>
            <p:cNvPr id="38" name="六角形 37"/>
            <p:cNvSpPr/>
            <p:nvPr/>
          </p:nvSpPr>
          <p:spPr bwMode="auto">
            <a:xfrm>
              <a:off x="7012011" y="1623405"/>
              <a:ext cx="936625" cy="808038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" name="六角形 38"/>
            <p:cNvSpPr/>
            <p:nvPr/>
          </p:nvSpPr>
          <p:spPr bwMode="auto">
            <a:xfrm>
              <a:off x="7156549" y="1480530"/>
              <a:ext cx="648072" cy="1079500"/>
            </a:xfrm>
            <a:prstGeom prst="hexagon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40" name="直線矢印コネクタ 39"/>
            <p:cNvCxnSpPr/>
            <p:nvPr/>
          </p:nvCxnSpPr>
          <p:spPr bwMode="auto">
            <a:xfrm flipV="1">
              <a:off x="8237349" y="1969095"/>
              <a:ext cx="0" cy="38814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 bwMode="auto">
            <a:xfrm>
              <a:off x="8237349" y="2357239"/>
              <a:ext cx="3602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8308677" y="2113111"/>
              <a:ext cx="1008112" cy="32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just" eaLnBrk="1" hangingPunct="1"/>
              <a:r>
                <a:rPr lang="en-US" altLang="ja-JP" sz="1400" dirty="0" smtClean="0">
                  <a:latin typeface="Times New Roman" pitchFamily="18" charset="0"/>
                  <a:ea typeface="ＭＳ 明朝" pitchFamily="17" charset="-128"/>
                  <a:cs typeface="ＭＳ Ｐゴシック" charset="-128"/>
                </a:rPr>
                <a:t> </a:t>
              </a:r>
              <a:r>
                <a:rPr lang="en-US" altLang="ja-JP" sz="1300" dirty="0">
                  <a:latin typeface="+mj-lt"/>
                  <a:ea typeface="ＭＳ 明朝" pitchFamily="17" charset="-128"/>
                  <a:cs typeface="ＭＳ Ｐゴシック" charset="-128"/>
                </a:rPr>
                <a:t>[10-10]</a:t>
              </a:r>
              <a:endParaRPr lang="ja-JP" altLang="ja-JP" sz="1300" dirty="0">
                <a:latin typeface="+mj-lt"/>
                <a:ea typeface="ＭＳ 明朝" pitchFamily="17" charset="-128"/>
                <a:cs typeface="ＭＳ Ｐゴシック" charset="-128"/>
              </a:endParaRPr>
            </a:p>
          </p:txBody>
        </p:sp>
        <p:grpSp>
          <p:nvGrpSpPr>
            <p:cNvPr id="43" name="グループ化 392"/>
            <p:cNvGrpSpPr>
              <a:grpSpLocks noChangeAspect="1"/>
            </p:cNvGrpSpPr>
            <p:nvPr/>
          </p:nvGrpSpPr>
          <p:grpSpPr bwMode="auto">
            <a:xfrm>
              <a:off x="8165431" y="2269372"/>
              <a:ext cx="194477" cy="194489"/>
              <a:chOff x="539552" y="4941168"/>
              <a:chExt cx="216024" cy="216024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612385" y="5014078"/>
                <a:ext cx="70535" cy="7053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540086" y="4941783"/>
                <a:ext cx="215133" cy="2151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7959050" y="2463601"/>
              <a:ext cx="699254" cy="264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just" eaLnBrk="1" hangingPunct="1"/>
              <a:r>
                <a:rPr lang="en-US" altLang="ja-JP" sz="1300" dirty="0" smtClean="0">
                  <a:latin typeface="+mj-lt"/>
                  <a:ea typeface="ＭＳ 明朝" pitchFamily="17" charset="-128"/>
                  <a:cs typeface="ＭＳ Ｐゴシック" charset="-128"/>
                </a:rPr>
                <a:t>[</a:t>
              </a:r>
              <a:r>
                <a:rPr lang="en-US" altLang="ja-JP" sz="1300" dirty="0">
                  <a:latin typeface="+mj-lt"/>
                  <a:ea typeface="ＭＳ 明朝" pitchFamily="17" charset="-128"/>
                  <a:cs typeface="ＭＳ Ｐゴシック" charset="-128"/>
                </a:rPr>
                <a:t>0001]</a:t>
              </a:r>
              <a:endParaRPr lang="ja-JP" altLang="ja-JP" sz="1300" dirty="0">
                <a:latin typeface="+mj-lt"/>
                <a:ea typeface="ＭＳ 明朝" pitchFamily="17" charset="-128"/>
                <a:cs typeface="ＭＳ Ｐゴシック" charset="-128"/>
              </a:endParaRPr>
            </a:p>
          </p:txBody>
        </p:sp>
        <p:sp>
          <p:nvSpPr>
            <p:cNvPr id="45" name="左右矢印 44"/>
            <p:cNvSpPr/>
            <p:nvPr/>
          </p:nvSpPr>
          <p:spPr bwMode="auto">
            <a:xfrm rot="16200000">
              <a:off x="6688110" y="2020279"/>
              <a:ext cx="433388" cy="71439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" name="テキスト ボックス 398"/>
            <p:cNvSpPr txBox="1">
              <a:spLocks noChangeArrowheads="1"/>
            </p:cNvSpPr>
            <p:nvPr/>
          </p:nvSpPr>
          <p:spPr bwMode="auto">
            <a:xfrm rot="16200000">
              <a:off x="6057801" y="1634950"/>
              <a:ext cx="1368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1400" dirty="0" smtClean="0">
                  <a:latin typeface="Calibri" pitchFamily="34" charset="0"/>
                </a:rPr>
                <a:t>引張歪</a:t>
              </a:r>
              <a:endParaRPr lang="ja-JP" altLang="en-US" sz="1400" dirty="0">
                <a:latin typeface="Calibri" pitchFamily="34" charset="0"/>
              </a:endParaRPr>
            </a:p>
          </p:txBody>
        </p:sp>
        <p:sp>
          <p:nvSpPr>
            <p:cNvPr id="50" name="左右矢印 49"/>
            <p:cNvSpPr/>
            <p:nvPr/>
          </p:nvSpPr>
          <p:spPr bwMode="auto">
            <a:xfrm>
              <a:off x="7228557" y="1296865"/>
              <a:ext cx="433388" cy="71439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テキスト ボックス 398"/>
            <p:cNvSpPr txBox="1">
              <a:spLocks noChangeArrowheads="1"/>
            </p:cNvSpPr>
            <p:nvPr/>
          </p:nvSpPr>
          <p:spPr bwMode="auto">
            <a:xfrm>
              <a:off x="7084541" y="960983"/>
              <a:ext cx="13686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1400" dirty="0" smtClean="0">
                  <a:latin typeface="Calibri" pitchFamily="34" charset="0"/>
                </a:rPr>
                <a:t>圧縮</a:t>
              </a:r>
              <a:r>
                <a:rPr lang="ja-JP" altLang="en-US" sz="1400" dirty="0">
                  <a:latin typeface="Calibri" pitchFamily="34" charset="0"/>
                </a:rPr>
                <a:t>歪</a:t>
              </a: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860112" y="2761183"/>
              <a:ext cx="216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結晶対称性の破れ</a:t>
              </a:r>
              <a:endParaRPr kumimoji="1" lang="ja-JP" altLang="en-US" sz="14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069143" y="3049215"/>
              <a:ext cx="1887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i="1" dirty="0" smtClean="0">
                  <a:solidFill>
                    <a:srgbClr val="C00000"/>
                  </a:solidFill>
                </a:rPr>
                <a:t>C</a:t>
              </a:r>
              <a:r>
                <a:rPr lang="en-US" altLang="ja-JP" sz="1400" b="1" baseline="-25000" dirty="0" smtClean="0">
                  <a:solidFill>
                    <a:srgbClr val="C00000"/>
                  </a:solidFill>
                </a:rPr>
                <a:t>6v</a:t>
              </a:r>
              <a:r>
                <a:rPr lang="ja-JP" altLang="en-US" sz="1400" b="1" dirty="0" smtClean="0">
                  <a:solidFill>
                    <a:srgbClr val="C00000"/>
                  </a:solidFill>
                </a:rPr>
                <a:t>から</a:t>
              </a:r>
              <a:r>
                <a:rPr lang="en-US" altLang="ja-JP" sz="1400" b="1" i="1" dirty="0" smtClean="0">
                  <a:solidFill>
                    <a:srgbClr val="C00000"/>
                  </a:solidFill>
                </a:rPr>
                <a:t>C</a:t>
              </a:r>
              <a:r>
                <a:rPr lang="en-US" altLang="ja-JP" sz="1400" b="1" baseline="-25000" dirty="0" smtClean="0">
                  <a:solidFill>
                    <a:srgbClr val="C00000"/>
                  </a:solidFill>
                </a:rPr>
                <a:t>2v</a:t>
              </a:r>
              <a:r>
                <a:rPr lang="ja-JP" altLang="en-US" sz="1400" b="1" dirty="0" smtClean="0">
                  <a:solidFill>
                    <a:srgbClr val="C00000"/>
                  </a:solidFill>
                </a:rPr>
                <a:t>へ</a:t>
              </a:r>
              <a:endParaRPr kumimoji="1" lang="ja-JP" alt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4026345" y="700554"/>
            <a:ext cx="2057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 smtClean="0"/>
              <a:t>格子変形：</a:t>
            </a:r>
            <a:r>
              <a:rPr lang="en-US" altLang="ja-JP" sz="1500" i="1" dirty="0" smtClean="0"/>
              <a:t>x</a:t>
            </a:r>
            <a:r>
              <a:rPr lang="en-US" altLang="ja-JP" sz="1500" dirty="0" smtClean="0"/>
              <a:t>, </a:t>
            </a:r>
            <a:r>
              <a:rPr lang="en-US" altLang="ja-JP" sz="1500" i="1" dirty="0" smtClean="0"/>
              <a:t>y</a:t>
            </a:r>
            <a:r>
              <a:rPr lang="en-US" altLang="ja-JP" sz="1500" dirty="0" smtClean="0"/>
              <a:t>, </a:t>
            </a:r>
            <a:r>
              <a:rPr lang="en-US" altLang="ja-JP" sz="1500" i="1" dirty="0" smtClean="0"/>
              <a:t>z</a:t>
            </a:r>
            <a:r>
              <a:rPr lang="ja-JP" altLang="en-US" sz="1500" dirty="0" smtClean="0"/>
              <a:t>方向</a:t>
            </a:r>
            <a:endParaRPr kumimoji="1"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264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1793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格子歪と電子バンド構造の変化</a:t>
            </a:r>
            <a:endParaRPr kumimoji="1"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54729"/>
              </p:ext>
            </p:extLst>
          </p:nvPr>
        </p:nvGraphicFramePr>
        <p:xfrm>
          <a:off x="467544" y="983935"/>
          <a:ext cx="6192688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152"/>
                <a:gridCol w="1152128"/>
                <a:gridCol w="792088"/>
                <a:gridCol w="576064"/>
                <a:gridCol w="2304256"/>
              </a:tblGrid>
              <a:tr h="53824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b="0" dirty="0" smtClean="0">
                          <a:latin typeface="+mj-lt"/>
                        </a:rPr>
                        <a:t>Sample</a:t>
                      </a:r>
                      <a:endParaRPr kumimoji="1" lang="ja-JP" altLang="en-US" sz="135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b="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b="0" i="1" baseline="-25000" dirty="0" err="1" smtClean="0">
                          <a:latin typeface="+mj-lt"/>
                        </a:rPr>
                        <a:t>ii</a:t>
                      </a:r>
                      <a:r>
                        <a:rPr kumimoji="1" lang="en-US" altLang="ja-JP" sz="1350" b="0" i="1" baseline="0" dirty="0" smtClean="0">
                          <a:latin typeface="+mj-lt"/>
                        </a:rPr>
                        <a:t> </a:t>
                      </a:r>
                      <a:r>
                        <a:rPr kumimoji="1" lang="en-US" altLang="ja-JP" sz="1350" b="0" baseline="0" dirty="0" smtClean="0">
                          <a:latin typeface="+mj-lt"/>
                        </a:rPr>
                        <a:t>(</a:t>
                      </a:r>
                      <a:r>
                        <a:rPr kumimoji="1" lang="en-US" altLang="ja-JP" sz="1350" b="0" i="1" baseline="0" dirty="0" smtClean="0">
                          <a:latin typeface="+mj-lt"/>
                        </a:rPr>
                        <a:t>i</a:t>
                      </a:r>
                      <a:r>
                        <a:rPr kumimoji="1" lang="en-US" altLang="ja-JP" sz="1350" b="0" baseline="0" dirty="0" smtClean="0">
                          <a:latin typeface="+mj-lt"/>
                        </a:rPr>
                        <a:t> = x, y, z)</a:t>
                      </a:r>
                      <a:endParaRPr kumimoji="1" lang="ja-JP" altLang="en-US" sz="135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b="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350" b="0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0" baseline="0" dirty="0" smtClean="0">
                          <a:latin typeface="+mj-lt"/>
                        </a:rPr>
                        <a:t> </a:t>
                      </a:r>
                      <a:endParaRPr kumimoji="1" lang="ja-JP" altLang="en-US" sz="135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0" i="1" dirty="0" err="1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0" baseline="-25000" dirty="0" err="1" smtClean="0">
                          <a:latin typeface="+mj-lt"/>
                        </a:rPr>
                        <a:t>i</a:t>
                      </a:r>
                      <a:endParaRPr kumimoji="1" lang="ja-JP" altLang="en-US" sz="1350" b="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0" i="1" dirty="0" smtClean="0">
                          <a:latin typeface="+mj-lt"/>
                        </a:rPr>
                        <a:t>          k</a:t>
                      </a:r>
                      <a:r>
                        <a:rPr kumimoji="1" lang="ja-JP" altLang="en-US" sz="1350" b="0" i="1" dirty="0" smtClean="0">
                          <a:latin typeface="+mj-lt"/>
                        </a:rPr>
                        <a:t>・</a:t>
                      </a:r>
                      <a:r>
                        <a:rPr kumimoji="1" lang="en-US" altLang="ja-JP" sz="1350" b="0" i="1" dirty="0" smtClean="0">
                          <a:latin typeface="+mj-lt"/>
                        </a:rPr>
                        <a:t>p</a:t>
                      </a:r>
                      <a:r>
                        <a:rPr kumimoji="1" lang="en-US" altLang="ja-JP" sz="1350" b="0" dirty="0" smtClean="0">
                          <a:latin typeface="+mj-lt"/>
                        </a:rPr>
                        <a:t> calculation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0" i="1" baseline="0" dirty="0" smtClean="0">
                          <a:latin typeface="+mj-lt"/>
                        </a:rPr>
                        <a:t>        </a:t>
                      </a:r>
                      <a:r>
                        <a:rPr kumimoji="1" lang="en-US" altLang="ja-JP" sz="1350" b="0" i="1" dirty="0" smtClean="0">
                          <a:latin typeface="+mj-lt"/>
                        </a:rPr>
                        <a:t>f</a:t>
                      </a:r>
                      <a:r>
                        <a:rPr kumimoji="1" lang="en-US" altLang="ja-JP" sz="1350" b="0" i="1" baseline="-25000" dirty="0" smtClean="0">
                          <a:latin typeface="+mj-lt"/>
                        </a:rPr>
                        <a:t>y </a:t>
                      </a:r>
                      <a:r>
                        <a:rPr kumimoji="1" lang="en-US" altLang="ja-JP" sz="1350" b="0" i="1" dirty="0" smtClean="0">
                          <a:latin typeface="+mj-lt"/>
                        </a:rPr>
                        <a:t>                         f</a:t>
                      </a:r>
                      <a:r>
                        <a:rPr kumimoji="1" lang="en-US" altLang="ja-JP" sz="1350" b="0" i="1" baseline="-25000" dirty="0" smtClean="0">
                          <a:latin typeface="+mj-lt"/>
                        </a:rPr>
                        <a:t>z</a:t>
                      </a:r>
                      <a:endParaRPr kumimoji="1" lang="ja-JP" altLang="en-US" sz="1350" b="0" i="1" baseline="-25000" dirty="0">
                        <a:latin typeface="+mj-lt"/>
                      </a:endParaRPr>
                    </a:p>
                  </a:txBody>
                  <a:tcPr/>
                </a:tc>
              </a:tr>
              <a:tr h="7625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No.1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(</a:t>
                      </a:r>
                      <a:r>
                        <a:rPr kumimoji="1" lang="en-US" altLang="ja-JP" sz="1350" i="1" dirty="0" smtClean="0">
                          <a:latin typeface="+mj-lt"/>
                        </a:rPr>
                        <a:t>T</a:t>
                      </a:r>
                      <a:r>
                        <a:rPr kumimoji="1" lang="en-US" altLang="ja-JP" sz="1350" baseline="-25000" dirty="0" smtClean="0">
                          <a:latin typeface="+mj-lt"/>
                        </a:rPr>
                        <a:t>g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 = 450</a:t>
                      </a:r>
                      <a:r>
                        <a:rPr kumimoji="1" lang="en-US" altLang="ja-JP" sz="1350" baseline="30000" dirty="0" smtClean="0">
                          <a:latin typeface="+mj-lt"/>
                        </a:rPr>
                        <a:t>o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C)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baseline="-25000" dirty="0" err="1" smtClean="0">
                          <a:latin typeface="+mj-lt"/>
                        </a:rPr>
                        <a:t>yy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 = +0.42%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baseline="-25000" dirty="0" err="1" smtClean="0">
                          <a:latin typeface="+mj-lt"/>
                        </a:rPr>
                        <a:t>zz</a:t>
                      </a:r>
                      <a:r>
                        <a:rPr kumimoji="1" lang="en-US" altLang="ja-JP" sz="1350" baseline="0" dirty="0" smtClean="0">
                          <a:latin typeface="+mj-lt"/>
                        </a:rPr>
                        <a:t> = -0.61%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21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aseline="-25000" dirty="0" smtClean="0">
                          <a:latin typeface="+mj-lt"/>
                        </a:rPr>
                        <a:t>1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1" baseline="-25000" dirty="0" smtClean="0">
                          <a:latin typeface="+mj-lt"/>
                        </a:rPr>
                        <a:t>2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1" baseline="-25000" dirty="0" smtClean="0">
                          <a:latin typeface="+mj-lt"/>
                        </a:rPr>
                        <a:t>3</a:t>
                      </a:r>
                      <a:endParaRPr kumimoji="1" lang="ja-JP" altLang="en-US" sz="1350" b="1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aseline="0" dirty="0" smtClean="0">
                          <a:latin typeface="+mj-lt"/>
                        </a:rPr>
                        <a:t>    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0.001                 0.000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   </a:t>
                      </a:r>
                      <a:r>
                        <a:rPr kumimoji="1" lang="en-US" altLang="ja-JP" sz="135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1.190</a:t>
                      </a:r>
                      <a:r>
                        <a:rPr kumimoji="1" lang="en-US" altLang="ja-JP" sz="135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1350" baseline="0" dirty="0" smtClean="0">
                          <a:latin typeface="+mj-lt"/>
                        </a:rPr>
                        <a:t>                0.000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aseline="0" dirty="0" smtClean="0">
                          <a:latin typeface="+mj-lt"/>
                        </a:rPr>
                        <a:t>    0.000                </a:t>
                      </a:r>
                      <a:r>
                        <a:rPr kumimoji="1" lang="en-US" altLang="ja-JP" sz="135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135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0.596</a:t>
                      </a:r>
                      <a:endParaRPr kumimoji="1" lang="ja-JP" altLang="en-US" sz="135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625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No.2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(</a:t>
                      </a:r>
                      <a:r>
                        <a:rPr kumimoji="1" lang="en-US" altLang="ja-JP" sz="1350" i="1" dirty="0" smtClean="0">
                          <a:latin typeface="+mj-lt"/>
                        </a:rPr>
                        <a:t>T</a:t>
                      </a:r>
                      <a:r>
                        <a:rPr kumimoji="1" lang="en-US" altLang="ja-JP" sz="1350" baseline="-25000" dirty="0" smtClean="0">
                          <a:latin typeface="+mj-lt"/>
                        </a:rPr>
                        <a:t>g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 = 550</a:t>
                      </a:r>
                      <a:r>
                        <a:rPr kumimoji="1" lang="en-US" altLang="ja-JP" sz="1350" baseline="30000" dirty="0" smtClean="0">
                          <a:latin typeface="+mj-lt"/>
                        </a:rPr>
                        <a:t>o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C)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yy</a:t>
                      </a:r>
                      <a:r>
                        <a:rPr kumimoji="1" lang="en-US" altLang="ja-JP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+0.27%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r>
                        <a:rPr kumimoji="1" lang="en-US" altLang="ja-JP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-0.56%</a:t>
                      </a:r>
                      <a:endParaRPr kumimoji="1" lang="ja-JP" altLang="en-US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24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aseline="-25000" dirty="0" smtClean="0">
                          <a:latin typeface="+mj-lt"/>
                        </a:rPr>
                        <a:t>1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1" baseline="-25000" dirty="0" smtClean="0">
                          <a:latin typeface="+mj-lt"/>
                        </a:rPr>
                        <a:t>2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1" baseline="-25000" dirty="0" smtClean="0">
                          <a:latin typeface="+mj-lt"/>
                        </a:rPr>
                        <a:t>3</a:t>
                      </a:r>
                      <a:endParaRPr kumimoji="1" lang="ja-JP" altLang="en-US" sz="1350" b="1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    0.007                  0.000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aseline="0" dirty="0" smtClean="0">
                          <a:latin typeface="+mj-lt"/>
                        </a:rPr>
                        <a:t>   </a:t>
                      </a:r>
                      <a:r>
                        <a:rPr kumimoji="1" lang="en-US" altLang="ja-JP" sz="1350" b="1" baseline="0" dirty="0" smtClean="0">
                          <a:latin typeface="+mj-lt"/>
                        </a:rPr>
                        <a:t> </a:t>
                      </a:r>
                      <a:r>
                        <a:rPr kumimoji="1" lang="en-US" altLang="ja-JP" sz="135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1.183  </a:t>
                      </a:r>
                      <a:r>
                        <a:rPr kumimoji="1" lang="en-US" altLang="ja-JP" sz="1350" b="1" baseline="0" dirty="0" smtClean="0">
                          <a:latin typeface="+mj-lt"/>
                        </a:rPr>
                        <a:t>                </a:t>
                      </a:r>
                      <a:r>
                        <a:rPr kumimoji="1" lang="en-US" altLang="ja-JP" sz="1350" baseline="0" dirty="0" smtClean="0">
                          <a:latin typeface="+mj-lt"/>
                        </a:rPr>
                        <a:t>0.000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aseline="0" dirty="0" smtClean="0">
                          <a:latin typeface="+mj-lt"/>
                        </a:rPr>
                        <a:t>    0.000                  </a:t>
                      </a:r>
                      <a:r>
                        <a:rPr kumimoji="1" lang="en-US" altLang="ja-JP" sz="135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0.595</a:t>
                      </a:r>
                      <a:endParaRPr kumimoji="1" lang="ja-JP" altLang="en-US" sz="135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625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No.3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(</a:t>
                      </a:r>
                      <a:r>
                        <a:rPr kumimoji="1" lang="en-US" altLang="ja-JP" sz="1350" i="1" dirty="0" smtClean="0">
                          <a:latin typeface="+mj-lt"/>
                        </a:rPr>
                        <a:t>T</a:t>
                      </a:r>
                      <a:r>
                        <a:rPr kumimoji="1" lang="en-US" altLang="ja-JP" sz="1350" baseline="-25000" dirty="0" smtClean="0">
                          <a:latin typeface="+mj-lt"/>
                        </a:rPr>
                        <a:t>g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 = 650</a:t>
                      </a:r>
                      <a:r>
                        <a:rPr kumimoji="1" lang="en-US" altLang="ja-JP" sz="1350" baseline="30000" dirty="0" smtClean="0">
                          <a:latin typeface="+mj-lt"/>
                        </a:rPr>
                        <a:t>o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C)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yy</a:t>
                      </a:r>
                      <a:r>
                        <a:rPr kumimoji="1" lang="en-US" altLang="ja-JP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+0.15%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r>
                        <a:rPr kumimoji="1" lang="en-US" altLang="ja-JP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-0.65%</a:t>
                      </a:r>
                      <a:endParaRPr kumimoji="1" lang="ja-JP" altLang="en-US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34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1" baseline="-25000" dirty="0" smtClean="0">
                          <a:latin typeface="+mj-lt"/>
                        </a:rPr>
                        <a:t>1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aseline="-25000" dirty="0" smtClean="0">
                          <a:latin typeface="+mj-lt"/>
                        </a:rPr>
                        <a:t>2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0" i="1" dirty="0" smtClean="0">
                          <a:latin typeface="+mj-lt"/>
                        </a:rPr>
                        <a:t>E</a:t>
                      </a:r>
                      <a:r>
                        <a:rPr kumimoji="1" lang="en-US" altLang="ja-JP" sz="1350" b="0" baseline="-25000" dirty="0" smtClean="0">
                          <a:latin typeface="+mj-lt"/>
                        </a:rPr>
                        <a:t>3</a:t>
                      </a:r>
                      <a:endParaRPr kumimoji="1" lang="ja-JP" altLang="en-US" sz="1350" b="0" baseline="-25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aseline="0" dirty="0" smtClean="0">
                          <a:latin typeface="+mj-lt"/>
                        </a:rPr>
                        <a:t>    </a:t>
                      </a:r>
                      <a:r>
                        <a:rPr kumimoji="1" lang="en-US" altLang="ja-JP" sz="135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1.184</a:t>
                      </a:r>
                      <a:r>
                        <a:rPr kumimoji="1" lang="en-US" altLang="ja-JP" sz="135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 </a:t>
                      </a:r>
                      <a:r>
                        <a:rPr kumimoji="1" lang="en-US" altLang="ja-JP" sz="1350" baseline="0" dirty="0" smtClean="0">
                          <a:latin typeface="+mj-lt"/>
                        </a:rPr>
                        <a:t>                0.000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aseline="0" dirty="0" smtClean="0">
                          <a:latin typeface="+mj-lt"/>
                        </a:rPr>
                        <a:t>    0.019                  0.000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0.000                  </a:t>
                      </a:r>
                      <a:r>
                        <a:rPr kumimoji="1" lang="en-US" altLang="ja-JP" sz="135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0.596</a:t>
                      </a:r>
                      <a:endParaRPr kumimoji="1" lang="ja-JP" altLang="en-US" sz="135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625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No.4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(</a:t>
                      </a:r>
                      <a:r>
                        <a:rPr kumimoji="1" lang="en-US" altLang="ja-JP" sz="1350" i="1" dirty="0" smtClean="0">
                          <a:latin typeface="+mj-lt"/>
                        </a:rPr>
                        <a:t>T</a:t>
                      </a:r>
                      <a:r>
                        <a:rPr kumimoji="1" lang="en-US" altLang="ja-JP" sz="1350" baseline="-25000" dirty="0" smtClean="0">
                          <a:latin typeface="+mj-lt"/>
                        </a:rPr>
                        <a:t>g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 = 730</a:t>
                      </a:r>
                      <a:r>
                        <a:rPr kumimoji="1" lang="en-US" altLang="ja-JP" sz="1350" baseline="30000" dirty="0" smtClean="0">
                          <a:latin typeface="+mj-lt"/>
                        </a:rPr>
                        <a:t>o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C)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yy</a:t>
                      </a:r>
                      <a:r>
                        <a:rPr kumimoji="1" lang="en-US" altLang="ja-JP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-0.10%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i="1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sz="1350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r>
                        <a:rPr kumimoji="1" lang="en-US" altLang="ja-JP" sz="13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= -0.52%</a:t>
                      </a:r>
                      <a:endParaRPr kumimoji="1" lang="ja-JP" altLang="en-US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42</a:t>
                      </a:r>
                      <a:endParaRPr kumimoji="1" lang="ja-JP" altLang="en-US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1" lang="en-US" altLang="ja-JP" sz="135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1" lang="en-US" altLang="ja-JP" sz="135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1" lang="en-US" altLang="ja-JP" sz="135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1" lang="ja-JP" altLang="en-US" sz="1350" b="1" kern="1200" baseline="-25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    1.178 </a:t>
                      </a:r>
                      <a:r>
                        <a:rPr kumimoji="1" lang="en-US" altLang="ja-JP" sz="1350" b="1" dirty="0" smtClean="0">
                          <a:latin typeface="+mj-lt"/>
                        </a:rPr>
                        <a:t>                </a:t>
                      </a:r>
                      <a:r>
                        <a:rPr kumimoji="1" lang="en-US" altLang="ja-JP" sz="1350" dirty="0" smtClean="0">
                          <a:latin typeface="+mj-lt"/>
                        </a:rPr>
                        <a:t>0.001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     0.034                 0.004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kumimoji="1" lang="en-US" altLang="ja-JP" sz="1350" dirty="0" smtClean="0">
                          <a:latin typeface="+mj-lt"/>
                        </a:rPr>
                        <a:t>     0.003                  </a:t>
                      </a:r>
                      <a:r>
                        <a:rPr kumimoji="1" lang="en-US" altLang="ja-JP" sz="135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0.596</a:t>
                      </a:r>
                      <a:endParaRPr kumimoji="1" lang="ja-JP" altLang="en-US" sz="135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右中かっこ 4"/>
          <p:cNvSpPr/>
          <p:nvPr/>
        </p:nvSpPr>
        <p:spPr>
          <a:xfrm>
            <a:off x="6732240" y="1619924"/>
            <a:ext cx="216024" cy="1224136"/>
          </a:xfrm>
          <a:prstGeom prst="righ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中かっこ 5"/>
          <p:cNvSpPr/>
          <p:nvPr/>
        </p:nvSpPr>
        <p:spPr>
          <a:xfrm>
            <a:off x="6732240" y="3348116"/>
            <a:ext cx="216024" cy="1224136"/>
          </a:xfrm>
          <a:prstGeom prst="righ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8264" y="2070409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32</a:t>
            </a:r>
            <a:r>
              <a:rPr kumimoji="1" lang="en-US" altLang="ja-JP" sz="1500" dirty="0" smtClean="0"/>
              <a:t> (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2</a:t>
            </a:r>
            <a:r>
              <a:rPr kumimoji="1" lang="en-US" altLang="ja-JP" sz="1500" dirty="0" smtClean="0"/>
              <a:t>, 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3</a:t>
            </a:r>
            <a:r>
              <a:rPr kumimoji="1" lang="en-US" altLang="ja-JP" sz="1500" dirty="0" smtClean="0"/>
              <a:t> transitions)</a:t>
            </a:r>
            <a:endParaRPr kumimoji="1" lang="ja-JP" altLang="en-US" sz="1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48264" y="3780164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31</a:t>
            </a:r>
            <a:r>
              <a:rPr kumimoji="1" lang="en-US" altLang="ja-JP" sz="1500" dirty="0" smtClean="0"/>
              <a:t> (</a:t>
            </a:r>
            <a:r>
              <a:rPr kumimoji="1" lang="en-US" altLang="ja-JP" sz="1500" i="1" dirty="0" smtClean="0"/>
              <a:t>E</a:t>
            </a:r>
            <a:r>
              <a:rPr lang="en-US" altLang="ja-JP" sz="1500" baseline="-25000" dirty="0"/>
              <a:t>1</a:t>
            </a:r>
            <a:r>
              <a:rPr kumimoji="1" lang="en-US" altLang="ja-JP" sz="1500" dirty="0" smtClean="0"/>
              <a:t>, </a:t>
            </a:r>
            <a:r>
              <a:rPr kumimoji="1" lang="en-US" altLang="ja-JP" sz="1500" i="1" dirty="0" smtClean="0"/>
              <a:t>E</a:t>
            </a:r>
            <a:r>
              <a:rPr kumimoji="1" lang="en-US" altLang="ja-JP" sz="1500" baseline="-25000" dirty="0" smtClean="0"/>
              <a:t>3</a:t>
            </a:r>
            <a:r>
              <a:rPr kumimoji="1" lang="en-US" altLang="ja-JP" sz="1500" dirty="0" smtClean="0"/>
              <a:t> transitions)</a:t>
            </a:r>
            <a:endParaRPr kumimoji="1" lang="ja-JP" altLang="en-US" sz="1500" dirty="0"/>
          </a:p>
        </p:txBody>
      </p:sp>
      <p:sp>
        <p:nvSpPr>
          <p:cNvPr id="9" name="上下矢印 8"/>
          <p:cNvSpPr/>
          <p:nvPr/>
        </p:nvSpPr>
        <p:spPr>
          <a:xfrm>
            <a:off x="7668344" y="2844060"/>
            <a:ext cx="144016" cy="504056"/>
          </a:xfrm>
          <a:prstGeom prst="up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647889"/>
            <a:ext cx="3528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 smtClean="0"/>
              <a:t>エネルギー遷移の関係</a:t>
            </a:r>
            <a:endParaRPr kumimoji="1" lang="ja-JP" altLang="en-US" sz="1500" b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95365" y="5301208"/>
            <a:ext cx="5588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dirty="0" smtClean="0"/>
              <a:t>“</a:t>
            </a:r>
            <a:r>
              <a:rPr lang="ja-JP" altLang="en-US" sz="1500" b="1" dirty="0" smtClean="0"/>
              <a:t>格子歪に伴う価電子帯のバンド構造の変化</a:t>
            </a:r>
            <a:r>
              <a:rPr lang="en-US" altLang="ja-JP" sz="1500" b="1" dirty="0" smtClean="0"/>
              <a:t>”</a:t>
            </a:r>
            <a:endParaRPr kumimoji="1" lang="ja-JP" altLang="en-US" sz="1500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99592" y="5624373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試料面内の圧縮歪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In-plane compressive strains</a:t>
            </a:r>
            <a:r>
              <a:rPr lang="ja-JP" altLang="en-US" sz="1600" dirty="0" smtClean="0"/>
              <a:t>）</a:t>
            </a:r>
            <a:endParaRPr kumimoji="1" lang="ja-JP" altLang="en-US" sz="1600" dirty="0"/>
          </a:p>
        </p:txBody>
      </p:sp>
      <p:grpSp>
        <p:nvGrpSpPr>
          <p:cNvPr id="65" name="グループ化 64"/>
          <p:cNvGrpSpPr/>
          <p:nvPr/>
        </p:nvGrpSpPr>
        <p:grpSpPr>
          <a:xfrm>
            <a:off x="971600" y="6021288"/>
            <a:ext cx="7272808" cy="338554"/>
            <a:chOff x="1043608" y="5682734"/>
            <a:chExt cx="7272808" cy="338554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1043608" y="5682734"/>
              <a:ext cx="7272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 err="1" smtClean="0">
                  <a:latin typeface="Symbol" panose="05050102010706020507" pitchFamily="18" charset="2"/>
                </a:rPr>
                <a:t>e</a:t>
              </a:r>
              <a:r>
                <a:rPr kumimoji="1" lang="en-US" altLang="ja-JP" sz="1600" baseline="-25000" dirty="0" err="1" smtClean="0"/>
                <a:t>yy</a:t>
              </a:r>
              <a:r>
                <a:rPr lang="en-US" altLang="ja-JP" sz="1600" dirty="0" smtClean="0"/>
                <a:t> &lt; 0</a:t>
              </a:r>
              <a:r>
                <a:rPr lang="ja-JP" altLang="en-US" sz="1600" dirty="0"/>
                <a:t> </a:t>
              </a:r>
              <a:r>
                <a:rPr lang="ja-JP" altLang="en-US" sz="1600" dirty="0" smtClean="0"/>
                <a:t>及び </a:t>
              </a:r>
              <a:r>
                <a:rPr lang="en-US" altLang="ja-JP" sz="1600" i="1" dirty="0" err="1" smtClean="0">
                  <a:latin typeface="Symbol" panose="05050102010706020507" pitchFamily="18" charset="2"/>
                </a:rPr>
                <a:t>e</a:t>
              </a:r>
              <a:r>
                <a:rPr lang="en-US" altLang="ja-JP" sz="1600" baseline="-25000" dirty="0" err="1" smtClean="0"/>
                <a:t>zz</a:t>
              </a:r>
              <a:r>
                <a:rPr lang="en-US" altLang="ja-JP" sz="1600" baseline="-25000" dirty="0" smtClean="0"/>
                <a:t> </a:t>
              </a:r>
              <a:r>
                <a:rPr lang="en-US" altLang="ja-JP" sz="1600" dirty="0" smtClean="0"/>
                <a:t>&lt; 0       </a:t>
              </a:r>
              <a:r>
                <a:rPr lang="ja-JP" altLang="en-US" sz="1600" dirty="0" smtClean="0"/>
                <a:t>　　</a:t>
              </a:r>
              <a:r>
                <a:rPr lang="en-US" altLang="ja-JP" sz="1600" dirty="0" smtClean="0"/>
                <a:t>  </a:t>
              </a:r>
              <a:r>
                <a:rPr lang="ja-JP" altLang="en-US" sz="1600" dirty="0" smtClean="0"/>
                <a:t>大きなエネルギー分裂の観測　　　　　高い偏光</a:t>
              </a:r>
              <a:r>
                <a:rPr lang="ja-JP" altLang="en-US" sz="1600" dirty="0"/>
                <a:t>性</a:t>
              </a:r>
              <a:r>
                <a:rPr lang="ja-JP" altLang="en-US" sz="1600" dirty="0" smtClean="0"/>
                <a:t>　　</a:t>
              </a:r>
              <a:endParaRPr kumimoji="1" lang="ja-JP" altLang="en-US" sz="1600" dirty="0"/>
            </a:p>
          </p:txBody>
        </p:sp>
        <p:sp>
          <p:nvSpPr>
            <p:cNvPr id="63" name="右矢印 62"/>
            <p:cNvSpPr/>
            <p:nvPr/>
          </p:nvSpPr>
          <p:spPr>
            <a:xfrm>
              <a:off x="2771800" y="5780003"/>
              <a:ext cx="373950" cy="169277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右矢印 63"/>
            <p:cNvSpPr/>
            <p:nvPr/>
          </p:nvSpPr>
          <p:spPr>
            <a:xfrm>
              <a:off x="6012160" y="5780003"/>
              <a:ext cx="373950" cy="169277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フリーフォーム 65"/>
          <p:cNvSpPr/>
          <p:nvPr/>
        </p:nvSpPr>
        <p:spPr>
          <a:xfrm>
            <a:off x="827382" y="5454622"/>
            <a:ext cx="6983896" cy="980661"/>
          </a:xfrm>
          <a:custGeom>
            <a:avLst/>
            <a:gdLst>
              <a:gd name="connsiteX0" fmla="*/ 0 w 6983896"/>
              <a:gd name="connsiteY0" fmla="*/ 159026 h 980661"/>
              <a:gd name="connsiteX1" fmla="*/ 0 w 6983896"/>
              <a:gd name="connsiteY1" fmla="*/ 980661 h 980661"/>
              <a:gd name="connsiteX2" fmla="*/ 6983896 w 6983896"/>
              <a:gd name="connsiteY2" fmla="*/ 980661 h 980661"/>
              <a:gd name="connsiteX3" fmla="*/ 6970643 w 6983896"/>
              <a:gd name="connsiteY3" fmla="*/ 0 h 980661"/>
              <a:gd name="connsiteX4" fmla="*/ 3617843 w 6983896"/>
              <a:gd name="connsiteY4" fmla="*/ 0 h 98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896" h="980661">
                <a:moveTo>
                  <a:pt x="0" y="159026"/>
                </a:moveTo>
                <a:lnTo>
                  <a:pt x="0" y="980661"/>
                </a:lnTo>
                <a:lnTo>
                  <a:pt x="6983896" y="980661"/>
                </a:lnTo>
                <a:lnTo>
                  <a:pt x="6970643" y="0"/>
                </a:lnTo>
                <a:lnTo>
                  <a:pt x="3617843" y="0"/>
                </a:lnTo>
              </a:path>
            </a:pathLst>
          </a:cu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4690011"/>
            <a:ext cx="75330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全体</a:t>
            </a:r>
            <a:r>
              <a:rPr lang="ja-JP" altLang="en-US" sz="1500" b="1" dirty="0"/>
              <a:t>の</a:t>
            </a:r>
            <a:r>
              <a:rPr lang="ja-JP" altLang="en-US" sz="1500" b="1" dirty="0" smtClean="0"/>
              <a:t>格子歪 </a:t>
            </a:r>
            <a:r>
              <a:rPr lang="en-US" altLang="ja-JP" sz="1500" b="1" dirty="0" smtClean="0"/>
              <a:t>[</a:t>
            </a:r>
            <a:r>
              <a:rPr lang="en-US" altLang="ja-JP" sz="1500" b="1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ja-JP" sz="1500" b="1" dirty="0"/>
              <a:t>]</a:t>
            </a:r>
            <a:r>
              <a:rPr lang="en-US" altLang="ja-JP" sz="1500" b="1" dirty="0" smtClean="0"/>
              <a:t> =</a:t>
            </a:r>
            <a:r>
              <a:rPr lang="ja-JP" altLang="en-US" sz="1500" b="1" dirty="0"/>
              <a:t>　</a:t>
            </a:r>
            <a:r>
              <a:rPr lang="ja-JP" altLang="en-US" sz="1500" b="1" dirty="0" smtClean="0"/>
              <a:t>膜厚による格子歪 </a:t>
            </a:r>
            <a:r>
              <a:rPr lang="en-US" altLang="ja-JP" sz="1500" b="1" dirty="0" smtClean="0"/>
              <a:t>[</a:t>
            </a:r>
            <a:r>
              <a:rPr lang="en-US" altLang="ja-JP" sz="1500" b="1" i="1" dirty="0" smtClean="0">
                <a:latin typeface="Symbol" panose="05050102010706020507" pitchFamily="18" charset="2"/>
              </a:rPr>
              <a:t>e </a:t>
            </a:r>
            <a:r>
              <a:rPr lang="en-US" altLang="ja-JP" sz="1500" b="1" dirty="0" smtClean="0"/>
              <a:t>: lattice] + </a:t>
            </a:r>
            <a:r>
              <a:rPr lang="ja-JP" altLang="en-US" sz="1500" b="1" dirty="0" smtClean="0"/>
              <a:t>熱膨張による格子歪 </a:t>
            </a:r>
            <a:r>
              <a:rPr lang="en-US" altLang="ja-JP" sz="1500" b="1" dirty="0" smtClean="0"/>
              <a:t>[</a:t>
            </a:r>
            <a:r>
              <a:rPr lang="en-US" altLang="ja-JP" sz="1500" b="1" i="1" dirty="0" smtClean="0">
                <a:latin typeface="Symbol" panose="05050102010706020507" pitchFamily="18" charset="2"/>
              </a:rPr>
              <a:t>e</a:t>
            </a:r>
            <a:r>
              <a:rPr lang="en-US" altLang="ja-JP" sz="1500" b="1" dirty="0" smtClean="0"/>
              <a:t>: thermal]  </a:t>
            </a:r>
            <a:endParaRPr kumimoji="1" lang="ja-JP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198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テキスト ボックス 240"/>
          <p:cNvSpPr txBox="1"/>
          <p:nvPr/>
        </p:nvSpPr>
        <p:spPr>
          <a:xfrm>
            <a:off x="179512" y="379983"/>
            <a:ext cx="37444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dirty="0" smtClean="0"/>
              <a:t>偏光吸収と性能</a:t>
            </a:r>
            <a:r>
              <a:rPr lang="ja-JP" altLang="en-US" sz="1900" dirty="0"/>
              <a:t>評価</a:t>
            </a:r>
            <a:endParaRPr kumimoji="1" lang="ja-JP" altLang="en-US" sz="19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02781" y="762212"/>
            <a:ext cx="4317691" cy="5187068"/>
            <a:chOff x="4430773" y="762212"/>
            <a:chExt cx="4317691" cy="5187068"/>
          </a:xfrm>
        </p:grpSpPr>
        <p:grpSp>
          <p:nvGrpSpPr>
            <p:cNvPr id="278" name="グループ化 277"/>
            <p:cNvGrpSpPr/>
            <p:nvPr/>
          </p:nvGrpSpPr>
          <p:grpSpPr>
            <a:xfrm>
              <a:off x="4430773" y="762212"/>
              <a:ext cx="4317691" cy="5187068"/>
              <a:chOff x="4211960" y="297259"/>
              <a:chExt cx="4494204" cy="5399122"/>
            </a:xfrm>
          </p:grpSpPr>
          <p:pic>
            <p:nvPicPr>
              <p:cNvPr id="250" name="図 2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960" y="3403740"/>
                <a:ext cx="4494204" cy="1778714"/>
              </a:xfrm>
              <a:prstGeom prst="rect">
                <a:avLst/>
              </a:prstGeom>
            </p:spPr>
          </p:pic>
          <p:pic>
            <p:nvPicPr>
              <p:cNvPr id="249" name="図 2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297259"/>
                <a:ext cx="4248472" cy="3625813"/>
              </a:xfrm>
              <a:prstGeom prst="rect">
                <a:avLst/>
              </a:prstGeom>
            </p:spPr>
          </p:pic>
          <p:sp>
            <p:nvSpPr>
              <p:cNvPr id="251" name="テキスト ボックス 250"/>
              <p:cNvSpPr txBox="1"/>
              <p:nvPr/>
            </p:nvSpPr>
            <p:spPr>
              <a:xfrm>
                <a:off x="5162918" y="1124744"/>
                <a:ext cx="1512168" cy="320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Sample</a:t>
                </a:r>
                <a:r>
                  <a:rPr lang="ja-JP" altLang="en-US" sz="1400" dirty="0"/>
                  <a:t> </a:t>
                </a:r>
                <a:r>
                  <a:rPr lang="en-US" altLang="ja-JP" sz="1400" dirty="0" smtClean="0"/>
                  <a:t>No. </a:t>
                </a:r>
                <a:r>
                  <a:rPr kumimoji="1" lang="en-US" altLang="ja-JP" sz="1400" dirty="0" smtClean="0"/>
                  <a:t>IV</a:t>
                </a:r>
                <a:endParaRPr kumimoji="1" lang="ja-JP" altLang="en-US" sz="1400" dirty="0"/>
              </a:p>
            </p:txBody>
          </p:sp>
          <p:sp>
            <p:nvSpPr>
              <p:cNvPr id="257" name="テキスト ボックス 256"/>
              <p:cNvSpPr txBox="1"/>
              <p:nvPr/>
            </p:nvSpPr>
            <p:spPr>
              <a:xfrm>
                <a:off x="5681828" y="4962654"/>
                <a:ext cx="19865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energy (eV)</a:t>
                </a:r>
                <a:endParaRPr kumimoji="1" lang="ja-JP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テキスト ボックス 257"/>
              <p:cNvSpPr txBox="1"/>
              <p:nvPr/>
            </p:nvSpPr>
            <p:spPr>
              <a:xfrm rot="16200000">
                <a:off x="8067862" y="3987072"/>
                <a:ext cx="4465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50" dirty="0" smtClean="0">
                    <a:latin typeface="Symbol" panose="05050102010706020507" pitchFamily="18" charset="2"/>
                  </a:rPr>
                  <a:t>F</a:t>
                </a:r>
                <a:endParaRPr kumimoji="1" lang="ja-JP" altLang="en-US" sz="155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260" name="テキスト ボックス 259"/>
              <p:cNvSpPr txBox="1"/>
              <p:nvPr/>
            </p:nvSpPr>
            <p:spPr>
              <a:xfrm>
                <a:off x="5194527" y="1416160"/>
                <a:ext cx="1188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dirty="0" smtClean="0"/>
                  <a:t>(</a:t>
                </a:r>
                <a:r>
                  <a:rPr kumimoji="1" lang="en-US" altLang="ja-JP" sz="1300" i="1" dirty="0" smtClean="0"/>
                  <a:t>T</a:t>
                </a:r>
                <a:r>
                  <a:rPr kumimoji="1" lang="en-US" altLang="ja-JP" sz="1300" baseline="-25000" dirty="0" smtClean="0"/>
                  <a:t>g</a:t>
                </a:r>
                <a:r>
                  <a:rPr kumimoji="1" lang="en-US" altLang="ja-JP" sz="1300" dirty="0" smtClean="0"/>
                  <a:t> = 730</a:t>
                </a:r>
                <a:r>
                  <a:rPr kumimoji="1" lang="en-US" altLang="ja-JP" sz="1300" baseline="30000" dirty="0" smtClean="0"/>
                  <a:t>o</a:t>
                </a:r>
                <a:r>
                  <a:rPr kumimoji="1" lang="en-US" altLang="ja-JP" sz="1300" dirty="0" smtClean="0"/>
                  <a:t>C)</a:t>
                </a:r>
                <a:endParaRPr kumimoji="1" lang="ja-JP" altLang="en-US" sz="1300" dirty="0"/>
              </a:p>
            </p:txBody>
          </p:sp>
          <p:sp>
            <p:nvSpPr>
              <p:cNvPr id="262" name="テキスト ボックス 261"/>
              <p:cNvSpPr txBox="1"/>
              <p:nvPr/>
            </p:nvSpPr>
            <p:spPr>
              <a:xfrm rot="16200000">
                <a:off x="3574631" y="1927575"/>
                <a:ext cx="22322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Absorption (10</a:t>
                </a:r>
                <a:r>
                  <a:rPr kumimoji="1" lang="en-US" altLang="ja-JP" sz="155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1" lang="en-US" altLang="ja-JP" sz="15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kumimoji="1" lang="en-US" altLang="ja-JP" sz="155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kumimoji="1" lang="en-US" altLang="ja-JP" sz="15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15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テキスト ボックス 262"/>
              <p:cNvSpPr txBox="1"/>
              <p:nvPr/>
            </p:nvSpPr>
            <p:spPr>
              <a:xfrm rot="16200000">
                <a:off x="3967191" y="3925797"/>
                <a:ext cx="14041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50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</a:t>
                </a:r>
                <a:r>
                  <a:rPr kumimoji="1" lang="en-US" altLang="ja-JP" sz="1550" i="1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ja-JP" sz="15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(10</a:t>
                </a:r>
                <a:r>
                  <a:rPr kumimoji="1" lang="en-US" altLang="ja-JP" sz="155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1" lang="en-US" altLang="ja-JP" sz="15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kumimoji="1" lang="en-US" altLang="ja-JP" sz="155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kumimoji="1" lang="en-US" altLang="ja-JP" sz="15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15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3" name="直線矢印コネクタ 272"/>
              <p:cNvCxnSpPr/>
              <p:nvPr/>
            </p:nvCxnSpPr>
            <p:spPr>
              <a:xfrm>
                <a:off x="6361625" y="2420888"/>
                <a:ext cx="273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矢印コネクタ 273"/>
              <p:cNvCxnSpPr/>
              <p:nvPr/>
            </p:nvCxnSpPr>
            <p:spPr>
              <a:xfrm flipH="1">
                <a:off x="7035126" y="2420888"/>
                <a:ext cx="273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7" name="テキスト ボックス 276"/>
              <p:cNvSpPr txBox="1"/>
              <p:nvPr/>
            </p:nvSpPr>
            <p:spPr>
              <a:xfrm>
                <a:off x="4802254" y="5373216"/>
                <a:ext cx="35861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500" i="1" dirty="0" err="1">
                    <a:latin typeface="Symbol" panose="05050102010706020507" pitchFamily="18" charset="2"/>
                  </a:rPr>
                  <a:t>e</a:t>
                </a:r>
                <a:r>
                  <a:rPr kumimoji="1" lang="en-US" altLang="ja-JP" sz="1500" baseline="-25000" dirty="0" err="1" smtClean="0"/>
                  <a:t>xx</a:t>
                </a:r>
                <a:r>
                  <a:rPr kumimoji="1" lang="en-US" altLang="ja-JP" sz="1500" dirty="0" smtClean="0"/>
                  <a:t> = +0.28%,  </a:t>
                </a:r>
                <a:r>
                  <a:rPr lang="en-US" altLang="ja-JP" sz="1500" i="1" dirty="0" err="1">
                    <a:latin typeface="Symbol" panose="05050102010706020507" pitchFamily="18" charset="2"/>
                  </a:rPr>
                  <a:t>e</a:t>
                </a:r>
                <a:r>
                  <a:rPr lang="en-US" altLang="ja-JP" sz="1500" baseline="-25000" dirty="0" err="1" smtClean="0"/>
                  <a:t>yy</a:t>
                </a:r>
                <a:r>
                  <a:rPr lang="en-US" altLang="ja-JP" sz="1500" dirty="0" smtClean="0"/>
                  <a:t> = -0.10%,   </a:t>
                </a:r>
                <a:r>
                  <a:rPr lang="en-US" altLang="ja-JP" sz="1500" i="1" dirty="0" err="1">
                    <a:latin typeface="Symbol" panose="05050102010706020507" pitchFamily="18" charset="2"/>
                  </a:rPr>
                  <a:t>e</a:t>
                </a:r>
                <a:r>
                  <a:rPr kumimoji="1" lang="en-US" altLang="ja-JP" sz="1500" baseline="-25000" dirty="0" err="1" smtClean="0"/>
                  <a:t>zz</a:t>
                </a:r>
                <a:r>
                  <a:rPr kumimoji="1" lang="en-US" altLang="ja-JP" sz="1500" dirty="0" smtClean="0"/>
                  <a:t> = -0.48%</a:t>
                </a:r>
                <a:endParaRPr kumimoji="1" lang="ja-JP" altLang="en-US" sz="1500" dirty="0"/>
              </a:p>
            </p:txBody>
          </p:sp>
        </p:grpSp>
        <p:sp>
          <p:nvSpPr>
            <p:cNvPr id="282" name="テキスト ボックス 281"/>
            <p:cNvSpPr txBox="1"/>
            <p:nvPr/>
          </p:nvSpPr>
          <p:spPr>
            <a:xfrm>
              <a:off x="5691114" y="2497821"/>
              <a:ext cx="12241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00" b="1" dirty="0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1300" b="1" i="1" dirty="0" smtClean="0"/>
                <a:t>E</a:t>
              </a:r>
              <a:r>
                <a:rPr kumimoji="1" lang="en-US" altLang="ja-JP" sz="1300" b="1" dirty="0" smtClean="0"/>
                <a:t> = 42 meV</a:t>
              </a:r>
              <a:endParaRPr kumimoji="1" lang="ja-JP" altLang="en-US" sz="1300" b="1" dirty="0"/>
            </a:p>
          </p:txBody>
        </p:sp>
        <p:sp>
          <p:nvSpPr>
            <p:cNvPr id="284" name="テキスト ボックス 283"/>
            <p:cNvSpPr txBox="1"/>
            <p:nvPr/>
          </p:nvSpPr>
          <p:spPr>
            <a:xfrm>
              <a:off x="5367078" y="3998022"/>
              <a:ext cx="18722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00" dirty="0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1300" i="1" dirty="0" smtClean="0">
                  <a:latin typeface="Symbol" panose="05050102010706020507" pitchFamily="18" charset="2"/>
                </a:rPr>
                <a:t>a</a:t>
              </a:r>
              <a:r>
                <a:rPr kumimoji="1" lang="en-US" altLang="ja-JP" sz="1300" dirty="0" smtClean="0"/>
                <a:t> = 8.4 x 10</a:t>
              </a:r>
              <a:r>
                <a:rPr lang="en-US" altLang="ja-JP" sz="1300" baseline="30000" dirty="0"/>
                <a:t>4</a:t>
              </a:r>
              <a:r>
                <a:rPr kumimoji="1" lang="en-US" altLang="ja-JP" sz="1300" dirty="0" smtClean="0"/>
                <a:t> cm</a:t>
              </a:r>
              <a:r>
                <a:rPr kumimoji="1" lang="en-US" altLang="ja-JP" sz="1300" baseline="30000" dirty="0" smtClean="0"/>
                <a:t>-1</a:t>
              </a:r>
              <a:endParaRPr kumimoji="1" lang="ja-JP" altLang="en-US" sz="1300" baseline="30000" dirty="0"/>
            </a:p>
          </p:txBody>
        </p:sp>
        <p:sp>
          <p:nvSpPr>
            <p:cNvPr id="286" name="テキスト ボックス 285"/>
            <p:cNvSpPr txBox="1"/>
            <p:nvPr/>
          </p:nvSpPr>
          <p:spPr>
            <a:xfrm>
              <a:off x="5384204" y="4261310"/>
              <a:ext cx="7857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00" dirty="0" smtClean="0">
                  <a:latin typeface="Symbol" panose="05050102010706020507" pitchFamily="18" charset="2"/>
                </a:rPr>
                <a:t>F</a:t>
              </a:r>
              <a:r>
                <a:rPr kumimoji="1" lang="en-US" altLang="ja-JP" sz="1300" dirty="0" smtClean="0"/>
                <a:t> = 18.6</a:t>
              </a:r>
              <a:endParaRPr kumimoji="1" lang="ja-JP" altLang="en-US" sz="1300" dirty="0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187058" y="1126544"/>
              <a:ext cx="34563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dirty="0" smtClean="0"/>
                <a:t>偏光吸収スペクトル及び偏光性能</a:t>
              </a:r>
              <a:endParaRPr kumimoji="1" lang="ja-JP" altLang="en-US" sz="1500" dirty="0"/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12815"/>
              </p:ext>
            </p:extLst>
          </p:nvPr>
        </p:nvGraphicFramePr>
        <p:xfrm>
          <a:off x="724472" y="1350206"/>
          <a:ext cx="2839416" cy="56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数式" r:id="rId5" imgW="2286000" imgH="457200" progId="Equation.3">
                  <p:embed/>
                </p:oleObj>
              </mc:Choice>
              <mc:Fallback>
                <p:oleObj name="数式" r:id="rId5" imgW="2286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72" y="1350206"/>
                        <a:ext cx="2839416" cy="567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79512" y="90872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偏光フィルターの偏光度合（</a:t>
            </a:r>
            <a:r>
              <a:rPr lang="en-US" altLang="ja-JP" sz="1600" dirty="0" smtClean="0">
                <a:latin typeface="Symbol" panose="05050102010706020507" pitchFamily="18" charset="2"/>
              </a:rPr>
              <a:t>F</a:t>
            </a:r>
            <a:r>
              <a:rPr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2249326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1500" i="1" dirty="0" smtClean="0">
                <a:latin typeface="Symbol" panose="05050102010706020507" pitchFamily="18" charset="2"/>
              </a:rPr>
              <a:t>f</a:t>
            </a:r>
            <a:r>
              <a:rPr lang="en-US" altLang="ja-JP" sz="1500" i="1" baseline="-25000" dirty="0"/>
              <a:t>i</a:t>
            </a:r>
            <a:r>
              <a:rPr kumimoji="1" lang="en-US" altLang="ja-JP" sz="1500" i="1" baseline="-25000" dirty="0" smtClean="0"/>
              <a:t> </a:t>
            </a:r>
            <a:r>
              <a:rPr kumimoji="1" lang="en-US" altLang="ja-JP" sz="1500" dirty="0" smtClean="0"/>
              <a:t>:    </a:t>
            </a:r>
            <a:r>
              <a:rPr kumimoji="1" lang="ja-JP" altLang="en-US" sz="1400" b="1" dirty="0" smtClean="0"/>
              <a:t>入射偏光角</a:t>
            </a:r>
            <a:endParaRPr lang="en-US" altLang="ja-JP" sz="1400" b="1" dirty="0" smtClean="0"/>
          </a:p>
          <a:p>
            <a:pPr>
              <a:lnSpc>
                <a:spcPts val="2200"/>
              </a:lnSpc>
            </a:pPr>
            <a:r>
              <a:rPr lang="en-US" altLang="ja-JP" sz="1500" dirty="0" smtClean="0">
                <a:latin typeface="Symbol" panose="05050102010706020507" pitchFamily="18" charset="2"/>
              </a:rPr>
              <a:t>D</a:t>
            </a:r>
            <a:r>
              <a:rPr lang="en-US" altLang="ja-JP" sz="1500" i="1" dirty="0" smtClean="0">
                <a:latin typeface="Symbol" panose="05050102010706020507" pitchFamily="18" charset="2"/>
              </a:rPr>
              <a:t>a</a:t>
            </a:r>
            <a:r>
              <a:rPr lang="en-US" altLang="ja-JP" sz="1500" dirty="0" smtClean="0"/>
              <a:t>:  </a:t>
            </a:r>
            <a:r>
              <a:rPr lang="ja-JP" altLang="en-US" sz="1400" b="1" dirty="0" smtClean="0"/>
              <a:t>偏光吸収係数の差分</a:t>
            </a:r>
            <a:endParaRPr lang="en-US" altLang="ja-JP" sz="1400" b="1" dirty="0" smtClean="0"/>
          </a:p>
          <a:p>
            <a:pPr>
              <a:lnSpc>
                <a:spcPts val="2200"/>
              </a:lnSpc>
            </a:pPr>
            <a:r>
              <a:rPr kumimoji="1" lang="en-US" altLang="ja-JP" sz="1500" i="1" dirty="0" smtClean="0"/>
              <a:t>d</a:t>
            </a:r>
            <a:r>
              <a:rPr kumimoji="1" lang="en-US" altLang="ja-JP" sz="1500" dirty="0" smtClean="0"/>
              <a:t> :     </a:t>
            </a:r>
            <a:r>
              <a:rPr kumimoji="1" lang="ja-JP" altLang="en-US" sz="1400" b="1" dirty="0" smtClean="0"/>
              <a:t>膜厚　</a:t>
            </a:r>
            <a:r>
              <a:rPr kumimoji="1" lang="en-US" altLang="ja-JP" sz="1400" b="1" dirty="0" smtClean="0"/>
              <a:t>(117 nm)</a:t>
            </a:r>
            <a:endParaRPr kumimoji="1" lang="ja-JP" altLang="en-US" sz="1400" b="1" dirty="0"/>
          </a:p>
        </p:txBody>
      </p:sp>
      <p:sp>
        <p:nvSpPr>
          <p:cNvPr id="13" name="フリーフォーム 12"/>
          <p:cNvSpPr/>
          <p:nvPr/>
        </p:nvSpPr>
        <p:spPr>
          <a:xfrm>
            <a:off x="596349" y="1021134"/>
            <a:ext cx="3183564" cy="2166911"/>
          </a:xfrm>
          <a:custGeom>
            <a:avLst/>
            <a:gdLst>
              <a:gd name="connsiteX0" fmla="*/ 0 w 3326295"/>
              <a:gd name="connsiteY0" fmla="*/ 278295 h 1974574"/>
              <a:gd name="connsiteX1" fmla="*/ 0 w 3326295"/>
              <a:gd name="connsiteY1" fmla="*/ 1974574 h 1974574"/>
              <a:gd name="connsiteX2" fmla="*/ 3326295 w 3326295"/>
              <a:gd name="connsiteY2" fmla="*/ 1974574 h 1974574"/>
              <a:gd name="connsiteX3" fmla="*/ 3313043 w 3326295"/>
              <a:gd name="connsiteY3" fmla="*/ 0 h 1974574"/>
              <a:gd name="connsiteX4" fmla="*/ 2425148 w 3326295"/>
              <a:gd name="connsiteY4" fmla="*/ 0 h 197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5" h="1974574">
                <a:moveTo>
                  <a:pt x="0" y="278295"/>
                </a:moveTo>
                <a:lnTo>
                  <a:pt x="0" y="1974574"/>
                </a:lnTo>
                <a:lnTo>
                  <a:pt x="3326295" y="1974574"/>
                </a:lnTo>
                <a:cubicBezTo>
                  <a:pt x="3321878" y="1316383"/>
                  <a:pt x="3317460" y="658191"/>
                  <a:pt x="3313043" y="0"/>
                </a:cubicBezTo>
                <a:lnTo>
                  <a:pt x="2425148" y="0"/>
                </a:lnTo>
              </a:path>
            </a:pathLst>
          </a:custGeom>
          <a:noFill/>
          <a:ln w="12700"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6348" y="3188045"/>
            <a:ext cx="28079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i="1" dirty="0">
                <a:latin typeface="Symbol" panose="05050102010706020507" pitchFamily="18" charset="2"/>
              </a:rPr>
              <a:t>f</a:t>
            </a:r>
            <a:r>
              <a:rPr kumimoji="1" lang="en-US" altLang="ja-JP" sz="600" i="1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sz="1500" i="1" baseline="-25000" dirty="0" smtClean="0"/>
              <a:t>i</a:t>
            </a:r>
            <a:r>
              <a:rPr kumimoji="1" lang="en-US" altLang="ja-JP" sz="1500" i="1" dirty="0" smtClean="0"/>
              <a:t> </a:t>
            </a:r>
            <a:r>
              <a:rPr kumimoji="1" lang="en-US" altLang="ja-JP" sz="1500" dirty="0" smtClean="0"/>
              <a:t>= 45</a:t>
            </a:r>
            <a:r>
              <a:rPr kumimoji="1" lang="en-US" altLang="ja-JP" sz="1500" baseline="30000" dirty="0" smtClean="0"/>
              <a:t>o</a:t>
            </a:r>
            <a:r>
              <a:rPr kumimoji="1" lang="en-US" altLang="ja-JP" sz="1500" dirty="0" smtClean="0"/>
              <a:t> </a:t>
            </a:r>
            <a:r>
              <a:rPr kumimoji="1" lang="ja-JP" altLang="en-US" sz="1500" dirty="0" smtClean="0"/>
              <a:t>の場合：　</a:t>
            </a:r>
            <a:r>
              <a:rPr kumimoji="1" lang="en-US" altLang="ja-JP" sz="1500" i="1" dirty="0" smtClean="0">
                <a:latin typeface="Symbol" panose="05050102010706020507" pitchFamily="18" charset="2"/>
              </a:rPr>
              <a:t>F</a:t>
            </a:r>
            <a:r>
              <a:rPr kumimoji="1" lang="en-US" altLang="ja-JP" sz="1500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sz="1500" dirty="0" smtClean="0"/>
              <a:t>= 18.6</a:t>
            </a:r>
            <a:endParaRPr kumimoji="1" lang="ja-JP" altLang="en-US" sz="15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34777"/>
              </p:ext>
            </p:extLst>
          </p:nvPr>
        </p:nvGraphicFramePr>
        <p:xfrm>
          <a:off x="683569" y="1961294"/>
          <a:ext cx="1656184" cy="24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数式" r:id="rId7" imgW="1358310" imgH="203112" progId="Equation.3">
                  <p:embed/>
                </p:oleObj>
              </mc:Choice>
              <mc:Fallback>
                <p:oleObj name="数式" r:id="rId7" imgW="135831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1961294"/>
                        <a:ext cx="1656184" cy="243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251520" y="3710972"/>
            <a:ext cx="3327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バンド端エネルギー差</a:t>
            </a:r>
            <a:endParaRPr kumimoji="1" lang="en-US" altLang="ja-JP" sz="16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5882" y="4071012"/>
            <a:ext cx="293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50" dirty="0" smtClean="0">
                <a:solidFill>
                  <a:srgbClr val="C00000"/>
                </a:solidFill>
              </a:rPr>
              <a:t>*</a:t>
            </a:r>
            <a:r>
              <a:rPr kumimoji="1" lang="ja-JP" altLang="en-US" sz="1550" dirty="0" smtClean="0">
                <a:solidFill>
                  <a:srgbClr val="C00000"/>
                </a:solidFill>
              </a:rPr>
              <a:t>目標とする</a:t>
            </a:r>
            <a:r>
              <a:rPr kumimoji="1" lang="en-US" altLang="ja-JP" sz="155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kumimoji="1" lang="en-US" altLang="ja-JP" sz="1550" i="1" dirty="0" smtClean="0">
                <a:solidFill>
                  <a:srgbClr val="C00000"/>
                </a:solidFill>
              </a:rPr>
              <a:t>E</a:t>
            </a:r>
            <a:r>
              <a:rPr lang="ja-JP" altLang="en-US" sz="1550" dirty="0">
                <a:solidFill>
                  <a:srgbClr val="C00000"/>
                </a:solidFill>
              </a:rPr>
              <a:t>：</a:t>
            </a:r>
            <a:r>
              <a:rPr kumimoji="1" lang="en-US" altLang="ja-JP" sz="1550" dirty="0" smtClean="0">
                <a:solidFill>
                  <a:srgbClr val="C00000"/>
                </a:solidFill>
              </a:rPr>
              <a:t> 60 meV</a:t>
            </a:r>
            <a:r>
              <a:rPr kumimoji="1" lang="ja-JP" altLang="en-US" sz="1550" dirty="0" smtClean="0">
                <a:solidFill>
                  <a:srgbClr val="C00000"/>
                </a:solidFill>
              </a:rPr>
              <a:t>程度</a:t>
            </a:r>
            <a:endParaRPr kumimoji="1" lang="ja-JP" altLang="en-US" sz="1550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3055" y="4512694"/>
            <a:ext cx="37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量子井戸の適用へ</a:t>
            </a:r>
            <a:endParaRPr kumimoji="1" lang="ja-JP" altLang="en-US" sz="16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4760"/>
              </p:ext>
            </p:extLst>
          </p:nvPr>
        </p:nvGraphicFramePr>
        <p:xfrm>
          <a:off x="827584" y="4869160"/>
          <a:ext cx="3570380" cy="60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数式" r:id="rId9" imgW="2946240" imgH="495000" progId="Equation.3">
                  <p:embed/>
                </p:oleObj>
              </mc:Choice>
              <mc:Fallback>
                <p:oleObj name="数式" r:id="rId9" imgW="2946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869160"/>
                        <a:ext cx="3570380" cy="600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819978" y="5471972"/>
            <a:ext cx="27363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[</a:t>
            </a:r>
            <a:r>
              <a:rPr lang="en-US" altLang="ja-JP" sz="1500" i="1" dirty="0" smtClean="0"/>
              <a:t>L</a:t>
            </a:r>
            <a:r>
              <a:rPr lang="en-US" altLang="ja-JP" sz="1500" dirty="0" smtClean="0"/>
              <a:t>: </a:t>
            </a:r>
            <a:r>
              <a:rPr lang="ja-JP" altLang="en-US" sz="1500" dirty="0" smtClean="0"/>
              <a:t>井戸幅、</a:t>
            </a:r>
            <a:r>
              <a:rPr lang="en-US" altLang="ja-JP" sz="1500" i="1" dirty="0">
                <a:latin typeface="Symbol" panose="05050102010706020507" pitchFamily="18" charset="2"/>
              </a:rPr>
              <a:t>e</a:t>
            </a:r>
            <a:r>
              <a:rPr lang="en-US" altLang="ja-JP" sz="1500" baseline="-25000" dirty="0" smtClean="0"/>
              <a:t>//</a:t>
            </a:r>
            <a:r>
              <a:rPr lang="en-US" altLang="ja-JP" sz="1500" dirty="0" smtClean="0"/>
              <a:t>: </a:t>
            </a:r>
            <a:r>
              <a:rPr lang="ja-JP" altLang="en-US" sz="1500" dirty="0" smtClean="0"/>
              <a:t>面内格子歪</a:t>
            </a:r>
            <a:r>
              <a:rPr lang="en-US" altLang="ja-JP" sz="1500" dirty="0" smtClean="0"/>
              <a:t>]</a:t>
            </a:r>
            <a:endParaRPr kumimoji="1" lang="ja-JP" altLang="en-US" sz="15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2970" y="5970688"/>
            <a:ext cx="37159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“</a:t>
            </a:r>
            <a:r>
              <a:rPr lang="ja-JP" altLang="en-US" sz="1500" dirty="0" smtClean="0"/>
              <a:t>量子井戸における偏光発光：</a:t>
            </a:r>
            <a:r>
              <a:rPr lang="en-US" altLang="ja-JP" sz="1500" dirty="0" smtClean="0">
                <a:latin typeface="Symbol" panose="05050102010706020507" pitchFamily="18" charset="2"/>
              </a:rPr>
              <a:t>D</a:t>
            </a:r>
            <a:r>
              <a:rPr lang="en-US" altLang="ja-JP" sz="1500" i="1" dirty="0" smtClean="0"/>
              <a:t>E</a:t>
            </a:r>
            <a:r>
              <a:rPr lang="en-US" altLang="ja-JP" sz="1500" dirty="0" smtClean="0"/>
              <a:t> = 52 meV</a:t>
            </a:r>
            <a:endParaRPr kumimoji="1" lang="ja-JP" altLang="en-US" sz="15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12726" y="6293853"/>
            <a:ext cx="4575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H. Matsui, </a:t>
            </a:r>
            <a:r>
              <a:rPr kumimoji="1" lang="en-US" altLang="ja-JP" sz="1400" i="1" dirty="0" smtClean="0"/>
              <a:t>Appl. Phys. Lett</a:t>
            </a:r>
            <a:r>
              <a:rPr kumimoji="1" lang="en-US" altLang="ja-JP" sz="1400" dirty="0" smtClean="0"/>
              <a:t>. </a:t>
            </a:r>
            <a:r>
              <a:rPr kumimoji="1" lang="en-US" altLang="ja-JP" sz="1400" b="1" dirty="0" smtClean="0"/>
              <a:t>100</a:t>
            </a:r>
            <a:r>
              <a:rPr kumimoji="1" lang="en-US" altLang="ja-JP" sz="1400" dirty="0" smtClean="0"/>
              <a:t>, 171910 (2012).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217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グループ化 8192"/>
          <p:cNvGrpSpPr/>
          <p:nvPr/>
        </p:nvGrpSpPr>
        <p:grpSpPr>
          <a:xfrm>
            <a:off x="107504" y="144016"/>
            <a:ext cx="9144000" cy="5517232"/>
            <a:chOff x="0" y="0"/>
            <a:chExt cx="9144000" cy="551723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251520" y="188640"/>
              <a:ext cx="263627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900" dirty="0" smtClean="0"/>
                <a:t>光電変換と量子収率</a:t>
              </a:r>
              <a:endParaRPr kumimoji="1" lang="ja-JP" altLang="en-US" sz="1900" dirty="0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472" y="824882"/>
              <a:ext cx="4107980" cy="340804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573016"/>
              <a:ext cx="4129200" cy="1796961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968448" y="5194067"/>
              <a:ext cx="18722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Photon energy (eV)</a:t>
              </a:r>
              <a:endParaRPr kumimoji="1"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4005794" y="2223301"/>
              <a:ext cx="1800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Response (A/W)</a:t>
              </a:r>
              <a:endParaRPr kumimoji="1" lang="ja-JP" alt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292080" y="1089611"/>
              <a:ext cx="302433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dirty="0" smtClean="0"/>
                <a:t>光起電流スペクトル及び偏光性能</a:t>
              </a:r>
              <a:endParaRPr kumimoji="1" lang="ja-JP" altLang="en-US" sz="15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4455103" y="4104293"/>
              <a:ext cx="953671" cy="32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ja-JP" altLang="en-US" sz="15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⊥</a:t>
              </a:r>
              <a:r>
                <a:rPr kumimoji="1" lang="en-US" altLang="ja-JP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kumimoji="1" lang="en-US" altLang="ja-JP" sz="15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1" lang="en-US" altLang="ja-JP" sz="15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//</a:t>
              </a:r>
              <a:endParaRPr kumimoji="1" lang="ja-JP" alt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78134" y="2095888"/>
              <a:ext cx="6840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i="1" dirty="0" smtClean="0">
                  <a:solidFill>
                    <a:srgbClr val="C00000"/>
                  </a:solidFill>
                </a:rPr>
                <a:t>R</a:t>
              </a:r>
              <a:r>
                <a:rPr kumimoji="1" lang="ja-JP" altLang="en-US" sz="1400" dirty="0" smtClean="0">
                  <a:solidFill>
                    <a:srgbClr val="C00000"/>
                  </a:solidFill>
                </a:rPr>
                <a:t>⊥</a:t>
              </a:r>
              <a:r>
                <a:rPr kumimoji="1" lang="en-US" altLang="ja-JP" sz="1500" i="1" dirty="0" smtClean="0">
                  <a:solidFill>
                    <a:srgbClr val="C00000"/>
                  </a:solidFill>
                </a:rPr>
                <a:t>c</a:t>
              </a:r>
              <a:endParaRPr kumimoji="1" lang="ja-JP" altLang="en-US" sz="1500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462210" y="2205737"/>
              <a:ext cx="6840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i="1" dirty="0" smtClean="0">
                  <a:solidFill>
                    <a:srgbClr val="006600"/>
                  </a:solidFill>
                </a:rPr>
                <a:t>R</a:t>
              </a:r>
              <a:r>
                <a:rPr lang="en-US" altLang="ja-JP" sz="1300" dirty="0" smtClean="0">
                  <a:solidFill>
                    <a:srgbClr val="006600"/>
                  </a:solidFill>
                </a:rPr>
                <a:t>//</a:t>
              </a:r>
              <a:r>
                <a:rPr kumimoji="1" lang="en-US" altLang="ja-JP" sz="1500" i="1" dirty="0" smtClean="0">
                  <a:solidFill>
                    <a:srgbClr val="006600"/>
                  </a:solidFill>
                </a:rPr>
                <a:t>c</a:t>
              </a:r>
              <a:endParaRPr kumimoji="1" lang="ja-JP" altLang="en-US" sz="1500" i="1" dirty="0">
                <a:solidFill>
                  <a:srgbClr val="006600"/>
                </a:solidFill>
              </a:endParaRPr>
            </a:p>
          </p:txBody>
        </p:sp>
        <p:grpSp>
          <p:nvGrpSpPr>
            <p:cNvPr id="85" name="グループ化 84"/>
            <p:cNvGrpSpPr/>
            <p:nvPr/>
          </p:nvGrpSpPr>
          <p:grpSpPr>
            <a:xfrm>
              <a:off x="323528" y="1196752"/>
              <a:ext cx="3034845" cy="1994689"/>
              <a:chOff x="575581" y="1146279"/>
              <a:chExt cx="3034845" cy="1994689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1027423" y="1536427"/>
                <a:ext cx="1129601" cy="743884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rgbClr val="0D0D0D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1313956" y="1608060"/>
                <a:ext cx="567556" cy="5648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1407630" y="1715509"/>
                <a:ext cx="360922" cy="360922"/>
              </a:xfrm>
              <a:prstGeom prst="ellipse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cxnSp>
            <p:nvCxnSpPr>
              <p:cNvPr id="819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633256" y="1358970"/>
                <a:ext cx="636234" cy="5493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0" name="AutoShape 8"/>
              <p:cNvCxnSpPr>
                <a:cxnSpLocks noChangeShapeType="1"/>
              </p:cNvCxnSpPr>
              <p:nvPr/>
            </p:nvCxnSpPr>
            <p:spPr bwMode="auto">
              <a:xfrm>
                <a:off x="1027423" y="1437242"/>
                <a:ext cx="380207" cy="27826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1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776143" y="2062655"/>
                <a:ext cx="645263" cy="6191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2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597140" y="2527928"/>
                <a:ext cx="705312" cy="13775"/>
              </a:xfrm>
              <a:prstGeom prst="straightConnector1">
                <a:avLst/>
              </a:prstGeom>
              <a:noFill/>
              <a:ln w="9525">
                <a:solidFill>
                  <a:srgbClr val="006600"/>
                </a:solidFill>
                <a:prstDash val="sysDot"/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0"/>
              <p:cNvCxnSpPr>
                <a:cxnSpLocks noChangeShapeType="1"/>
              </p:cNvCxnSpPr>
              <p:nvPr/>
            </p:nvCxnSpPr>
            <p:spPr bwMode="auto">
              <a:xfrm rot="16200000" flipV="1">
                <a:off x="589862" y="2518352"/>
                <a:ext cx="705312" cy="13775"/>
              </a:xfrm>
              <a:prstGeom prst="straightConnector1">
                <a:avLst/>
              </a:prstGeom>
              <a:noFill/>
              <a:ln w="9525">
                <a:solidFill>
                  <a:srgbClr val="C00000"/>
                </a:solidFill>
                <a:prstDash val="sysDot"/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575581" y="1162894"/>
                <a:ext cx="741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/>
                  <a:t>受光部</a:t>
                </a:r>
                <a:endParaRPr kumimoji="1" lang="ja-JP" altLang="en-US" sz="1400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302452" y="2371350"/>
                <a:ext cx="6616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006600"/>
                    </a:solidFill>
                  </a:rPr>
                  <a:t>E</a:t>
                </a:r>
                <a:r>
                  <a:rPr kumimoji="1" lang="en-US" altLang="ja-JP" sz="1400" dirty="0" smtClean="0">
                    <a:solidFill>
                      <a:srgbClr val="006600"/>
                    </a:solidFill>
                  </a:rPr>
                  <a:t>//</a:t>
                </a:r>
                <a:r>
                  <a:rPr kumimoji="1" lang="en-US" altLang="ja-JP" sz="1400" i="1" dirty="0" smtClean="0">
                    <a:solidFill>
                      <a:srgbClr val="006600"/>
                    </a:solidFill>
                  </a:rPr>
                  <a:t>c</a:t>
                </a:r>
                <a:endParaRPr kumimoji="1" lang="ja-JP" altLang="en-US" sz="1400" i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714859" y="2833191"/>
                <a:ext cx="6616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C00000"/>
                    </a:solidFill>
                  </a:rPr>
                  <a:t>E</a:t>
                </a:r>
                <a:r>
                  <a:rPr kumimoji="1" lang="ja-JP" altLang="en-US" sz="1400" dirty="0" smtClean="0">
                    <a:solidFill>
                      <a:srgbClr val="C00000"/>
                    </a:solidFill>
                  </a:rPr>
                  <a:t>⊥</a:t>
                </a:r>
                <a:r>
                  <a:rPr kumimoji="1" lang="en-US" altLang="ja-JP" sz="1400" i="1" dirty="0" smtClean="0">
                    <a:solidFill>
                      <a:srgbClr val="C00000"/>
                    </a:solidFill>
                  </a:rPr>
                  <a:t>c</a:t>
                </a:r>
                <a:endParaRPr kumimoji="1" lang="ja-JP" altLang="en-US" sz="14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2406490" y="1891526"/>
                <a:ext cx="8551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/>
                  <a:t>Al</a:t>
                </a:r>
                <a:r>
                  <a:rPr kumimoji="1" lang="ja-JP" altLang="en-US" sz="1400" dirty="0" smtClean="0"/>
                  <a:t>電極</a:t>
                </a:r>
                <a:endParaRPr kumimoji="1" lang="ja-JP" altLang="en-US" sz="1400" dirty="0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2278609" y="1146279"/>
                <a:ext cx="133181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kumimoji="1" lang="en-US" altLang="ja-JP" sz="1400" dirty="0" smtClean="0"/>
                  <a:t>Au/Ti</a:t>
                </a:r>
                <a:r>
                  <a:rPr kumimoji="1" lang="ja-JP" altLang="en-US" sz="1400" dirty="0" smtClean="0"/>
                  <a:t>積層電極</a:t>
                </a:r>
                <a:endParaRPr kumimoji="1" lang="en-US" altLang="ja-JP" sz="1400" dirty="0" smtClean="0"/>
              </a:p>
              <a:p>
                <a:pPr>
                  <a:lnSpc>
                    <a:spcPts val="2000"/>
                  </a:lnSpc>
                </a:pPr>
                <a:r>
                  <a:rPr kumimoji="1" lang="en-US" altLang="ja-JP" sz="1400" dirty="0" err="1" smtClean="0"/>
                  <a:t>SiO</a:t>
                </a:r>
                <a:r>
                  <a:rPr kumimoji="1" lang="en-US" altLang="ja-JP" sz="1400" i="1" baseline="-25000" dirty="0" err="1" smtClean="0"/>
                  <a:t>x</a:t>
                </a:r>
                <a:r>
                  <a:rPr kumimoji="1" lang="ja-JP" altLang="en-US" sz="1400" dirty="0" smtClean="0"/>
                  <a:t>絶縁層</a:t>
                </a:r>
                <a:endParaRPr kumimoji="1" lang="ja-JP" altLang="en-US" sz="1400" dirty="0"/>
              </a:p>
            </p:txBody>
          </p:sp>
          <p:cxnSp>
            <p:nvCxnSpPr>
              <p:cNvPr id="47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1909167" y="2045415"/>
                <a:ext cx="487312" cy="652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1" name="テキスト ボックス 80"/>
            <p:cNvSpPr txBox="1"/>
            <p:nvPr/>
          </p:nvSpPr>
          <p:spPr>
            <a:xfrm>
              <a:off x="5446265" y="1501107"/>
              <a:ext cx="2340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Sample No. III</a:t>
              </a:r>
            </a:p>
            <a:p>
              <a:r>
                <a:rPr lang="en-US" altLang="ja-JP" sz="1400" dirty="0" smtClean="0"/>
                <a:t>(</a:t>
              </a:r>
              <a:r>
                <a:rPr lang="en-US" altLang="ja-JP" sz="1400" i="1" dirty="0" smtClean="0"/>
                <a:t>T</a:t>
              </a:r>
              <a:r>
                <a:rPr lang="en-US" altLang="ja-JP" sz="1400" baseline="-25000" dirty="0" smtClean="0"/>
                <a:t>g</a:t>
              </a:r>
              <a:r>
                <a:rPr lang="en-US" altLang="ja-JP" sz="1400" dirty="0" smtClean="0"/>
                <a:t> = 650</a:t>
              </a:r>
              <a:r>
                <a:rPr lang="en-US" altLang="ja-JP" sz="1400" baseline="30000" dirty="0" smtClean="0"/>
                <a:t>o</a:t>
              </a:r>
              <a:r>
                <a:rPr lang="en-US" altLang="ja-JP" sz="1400" dirty="0" smtClean="0"/>
                <a:t>C)</a:t>
              </a:r>
              <a:r>
                <a:rPr kumimoji="1" lang="en-US" altLang="ja-JP" sz="1400" dirty="0" smtClean="0"/>
                <a:t> </a:t>
              </a:r>
              <a:endParaRPr kumimoji="1" lang="ja-JP" altLang="en-US" sz="1400" dirty="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372200" y="3913311"/>
              <a:ext cx="2021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smtClean="0"/>
                <a:t>R</a:t>
              </a:r>
              <a:r>
                <a:rPr kumimoji="1" lang="ja-JP" altLang="en-US" sz="1400" baseline="-25000" dirty="0" smtClean="0"/>
                <a:t>⊥</a:t>
              </a:r>
              <a:r>
                <a:rPr kumimoji="1" lang="en-US" altLang="ja-JP" sz="1400" dirty="0" smtClean="0"/>
                <a:t>/</a:t>
              </a:r>
              <a:r>
                <a:rPr kumimoji="1" lang="en-US" altLang="ja-JP" sz="1400" i="1" dirty="0" smtClean="0"/>
                <a:t>R</a:t>
              </a:r>
              <a:r>
                <a:rPr kumimoji="1" lang="en-US" altLang="ja-JP" sz="1400" baseline="-25000" dirty="0" smtClean="0"/>
                <a:t>//</a:t>
              </a:r>
              <a:r>
                <a:rPr kumimoji="1" lang="en-US" altLang="ja-JP" sz="1400" dirty="0" smtClean="0"/>
                <a:t>  = 1.6 (3.32 eV)</a:t>
              </a:r>
              <a:endParaRPr kumimoji="1" lang="ja-JP" altLang="en-US" sz="1400" baseline="-25000" dirty="0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6372200" y="3429000"/>
              <a:ext cx="1870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Bias voltage (</a:t>
              </a:r>
              <a:r>
                <a:rPr kumimoji="1" lang="en-US" altLang="ja-JP" sz="1400" i="1" dirty="0" err="1" smtClean="0"/>
                <a:t>V</a:t>
              </a:r>
              <a:r>
                <a:rPr kumimoji="1" lang="en-US" altLang="ja-JP" sz="1400" baseline="-25000" dirty="0" err="1" smtClean="0"/>
                <a:t>b</a:t>
              </a:r>
              <a:r>
                <a:rPr kumimoji="1" lang="en-US" altLang="ja-JP" sz="1400" dirty="0" smtClean="0"/>
                <a:t>) = 0 V</a:t>
              </a:r>
              <a:endParaRPr kumimoji="1" lang="ja-JP" altLang="en-US" sz="14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51520" y="764704"/>
              <a:ext cx="3219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“ショットキー接合と電荷分離”</a:t>
              </a:r>
              <a:endParaRPr kumimoji="1" lang="ja-JP" altLang="en-US" sz="1600" dirty="0"/>
            </a:p>
          </p:txBody>
        </p:sp>
        <p:grpSp>
          <p:nvGrpSpPr>
            <p:cNvPr id="109" name="グループ化 108"/>
            <p:cNvGrpSpPr/>
            <p:nvPr/>
          </p:nvGrpSpPr>
          <p:grpSpPr>
            <a:xfrm>
              <a:off x="2572061" y="2248728"/>
              <a:ext cx="1988577" cy="1459032"/>
              <a:chOff x="2680595" y="2205737"/>
              <a:chExt cx="1988577" cy="1459032"/>
            </a:xfrm>
          </p:grpSpPr>
          <p:grpSp>
            <p:nvGrpSpPr>
              <p:cNvPr id="104" name="グループ化 103"/>
              <p:cNvGrpSpPr/>
              <p:nvPr/>
            </p:nvGrpSpPr>
            <p:grpSpPr>
              <a:xfrm>
                <a:off x="2680595" y="2205737"/>
                <a:ext cx="1668667" cy="1223422"/>
                <a:chOff x="1258396" y="3827290"/>
                <a:chExt cx="1320800" cy="968375"/>
              </a:xfrm>
            </p:grpSpPr>
            <p:sp>
              <p:nvSpPr>
                <p:cNvPr id="96" name="Rectangle 28"/>
                <p:cNvSpPr>
                  <a:spLocks noChangeArrowheads="1"/>
                </p:cNvSpPr>
                <p:nvPr/>
              </p:nvSpPr>
              <p:spPr bwMode="auto">
                <a:xfrm>
                  <a:off x="1259983" y="4170190"/>
                  <a:ext cx="261938" cy="280988"/>
                </a:xfrm>
                <a:prstGeom prst="rect">
                  <a:avLst/>
                </a:prstGeom>
                <a:solidFill>
                  <a:srgbClr val="D6E3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 flipH="1">
                  <a:off x="1521921" y="3827290"/>
                  <a:ext cx="136525" cy="946150"/>
                </a:xfrm>
                <a:custGeom>
                  <a:avLst/>
                  <a:gdLst>
                    <a:gd name="T0" fmla="*/ 0 w 215"/>
                    <a:gd name="T1" fmla="*/ 1477 h 1490"/>
                    <a:gd name="T2" fmla="*/ 0 w 215"/>
                    <a:gd name="T3" fmla="*/ 438 h 1490"/>
                    <a:gd name="T4" fmla="*/ 215 w 215"/>
                    <a:gd name="T5" fmla="*/ 0 h 1490"/>
                    <a:gd name="T6" fmla="*/ 215 w 215"/>
                    <a:gd name="T7" fmla="*/ 1490 h 1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5" h="1490">
                      <a:moveTo>
                        <a:pt x="0" y="1477"/>
                      </a:moveTo>
                      <a:lnTo>
                        <a:pt x="0" y="438"/>
                      </a:lnTo>
                      <a:lnTo>
                        <a:pt x="215" y="0"/>
                      </a:lnTo>
                      <a:lnTo>
                        <a:pt x="215" y="149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cxnSp>
              <p:nvCxnSpPr>
                <p:cNvPr id="8222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1259983" y="4451178"/>
                  <a:ext cx="261938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3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1658446" y="4443240"/>
                  <a:ext cx="92075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24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1258396" y="4170190"/>
                  <a:ext cx="2603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8" name="Freeform 33"/>
                <p:cNvSpPr>
                  <a:spLocks/>
                </p:cNvSpPr>
                <p:nvPr/>
              </p:nvSpPr>
              <p:spPr bwMode="auto">
                <a:xfrm>
                  <a:off x="1658446" y="4170190"/>
                  <a:ext cx="920750" cy="212725"/>
                </a:xfrm>
                <a:custGeom>
                  <a:avLst/>
                  <a:gdLst>
                    <a:gd name="T0" fmla="*/ 0 w 1450"/>
                    <a:gd name="T1" fmla="*/ 0 h 337"/>
                    <a:gd name="T2" fmla="*/ 282 w 1450"/>
                    <a:gd name="T3" fmla="*/ 225 h 337"/>
                    <a:gd name="T4" fmla="*/ 1450 w 1450"/>
                    <a:gd name="T5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50" h="337">
                      <a:moveTo>
                        <a:pt x="0" y="0"/>
                      </a:moveTo>
                      <a:cubicBezTo>
                        <a:pt x="20" y="84"/>
                        <a:pt x="40" y="169"/>
                        <a:pt x="282" y="225"/>
                      </a:cubicBezTo>
                      <a:cubicBezTo>
                        <a:pt x="524" y="281"/>
                        <a:pt x="987" y="309"/>
                        <a:pt x="1450" y="33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9" name="Freeform 34"/>
                <p:cNvSpPr>
                  <a:spLocks/>
                </p:cNvSpPr>
                <p:nvPr/>
              </p:nvSpPr>
              <p:spPr bwMode="auto">
                <a:xfrm>
                  <a:off x="1658446" y="4581353"/>
                  <a:ext cx="920750" cy="214312"/>
                </a:xfrm>
                <a:custGeom>
                  <a:avLst/>
                  <a:gdLst>
                    <a:gd name="T0" fmla="*/ 0 w 1450"/>
                    <a:gd name="T1" fmla="*/ 0 h 337"/>
                    <a:gd name="T2" fmla="*/ 282 w 1450"/>
                    <a:gd name="T3" fmla="*/ 225 h 337"/>
                    <a:gd name="T4" fmla="*/ 1450 w 1450"/>
                    <a:gd name="T5" fmla="*/ 337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50" h="337">
                      <a:moveTo>
                        <a:pt x="0" y="0"/>
                      </a:moveTo>
                      <a:cubicBezTo>
                        <a:pt x="20" y="84"/>
                        <a:pt x="40" y="169"/>
                        <a:pt x="282" y="225"/>
                      </a:cubicBezTo>
                      <a:cubicBezTo>
                        <a:pt x="524" y="281"/>
                        <a:pt x="987" y="309"/>
                        <a:pt x="1450" y="33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cxnSp>
              <p:nvCxnSpPr>
                <p:cNvPr id="8227" name="AutoShap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764808" y="4319415"/>
                  <a:ext cx="0" cy="32861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0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723533" y="4722640"/>
                  <a:ext cx="73025" cy="7302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726708" y="4173365"/>
                  <a:ext cx="73025" cy="7302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" name="Freeform 38"/>
                <p:cNvSpPr>
                  <a:spLocks/>
                </p:cNvSpPr>
                <p:nvPr/>
              </p:nvSpPr>
              <p:spPr bwMode="auto">
                <a:xfrm>
                  <a:off x="1812433" y="4222578"/>
                  <a:ext cx="261938" cy="96837"/>
                </a:xfrm>
                <a:custGeom>
                  <a:avLst/>
                  <a:gdLst>
                    <a:gd name="T0" fmla="*/ 0 w 536"/>
                    <a:gd name="T1" fmla="*/ 0 h 155"/>
                    <a:gd name="T2" fmla="*/ 279 w 536"/>
                    <a:gd name="T3" fmla="*/ 115 h 155"/>
                    <a:gd name="T4" fmla="*/ 536 w 536"/>
                    <a:gd name="T5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6" h="155">
                      <a:moveTo>
                        <a:pt x="0" y="0"/>
                      </a:moveTo>
                      <a:cubicBezTo>
                        <a:pt x="95" y="44"/>
                        <a:pt x="190" y="89"/>
                        <a:pt x="279" y="115"/>
                      </a:cubicBezTo>
                      <a:cubicBezTo>
                        <a:pt x="368" y="141"/>
                        <a:pt x="452" y="148"/>
                        <a:pt x="536" y="155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3" name="Freeform 39"/>
                <p:cNvSpPr>
                  <a:spLocks/>
                </p:cNvSpPr>
                <p:nvPr/>
              </p:nvSpPr>
              <p:spPr bwMode="auto">
                <a:xfrm flipH="1" flipV="1">
                  <a:off x="1429846" y="4648028"/>
                  <a:ext cx="261937" cy="96837"/>
                </a:xfrm>
                <a:custGeom>
                  <a:avLst/>
                  <a:gdLst>
                    <a:gd name="T0" fmla="*/ 0 w 536"/>
                    <a:gd name="T1" fmla="*/ 0 h 155"/>
                    <a:gd name="T2" fmla="*/ 279 w 536"/>
                    <a:gd name="T3" fmla="*/ 115 h 155"/>
                    <a:gd name="T4" fmla="*/ 536 w 536"/>
                    <a:gd name="T5" fmla="*/ 15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6" h="155">
                      <a:moveTo>
                        <a:pt x="0" y="0"/>
                      </a:moveTo>
                      <a:cubicBezTo>
                        <a:pt x="95" y="44"/>
                        <a:pt x="190" y="89"/>
                        <a:pt x="279" y="115"/>
                      </a:cubicBezTo>
                      <a:cubicBezTo>
                        <a:pt x="368" y="141"/>
                        <a:pt x="452" y="148"/>
                        <a:pt x="536" y="155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107" name="テキスト ボックス 106"/>
              <p:cNvSpPr txBox="1"/>
              <p:nvPr/>
            </p:nvSpPr>
            <p:spPr>
              <a:xfrm>
                <a:off x="4283968" y="2636912"/>
                <a:ext cx="3852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err="1" smtClean="0"/>
                  <a:t>E</a:t>
                </a:r>
                <a:r>
                  <a:rPr kumimoji="1" lang="en-US" altLang="ja-JP" sz="1500" baseline="-25000" dirty="0" err="1" smtClean="0"/>
                  <a:t>c</a:t>
                </a:r>
                <a:endParaRPr kumimoji="1" lang="ja-JP" altLang="en-US" sz="1500" baseline="-25000" dirty="0"/>
              </a:p>
            </p:txBody>
          </p:sp>
          <p:sp>
            <p:nvSpPr>
              <p:cNvPr id="122" name="テキスト ボックス 121"/>
              <p:cNvSpPr txBox="1"/>
              <p:nvPr/>
            </p:nvSpPr>
            <p:spPr>
              <a:xfrm>
                <a:off x="4283968" y="2861320"/>
                <a:ext cx="3852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smtClean="0"/>
                  <a:t>E</a:t>
                </a:r>
                <a:r>
                  <a:rPr lang="en-US" altLang="ja-JP" sz="1500" baseline="-25000" dirty="0"/>
                  <a:t>F</a:t>
                </a:r>
                <a:endParaRPr kumimoji="1" lang="ja-JP" altLang="en-US" sz="1500" baseline="-25000" dirty="0"/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4283968" y="3321859"/>
                <a:ext cx="38520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i="1" dirty="0" err="1" smtClean="0"/>
                  <a:t>E</a:t>
                </a:r>
                <a:r>
                  <a:rPr lang="en-US" altLang="ja-JP" sz="1500" baseline="-25000" dirty="0" err="1"/>
                  <a:t>v</a:t>
                </a:r>
                <a:endParaRPr kumimoji="1" lang="ja-JP" altLang="en-US" sz="1500" baseline="-25000" dirty="0"/>
              </a:p>
            </p:txBody>
          </p:sp>
          <p:sp>
            <p:nvSpPr>
              <p:cNvPr id="108" name="テキスト ボックス 107"/>
              <p:cNvSpPr txBox="1"/>
              <p:nvPr/>
            </p:nvSpPr>
            <p:spPr>
              <a:xfrm>
                <a:off x="3291158" y="2377897"/>
                <a:ext cx="315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/>
                  <a:t>e</a:t>
                </a:r>
                <a:endParaRPr kumimoji="1" lang="ja-JP" altLang="en-US" sz="1400" i="1" dirty="0"/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3251181" y="3356992"/>
                <a:ext cx="315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i="1" dirty="0"/>
                  <a:t>h</a:t>
                </a:r>
                <a:endParaRPr kumimoji="1" lang="ja-JP" altLang="en-US" sz="1400" i="1" dirty="0"/>
              </a:p>
            </p:txBody>
          </p:sp>
        </p:grpSp>
        <p:sp>
          <p:nvSpPr>
            <p:cNvPr id="110" name="テキスト ボックス 109"/>
            <p:cNvSpPr txBox="1"/>
            <p:nvPr/>
          </p:nvSpPr>
          <p:spPr>
            <a:xfrm>
              <a:off x="2184053" y="2679903"/>
              <a:ext cx="555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V</a:t>
              </a:r>
              <a:r>
                <a:rPr kumimoji="1" lang="en-US" altLang="ja-JP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 &lt; 0</a:t>
              </a:r>
              <a:endParaRPr kumimoji="1" lang="ja-JP" altLang="en-US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2145895" y="3010945"/>
              <a:ext cx="697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Au/Ti</a:t>
              </a:r>
              <a:endParaRPr kumimoji="1" lang="ja-JP" altLang="en-US" sz="1400" dirty="0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2917712" y="2126904"/>
              <a:ext cx="550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/>
                <a:t>SiO</a:t>
              </a:r>
              <a:r>
                <a:rPr kumimoji="1" lang="en-US" altLang="ja-JP" sz="1400" i="1" baseline="-25000" dirty="0" err="1" smtClean="0"/>
                <a:t>x</a:t>
              </a:r>
              <a:endParaRPr kumimoji="1" lang="ja-JP" altLang="en-US" sz="1400" i="1" baseline="-25000" dirty="0"/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3659101" y="2610870"/>
              <a:ext cx="553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ZnO</a:t>
              </a:r>
              <a:endParaRPr kumimoji="1" lang="ja-JP" altLang="en-US" sz="1400" dirty="0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419288" y="3764076"/>
              <a:ext cx="32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“</a:t>
              </a:r>
              <a:r>
                <a:rPr lang="ja-JP" altLang="en-US" sz="1600" dirty="0" smtClean="0"/>
                <a:t>分光感度（</a:t>
              </a:r>
              <a:r>
                <a:rPr lang="en-US" altLang="ja-JP" sz="1600" dirty="0" smtClean="0"/>
                <a:t>s</a:t>
              </a:r>
              <a:r>
                <a:rPr lang="ja-JP" altLang="en-US" sz="1600" dirty="0" smtClean="0"/>
                <a:t>）と変換効率</a:t>
              </a:r>
              <a:r>
                <a:rPr lang="en-US" altLang="ja-JP" sz="1600" dirty="0" smtClean="0"/>
                <a:t>(</a:t>
              </a:r>
              <a:r>
                <a:rPr lang="en-US" altLang="ja-JP" sz="1600" i="1" dirty="0" smtClean="0">
                  <a:latin typeface="Symbol" panose="05050102010706020507" pitchFamily="18" charset="2"/>
                </a:rPr>
                <a:t>h</a:t>
              </a:r>
              <a:r>
                <a:rPr lang="en-US" altLang="ja-JP" sz="1600" dirty="0" smtClean="0"/>
                <a:t>)</a:t>
              </a:r>
              <a:r>
                <a:rPr lang="ja-JP" altLang="en-US" sz="1600" dirty="0" smtClean="0"/>
                <a:t>”</a:t>
              </a:r>
              <a:endParaRPr kumimoji="1" lang="ja-JP" altLang="en-US" sz="1600" dirty="0"/>
            </a:p>
          </p:txBody>
        </p:sp>
        <p:sp>
          <p:nvSpPr>
            <p:cNvPr id="115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ja-JP" altLang="en-US"/>
            </a:p>
          </p:txBody>
        </p:sp>
        <p:graphicFrame>
          <p:nvGraphicFramePr>
            <p:cNvPr id="116" name="オブジェクト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0149573"/>
                </p:ext>
              </p:extLst>
            </p:nvPr>
          </p:nvGraphicFramePr>
          <p:xfrm>
            <a:off x="989546" y="4149080"/>
            <a:ext cx="785202" cy="545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数式" r:id="rId5" imgW="558558" imgH="393529" progId="Equation.3">
                    <p:embed/>
                  </p:oleObj>
                </mc:Choice>
                <mc:Fallback>
                  <p:oleObj name="数式" r:id="rId5" imgW="55855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546" y="4149080"/>
                          <a:ext cx="785202" cy="5456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テキスト ボックス 116"/>
            <p:cNvSpPr txBox="1"/>
            <p:nvPr/>
          </p:nvSpPr>
          <p:spPr>
            <a:xfrm>
              <a:off x="1836883" y="4221088"/>
              <a:ext cx="2136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altLang="ja-JP" sz="1400" i="1" dirty="0"/>
                <a:t>e</a:t>
              </a:r>
              <a:r>
                <a:rPr lang="en-US" altLang="ja-JP" sz="1400" dirty="0" smtClean="0"/>
                <a:t>: </a:t>
              </a:r>
              <a:r>
                <a:rPr lang="ja-JP" altLang="en-US" sz="1400" dirty="0" smtClean="0"/>
                <a:t>素電荷、</a:t>
              </a:r>
              <a:r>
                <a:rPr lang="en-US" altLang="ja-JP" sz="1400" i="1" dirty="0" smtClean="0">
                  <a:latin typeface="Symbol" panose="05050102010706020507" pitchFamily="18" charset="2"/>
                </a:rPr>
                <a:t>l</a:t>
              </a:r>
              <a:r>
                <a:rPr lang="en-US" altLang="ja-JP" sz="1400" dirty="0" smtClean="0"/>
                <a:t>:</a:t>
              </a:r>
              <a:r>
                <a:rPr lang="ja-JP" altLang="en-US" sz="1400" dirty="0"/>
                <a:t> </a:t>
              </a:r>
              <a:r>
                <a:rPr lang="ja-JP" altLang="en-US" sz="1400" dirty="0" smtClean="0"/>
                <a:t>波長</a:t>
              </a:r>
              <a:endParaRPr lang="en-US" altLang="ja-JP" sz="1400" dirty="0" smtClean="0"/>
            </a:p>
            <a:p>
              <a:pPr>
                <a:lnSpc>
                  <a:spcPts val="2400"/>
                </a:lnSpc>
              </a:pPr>
              <a:r>
                <a:rPr lang="en-US" altLang="ja-JP" sz="1400" i="1" dirty="0" smtClean="0"/>
                <a:t>h</a:t>
              </a:r>
              <a:r>
                <a:rPr lang="en-US" altLang="ja-JP" sz="1400" dirty="0" smtClean="0"/>
                <a:t>: </a:t>
              </a:r>
              <a:r>
                <a:rPr lang="ja-JP" altLang="en-US" sz="1400" dirty="0" smtClean="0"/>
                <a:t>プランク定数、</a:t>
              </a:r>
              <a:r>
                <a:rPr lang="en-US" altLang="ja-JP" sz="1400" i="1" dirty="0" smtClean="0"/>
                <a:t>c</a:t>
              </a:r>
              <a:r>
                <a:rPr lang="en-US" altLang="ja-JP" sz="1400" dirty="0" smtClean="0"/>
                <a:t>: </a:t>
              </a:r>
              <a:r>
                <a:rPr lang="ja-JP" altLang="en-US" sz="1400" dirty="0"/>
                <a:t>光</a:t>
              </a:r>
              <a:r>
                <a:rPr lang="ja-JP" altLang="en-US" sz="1400" dirty="0" smtClean="0"/>
                <a:t>速</a:t>
              </a:r>
              <a:endParaRPr kumimoji="1" lang="ja-JP" altLang="en-US" sz="1400" dirty="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846721" y="4928974"/>
              <a:ext cx="2715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>
                  <a:solidFill>
                    <a:srgbClr val="C00000"/>
                  </a:solidFill>
                  <a:latin typeface="Symbol" panose="05050102010706020507" pitchFamily="18" charset="2"/>
                </a:rPr>
                <a:t>h</a:t>
              </a:r>
              <a:r>
                <a:rPr lang="en-US" altLang="ja-JP" sz="1600" dirty="0" smtClean="0">
                  <a:solidFill>
                    <a:srgbClr val="C00000"/>
                  </a:solidFill>
                </a:rPr>
                <a:t> = 6.2% (at 3.4 eV) </a:t>
              </a:r>
              <a:endParaRPr kumimoji="1" lang="ja-JP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8192" name="フリーフォーム 8191"/>
            <p:cNvSpPr/>
            <p:nvPr/>
          </p:nvSpPr>
          <p:spPr>
            <a:xfrm>
              <a:off x="901148" y="3922643"/>
              <a:ext cx="3048000" cy="993914"/>
            </a:xfrm>
            <a:custGeom>
              <a:avLst/>
              <a:gdLst>
                <a:gd name="connsiteX0" fmla="*/ 0 w 3048000"/>
                <a:gd name="connsiteY0" fmla="*/ 212035 h 993914"/>
                <a:gd name="connsiteX1" fmla="*/ 0 w 3048000"/>
                <a:gd name="connsiteY1" fmla="*/ 993914 h 993914"/>
                <a:gd name="connsiteX2" fmla="*/ 3048000 w 3048000"/>
                <a:gd name="connsiteY2" fmla="*/ 993914 h 993914"/>
                <a:gd name="connsiteX3" fmla="*/ 3034748 w 3048000"/>
                <a:gd name="connsiteY3" fmla="*/ 0 h 993914"/>
                <a:gd name="connsiteX4" fmla="*/ 2213113 w 3048000"/>
                <a:gd name="connsiteY4" fmla="*/ 0 h 99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0" h="993914">
                  <a:moveTo>
                    <a:pt x="0" y="212035"/>
                  </a:moveTo>
                  <a:lnTo>
                    <a:pt x="0" y="993914"/>
                  </a:lnTo>
                  <a:lnTo>
                    <a:pt x="3048000" y="993914"/>
                  </a:lnTo>
                  <a:lnTo>
                    <a:pt x="3034748" y="0"/>
                  </a:lnTo>
                  <a:lnTo>
                    <a:pt x="2213113" y="0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54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260648"/>
            <a:ext cx="352839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900" dirty="0" smtClean="0">
                <a:latin typeface="+mj-lt"/>
              </a:rPr>
              <a:t>ZnO</a:t>
            </a:r>
            <a:r>
              <a:rPr lang="ja-JP" altLang="en-US" sz="1900" dirty="0" smtClean="0">
                <a:latin typeface="+mj-lt"/>
              </a:rPr>
              <a:t>の極性及び非極性制御</a:t>
            </a:r>
            <a:endParaRPr lang="ja-JP" altLang="en-US" sz="1900" dirty="0">
              <a:latin typeface="+mj-lt"/>
            </a:endParaRPr>
          </a:p>
        </p:txBody>
      </p:sp>
      <p:grpSp>
        <p:nvGrpSpPr>
          <p:cNvPr id="25603" name="グループ化 6"/>
          <p:cNvGrpSpPr>
            <a:grpSpLocks/>
          </p:cNvGrpSpPr>
          <p:nvPr/>
        </p:nvGrpSpPr>
        <p:grpSpPr bwMode="auto">
          <a:xfrm>
            <a:off x="219075" y="764903"/>
            <a:ext cx="4346575" cy="5004216"/>
            <a:chOff x="219713" y="1017116"/>
            <a:chExt cx="4345937" cy="5003920"/>
          </a:xfrm>
        </p:grpSpPr>
        <p:pic>
          <p:nvPicPr>
            <p:cNvPr id="25619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247876"/>
              <a:ext cx="2117192" cy="1409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68914" y="1017116"/>
              <a:ext cx="3627989" cy="615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700" dirty="0" smtClean="0">
                  <a:latin typeface="+mn-lt"/>
                </a:rPr>
                <a:t>極性方位</a:t>
              </a:r>
              <a:r>
                <a:rPr lang="en-US" altLang="ja-JP" sz="1700" dirty="0" smtClean="0">
                  <a:latin typeface="+mn-lt"/>
                </a:rPr>
                <a:t>: </a:t>
              </a:r>
              <a:endParaRPr lang="en-US" altLang="ja-JP" sz="1700" dirty="0">
                <a:latin typeface="+mn-lt"/>
              </a:endParaRPr>
            </a:p>
            <a:p>
              <a:pPr>
                <a:defRPr/>
              </a:pPr>
              <a:r>
                <a:rPr lang="en-US" altLang="ja-JP" sz="1700" dirty="0">
                  <a:latin typeface="+mn-lt"/>
                </a:rPr>
                <a:t>      </a:t>
              </a:r>
              <a:r>
                <a:rPr lang="en-US" altLang="ja-JP" sz="1700" dirty="0" smtClean="0">
                  <a:latin typeface="+mn-lt"/>
                </a:rPr>
                <a:t>  </a:t>
              </a:r>
              <a:r>
                <a:rPr lang="en-US" altLang="ja-JP" sz="1700" dirty="0" smtClean="0">
                  <a:solidFill>
                    <a:srgbClr val="C00000"/>
                  </a:solidFill>
                  <a:latin typeface="+mn-lt"/>
                </a:rPr>
                <a:t>“</a:t>
              </a:r>
              <a:r>
                <a:rPr lang="ja-JP" altLang="en-US" sz="1700" dirty="0" smtClean="0">
                  <a:solidFill>
                    <a:srgbClr val="C00000"/>
                  </a:solidFill>
                  <a:latin typeface="+mn-lt"/>
                </a:rPr>
                <a:t>ヘテロ界面の分極不連続</a:t>
              </a:r>
              <a:r>
                <a:rPr lang="en-US" altLang="ja-JP" sz="1700" dirty="0" smtClean="0">
                  <a:solidFill>
                    <a:srgbClr val="C00000"/>
                  </a:solidFill>
                  <a:latin typeface="+mn-lt"/>
                </a:rPr>
                <a:t>”</a:t>
              </a:r>
              <a:endParaRPr lang="ja-JP" altLang="en-US" sz="1700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2562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16" y="1854491"/>
              <a:ext cx="1933576" cy="1490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900155" y="5682502"/>
              <a:ext cx="2807875" cy="3385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latin typeface="+mn-lt"/>
                </a:rPr>
                <a:t>*</a:t>
              </a:r>
              <a:r>
                <a:rPr lang="en-US" altLang="ja-JP" sz="1600" b="1" i="1" dirty="0">
                  <a:latin typeface="+mn-lt"/>
                </a:rPr>
                <a:t>High electron transport</a:t>
              </a:r>
              <a:endParaRPr lang="ja-JP" altLang="en-US" sz="1600" b="1" i="1" dirty="0">
                <a:latin typeface="+mn-lt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24473" y="4898323"/>
              <a:ext cx="4241177" cy="554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en-US" altLang="ja-JP" sz="1450" dirty="0">
                  <a:latin typeface="+mn-lt"/>
                </a:rPr>
                <a:t>Two-dimensional gas (2DEG) </a:t>
              </a:r>
            </a:p>
            <a:p>
              <a:pPr>
                <a:lnSpc>
                  <a:spcPts val="1800"/>
                </a:lnSpc>
                <a:defRPr/>
              </a:pPr>
              <a:r>
                <a:rPr lang="en-US" altLang="ja-JP" sz="1450" dirty="0">
                  <a:latin typeface="+mn-lt"/>
                </a:rPr>
                <a:t>                     at Mg</a:t>
              </a:r>
              <a:r>
                <a:rPr lang="en-US" altLang="ja-JP" sz="1450" baseline="-25000" dirty="0">
                  <a:latin typeface="+mn-lt"/>
                </a:rPr>
                <a:t>x</a:t>
              </a:r>
              <a:r>
                <a:rPr lang="en-US" altLang="ja-JP" sz="1450" dirty="0">
                  <a:latin typeface="+mn-lt"/>
                </a:rPr>
                <a:t>Zn</a:t>
              </a:r>
              <a:r>
                <a:rPr lang="en-US" altLang="ja-JP" sz="1450" baseline="-25000" dirty="0">
                  <a:latin typeface="+mn-lt"/>
                </a:rPr>
                <a:t>1-x</a:t>
              </a:r>
              <a:r>
                <a:rPr lang="en-US" altLang="ja-JP" sz="1450" dirty="0">
                  <a:latin typeface="+mn-lt"/>
                </a:rPr>
                <a:t>O/ZnO heterointerfaces</a:t>
              </a:r>
              <a:endParaRPr lang="ja-JP" altLang="en-US" sz="1450" dirty="0">
                <a:latin typeface="+mn-lt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124433" y="1793357"/>
              <a:ext cx="1583597" cy="331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500" i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c</a:t>
              </a:r>
              <a:r>
                <a:rPr lang="en-US" altLang="ja-JP" sz="1500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-plane (0001)</a:t>
              </a:r>
              <a:endParaRPr lang="ja-JP" altLang="en-US" sz="15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5625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3" y="3103860"/>
              <a:ext cx="1687991" cy="161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4" name="グループ化 1"/>
          <p:cNvGrpSpPr>
            <a:grpSpLocks/>
          </p:cNvGrpSpPr>
          <p:nvPr/>
        </p:nvGrpSpPr>
        <p:grpSpPr bwMode="auto">
          <a:xfrm>
            <a:off x="4286250" y="753790"/>
            <a:ext cx="4722813" cy="5029988"/>
            <a:chOff x="4356100" y="1006004"/>
            <a:chExt cx="4722813" cy="5030465"/>
          </a:xfrm>
        </p:grpSpPr>
        <p:pic>
          <p:nvPicPr>
            <p:cNvPr id="2560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2034704"/>
              <a:ext cx="1985963" cy="294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643438" y="1006004"/>
              <a:ext cx="4130675" cy="615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1700" dirty="0" smtClean="0"/>
                <a:t>非極性方位</a:t>
              </a:r>
              <a:r>
                <a:rPr lang="ja-JP" altLang="en-US" sz="1700" dirty="0"/>
                <a:t>（</a:t>
              </a:r>
              <a:r>
                <a:rPr lang="ja-JP" altLang="en-US" sz="1700" dirty="0" smtClean="0">
                  <a:latin typeface="+mn-lt"/>
                </a:rPr>
                <a:t>本研究</a:t>
              </a:r>
              <a:r>
                <a:rPr lang="ja-JP" altLang="en-US" sz="1700" dirty="0"/>
                <a:t>）</a:t>
              </a:r>
              <a:r>
                <a:rPr lang="en-US" altLang="ja-JP" sz="1700" dirty="0" smtClean="0">
                  <a:latin typeface="+mn-lt"/>
                </a:rPr>
                <a:t>: </a:t>
              </a:r>
              <a:endParaRPr lang="en-US" altLang="ja-JP" sz="1700" dirty="0">
                <a:latin typeface="+mn-lt"/>
              </a:endParaRPr>
            </a:p>
            <a:p>
              <a:pPr>
                <a:defRPr/>
              </a:pPr>
              <a:r>
                <a:rPr lang="en-US" altLang="ja-JP" sz="1700" dirty="0">
                  <a:latin typeface="+mn-lt"/>
                </a:rPr>
                <a:t>          </a:t>
              </a:r>
              <a:r>
                <a:rPr lang="en-US" altLang="ja-JP" sz="1700" dirty="0" smtClean="0">
                  <a:solidFill>
                    <a:srgbClr val="C00000"/>
                  </a:solidFill>
                  <a:latin typeface="+mn-lt"/>
                </a:rPr>
                <a:t>“</a:t>
              </a:r>
              <a:r>
                <a:rPr lang="ja-JP" altLang="en-US" sz="1700" dirty="0" smtClean="0">
                  <a:solidFill>
                    <a:srgbClr val="C00000"/>
                  </a:solidFill>
                  <a:latin typeface="+mn-lt"/>
                </a:rPr>
                <a:t>ヘテロ界面の結晶対称性の低下</a:t>
              </a:r>
              <a:r>
                <a:rPr lang="en-US" altLang="ja-JP" sz="1700" dirty="0" smtClean="0">
                  <a:solidFill>
                    <a:srgbClr val="C00000"/>
                  </a:solidFill>
                  <a:latin typeface="+mn-lt"/>
                </a:rPr>
                <a:t>” </a:t>
              </a:r>
              <a:endParaRPr lang="ja-JP" altLang="en-US" sz="17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25607" name="グループ化 6"/>
            <p:cNvGrpSpPr>
              <a:grpSpLocks/>
            </p:cNvGrpSpPr>
            <p:nvPr/>
          </p:nvGrpSpPr>
          <p:grpSpPr bwMode="auto">
            <a:xfrm>
              <a:off x="4356100" y="1893416"/>
              <a:ext cx="2814638" cy="1365250"/>
              <a:chOff x="4896000" y="1622930"/>
              <a:chExt cx="3301731" cy="1734062"/>
            </a:xfrm>
          </p:grpSpPr>
          <p:pic>
            <p:nvPicPr>
              <p:cNvPr id="2561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1622930"/>
                <a:ext cx="3265691" cy="1662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4931383" y="1917453"/>
                <a:ext cx="288645" cy="215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6516138" y="1975932"/>
                <a:ext cx="288646" cy="215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6735881" y="2996302"/>
                <a:ext cx="428312" cy="2601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4896000" y="2084825"/>
                <a:ext cx="430175" cy="258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52460" y="3099146"/>
                <a:ext cx="430175" cy="2581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4929882" y="5697883"/>
              <a:ext cx="3816424" cy="3385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600" b="1" dirty="0" smtClean="0">
                  <a:latin typeface="+mn-lt"/>
                </a:rPr>
                <a:t>*</a:t>
              </a:r>
              <a:r>
                <a:rPr lang="en-US" altLang="ja-JP" sz="1600" b="1" i="1" dirty="0">
                  <a:latin typeface="+mn-lt"/>
                </a:rPr>
                <a:t>Highly polarized </a:t>
              </a:r>
              <a:r>
                <a:rPr lang="en-US" altLang="ja-JP" sz="1600" b="1" i="1" dirty="0" smtClean="0">
                  <a:latin typeface="+mn-lt"/>
                </a:rPr>
                <a:t>UV emissions</a:t>
              </a:r>
              <a:endParaRPr lang="ja-JP" altLang="en-US" sz="1600" b="1" i="1" dirty="0">
                <a:latin typeface="+mn-lt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605338" y="4977734"/>
              <a:ext cx="4202112" cy="5540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lang="en-US" altLang="ja-JP" sz="1450" dirty="0">
                  <a:latin typeface="+mn-lt"/>
                </a:rPr>
                <a:t>Modifications of electronic structures </a:t>
              </a:r>
            </a:p>
            <a:p>
              <a:pPr>
                <a:lnSpc>
                  <a:spcPts val="1800"/>
                </a:lnSpc>
                <a:defRPr/>
              </a:pPr>
              <a:r>
                <a:rPr lang="en-US" altLang="ja-JP" sz="1450" dirty="0">
                  <a:latin typeface="+mn-lt"/>
                </a:rPr>
                <a:t>                         at Cd</a:t>
              </a:r>
              <a:r>
                <a:rPr lang="en-US" altLang="ja-JP" sz="1450" baseline="-25000" dirty="0">
                  <a:latin typeface="+mn-lt"/>
                </a:rPr>
                <a:t>x</a:t>
              </a:r>
              <a:r>
                <a:rPr lang="en-US" altLang="ja-JP" sz="1450" dirty="0">
                  <a:latin typeface="+mn-lt"/>
                </a:rPr>
                <a:t>Zn</a:t>
              </a:r>
              <a:r>
                <a:rPr lang="en-US" altLang="ja-JP" sz="1450" baseline="-25000" dirty="0">
                  <a:latin typeface="+mn-lt"/>
                </a:rPr>
                <a:t>1-x</a:t>
              </a:r>
              <a:r>
                <a:rPr lang="en-US" altLang="ja-JP" sz="1450" dirty="0">
                  <a:latin typeface="+mn-lt"/>
                </a:rPr>
                <a:t>O/ZnO heterointerfaces</a:t>
              </a:r>
              <a:endParaRPr lang="ja-JP" altLang="en-US" sz="1450" dirty="0">
                <a:latin typeface="+mn-lt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856162" y="1731388"/>
              <a:ext cx="1704976" cy="307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400" i="1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m</a:t>
              </a:r>
              <a:r>
                <a:rPr lang="en-US" altLang="ja-JP" sz="1400" dirty="0" smtClean="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-plane (10-10)</a:t>
              </a:r>
              <a:endParaRPr lang="ja-JP" altLang="en-US" sz="1400" dirty="0">
                <a:solidFill>
                  <a:schemeClr val="accent4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370042" y="1809082"/>
              <a:ext cx="1872208" cy="307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400" i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a</a:t>
              </a:r>
              <a:r>
                <a:rPr lang="en-US" altLang="ja-JP" sz="14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-plane (11-20)</a:t>
              </a:r>
              <a:endParaRPr lang="ja-JP" altLang="en-US" sz="14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pic>
          <p:nvPicPr>
            <p:cNvPr id="25612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076" y="3327381"/>
              <a:ext cx="2260873" cy="146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4968998" y="5832847"/>
            <a:ext cx="413950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dirty="0" smtClean="0"/>
              <a:t>H. Matsui </a:t>
            </a:r>
            <a:r>
              <a:rPr kumimoji="1" lang="en-US" altLang="ja-JP" sz="1300" i="1" dirty="0" smtClean="0"/>
              <a:t>et al</a:t>
            </a:r>
            <a:r>
              <a:rPr kumimoji="1" lang="en-US" altLang="ja-JP" sz="1300" dirty="0" smtClean="0"/>
              <a:t>., </a:t>
            </a:r>
          </a:p>
          <a:p>
            <a:r>
              <a:rPr kumimoji="1" lang="en-US" altLang="ja-JP" sz="1300" i="1" dirty="0" smtClean="0"/>
              <a:t>       APL</a:t>
            </a:r>
            <a:r>
              <a:rPr kumimoji="1" lang="en-US" altLang="ja-JP" sz="1300" dirty="0" smtClean="0"/>
              <a:t> </a:t>
            </a:r>
            <a:r>
              <a:rPr kumimoji="1" lang="en-US" altLang="ja-JP" sz="1300" b="1" dirty="0" smtClean="0"/>
              <a:t>101</a:t>
            </a:r>
            <a:r>
              <a:rPr kumimoji="1" lang="en-US" altLang="ja-JP" sz="1300" dirty="0" smtClean="0"/>
              <a:t>, 231901 (2012); </a:t>
            </a:r>
            <a:r>
              <a:rPr kumimoji="1" lang="en-US" altLang="ja-JP" sz="1300" i="1" dirty="0" smtClean="0"/>
              <a:t>APL</a:t>
            </a:r>
            <a:r>
              <a:rPr kumimoji="1" lang="en-US" altLang="ja-JP" sz="1300" dirty="0" smtClean="0"/>
              <a:t> </a:t>
            </a:r>
            <a:r>
              <a:rPr kumimoji="1" lang="en-US" altLang="ja-JP" sz="1300" b="1" dirty="0" smtClean="0"/>
              <a:t>100</a:t>
            </a:r>
            <a:r>
              <a:rPr kumimoji="1" lang="en-US" altLang="ja-JP" sz="1300" dirty="0" smtClean="0"/>
              <a:t>, 171910 (2012);</a:t>
            </a:r>
          </a:p>
          <a:p>
            <a:r>
              <a:rPr lang="en-US" altLang="ja-JP" sz="1300" i="1" dirty="0" smtClean="0"/>
              <a:t>       APL</a:t>
            </a:r>
            <a:r>
              <a:rPr lang="en-US" altLang="ja-JP" sz="1300" dirty="0" smtClean="0"/>
              <a:t> 98, 261902 (2011)</a:t>
            </a:r>
            <a:endParaRPr kumimoji="1" lang="en-US" altLang="ja-JP" sz="1300" dirty="0" smtClean="0"/>
          </a:p>
        </p:txBody>
      </p:sp>
    </p:spTree>
    <p:extLst>
      <p:ext uri="{BB962C8B-B14F-4D97-AF65-F5344CB8AC3E}">
        <p14:creationId xmlns:p14="http://schemas.microsoft.com/office/powerpoint/2010/main" val="39865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まとめ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9295" y="928331"/>
            <a:ext cx="428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(i) </a:t>
            </a:r>
            <a:r>
              <a:rPr lang="ja-JP" altLang="en-US" sz="1600" dirty="0" smtClean="0"/>
              <a:t>スピン・軌道相互作用を含む</a:t>
            </a:r>
            <a:r>
              <a:rPr lang="en-US" altLang="ja-JP" sz="1600" i="1" dirty="0" err="1" smtClean="0"/>
              <a:t>k·p</a:t>
            </a:r>
            <a:r>
              <a:rPr lang="ja-JP" altLang="en-US" sz="1600" dirty="0" smtClean="0"/>
              <a:t>摂動計算</a:t>
            </a:r>
            <a:endParaRPr lang="en-US" altLang="ja-JP" sz="1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1844824"/>
            <a:ext cx="47525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dirty="0" smtClean="0">
                <a:solidFill>
                  <a:srgbClr val="C00000"/>
                </a:solidFill>
              </a:rPr>
              <a:t>“</a:t>
            </a:r>
            <a:r>
              <a:rPr lang="ja-JP" altLang="en-US" sz="1700" dirty="0" smtClean="0">
                <a:solidFill>
                  <a:srgbClr val="C00000"/>
                </a:solidFill>
              </a:rPr>
              <a:t>高偏光機能の実現</a:t>
            </a:r>
            <a:r>
              <a:rPr lang="ja-JP" altLang="en-US" sz="1700" dirty="0">
                <a:solidFill>
                  <a:srgbClr val="C00000"/>
                </a:solidFill>
              </a:rPr>
              <a:t>：</a:t>
            </a:r>
            <a:r>
              <a:rPr kumimoji="1" lang="ja-JP" altLang="en-US" sz="1700" dirty="0" smtClean="0">
                <a:solidFill>
                  <a:srgbClr val="C00000"/>
                </a:solidFill>
              </a:rPr>
              <a:t>面内圧縮歪</a:t>
            </a:r>
            <a:r>
              <a:rPr lang="ja-JP" altLang="en-US" sz="1700" dirty="0" smtClean="0">
                <a:solidFill>
                  <a:srgbClr val="C00000"/>
                </a:solidFill>
              </a:rPr>
              <a:t>（</a:t>
            </a:r>
            <a:r>
              <a:rPr lang="en-US" altLang="ja-JP" sz="1700" i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700" baseline="-25000" dirty="0" err="1" smtClean="0">
                <a:solidFill>
                  <a:srgbClr val="C00000"/>
                </a:solidFill>
              </a:rPr>
              <a:t>yy</a:t>
            </a:r>
            <a:r>
              <a:rPr lang="en-US" altLang="ja-JP" sz="1700" dirty="0" smtClean="0">
                <a:solidFill>
                  <a:srgbClr val="C00000"/>
                </a:solidFill>
              </a:rPr>
              <a:t> &lt; 0, </a:t>
            </a:r>
            <a:r>
              <a:rPr lang="en-US" altLang="ja-JP" sz="1700" i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700" baseline="-25000" dirty="0" err="1" smtClean="0">
                <a:solidFill>
                  <a:srgbClr val="C00000"/>
                </a:solidFill>
              </a:rPr>
              <a:t>xx</a:t>
            </a:r>
            <a:r>
              <a:rPr lang="en-US" altLang="ja-JP" sz="1700" dirty="0" smtClean="0">
                <a:solidFill>
                  <a:srgbClr val="C00000"/>
                </a:solidFill>
              </a:rPr>
              <a:t> &lt; 0)”</a:t>
            </a:r>
            <a:endParaRPr kumimoji="1" lang="ja-JP" altLang="en-US" sz="17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1346865"/>
            <a:ext cx="47525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 smtClean="0"/>
              <a:t>格子歪と電子バンド構造の相関（計算的考察）</a:t>
            </a:r>
            <a:endParaRPr kumimoji="1" lang="ja-JP" altLang="en-US" sz="17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9295" y="2715017"/>
            <a:ext cx="428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(ii) </a:t>
            </a:r>
            <a:r>
              <a:rPr lang="ja-JP" altLang="en-US" sz="1600" dirty="0" smtClean="0"/>
              <a:t>偏光光学機能（実験的考察）</a:t>
            </a:r>
            <a:endParaRPr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3501008"/>
            <a:ext cx="3600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ja-JP" sz="1600" dirty="0" smtClean="0">
                <a:solidFill>
                  <a:srgbClr val="C00000"/>
                </a:solidFill>
              </a:rPr>
              <a:t>“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バンド端</a:t>
            </a:r>
            <a:r>
              <a:rPr lang="ja-JP" altLang="en-US" sz="1600" dirty="0" smtClean="0">
                <a:solidFill>
                  <a:srgbClr val="C00000"/>
                </a:solidFill>
              </a:rPr>
              <a:t>エネルギー差：</a:t>
            </a:r>
            <a:r>
              <a:rPr lang="en-US" altLang="ja-JP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1600" i="1" dirty="0" smtClean="0">
                <a:solidFill>
                  <a:srgbClr val="C00000"/>
                </a:solidFill>
              </a:rPr>
              <a:t>E</a:t>
            </a:r>
            <a:r>
              <a:rPr lang="en-US" altLang="ja-JP" sz="1600" dirty="0" smtClean="0">
                <a:solidFill>
                  <a:srgbClr val="C00000"/>
                </a:solidFill>
              </a:rPr>
              <a:t> = 42 (meV) </a:t>
            </a:r>
          </a:p>
          <a:p>
            <a:pPr>
              <a:lnSpc>
                <a:spcPts val="2500"/>
              </a:lnSpc>
            </a:pPr>
            <a:r>
              <a:rPr lang="en-US" altLang="ja-JP" sz="1600" dirty="0" smtClean="0">
                <a:solidFill>
                  <a:srgbClr val="C00000"/>
                </a:solidFill>
                <a:latin typeface="+mj-lt"/>
              </a:rPr>
              <a:t>“</a:t>
            </a:r>
            <a:r>
              <a:rPr lang="ja-JP" altLang="en-US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偏光の度合：</a:t>
            </a:r>
            <a:r>
              <a:rPr lang="en-US" altLang="ja-JP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1600" dirty="0" smtClean="0">
                <a:solidFill>
                  <a:srgbClr val="C00000"/>
                </a:solidFill>
              </a:rPr>
              <a:t> = 18.6”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3140968"/>
            <a:ext cx="5565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非極性</a:t>
            </a:r>
            <a:r>
              <a:rPr kumimoji="1" lang="en-US" altLang="ja-JP" sz="1600" dirty="0" smtClean="0"/>
              <a:t>ZnO</a:t>
            </a:r>
            <a:r>
              <a:rPr kumimoji="1" lang="ja-JP" altLang="en-US" sz="1600" dirty="0" smtClean="0"/>
              <a:t>薄膜（</a:t>
            </a:r>
            <a:r>
              <a:rPr kumimoji="1" lang="en-US" altLang="ja-JP" sz="1600" i="1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sz="1600" baseline="-25000" dirty="0" err="1" smtClean="0"/>
              <a:t>yy</a:t>
            </a:r>
            <a:r>
              <a:rPr kumimoji="1" lang="en-US" altLang="ja-JP" sz="1600" dirty="0" smtClean="0"/>
              <a:t> = -0.10%, </a:t>
            </a:r>
            <a:r>
              <a:rPr kumimoji="1" lang="en-US" altLang="ja-JP" sz="1600" i="1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sz="1600" baseline="-25000" dirty="0" err="1" smtClean="0"/>
              <a:t>zz</a:t>
            </a:r>
            <a:r>
              <a:rPr kumimoji="1" lang="en-US" altLang="ja-JP" sz="1600" dirty="0" smtClean="0"/>
              <a:t> = -0.52%</a:t>
            </a:r>
            <a:r>
              <a:rPr kumimoji="1" lang="ja-JP" altLang="en-US" sz="1600" dirty="0" smtClean="0"/>
              <a:t>）において：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45811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+mj-lt"/>
              </a:rPr>
              <a:t>(ii)  </a:t>
            </a:r>
            <a:r>
              <a:rPr lang="ja-JP" altLang="en-US" sz="1600" dirty="0" smtClean="0">
                <a:latin typeface="+mj-lt"/>
              </a:rPr>
              <a:t>偏光光電変換の観測とその量子収率 </a:t>
            </a:r>
            <a:r>
              <a:rPr lang="en-US" altLang="ja-JP" sz="1600" dirty="0" smtClean="0">
                <a:latin typeface="+mj-lt"/>
              </a:rPr>
              <a:t>  </a:t>
            </a:r>
            <a:endParaRPr kumimoji="1" lang="ja-JP" altLang="en-US" sz="1600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25243" y="4974074"/>
            <a:ext cx="361876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1600" dirty="0" smtClean="0">
                <a:solidFill>
                  <a:srgbClr val="C00000"/>
                </a:solidFill>
              </a:rPr>
              <a:t>“</a:t>
            </a:r>
            <a:r>
              <a:rPr lang="ja-JP" altLang="en-US" sz="1600" dirty="0" smtClean="0">
                <a:solidFill>
                  <a:srgbClr val="C00000"/>
                </a:solidFill>
              </a:rPr>
              <a:t>分光感度指数：</a:t>
            </a:r>
            <a:r>
              <a:rPr lang="en-US" altLang="ja-JP" sz="1600" i="1" dirty="0" smtClean="0">
                <a:solidFill>
                  <a:srgbClr val="C00000"/>
                </a:solidFill>
              </a:rPr>
              <a:t>s</a:t>
            </a:r>
            <a:r>
              <a:rPr lang="en-US" altLang="ja-JP" sz="1600" dirty="0" smtClean="0">
                <a:solidFill>
                  <a:srgbClr val="C00000"/>
                </a:solidFill>
              </a:rPr>
              <a:t> = 2 x 10</a:t>
            </a:r>
            <a:r>
              <a:rPr lang="en-US" altLang="ja-JP" sz="1600" baseline="30000" dirty="0" smtClean="0">
                <a:solidFill>
                  <a:srgbClr val="C00000"/>
                </a:solidFill>
              </a:rPr>
              <a:t>-2</a:t>
            </a:r>
            <a:r>
              <a:rPr lang="en-US" altLang="ja-JP" sz="1600" dirty="0" smtClean="0">
                <a:solidFill>
                  <a:srgbClr val="C00000"/>
                </a:solidFill>
              </a:rPr>
              <a:t> (A/W)”</a:t>
            </a:r>
            <a:endParaRPr lang="en-US" altLang="ja-JP" sz="1600" baseline="30000" dirty="0" smtClean="0">
              <a:solidFill>
                <a:srgbClr val="C00000"/>
              </a:solidFill>
            </a:endParaRPr>
          </a:p>
          <a:p>
            <a:pPr>
              <a:lnSpc>
                <a:spcPts val="2600"/>
              </a:lnSpc>
            </a:pPr>
            <a:r>
              <a:rPr kumimoji="1" lang="en-US" altLang="ja-JP" sz="1600" dirty="0" smtClean="0">
                <a:solidFill>
                  <a:srgbClr val="C00000"/>
                </a:solidFill>
              </a:rPr>
              <a:t>“</a:t>
            </a:r>
            <a:r>
              <a:rPr lang="ja-JP" altLang="en-US" sz="1600" dirty="0" smtClean="0">
                <a:solidFill>
                  <a:srgbClr val="C00000"/>
                </a:solidFill>
              </a:rPr>
              <a:t>変換効率：</a:t>
            </a:r>
            <a:r>
              <a:rPr lang="en-US" altLang="ja-JP" sz="1600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h</a:t>
            </a:r>
            <a:r>
              <a:rPr lang="en-US" altLang="ja-JP" sz="1600" dirty="0" smtClean="0">
                <a:solidFill>
                  <a:srgbClr val="C00000"/>
                </a:solidFill>
              </a:rPr>
              <a:t> = 6.2 (%)”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56" y="4974074"/>
            <a:ext cx="1811646" cy="141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49" y="2717299"/>
            <a:ext cx="1865108" cy="20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04148"/>
            <a:ext cx="1790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6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3"/>
          <p:cNvSpPr txBox="1">
            <a:spLocks noChangeArrowheads="1"/>
          </p:cNvSpPr>
          <p:nvPr/>
        </p:nvSpPr>
        <p:spPr bwMode="auto">
          <a:xfrm>
            <a:off x="179388" y="162918"/>
            <a:ext cx="70564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900" dirty="0" smtClean="0">
                <a:latin typeface="Calibri" pitchFamily="34" charset="0"/>
              </a:rPr>
              <a:t>非極性</a:t>
            </a:r>
            <a:r>
              <a:rPr lang="en-US" altLang="ja-JP" sz="1900" dirty="0" smtClean="0">
                <a:latin typeface="Calibri" pitchFamily="34" charset="0"/>
              </a:rPr>
              <a:t>ZnO</a:t>
            </a:r>
            <a:r>
              <a:rPr lang="ja-JP" altLang="en-US" sz="1900" dirty="0" smtClean="0">
                <a:latin typeface="Calibri" pitchFamily="34" charset="0"/>
              </a:rPr>
              <a:t>量子</a:t>
            </a:r>
            <a:r>
              <a:rPr lang="ja-JP" altLang="en-US" sz="1900" dirty="0" smtClean="0">
                <a:latin typeface="Calibri" pitchFamily="34" charset="0"/>
              </a:rPr>
              <a:t>閉じ込め効果と励起子発光の偏光度</a:t>
            </a:r>
            <a:r>
              <a:rPr lang="en-US" altLang="ja-JP" sz="1900" dirty="0" smtClean="0">
                <a:latin typeface="Calibri" pitchFamily="34" charset="0"/>
              </a:rPr>
              <a:t> </a:t>
            </a:r>
            <a:r>
              <a:rPr lang="ja-JP" altLang="en-US" sz="1900" dirty="0" smtClean="0">
                <a:latin typeface="Calibri" pitchFamily="34" charset="0"/>
              </a:rPr>
              <a:t>（室温）</a:t>
            </a:r>
            <a:endParaRPr lang="ja-JP" altLang="en-US" sz="1900" dirty="0">
              <a:latin typeface="Calibri" pitchFamily="34" charset="0"/>
            </a:endParaRPr>
          </a:p>
        </p:txBody>
      </p:sp>
      <p:grpSp>
        <p:nvGrpSpPr>
          <p:cNvPr id="23555" name="グループ化 127"/>
          <p:cNvGrpSpPr>
            <a:grpSpLocks/>
          </p:cNvGrpSpPr>
          <p:nvPr/>
        </p:nvGrpSpPr>
        <p:grpSpPr bwMode="auto">
          <a:xfrm>
            <a:off x="179388" y="260350"/>
            <a:ext cx="4824973" cy="5321300"/>
            <a:chOff x="179512" y="268630"/>
            <a:chExt cx="4824660" cy="5320610"/>
          </a:xfrm>
        </p:grpSpPr>
        <p:pic>
          <p:nvPicPr>
            <p:cNvPr id="23634" name="図 104" descr="CdZnO-ZnO QW well dependence.PC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8630"/>
              <a:ext cx="4248472" cy="532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35" name="テキスト ボックス 105"/>
            <p:cNvSpPr txBox="1">
              <a:spLocks noChangeArrowheads="1"/>
            </p:cNvSpPr>
            <p:nvPr/>
          </p:nvSpPr>
          <p:spPr bwMode="auto">
            <a:xfrm>
              <a:off x="1475656" y="5075892"/>
              <a:ext cx="23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Photon energy (eV)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6" name="テキスト ボックス 106"/>
            <p:cNvSpPr txBox="1">
              <a:spLocks noChangeArrowheads="1"/>
            </p:cNvSpPr>
            <p:nvPr/>
          </p:nvSpPr>
          <p:spPr bwMode="auto">
            <a:xfrm rot="-5400000">
              <a:off x="-391905" y="2632266"/>
              <a:ext cx="23762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imes New Roman" pitchFamily="18" charset="0"/>
                  <a:cs typeface="Times New Roman" pitchFamily="18" charset="0"/>
                </a:rPr>
                <a:t>PL intensity (a.u.)</a:t>
              </a: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7" name="テキスト ボックス 107"/>
            <p:cNvSpPr txBox="1">
              <a:spLocks noChangeArrowheads="1"/>
            </p:cNvSpPr>
            <p:nvPr/>
          </p:nvSpPr>
          <p:spPr bwMode="auto">
            <a:xfrm>
              <a:off x="539552" y="1002214"/>
              <a:ext cx="44644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Calibri" pitchFamily="34" charset="0"/>
                </a:rPr>
                <a:t>Polarized PL as a function of well width (</a:t>
              </a:r>
              <a:r>
                <a:rPr lang="en-US" altLang="ja-JP" sz="1600" i="1">
                  <a:latin typeface="Calibri" pitchFamily="34" charset="0"/>
                </a:rPr>
                <a:t>L</a:t>
              </a:r>
              <a:r>
                <a:rPr lang="en-US" altLang="ja-JP" sz="1600" baseline="-25000">
                  <a:latin typeface="Calibri" pitchFamily="34" charset="0"/>
                </a:rPr>
                <a:t>W</a:t>
              </a:r>
              <a:r>
                <a:rPr lang="en-US" altLang="ja-JP" sz="1600">
                  <a:latin typeface="Calibri" pitchFamily="34" charset="0"/>
                </a:rPr>
                <a:t>) 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23638" name="テキスト ボックス 120"/>
            <p:cNvSpPr txBox="1">
              <a:spLocks noChangeArrowheads="1"/>
            </p:cNvSpPr>
            <p:nvPr/>
          </p:nvSpPr>
          <p:spPr bwMode="auto">
            <a:xfrm>
              <a:off x="179636" y="620688"/>
              <a:ext cx="4824536" cy="35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700" dirty="0" smtClean="0">
                  <a:latin typeface="Calibri" pitchFamily="34" charset="0"/>
                </a:rPr>
                <a:t>Cd</a:t>
              </a:r>
              <a:r>
                <a:rPr lang="en-US" altLang="ja-JP" sz="1700" baseline="-25000" dirty="0" smtClean="0">
                  <a:latin typeface="Calibri" pitchFamily="34" charset="0"/>
                </a:rPr>
                <a:t>0.06</a:t>
              </a:r>
              <a:r>
                <a:rPr lang="en-US" altLang="ja-JP" sz="1700" dirty="0" smtClean="0">
                  <a:latin typeface="Calibri" pitchFamily="34" charset="0"/>
                </a:rPr>
                <a:t>Zn</a:t>
              </a:r>
              <a:r>
                <a:rPr lang="en-US" altLang="ja-JP" sz="1700" baseline="-25000" dirty="0" smtClean="0">
                  <a:latin typeface="Calibri" pitchFamily="34" charset="0"/>
                </a:rPr>
                <a:t>0.94</a:t>
              </a:r>
              <a:r>
                <a:rPr lang="en-US" altLang="ja-JP" sz="1700" dirty="0" smtClean="0">
                  <a:latin typeface="Calibri" pitchFamily="34" charset="0"/>
                </a:rPr>
                <a:t>O/ZnO </a:t>
              </a:r>
              <a:r>
                <a:rPr lang="en-US" altLang="ja-JP" sz="1700" dirty="0">
                  <a:latin typeface="Calibri" pitchFamily="34" charset="0"/>
                </a:rPr>
                <a:t>QWs </a:t>
              </a:r>
              <a:r>
                <a:rPr lang="ja-JP" altLang="en-US" sz="1700" dirty="0" smtClean="0">
                  <a:latin typeface="Calibri" pitchFamily="34" charset="0"/>
                </a:rPr>
                <a:t>単一量子井戸の励起子発光</a:t>
              </a:r>
              <a:endParaRPr lang="ja-JP" altLang="en-US" sz="1700" dirty="0">
                <a:latin typeface="Calibri" pitchFamily="34" charset="0"/>
              </a:endParaRPr>
            </a:p>
          </p:txBody>
        </p:sp>
        <p:sp>
          <p:nvSpPr>
            <p:cNvPr id="23639" name="テキスト ボックス 121"/>
            <p:cNvSpPr txBox="1">
              <a:spLocks noChangeArrowheads="1"/>
            </p:cNvSpPr>
            <p:nvPr/>
          </p:nvSpPr>
          <p:spPr bwMode="auto">
            <a:xfrm>
              <a:off x="1043608" y="3933056"/>
              <a:ext cx="144016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500" i="1">
                  <a:latin typeface="Calibri" pitchFamily="34" charset="0"/>
                </a:rPr>
                <a:t>L</a:t>
              </a:r>
              <a:r>
                <a:rPr lang="en-US" altLang="ja-JP" sz="1500" baseline="-25000">
                  <a:latin typeface="Calibri" pitchFamily="34" charset="0"/>
                </a:rPr>
                <a:t>W</a:t>
              </a:r>
              <a:r>
                <a:rPr lang="en-US" altLang="ja-JP" sz="1500">
                  <a:latin typeface="Calibri" pitchFamily="34" charset="0"/>
                </a:rPr>
                <a:t> = 2.0 nm </a:t>
              </a:r>
              <a:endParaRPr lang="ja-JP" altLang="en-US" sz="1500">
                <a:latin typeface="Calibri" pitchFamily="34" charset="0"/>
              </a:endParaRPr>
            </a:p>
          </p:txBody>
        </p:sp>
        <p:sp>
          <p:nvSpPr>
            <p:cNvPr id="23640" name="テキスト ボックス 122"/>
            <p:cNvSpPr txBox="1">
              <a:spLocks noChangeArrowheads="1"/>
            </p:cNvSpPr>
            <p:nvPr/>
          </p:nvSpPr>
          <p:spPr bwMode="auto">
            <a:xfrm>
              <a:off x="1043608" y="2420888"/>
              <a:ext cx="144016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500" i="1">
                  <a:latin typeface="Calibri" pitchFamily="34" charset="0"/>
                </a:rPr>
                <a:t>L</a:t>
              </a:r>
              <a:r>
                <a:rPr lang="en-US" altLang="ja-JP" sz="1500" baseline="-25000">
                  <a:latin typeface="Calibri" pitchFamily="34" charset="0"/>
                </a:rPr>
                <a:t>W</a:t>
              </a:r>
              <a:r>
                <a:rPr lang="en-US" altLang="ja-JP" sz="1500">
                  <a:latin typeface="Calibri" pitchFamily="34" charset="0"/>
                </a:rPr>
                <a:t> = 4.8 nm </a:t>
              </a:r>
              <a:endParaRPr lang="ja-JP" altLang="en-US" sz="1500">
                <a:latin typeface="Calibri" pitchFamily="34" charset="0"/>
              </a:endParaRPr>
            </a:p>
          </p:txBody>
        </p:sp>
        <p:sp>
          <p:nvSpPr>
            <p:cNvPr id="23641" name="テキスト ボックス 123"/>
            <p:cNvSpPr txBox="1">
              <a:spLocks noChangeArrowheads="1"/>
            </p:cNvSpPr>
            <p:nvPr/>
          </p:nvSpPr>
          <p:spPr bwMode="auto">
            <a:xfrm>
              <a:off x="2195736" y="1449651"/>
              <a:ext cx="187220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500">
                  <a:latin typeface="Calibri" pitchFamily="34" charset="0"/>
                </a:rPr>
                <a:t>Cd</a:t>
              </a:r>
              <a:r>
                <a:rPr lang="en-US" altLang="ja-JP" sz="1500" baseline="-25000">
                  <a:latin typeface="Calibri" pitchFamily="34" charset="0"/>
                </a:rPr>
                <a:t>0.06</a:t>
              </a:r>
              <a:r>
                <a:rPr lang="en-US" altLang="ja-JP" sz="1500">
                  <a:latin typeface="Calibri" pitchFamily="34" charset="0"/>
                </a:rPr>
                <a:t>Zn</a:t>
              </a:r>
              <a:r>
                <a:rPr lang="en-US" altLang="ja-JP" sz="1500" baseline="-25000">
                  <a:latin typeface="Calibri" pitchFamily="34" charset="0"/>
                </a:rPr>
                <a:t>0.94</a:t>
              </a:r>
              <a:r>
                <a:rPr lang="en-US" altLang="ja-JP" sz="1500">
                  <a:latin typeface="Calibri" pitchFamily="34" charset="0"/>
                </a:rPr>
                <a:t>O layer</a:t>
              </a:r>
              <a:endParaRPr lang="ja-JP" altLang="en-US" sz="1500">
                <a:latin typeface="Calibri" pitchFamily="34" charset="0"/>
              </a:endParaRPr>
            </a:p>
          </p:txBody>
        </p:sp>
        <p:sp>
          <p:nvSpPr>
            <p:cNvPr id="23642" name="テキスト ボックス 124"/>
            <p:cNvSpPr txBox="1">
              <a:spLocks noChangeArrowheads="1"/>
            </p:cNvSpPr>
            <p:nvPr/>
          </p:nvSpPr>
          <p:spPr bwMode="auto">
            <a:xfrm>
              <a:off x="2267744" y="1722294"/>
              <a:ext cx="1224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="1" i="1" u="sng">
                  <a:solidFill>
                    <a:srgbClr val="002060"/>
                  </a:solidFill>
                  <a:latin typeface="Calibri" pitchFamily="34" charset="0"/>
                </a:rPr>
                <a:t>P</a:t>
              </a:r>
              <a:r>
                <a:rPr lang="en-US" altLang="ja-JP" sz="1600" b="1" u="sng">
                  <a:solidFill>
                    <a:srgbClr val="002060"/>
                  </a:solidFill>
                  <a:latin typeface="Calibri" pitchFamily="34" charset="0"/>
                </a:rPr>
                <a:t> = 0.52</a:t>
              </a:r>
              <a:endParaRPr lang="ja-JP" altLang="en-US" sz="1600" b="1" u="sng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3643" name="テキスト ボックス 125"/>
            <p:cNvSpPr txBox="1">
              <a:spLocks noChangeArrowheads="1"/>
            </p:cNvSpPr>
            <p:nvPr/>
          </p:nvSpPr>
          <p:spPr bwMode="auto">
            <a:xfrm>
              <a:off x="3059832" y="2492896"/>
              <a:ext cx="1224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="1" i="1" u="sng">
                  <a:solidFill>
                    <a:srgbClr val="002060"/>
                  </a:solidFill>
                  <a:latin typeface="Calibri" pitchFamily="34" charset="0"/>
                </a:rPr>
                <a:t>P</a:t>
              </a:r>
              <a:r>
                <a:rPr lang="en-US" altLang="ja-JP" sz="1600" b="1" u="sng">
                  <a:solidFill>
                    <a:srgbClr val="002060"/>
                  </a:solidFill>
                  <a:latin typeface="Calibri" pitchFamily="34" charset="0"/>
                </a:rPr>
                <a:t> = 0.63</a:t>
              </a:r>
              <a:endParaRPr lang="ja-JP" altLang="en-US" sz="1600" b="1" u="sng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3644" name="テキスト ボックス 126"/>
            <p:cNvSpPr txBox="1">
              <a:spLocks noChangeArrowheads="1"/>
            </p:cNvSpPr>
            <p:nvPr/>
          </p:nvSpPr>
          <p:spPr bwMode="auto">
            <a:xfrm>
              <a:off x="3059832" y="3861048"/>
              <a:ext cx="1224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="1" i="1" u="sng">
                  <a:solidFill>
                    <a:srgbClr val="002060"/>
                  </a:solidFill>
                  <a:latin typeface="Calibri" pitchFamily="34" charset="0"/>
                </a:rPr>
                <a:t>P</a:t>
              </a:r>
              <a:r>
                <a:rPr lang="en-US" altLang="ja-JP" sz="1600" b="1" u="sng">
                  <a:solidFill>
                    <a:srgbClr val="002060"/>
                  </a:solidFill>
                  <a:latin typeface="Calibri" pitchFamily="34" charset="0"/>
                </a:rPr>
                <a:t> = 0.72</a:t>
              </a:r>
              <a:endParaRPr lang="ja-JP" altLang="en-US" sz="1600" b="1" u="sng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23556" name="テキスト ボックス 128"/>
          <p:cNvSpPr txBox="1">
            <a:spLocks noChangeArrowheads="1"/>
          </p:cNvSpPr>
          <p:nvPr/>
        </p:nvSpPr>
        <p:spPr bwMode="auto">
          <a:xfrm>
            <a:off x="755650" y="5549900"/>
            <a:ext cx="417671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700" b="1" dirty="0" smtClean="0">
                <a:solidFill>
                  <a:srgbClr val="002060"/>
                </a:solidFill>
                <a:latin typeface="Calibri" pitchFamily="34" charset="0"/>
              </a:rPr>
              <a:t>狭い量子井戸幅</a:t>
            </a:r>
            <a:endParaRPr lang="en-US" altLang="ja-JP" sz="17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en-US" altLang="ja-JP" sz="1700" b="1" dirty="0" smtClean="0">
                <a:solidFill>
                  <a:srgbClr val="002060"/>
                </a:solidFill>
                <a:latin typeface="Calibri" pitchFamily="34" charset="0"/>
              </a:rPr>
              <a:t>                            </a:t>
            </a:r>
            <a:r>
              <a:rPr lang="ja-JP" altLang="en-US" sz="1700" b="1" dirty="0" smtClean="0">
                <a:solidFill>
                  <a:srgbClr val="002060"/>
                </a:solidFill>
                <a:latin typeface="Calibri" pitchFamily="34" charset="0"/>
              </a:rPr>
              <a:t>発光偏光度の増強</a:t>
            </a:r>
            <a:r>
              <a:rPr lang="en-US" altLang="ja-JP" sz="17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ja-JP" altLang="en-US" sz="17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32" name="直線矢印コネクタ 131"/>
          <p:cNvCxnSpPr/>
          <p:nvPr/>
        </p:nvCxnSpPr>
        <p:spPr>
          <a:xfrm>
            <a:off x="1692275" y="6021388"/>
            <a:ext cx="358775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9" name="グループ化 115"/>
          <p:cNvGrpSpPr>
            <a:grpSpLocks/>
          </p:cNvGrpSpPr>
          <p:nvPr/>
        </p:nvGrpSpPr>
        <p:grpSpPr bwMode="auto">
          <a:xfrm>
            <a:off x="4787900" y="837407"/>
            <a:ext cx="4392613" cy="6192043"/>
            <a:chOff x="4860032" y="620688"/>
            <a:chExt cx="4392488" cy="6192689"/>
          </a:xfrm>
        </p:grpSpPr>
        <p:grpSp>
          <p:nvGrpSpPr>
            <p:cNvPr id="23561" name="Group 39"/>
            <p:cNvGrpSpPr>
              <a:grpSpLocks/>
            </p:cNvGrpSpPr>
            <p:nvPr/>
          </p:nvGrpSpPr>
          <p:grpSpPr bwMode="auto">
            <a:xfrm>
              <a:off x="5076056" y="836712"/>
              <a:ext cx="3799454" cy="3977688"/>
              <a:chOff x="3435" y="2830"/>
              <a:chExt cx="3745" cy="4100"/>
            </a:xfrm>
          </p:grpSpPr>
          <p:pic>
            <p:nvPicPr>
              <p:cNvPr id="23578" name="図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7" y="4909"/>
                <a:ext cx="1698" cy="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9" name="図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" y="5873"/>
                <a:ext cx="1711" cy="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0" name="図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7" y="3907"/>
                <a:ext cx="1711" cy="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1" name="図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6" y="2830"/>
                <a:ext cx="1660" cy="2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2" name="Rectangle 44"/>
              <p:cNvSpPr>
                <a:spLocks noChangeArrowheads="1"/>
              </p:cNvSpPr>
              <p:nvPr/>
            </p:nvSpPr>
            <p:spPr bwMode="auto">
              <a:xfrm>
                <a:off x="4057" y="4017"/>
                <a:ext cx="1904" cy="1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23583" name="Text Box 47"/>
              <p:cNvSpPr txBox="1">
                <a:spLocks noChangeArrowheads="1"/>
              </p:cNvSpPr>
              <p:nvPr/>
            </p:nvSpPr>
            <p:spPr bwMode="auto">
              <a:xfrm>
                <a:off x="5163" y="5415"/>
                <a:ext cx="695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/>
                <a:r>
                  <a:rPr lang="en-US" altLang="ja-JP" sz="700" b="1">
                    <a:solidFill>
                      <a:srgbClr val="FFFFFF"/>
                    </a:solidFill>
                    <a:latin typeface="Times New Roman" pitchFamily="18" charset="0"/>
                    <a:ea typeface="ＭＳ 明朝" pitchFamily="17" charset="-128"/>
                    <a:cs typeface="ＭＳ Ｐゴシック" pitchFamily="50" charset="-128"/>
                  </a:rPr>
                  <a:t>Well</a:t>
                </a:r>
                <a:endParaRPr lang="ja-JP" altLang="ja-JP"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sp>
            <p:nvSpPr>
              <p:cNvPr id="23584" name="Text Box 48"/>
              <p:cNvSpPr txBox="1">
                <a:spLocks noChangeArrowheads="1"/>
              </p:cNvSpPr>
              <p:nvPr/>
            </p:nvSpPr>
            <p:spPr bwMode="auto">
              <a:xfrm>
                <a:off x="5129" y="6373"/>
                <a:ext cx="810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/>
                <a:r>
                  <a:rPr lang="en-US" altLang="ja-JP" sz="700" b="1">
                    <a:solidFill>
                      <a:srgbClr val="FFFFFF"/>
                    </a:solidFill>
                    <a:latin typeface="Times New Roman" pitchFamily="18" charset="0"/>
                    <a:ea typeface="ＭＳ 明朝" pitchFamily="17" charset="-128"/>
                    <a:cs typeface="ＭＳ Ｐゴシック" pitchFamily="50" charset="-128"/>
                  </a:rPr>
                  <a:t>Barrier </a:t>
                </a:r>
                <a:endParaRPr lang="ja-JP" altLang="ja-JP"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grpSp>
            <p:nvGrpSpPr>
              <p:cNvPr id="23585" name="Group 49"/>
              <p:cNvGrpSpPr>
                <a:grpSpLocks/>
              </p:cNvGrpSpPr>
              <p:nvPr/>
            </p:nvGrpSpPr>
            <p:grpSpPr bwMode="auto">
              <a:xfrm>
                <a:off x="3435" y="2978"/>
                <a:ext cx="2057" cy="3952"/>
                <a:chOff x="4267" y="2894"/>
                <a:chExt cx="2057" cy="3952"/>
              </a:xfrm>
            </p:grpSpPr>
            <p:pic>
              <p:nvPicPr>
                <p:cNvPr id="23606" name="Picture 5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3" y="4834"/>
                  <a:ext cx="1707" cy="18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0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392" y="6154"/>
                  <a:ext cx="931" cy="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just" eaLnBrk="1" hangingPunct="1"/>
                  <a:r>
                    <a:rPr lang="en-US" altLang="ja-JP" sz="1100" b="1">
                      <a:solidFill>
                        <a:srgbClr val="FFFFFF"/>
                      </a:solidFill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rPr>
                    <a:t>[10-10]</a:t>
                  </a:r>
                </a:p>
                <a:p>
                  <a:pPr eaLnBrk="1" hangingPunct="1"/>
                  <a:endParaRPr lang="ja-JP" altLang="ja-JP" sz="1100"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23608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469" y="4824"/>
                  <a:ext cx="855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just" eaLnBrk="1" hangingPunct="1"/>
                  <a:r>
                    <a:rPr lang="en-US" altLang="ja-JP" sz="1300" b="1">
                      <a:latin typeface="Times New Roman" pitchFamily="18" charset="0"/>
                      <a:ea typeface="ＭＳ 明朝" pitchFamily="17" charset="-128"/>
                      <a:cs typeface="ＭＳ Ｐゴシック" pitchFamily="50" charset="-128"/>
                    </a:rPr>
                    <a:t>3 nm</a:t>
                  </a:r>
                </a:p>
                <a:p>
                  <a:pPr eaLnBrk="1" hangingPunct="1"/>
                  <a:endParaRPr lang="ja-JP" altLang="ja-JP">
                    <a:ea typeface="ＭＳ 明朝" pitchFamily="17" charset="-128"/>
                    <a:cs typeface="ＭＳ Ｐゴシック" pitchFamily="50" charset="-128"/>
                  </a:endParaRPr>
                </a:p>
              </p:txBody>
            </p:sp>
            <p:cxnSp>
              <p:nvCxnSpPr>
                <p:cNvPr id="23609" name="AutoShape 5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340" y="4838"/>
                  <a:ext cx="0" cy="285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10" name="Oval 55"/>
                <p:cNvSpPr>
                  <a:spLocks noChangeArrowheads="1"/>
                </p:cNvSpPr>
                <p:nvPr/>
              </p:nvSpPr>
              <p:spPr bwMode="auto">
                <a:xfrm>
                  <a:off x="5300" y="6344"/>
                  <a:ext cx="74" cy="7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>
                    <a:latin typeface="Calibri" pitchFamily="34" charset="0"/>
                  </a:endParaRPr>
                </a:p>
              </p:txBody>
            </p:sp>
            <p:sp>
              <p:nvSpPr>
                <p:cNvPr id="23611" name="Oval 56"/>
                <p:cNvSpPr>
                  <a:spLocks noChangeArrowheads="1"/>
                </p:cNvSpPr>
                <p:nvPr/>
              </p:nvSpPr>
              <p:spPr bwMode="auto">
                <a:xfrm>
                  <a:off x="5252" y="6296"/>
                  <a:ext cx="162" cy="154"/>
                </a:xfrm>
                <a:prstGeom prst="ellips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>
                    <a:latin typeface="Calibri" pitchFamily="34" charset="0"/>
                  </a:endParaRPr>
                </a:p>
              </p:txBody>
            </p:sp>
            <p:cxnSp>
              <p:nvCxnSpPr>
                <p:cNvPr id="23612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341" y="6039"/>
                  <a:ext cx="0" cy="326"/>
                </a:xfrm>
                <a:prstGeom prst="straightConnector1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1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5070" y="5861"/>
                  <a:ext cx="754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just" eaLnBrk="1" hangingPunct="1"/>
                  <a:r>
                    <a:rPr lang="en-US" altLang="ja-JP" sz="1100" b="1">
                      <a:solidFill>
                        <a:srgbClr val="FFFFFF"/>
                      </a:solidFill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rPr>
                    <a:t>[11-20]</a:t>
                  </a:r>
                  <a:endParaRPr lang="ja-JP" altLang="ja-JP" sz="1100"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endParaRPr>
                </a:p>
              </p:txBody>
            </p:sp>
            <p:cxnSp>
              <p:nvCxnSpPr>
                <p:cNvPr id="23614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5363" y="6380"/>
                  <a:ext cx="24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stealth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1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119" y="6457"/>
                  <a:ext cx="840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just" eaLnBrk="1" hangingPunct="1"/>
                  <a:r>
                    <a:rPr lang="en-US" altLang="ja-JP" sz="1100" b="1">
                      <a:solidFill>
                        <a:srgbClr val="FFFFFF"/>
                      </a:solidFill>
                      <a:latin typeface="Times New Roman" pitchFamily="18" charset="0"/>
                      <a:ea typeface="ＭＳ 明朝" pitchFamily="17" charset="-128"/>
                      <a:cs typeface="ＭＳ Ｐゴシック" pitchFamily="50" charset="-128"/>
                    </a:rPr>
                    <a:t>[0001]</a:t>
                  </a:r>
                  <a:endParaRPr lang="ja-JP" altLang="ja-JP" sz="1100">
                    <a:ea typeface="ＭＳ 明朝" pitchFamily="17" charset="-128"/>
                    <a:cs typeface="ＭＳ Ｐゴシック" pitchFamily="50" charset="-128"/>
                  </a:endParaRPr>
                </a:p>
              </p:txBody>
            </p:sp>
            <p:cxnSp>
              <p:nvCxnSpPr>
                <p:cNvPr id="23616" name="AutoShape 61"/>
                <p:cNvCxnSpPr>
                  <a:cxnSpLocks noChangeShapeType="1"/>
                </p:cNvCxnSpPr>
                <p:nvPr/>
              </p:nvCxnSpPr>
              <p:spPr bwMode="auto">
                <a:xfrm>
                  <a:off x="4292" y="5521"/>
                  <a:ext cx="169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617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4292" y="5718"/>
                  <a:ext cx="1698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18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272" y="5450"/>
                  <a:ext cx="633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just" eaLnBrk="1" hangingPunct="1"/>
                  <a:r>
                    <a:rPr lang="en-US" altLang="ja-JP" sz="1300" b="1">
                      <a:solidFill>
                        <a:srgbClr val="FFFFFF"/>
                      </a:solidFill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rPr>
                    <a:t>well </a:t>
                  </a:r>
                  <a:endParaRPr lang="ja-JP" altLang="ja-JP" sz="1300"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endParaRPr>
                </a:p>
              </p:txBody>
            </p:sp>
            <p:sp>
              <p:nvSpPr>
                <p:cNvPr id="2361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267" y="5863"/>
                  <a:ext cx="851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just" eaLnBrk="1" hangingPunct="1"/>
                  <a:r>
                    <a:rPr lang="en-US" altLang="ja-JP" sz="1300" b="1">
                      <a:solidFill>
                        <a:srgbClr val="FFFFFF"/>
                      </a:solidFill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rPr>
                    <a:t>Barrier</a:t>
                  </a:r>
                  <a:r>
                    <a:rPr lang="en-US" altLang="ja-JP" sz="700" b="1">
                      <a:solidFill>
                        <a:srgbClr val="FFFFFF"/>
                      </a:solidFill>
                      <a:latin typeface="Times New Roman" pitchFamily="18" charset="0"/>
                      <a:ea typeface="ＭＳ 明朝" pitchFamily="17" charset="-128"/>
                      <a:cs typeface="ＭＳ Ｐゴシック" pitchFamily="50" charset="-128"/>
                    </a:rPr>
                    <a:t> </a:t>
                  </a:r>
                  <a:endParaRPr lang="ja-JP" altLang="ja-JP">
                    <a:ea typeface="ＭＳ 明朝" pitchFamily="17" charset="-128"/>
                    <a:cs typeface="ＭＳ Ｐゴシック" pitchFamily="50" charset="-128"/>
                  </a:endParaRPr>
                </a:p>
              </p:txBody>
            </p:sp>
            <p:grpSp>
              <p:nvGrpSpPr>
                <p:cNvPr id="23620" name="Group 65"/>
                <p:cNvGrpSpPr>
                  <a:grpSpLocks/>
                </p:cNvGrpSpPr>
                <p:nvPr/>
              </p:nvGrpSpPr>
              <p:grpSpPr bwMode="auto">
                <a:xfrm>
                  <a:off x="4278" y="2894"/>
                  <a:ext cx="1975" cy="2022"/>
                  <a:chOff x="2315" y="3115"/>
                  <a:chExt cx="1975" cy="2022"/>
                </a:xfrm>
              </p:grpSpPr>
              <p:sp>
                <p:nvSpPr>
                  <p:cNvPr id="23621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6" y="3115"/>
                    <a:ext cx="814" cy="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 b="1">
                        <a:solidFill>
                          <a:srgbClr val="FFFFFF"/>
                        </a:solidFill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rPr>
                      <a:t>3 nm</a:t>
                    </a:r>
                  </a:p>
                  <a:p>
                    <a:pPr eaLnBrk="1" hangingPunct="1"/>
                    <a:endParaRPr lang="ja-JP" altLang="ja-JP"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622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4" y="4452"/>
                    <a:ext cx="767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100" b="1">
                        <a:solidFill>
                          <a:srgbClr val="FFFFFF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[10-10]</a:t>
                    </a:r>
                  </a:p>
                  <a:p>
                    <a:pPr eaLnBrk="1" hangingPunct="1"/>
                    <a:endParaRPr lang="ja-JP" altLang="ja-JP"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62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365" y="4622"/>
                    <a:ext cx="70" cy="7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362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319" y="4574"/>
                    <a:ext cx="154" cy="154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3625" name="AutoShape 7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404" y="4317"/>
                    <a:ext cx="0" cy="32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stealth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626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7" y="4153"/>
                    <a:ext cx="718" cy="2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100" b="1">
                        <a:solidFill>
                          <a:srgbClr val="FFFFFF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[11-20]</a:t>
                    </a:r>
                    <a:endParaRPr lang="ja-JP" altLang="ja-JP" sz="1100"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cxnSp>
                <p:nvCxnSpPr>
                  <p:cNvPr id="23627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25" y="4658"/>
                    <a:ext cx="233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stealth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628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3" y="4748"/>
                    <a:ext cx="958" cy="3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100" b="1">
                        <a:solidFill>
                          <a:srgbClr val="FFFFFF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[0001]</a:t>
                    </a:r>
                    <a:endParaRPr lang="ja-JP" altLang="ja-JP" sz="1100"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cxnSp>
                <p:nvCxnSpPr>
                  <p:cNvPr id="23629" name="AutoShape 7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3384" y="3143"/>
                    <a:ext cx="0" cy="271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3630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9" y="3593"/>
                    <a:ext cx="603" cy="4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 b="1">
                        <a:solidFill>
                          <a:srgbClr val="FFFFFF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well</a:t>
                    </a:r>
                    <a:r>
                      <a:rPr lang="en-US" altLang="ja-JP" sz="1300" b="1">
                        <a:solidFill>
                          <a:srgbClr val="FFFFFF"/>
                        </a:solidFill>
                        <a:latin typeface="Times New Roman" pitchFamily="18" charset="0"/>
                        <a:ea typeface="ＭＳ 明朝" pitchFamily="17" charset="-128"/>
                        <a:cs typeface="ＭＳ Ｐゴシック" pitchFamily="50" charset="-128"/>
                      </a:rPr>
                      <a:t> </a:t>
                    </a:r>
                    <a:endParaRPr lang="ja-JP" altLang="ja-JP" sz="1300"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63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5" y="4006"/>
                    <a:ext cx="740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 b="1">
                        <a:solidFill>
                          <a:srgbClr val="FFFFFF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Barrier</a:t>
                    </a:r>
                    <a:r>
                      <a:rPr lang="en-US" altLang="ja-JP" sz="700" b="1">
                        <a:solidFill>
                          <a:srgbClr val="FFFFFF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 </a:t>
                    </a:r>
                    <a:endParaRPr lang="ja-JP" altLang="ja-JP"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cxnSp>
                <p:nvCxnSpPr>
                  <p:cNvPr id="23632" name="AutoShape 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38" y="3885"/>
                    <a:ext cx="1698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FFFFFF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633" name="AutoShape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15" y="3594"/>
                    <a:ext cx="1698" cy="0"/>
                  </a:xfrm>
                  <a:prstGeom prst="straightConnector1">
                    <a:avLst/>
                  </a:prstGeom>
                  <a:noFill/>
                  <a:ln w="12700">
                    <a:solidFill>
                      <a:srgbClr val="FFFFFF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pic>
            <p:nvPicPr>
              <p:cNvPr id="23586" name="Picture 8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6" y="2963"/>
                <a:ext cx="1696" cy="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7" name="Text Box 83"/>
              <p:cNvSpPr txBox="1">
                <a:spLocks noChangeArrowheads="1"/>
              </p:cNvSpPr>
              <p:nvPr/>
            </p:nvSpPr>
            <p:spPr bwMode="auto">
              <a:xfrm>
                <a:off x="5141" y="3481"/>
                <a:ext cx="603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/>
                <a:r>
                  <a:rPr lang="en-US" altLang="ja-JP" sz="700" b="1">
                    <a:solidFill>
                      <a:srgbClr val="FFFFFF"/>
                    </a:solidFill>
                    <a:latin typeface="Times New Roman" pitchFamily="18" charset="0"/>
                    <a:ea typeface="ＭＳ 明朝" pitchFamily="17" charset="-128"/>
                    <a:cs typeface="ＭＳ Ｐゴシック" pitchFamily="50" charset="-128"/>
                  </a:rPr>
                  <a:t>Well </a:t>
                </a:r>
                <a:endParaRPr lang="ja-JP" altLang="ja-JP"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sp>
            <p:nvSpPr>
              <p:cNvPr id="23588" name="Text Box 84"/>
              <p:cNvSpPr txBox="1">
                <a:spLocks noChangeArrowheads="1"/>
              </p:cNvSpPr>
              <p:nvPr/>
            </p:nvSpPr>
            <p:spPr bwMode="auto">
              <a:xfrm>
                <a:off x="5151" y="4385"/>
                <a:ext cx="810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/>
                <a:r>
                  <a:rPr lang="en-US" altLang="ja-JP" sz="700" b="1">
                    <a:solidFill>
                      <a:srgbClr val="FFFFFF"/>
                    </a:solidFill>
                    <a:latin typeface="Times New Roman" pitchFamily="18" charset="0"/>
                    <a:ea typeface="ＭＳ 明朝" pitchFamily="17" charset="-128"/>
                    <a:cs typeface="ＭＳ Ｐゴシック" pitchFamily="50" charset="-128"/>
                  </a:rPr>
                  <a:t>Barrier </a:t>
                </a:r>
                <a:endParaRPr lang="ja-JP" altLang="ja-JP"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cxnSp>
            <p:nvCxnSpPr>
              <p:cNvPr id="23589" name="AutoShape 85"/>
              <p:cNvCxnSpPr>
                <a:cxnSpLocks noChangeShapeType="1"/>
              </p:cNvCxnSpPr>
              <p:nvPr/>
            </p:nvCxnSpPr>
            <p:spPr bwMode="auto">
              <a:xfrm>
                <a:off x="6079" y="3413"/>
                <a:ext cx="273" cy="0"/>
              </a:xfrm>
              <a:prstGeom prst="straightConnector1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</p:cxnSp>
          <p:cxnSp>
            <p:nvCxnSpPr>
              <p:cNvPr id="23590" name="AutoShape 86"/>
              <p:cNvCxnSpPr>
                <a:cxnSpLocks noChangeShapeType="1"/>
              </p:cNvCxnSpPr>
              <p:nvPr/>
            </p:nvCxnSpPr>
            <p:spPr bwMode="auto">
              <a:xfrm>
                <a:off x="6165" y="3428"/>
                <a:ext cx="226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91" name="AutoShape 87"/>
              <p:cNvCxnSpPr>
                <a:cxnSpLocks noChangeShapeType="1"/>
              </p:cNvCxnSpPr>
              <p:nvPr/>
            </p:nvCxnSpPr>
            <p:spPr bwMode="auto">
              <a:xfrm>
                <a:off x="6139" y="4359"/>
                <a:ext cx="252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92" name="Text Box 88"/>
              <p:cNvSpPr txBox="1">
                <a:spLocks noChangeArrowheads="1"/>
              </p:cNvSpPr>
              <p:nvPr/>
            </p:nvSpPr>
            <p:spPr bwMode="auto">
              <a:xfrm>
                <a:off x="6132" y="3498"/>
                <a:ext cx="80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2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0.281 nm</a:t>
                </a:r>
                <a:endParaRPr lang="ja-JP" altLang="ja-JP" sz="12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cxnSp>
            <p:nvCxnSpPr>
              <p:cNvPr id="23593" name="AutoShape 89"/>
              <p:cNvCxnSpPr>
                <a:cxnSpLocks noChangeShapeType="1"/>
              </p:cNvCxnSpPr>
              <p:nvPr/>
            </p:nvCxnSpPr>
            <p:spPr bwMode="auto">
              <a:xfrm rot="600000" flipV="1">
                <a:off x="6162" y="3142"/>
                <a:ext cx="57" cy="222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94" name="Text Box 90"/>
              <p:cNvSpPr txBox="1">
                <a:spLocks noChangeArrowheads="1"/>
              </p:cNvSpPr>
              <p:nvPr/>
            </p:nvSpPr>
            <p:spPr bwMode="auto">
              <a:xfrm>
                <a:off x="6170" y="2963"/>
                <a:ext cx="80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2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0.287 nm</a:t>
                </a:r>
                <a:endParaRPr lang="ja-JP" altLang="ja-JP" sz="12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cxnSp>
            <p:nvCxnSpPr>
              <p:cNvPr id="23595" name="AutoShape 91"/>
              <p:cNvCxnSpPr>
                <a:cxnSpLocks noChangeShapeType="1"/>
              </p:cNvCxnSpPr>
              <p:nvPr/>
            </p:nvCxnSpPr>
            <p:spPr bwMode="auto">
              <a:xfrm flipV="1">
                <a:off x="6092" y="4056"/>
                <a:ext cx="140" cy="227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96" name="Text Box 92"/>
              <p:cNvSpPr txBox="1">
                <a:spLocks noChangeArrowheads="1"/>
              </p:cNvSpPr>
              <p:nvPr/>
            </p:nvSpPr>
            <p:spPr bwMode="auto">
              <a:xfrm>
                <a:off x="6250" y="4431"/>
                <a:ext cx="80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1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0.281 nm</a:t>
                </a:r>
                <a:endParaRPr lang="ja-JP" altLang="ja-JP" sz="11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sp>
            <p:nvSpPr>
              <p:cNvPr id="23597" name="Text Box 93"/>
              <p:cNvSpPr txBox="1">
                <a:spLocks noChangeArrowheads="1"/>
              </p:cNvSpPr>
              <p:nvPr/>
            </p:nvSpPr>
            <p:spPr bwMode="auto">
              <a:xfrm>
                <a:off x="6250" y="3970"/>
                <a:ext cx="80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1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0.283 nm</a:t>
                </a:r>
                <a:endParaRPr lang="ja-JP" altLang="ja-JP" sz="11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cxnSp>
            <p:nvCxnSpPr>
              <p:cNvPr id="23598" name="AutoShape 94"/>
              <p:cNvCxnSpPr>
                <a:cxnSpLocks noChangeShapeType="1"/>
              </p:cNvCxnSpPr>
              <p:nvPr/>
            </p:nvCxnSpPr>
            <p:spPr bwMode="auto">
              <a:xfrm>
                <a:off x="6132" y="6312"/>
                <a:ext cx="252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99" name="Text Box 95"/>
              <p:cNvSpPr txBox="1">
                <a:spLocks noChangeArrowheads="1"/>
              </p:cNvSpPr>
              <p:nvPr/>
            </p:nvSpPr>
            <p:spPr bwMode="auto">
              <a:xfrm>
                <a:off x="6250" y="6361"/>
                <a:ext cx="80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1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0.281 nm</a:t>
                </a:r>
                <a:endParaRPr lang="ja-JP" altLang="ja-JP" sz="11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cxnSp>
            <p:nvCxnSpPr>
              <p:cNvPr id="23600" name="AutoShape 96"/>
              <p:cNvCxnSpPr>
                <a:cxnSpLocks noChangeShapeType="1"/>
              </p:cNvCxnSpPr>
              <p:nvPr/>
            </p:nvCxnSpPr>
            <p:spPr bwMode="auto">
              <a:xfrm flipV="1">
                <a:off x="6123" y="5976"/>
                <a:ext cx="140" cy="227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01" name="Text Box 97"/>
              <p:cNvSpPr txBox="1">
                <a:spLocks noChangeArrowheads="1"/>
              </p:cNvSpPr>
              <p:nvPr/>
            </p:nvSpPr>
            <p:spPr bwMode="auto">
              <a:xfrm>
                <a:off x="6203" y="5915"/>
                <a:ext cx="977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1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0.282 nm</a:t>
                </a:r>
                <a:endParaRPr lang="ja-JP" altLang="ja-JP" sz="11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sp>
            <p:nvSpPr>
              <p:cNvPr id="23602" name="Text Box 98"/>
              <p:cNvSpPr txBox="1">
                <a:spLocks noChangeArrowheads="1"/>
              </p:cNvSpPr>
              <p:nvPr/>
            </p:nvSpPr>
            <p:spPr bwMode="auto">
              <a:xfrm>
                <a:off x="6250" y="5397"/>
                <a:ext cx="806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1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0.281 nm</a:t>
                </a:r>
                <a:endParaRPr lang="ja-JP" altLang="ja-JP" sz="11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  <p:cxnSp>
            <p:nvCxnSpPr>
              <p:cNvPr id="23603" name="AutoShape 99"/>
              <p:cNvCxnSpPr>
                <a:cxnSpLocks noChangeShapeType="1"/>
              </p:cNvCxnSpPr>
              <p:nvPr/>
            </p:nvCxnSpPr>
            <p:spPr bwMode="auto">
              <a:xfrm>
                <a:off x="6139" y="5358"/>
                <a:ext cx="252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04" name="AutoShape 100"/>
              <p:cNvCxnSpPr>
                <a:cxnSpLocks noChangeShapeType="1"/>
              </p:cNvCxnSpPr>
              <p:nvPr/>
            </p:nvCxnSpPr>
            <p:spPr bwMode="auto">
              <a:xfrm rot="600000" flipV="1">
                <a:off x="6142" y="5046"/>
                <a:ext cx="57" cy="222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605" name="Text Box 101"/>
              <p:cNvSpPr txBox="1">
                <a:spLocks noChangeArrowheads="1"/>
              </p:cNvSpPr>
              <p:nvPr/>
            </p:nvSpPr>
            <p:spPr bwMode="auto">
              <a:xfrm>
                <a:off x="6179" y="4950"/>
                <a:ext cx="80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just" eaLnBrk="1" hangingPunct="1">
                  <a:lnSpc>
                    <a:spcPct val="64000"/>
                  </a:lnSpc>
                </a:pPr>
                <a:r>
                  <a:rPr lang="en-US" altLang="ja-JP" sz="1100" b="1">
                    <a:solidFill>
                      <a:srgbClr val="FFC000"/>
                    </a:solidFill>
                    <a:latin typeface="Calibri" pitchFamily="34" charset="0"/>
                    <a:ea typeface="ＭＳ 明朝" pitchFamily="17" charset="-128"/>
                    <a:cs typeface="ＭＳ Ｐゴシック" pitchFamily="50" charset="-128"/>
                  </a:rPr>
                  <a:t>0.289 nm</a:t>
                </a:r>
                <a:endParaRPr lang="ja-JP" altLang="ja-JP" sz="1100">
                  <a:latin typeface="Calibri" pitchFamily="34" charset="0"/>
                  <a:ea typeface="ＭＳ 明朝" pitchFamily="17" charset="-128"/>
                  <a:cs typeface="ＭＳ Ｐゴシック" pitchFamily="50" charset="-128"/>
                </a:endParaRPr>
              </a:p>
            </p:txBody>
          </p:sp>
        </p:grpSp>
        <p:grpSp>
          <p:nvGrpSpPr>
            <p:cNvPr id="23562" name="グループ化 112"/>
            <p:cNvGrpSpPr>
              <a:grpSpLocks/>
            </p:cNvGrpSpPr>
            <p:nvPr/>
          </p:nvGrpSpPr>
          <p:grpSpPr bwMode="auto">
            <a:xfrm>
              <a:off x="4860032" y="4797152"/>
              <a:ext cx="4392488" cy="2016225"/>
              <a:chOff x="4788024" y="5013176"/>
              <a:chExt cx="4392488" cy="2016225"/>
            </a:xfrm>
          </p:grpSpPr>
          <p:grpSp>
            <p:nvGrpSpPr>
              <p:cNvPr id="23565" name="グループ化 109"/>
              <p:cNvGrpSpPr>
                <a:grpSpLocks/>
              </p:cNvGrpSpPr>
              <p:nvPr/>
            </p:nvGrpSpPr>
            <p:grpSpPr bwMode="auto">
              <a:xfrm>
                <a:off x="5292080" y="5202459"/>
                <a:ext cx="3888432" cy="1826942"/>
                <a:chOff x="5436096" y="4842803"/>
                <a:chExt cx="3888432" cy="1826942"/>
              </a:xfrm>
            </p:grpSpPr>
            <p:pic>
              <p:nvPicPr>
                <p:cNvPr id="23568" name="オブジェクト 3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5805" y="5036473"/>
                  <a:ext cx="1141668" cy="1225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69" name="オブジェクト 4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0546" y="5013176"/>
                  <a:ext cx="1119945" cy="12859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570" name="Group 30"/>
                <p:cNvGrpSpPr>
                  <a:grpSpLocks/>
                </p:cNvGrpSpPr>
                <p:nvPr/>
              </p:nvGrpSpPr>
              <p:grpSpPr bwMode="auto">
                <a:xfrm>
                  <a:off x="5436096" y="4842803"/>
                  <a:ext cx="3888432" cy="1826942"/>
                  <a:chOff x="3246" y="6820"/>
                  <a:chExt cx="4026" cy="1961"/>
                </a:xfrm>
              </p:grpSpPr>
              <p:sp>
                <p:nvSpPr>
                  <p:cNvPr id="23571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246" y="7954"/>
                    <a:ext cx="976" cy="827"/>
                  </a:xfrm>
                  <a:prstGeom prst="hexagon">
                    <a:avLst>
                      <a:gd name="adj" fmla="val 29504"/>
                      <a:gd name="vf" fmla="val 115470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2357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85" y="7029"/>
                    <a:ext cx="1220" cy="3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 b="1" i="1">
                        <a:solidFill>
                          <a:srgbClr val="C00000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d</a:t>
                    </a:r>
                    <a:r>
                      <a:rPr lang="en-US" altLang="ja-JP" sz="1300" b="1" baseline="-25000">
                        <a:solidFill>
                          <a:srgbClr val="C00000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xx</a:t>
                    </a:r>
                    <a:r>
                      <a:rPr lang="en-US" altLang="ja-JP" sz="1300" b="1">
                        <a:solidFill>
                          <a:srgbClr val="C00000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 = +1.4 %</a:t>
                    </a:r>
                    <a:endParaRPr lang="ja-JP" altLang="ja-JP" sz="1300" b="1">
                      <a:solidFill>
                        <a:srgbClr val="C00000"/>
                      </a:solidFill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573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7" y="6820"/>
                    <a:ext cx="771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[11-20]</a:t>
                    </a:r>
                    <a:endParaRPr lang="ja-JP" altLang="ja-JP" sz="1300"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57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00" y="7438"/>
                    <a:ext cx="866" cy="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[10-10]</a:t>
                    </a:r>
                    <a:endParaRPr lang="ja-JP" altLang="ja-JP" sz="1300"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575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1" y="7777"/>
                    <a:ext cx="1218" cy="3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 i="1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d</a:t>
                    </a:r>
                    <a:r>
                      <a:rPr lang="en-US" altLang="ja-JP" sz="1300" baseline="-25000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yy</a:t>
                    </a:r>
                    <a:r>
                      <a:rPr lang="en-US" altLang="ja-JP" sz="1300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 = 0 %</a:t>
                    </a:r>
                    <a:endParaRPr lang="ja-JP" altLang="ja-JP" sz="1300"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576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88" y="7003"/>
                    <a:ext cx="1219" cy="3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 b="1" i="1">
                        <a:solidFill>
                          <a:srgbClr val="C00000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d</a:t>
                    </a:r>
                    <a:r>
                      <a:rPr lang="en-US" altLang="ja-JP" sz="1300" b="1" baseline="-25000">
                        <a:solidFill>
                          <a:srgbClr val="C00000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xx</a:t>
                    </a:r>
                    <a:r>
                      <a:rPr lang="en-US" altLang="ja-JP" sz="1300" b="1">
                        <a:solidFill>
                          <a:srgbClr val="C00000"/>
                        </a:solidFill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 = +1.8 %</a:t>
                    </a:r>
                    <a:endParaRPr lang="ja-JP" altLang="ja-JP" sz="1300" b="1">
                      <a:solidFill>
                        <a:srgbClr val="C00000"/>
                      </a:solidFill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  <p:sp>
                <p:nvSpPr>
                  <p:cNvPr id="2357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52" y="7738"/>
                    <a:ext cx="1220" cy="3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4295" tIns="8890" rIns="74295" bIns="8890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en-US" altLang="ja-JP" sz="1300" i="1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d</a:t>
                    </a:r>
                    <a:r>
                      <a:rPr lang="en-US" altLang="ja-JP" sz="1300" baseline="-25000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xx</a:t>
                    </a:r>
                    <a:r>
                      <a:rPr lang="en-US" altLang="ja-JP" sz="1300">
                        <a:latin typeface="Calibri" pitchFamily="34" charset="0"/>
                        <a:ea typeface="ＭＳ 明朝" pitchFamily="17" charset="-128"/>
                        <a:cs typeface="ＭＳ Ｐゴシック" pitchFamily="50" charset="-128"/>
                      </a:rPr>
                      <a:t> = 0 %</a:t>
                    </a:r>
                    <a:endParaRPr lang="ja-JP" altLang="ja-JP" sz="1300">
                      <a:latin typeface="Calibri" pitchFamily="34" charset="0"/>
                      <a:ea typeface="ＭＳ 明朝" pitchFamily="17" charset="-128"/>
                      <a:cs typeface="ＭＳ Ｐゴシック" pitchFamily="50" charset="-128"/>
                    </a:endParaRPr>
                  </a:p>
                </p:txBody>
              </p:sp>
            </p:grpSp>
          </p:grpSp>
          <p:sp>
            <p:nvSpPr>
              <p:cNvPr id="23566" name="テキスト ボックス 110"/>
              <p:cNvSpPr txBox="1">
                <a:spLocks noChangeArrowheads="1"/>
              </p:cNvSpPr>
              <p:nvPr/>
            </p:nvSpPr>
            <p:spPr bwMode="auto">
              <a:xfrm>
                <a:off x="4788024" y="5013176"/>
                <a:ext cx="122413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500" i="1" u="sng">
                    <a:latin typeface="Calibri" pitchFamily="34" charset="0"/>
                  </a:rPr>
                  <a:t>L</a:t>
                </a:r>
                <a:r>
                  <a:rPr lang="en-US" altLang="ja-JP" sz="1500" u="sng" baseline="-25000">
                    <a:latin typeface="Calibri" pitchFamily="34" charset="0"/>
                  </a:rPr>
                  <a:t>W</a:t>
                </a:r>
                <a:r>
                  <a:rPr lang="en-US" altLang="ja-JP" sz="1500" u="sng">
                    <a:latin typeface="Calibri" pitchFamily="34" charset="0"/>
                  </a:rPr>
                  <a:t> = 4.8 nm</a:t>
                </a:r>
                <a:endParaRPr lang="ja-JP" altLang="en-US" sz="1500" u="sng">
                  <a:latin typeface="Calibri" pitchFamily="34" charset="0"/>
                </a:endParaRPr>
              </a:p>
            </p:txBody>
          </p:sp>
          <p:sp>
            <p:nvSpPr>
              <p:cNvPr id="23567" name="テキスト ボックス 111"/>
              <p:cNvSpPr txBox="1">
                <a:spLocks noChangeArrowheads="1"/>
              </p:cNvSpPr>
              <p:nvPr/>
            </p:nvSpPr>
            <p:spPr bwMode="auto">
              <a:xfrm>
                <a:off x="6804248" y="5013176"/>
                <a:ext cx="1224136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500" i="1" u="sng">
                    <a:latin typeface="Calibri" pitchFamily="34" charset="0"/>
                  </a:rPr>
                  <a:t>L</a:t>
                </a:r>
                <a:r>
                  <a:rPr lang="en-US" altLang="ja-JP" sz="1500" u="sng" baseline="-25000">
                    <a:latin typeface="Calibri" pitchFamily="34" charset="0"/>
                  </a:rPr>
                  <a:t>W</a:t>
                </a:r>
                <a:r>
                  <a:rPr lang="en-US" altLang="ja-JP" sz="1500" u="sng">
                    <a:latin typeface="Calibri" pitchFamily="34" charset="0"/>
                  </a:rPr>
                  <a:t> = 2.0 nm</a:t>
                </a:r>
                <a:endParaRPr lang="ja-JP" altLang="en-US" sz="1500" u="sng">
                  <a:latin typeface="Calibri" pitchFamily="34" charset="0"/>
                </a:endParaRPr>
              </a:p>
            </p:txBody>
          </p:sp>
        </p:grpSp>
        <p:sp>
          <p:nvSpPr>
            <p:cNvPr id="23563" name="テキスト ボックス 113"/>
            <p:cNvSpPr txBox="1">
              <a:spLocks noChangeArrowheads="1"/>
            </p:cNvSpPr>
            <p:nvPr/>
          </p:nvSpPr>
          <p:spPr bwMode="auto">
            <a:xfrm>
              <a:off x="4932040" y="620688"/>
              <a:ext cx="20882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Calibri" pitchFamily="34" charset="0"/>
                </a:rPr>
                <a:t>HAADF-STEM images</a:t>
              </a:r>
              <a:endParaRPr lang="ja-JP" altLang="en-US" sz="1600">
                <a:latin typeface="Calibri" pitchFamily="34" charset="0"/>
              </a:endParaRPr>
            </a:p>
          </p:txBody>
        </p:sp>
        <p:sp>
          <p:nvSpPr>
            <p:cNvPr id="23564" name="テキスト ボックス 114"/>
            <p:cNvSpPr txBox="1">
              <a:spLocks noChangeArrowheads="1"/>
            </p:cNvSpPr>
            <p:nvPr/>
          </p:nvSpPr>
          <p:spPr bwMode="auto">
            <a:xfrm>
              <a:off x="7020272" y="620688"/>
              <a:ext cx="17281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Calibri" pitchFamily="34" charset="0"/>
                </a:rPr>
                <a:t>FFT patterns</a:t>
              </a:r>
              <a:endParaRPr lang="ja-JP" altLang="en-US" sz="1600">
                <a:latin typeface="Calibri" pitchFamily="34" charset="0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899496" y="6220407"/>
            <a:ext cx="403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異方的格子歪の重要性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981075"/>
            <a:ext cx="45069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テキスト ボックス 334"/>
          <p:cNvSpPr txBox="1">
            <a:spLocks noChangeArrowheads="1"/>
          </p:cNvSpPr>
          <p:nvPr/>
        </p:nvSpPr>
        <p:spPr bwMode="auto">
          <a:xfrm>
            <a:off x="165101" y="292586"/>
            <a:ext cx="6423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 smtClean="0">
                <a:latin typeface="Calibri" pitchFamily="34" charset="0"/>
              </a:rPr>
              <a:t>量子井戸界面における結晶対称性の破れ</a:t>
            </a:r>
            <a:r>
              <a:rPr lang="en-US" altLang="ja-JP" sz="2000" dirty="0" smtClean="0">
                <a:latin typeface="Calibri" pitchFamily="34" charset="0"/>
              </a:rPr>
              <a:t>: </a:t>
            </a:r>
            <a:r>
              <a:rPr lang="ja-JP" altLang="en-US" sz="2000" dirty="0" smtClean="0">
                <a:latin typeface="Calibri" pitchFamily="34" charset="0"/>
              </a:rPr>
              <a:t>非極性</a:t>
            </a:r>
            <a:r>
              <a:rPr lang="en-US" altLang="ja-JP" sz="2000" dirty="0" smtClean="0">
                <a:latin typeface="Calibri" pitchFamily="34" charset="0"/>
              </a:rPr>
              <a:t>ZnO</a:t>
            </a:r>
            <a:endParaRPr lang="ja-JP" altLang="en-US" sz="2000" dirty="0" smtClean="0">
              <a:latin typeface="Calibri" pitchFamily="34" charset="0"/>
            </a:endParaRPr>
          </a:p>
        </p:txBody>
      </p:sp>
      <p:sp>
        <p:nvSpPr>
          <p:cNvPr id="10244" name="テキスト ボックス 345"/>
          <p:cNvSpPr txBox="1">
            <a:spLocks noChangeArrowheads="1"/>
          </p:cNvSpPr>
          <p:nvPr/>
        </p:nvSpPr>
        <p:spPr bwMode="auto">
          <a:xfrm>
            <a:off x="829047" y="908050"/>
            <a:ext cx="439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US" altLang="ja-JP" sz="1600" dirty="0" smtClean="0">
                <a:latin typeface="Calibri" pitchFamily="34" charset="0"/>
              </a:rPr>
              <a:t>“</a:t>
            </a:r>
            <a:r>
              <a:rPr lang="ja-JP" altLang="en-US" sz="1600" dirty="0" smtClean="0">
                <a:latin typeface="Calibri" pitchFamily="34" charset="0"/>
              </a:rPr>
              <a:t>非極性</a:t>
            </a:r>
            <a:r>
              <a:rPr lang="en-US" altLang="ja-JP" sz="1600" dirty="0" err="1" smtClean="0">
                <a:latin typeface="Calibri" pitchFamily="34" charset="0"/>
              </a:rPr>
              <a:t>CdZnO</a:t>
            </a:r>
            <a:r>
              <a:rPr lang="en-US" altLang="ja-JP" sz="1600" dirty="0" smtClean="0">
                <a:latin typeface="Calibri" pitchFamily="34" charset="0"/>
              </a:rPr>
              <a:t>/ZnO</a:t>
            </a:r>
            <a:r>
              <a:rPr lang="ja-JP" altLang="en-US" sz="1600" dirty="0" smtClean="0">
                <a:latin typeface="Calibri" pitchFamily="34" charset="0"/>
              </a:rPr>
              <a:t>ヘテロ界面の格子歪</a:t>
            </a:r>
            <a:r>
              <a:rPr lang="en-US" altLang="ja-JP" sz="1600" dirty="0" smtClean="0">
                <a:latin typeface="Calibri" pitchFamily="34" charset="0"/>
              </a:rPr>
              <a:t>”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10246" name="テキスト ボックス 347"/>
          <p:cNvSpPr txBox="1">
            <a:spLocks noChangeArrowheads="1"/>
          </p:cNvSpPr>
          <p:nvPr/>
        </p:nvSpPr>
        <p:spPr bwMode="auto">
          <a:xfrm>
            <a:off x="1692275" y="3500438"/>
            <a:ext cx="32400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500">
                <a:latin typeface="Times New Roman" pitchFamily="18" charset="0"/>
                <a:cs typeface="Times New Roman" pitchFamily="18" charset="0"/>
              </a:rPr>
              <a:t>Cd content (</a:t>
            </a:r>
            <a:r>
              <a:rPr lang="en-US" altLang="ja-JP" sz="15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500">
                <a:latin typeface="Times New Roman" pitchFamily="18" charset="0"/>
                <a:cs typeface="Times New Roman" pitchFamily="18" charset="0"/>
              </a:rPr>
              <a:t>) in Cd</a:t>
            </a:r>
            <a:r>
              <a:rPr lang="en-US" altLang="ja-JP" sz="15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150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altLang="ja-JP" sz="1500" baseline="-2500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ja-JP" sz="1500">
                <a:latin typeface="Times New Roman" pitchFamily="18" charset="0"/>
                <a:cs typeface="Times New Roman" pitchFamily="18" charset="0"/>
              </a:rPr>
              <a:t>O</a:t>
            </a:r>
            <a:endParaRPr lang="ja-JP" alt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テキスト ボックス 348"/>
          <p:cNvSpPr txBox="1">
            <a:spLocks noChangeArrowheads="1"/>
          </p:cNvSpPr>
          <p:nvPr/>
        </p:nvSpPr>
        <p:spPr bwMode="auto">
          <a:xfrm rot="-5400000">
            <a:off x="-342900" y="2008188"/>
            <a:ext cx="23764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500">
                <a:latin typeface="Times New Roman" pitchFamily="18" charset="0"/>
                <a:cs typeface="Times New Roman" pitchFamily="18" charset="0"/>
              </a:rPr>
              <a:t>Lattice distortion </a:t>
            </a:r>
            <a:r>
              <a:rPr lang="en-US" altLang="ja-JP" sz="1500" i="1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ja-JP" sz="1500" baseline="-25000"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en-US" altLang="ja-JP" sz="1500">
                <a:latin typeface="Times New Roman" pitchFamily="18" charset="0"/>
                <a:cs typeface="Times New Roman" pitchFamily="18" charset="0"/>
              </a:rPr>
              <a:t> (%)</a:t>
            </a:r>
            <a:endParaRPr lang="ja-JP" altLang="en-US" sz="15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8" name="Object 10"/>
          <p:cNvGraphicFramePr>
            <a:graphicFrameLocks noChangeAspect="1"/>
          </p:cNvGraphicFramePr>
          <p:nvPr/>
        </p:nvGraphicFramePr>
        <p:xfrm>
          <a:off x="2700338" y="2732088"/>
          <a:ext cx="15478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数式" r:id="rId4" imgW="1384300" imgH="431800" progId="Equation.3">
                  <p:embed/>
                </p:oleObj>
              </mc:Choice>
              <mc:Fallback>
                <p:oleObj name="数式" r:id="rId4" imgW="138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732088"/>
                        <a:ext cx="154781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テキスト ボックス 389"/>
          <p:cNvSpPr txBox="1">
            <a:spLocks noChangeArrowheads="1"/>
          </p:cNvSpPr>
          <p:nvPr/>
        </p:nvSpPr>
        <p:spPr bwMode="auto">
          <a:xfrm>
            <a:off x="647700" y="6097588"/>
            <a:ext cx="4572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US" altLang="ja-JP" sz="1600" b="1" i="1">
                <a:latin typeface="Calibri" pitchFamily="34" charset="0"/>
              </a:rPr>
              <a:t>*Lattice strained CdZnO QW</a:t>
            </a:r>
          </a:p>
          <a:p>
            <a:pPr eaLnBrk="1" hangingPunct="1">
              <a:lnSpc>
                <a:spcPts val="1700"/>
              </a:lnSpc>
            </a:pPr>
            <a:r>
              <a:rPr lang="en-US" altLang="ja-JP" sz="1600" b="1" i="1">
                <a:latin typeface="Calibri" pitchFamily="34" charset="0"/>
              </a:rPr>
              <a:t>                   grown coherently on ZnO substrates</a:t>
            </a:r>
            <a:endParaRPr lang="ja-JP" altLang="en-US" sz="1600" b="1" i="1">
              <a:latin typeface="Calibri" pitchFamily="34" charset="0"/>
            </a:endParaRP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2506663" y="4076700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/>
            <a:r>
              <a:rPr lang="en-US" altLang="ja-JP" sz="1400" i="1">
                <a:latin typeface="Times New Roman" pitchFamily="18" charset="0"/>
                <a:ea typeface="ＭＳ 明朝" pitchFamily="17" charset="-128"/>
                <a:cs typeface="ＭＳ Ｐゴシック" pitchFamily="50" charset="-128"/>
              </a:rPr>
              <a:t>y</a:t>
            </a:r>
            <a:r>
              <a:rPr lang="en-US" altLang="ja-JP" sz="1400">
                <a:latin typeface="Times New Roman" pitchFamily="18" charset="0"/>
                <a:ea typeface="ＭＳ 明朝" pitchFamily="17" charset="-128"/>
                <a:cs typeface="ＭＳ Ｐゴシック" pitchFamily="50" charset="-128"/>
              </a:rPr>
              <a:t> // [10-10]</a:t>
            </a:r>
            <a:endParaRPr lang="ja-JP" altLang="ja-JP" sz="1400">
              <a:ea typeface="ＭＳ 明朝" pitchFamily="17" charset="-128"/>
              <a:cs typeface="ＭＳ Ｐゴシック" pitchFamily="50" charset="-128"/>
            </a:endParaRPr>
          </a:p>
        </p:txBody>
      </p:sp>
      <p:sp>
        <p:nvSpPr>
          <p:cNvPr id="379" name="六角形 378"/>
          <p:cNvSpPr/>
          <p:nvPr/>
        </p:nvSpPr>
        <p:spPr bwMode="auto">
          <a:xfrm>
            <a:off x="1498600" y="4364038"/>
            <a:ext cx="936625" cy="808037"/>
          </a:xfrm>
          <a:prstGeom prst="hexagon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0" name="六角形 379"/>
          <p:cNvSpPr/>
          <p:nvPr/>
        </p:nvSpPr>
        <p:spPr bwMode="auto">
          <a:xfrm>
            <a:off x="1498600" y="4221163"/>
            <a:ext cx="936625" cy="1079500"/>
          </a:xfrm>
          <a:prstGeom prst="hexagon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82" name="直線矢印コネクタ 381"/>
          <p:cNvCxnSpPr/>
          <p:nvPr/>
        </p:nvCxnSpPr>
        <p:spPr bwMode="auto">
          <a:xfrm flipV="1">
            <a:off x="2722563" y="4364038"/>
            <a:ext cx="0" cy="79216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矢印コネクタ 383"/>
          <p:cNvCxnSpPr/>
          <p:nvPr/>
        </p:nvCxnSpPr>
        <p:spPr bwMode="auto">
          <a:xfrm>
            <a:off x="2722563" y="5156200"/>
            <a:ext cx="5048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 Box 28"/>
          <p:cNvSpPr txBox="1">
            <a:spLocks noChangeArrowheads="1"/>
          </p:cNvSpPr>
          <p:nvPr/>
        </p:nvSpPr>
        <p:spPr bwMode="auto">
          <a:xfrm>
            <a:off x="3227388" y="5013325"/>
            <a:ext cx="12239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/>
            <a:r>
              <a:rPr lang="en-US" altLang="ja-JP" sz="1400" i="1">
                <a:latin typeface="Times New Roman" pitchFamily="18" charset="0"/>
                <a:ea typeface="ＭＳ 明朝" pitchFamily="17" charset="-128"/>
                <a:cs typeface="ＭＳ Ｐゴシック" pitchFamily="50" charset="-128"/>
              </a:rPr>
              <a:t>x </a:t>
            </a:r>
            <a:r>
              <a:rPr lang="en-US" altLang="ja-JP" sz="1400">
                <a:latin typeface="Times New Roman" pitchFamily="18" charset="0"/>
                <a:ea typeface="ＭＳ 明朝" pitchFamily="17" charset="-128"/>
                <a:cs typeface="ＭＳ Ｐゴシック" pitchFamily="50" charset="-128"/>
              </a:rPr>
              <a:t> // [10-10]</a:t>
            </a:r>
            <a:endParaRPr lang="ja-JP" altLang="ja-JP" sz="1400">
              <a:ea typeface="ＭＳ 明朝" pitchFamily="17" charset="-128"/>
              <a:cs typeface="ＭＳ Ｐゴシック" pitchFamily="50" charset="-128"/>
            </a:endParaRPr>
          </a:p>
        </p:txBody>
      </p:sp>
      <p:grpSp>
        <p:nvGrpSpPr>
          <p:cNvPr id="10256" name="グループ化 392"/>
          <p:cNvGrpSpPr>
            <a:grpSpLocks noChangeAspect="1"/>
          </p:cNvGrpSpPr>
          <p:nvPr/>
        </p:nvGrpSpPr>
        <p:grpSpPr bwMode="auto">
          <a:xfrm>
            <a:off x="2651125" y="5068888"/>
            <a:ext cx="195263" cy="193675"/>
            <a:chOff x="539552" y="4941168"/>
            <a:chExt cx="216024" cy="216024"/>
          </a:xfrm>
        </p:grpSpPr>
        <p:sp>
          <p:nvSpPr>
            <p:cNvPr id="391" name="円/楕円 390"/>
            <p:cNvSpPr/>
            <p:nvPr/>
          </p:nvSpPr>
          <p:spPr>
            <a:xfrm>
              <a:off x="611560" y="5013766"/>
              <a:ext cx="70252" cy="70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2" name="円/楕円 391"/>
            <p:cNvSpPr/>
            <p:nvPr/>
          </p:nvSpPr>
          <p:spPr>
            <a:xfrm>
              <a:off x="539552" y="4941168"/>
              <a:ext cx="214267" cy="2160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0257" name="Text Box 28"/>
          <p:cNvSpPr txBox="1">
            <a:spLocks noChangeArrowheads="1"/>
          </p:cNvSpPr>
          <p:nvPr/>
        </p:nvSpPr>
        <p:spPr bwMode="auto">
          <a:xfrm>
            <a:off x="2363788" y="5300663"/>
            <a:ext cx="12239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295" tIns="8890" rIns="74295" bIns="889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/>
            <a:r>
              <a:rPr lang="en-US" altLang="ja-JP" sz="1400" i="1">
                <a:latin typeface="Times New Roman" pitchFamily="18" charset="0"/>
                <a:ea typeface="ＭＳ 明朝" pitchFamily="17" charset="-128"/>
                <a:cs typeface="ＭＳ Ｐゴシック" pitchFamily="50" charset="-128"/>
              </a:rPr>
              <a:t>z </a:t>
            </a:r>
            <a:r>
              <a:rPr lang="en-US" altLang="ja-JP" sz="1400">
                <a:latin typeface="Times New Roman" pitchFamily="18" charset="0"/>
                <a:ea typeface="ＭＳ 明朝" pitchFamily="17" charset="-128"/>
                <a:cs typeface="ＭＳ Ｐゴシック" pitchFamily="50" charset="-128"/>
              </a:rPr>
              <a:t> // [0001]</a:t>
            </a:r>
            <a:endParaRPr lang="ja-JP" altLang="ja-JP" sz="1400">
              <a:ea typeface="ＭＳ 明朝" pitchFamily="17" charset="-128"/>
              <a:cs typeface="ＭＳ Ｐゴシック" pitchFamily="50" charset="-128"/>
            </a:endParaRPr>
          </a:p>
        </p:txBody>
      </p:sp>
      <p:sp>
        <p:nvSpPr>
          <p:cNvPr id="398" name="左右矢印 397"/>
          <p:cNvSpPr/>
          <p:nvPr/>
        </p:nvSpPr>
        <p:spPr bwMode="auto">
          <a:xfrm rot="16200000">
            <a:off x="1137444" y="4725194"/>
            <a:ext cx="433387" cy="14287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59" name="テキスト ボックス 398"/>
          <p:cNvSpPr txBox="1">
            <a:spLocks noChangeArrowheads="1"/>
          </p:cNvSpPr>
          <p:nvPr/>
        </p:nvSpPr>
        <p:spPr bwMode="auto">
          <a:xfrm rot="-5400000">
            <a:off x="436562" y="4454526"/>
            <a:ext cx="1368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500">
                <a:latin typeface="Calibri" pitchFamily="34" charset="0"/>
              </a:rPr>
              <a:t>Distortion</a:t>
            </a:r>
            <a:endParaRPr lang="ja-JP" altLang="en-US" sz="1500">
              <a:latin typeface="Calibri" pitchFamily="34" charset="0"/>
            </a:endParaRPr>
          </a:p>
        </p:txBody>
      </p:sp>
      <p:sp>
        <p:nvSpPr>
          <p:cNvPr id="10260" name="テキスト ボックス 59"/>
          <p:cNvSpPr txBox="1">
            <a:spLocks noChangeArrowheads="1"/>
          </p:cNvSpPr>
          <p:nvPr/>
        </p:nvSpPr>
        <p:spPr bwMode="auto">
          <a:xfrm>
            <a:off x="1277938" y="5646738"/>
            <a:ext cx="331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Calibri" pitchFamily="34" charset="0"/>
              </a:rPr>
              <a:t>Symmetry breaking: </a:t>
            </a:r>
            <a:r>
              <a:rPr lang="en-US" altLang="ja-JP" sz="1600" i="1">
                <a:latin typeface="Calibri" pitchFamily="34" charset="0"/>
              </a:rPr>
              <a:t>C</a:t>
            </a:r>
            <a:r>
              <a:rPr lang="en-US" altLang="ja-JP" sz="1600" baseline="-25000">
                <a:latin typeface="Calibri" pitchFamily="34" charset="0"/>
              </a:rPr>
              <a:t>6v</a:t>
            </a:r>
            <a:r>
              <a:rPr lang="en-US" altLang="ja-JP" sz="1600">
                <a:latin typeface="Calibri" pitchFamily="34" charset="0"/>
              </a:rPr>
              <a:t> to </a:t>
            </a:r>
            <a:r>
              <a:rPr lang="en-US" altLang="ja-JP" sz="1600" i="1">
                <a:latin typeface="Calibri" pitchFamily="34" charset="0"/>
              </a:rPr>
              <a:t>C</a:t>
            </a:r>
            <a:r>
              <a:rPr lang="en-US" altLang="ja-JP" sz="1600" baseline="-25000">
                <a:latin typeface="Calibri" pitchFamily="34" charset="0"/>
              </a:rPr>
              <a:t>2v</a:t>
            </a:r>
            <a:endParaRPr lang="ja-JP" altLang="en-US" sz="1600" baseline="-25000">
              <a:latin typeface="Calibri" pitchFamily="34" charset="0"/>
            </a:endParaRPr>
          </a:p>
        </p:txBody>
      </p:sp>
      <p:grpSp>
        <p:nvGrpSpPr>
          <p:cNvPr id="10261" name="グループ化 66"/>
          <p:cNvGrpSpPr>
            <a:grpSpLocks/>
          </p:cNvGrpSpPr>
          <p:nvPr/>
        </p:nvGrpSpPr>
        <p:grpSpPr bwMode="auto">
          <a:xfrm>
            <a:off x="5051425" y="712788"/>
            <a:ext cx="4057650" cy="5668962"/>
            <a:chOff x="5220072" y="616656"/>
            <a:chExt cx="4057485" cy="5668890"/>
          </a:xfrm>
        </p:grpSpPr>
        <p:grpSp>
          <p:nvGrpSpPr>
            <p:cNvPr id="10263" name="Group 50"/>
            <p:cNvGrpSpPr>
              <a:grpSpLocks/>
            </p:cNvGrpSpPr>
            <p:nvPr/>
          </p:nvGrpSpPr>
          <p:grpSpPr bwMode="auto">
            <a:xfrm>
              <a:off x="5740495" y="1024490"/>
              <a:ext cx="1747466" cy="5261056"/>
              <a:chOff x="6289" y="3719"/>
              <a:chExt cx="2109" cy="6344"/>
            </a:xfrm>
          </p:grpSpPr>
          <p:sp>
            <p:nvSpPr>
              <p:cNvPr id="10272" name="Rectangle 6"/>
              <p:cNvSpPr>
                <a:spLocks noChangeArrowheads="1"/>
              </p:cNvSpPr>
              <p:nvPr/>
            </p:nvSpPr>
            <p:spPr bwMode="auto">
              <a:xfrm>
                <a:off x="6338" y="5588"/>
                <a:ext cx="2060" cy="2489"/>
              </a:xfrm>
              <a:prstGeom prst="rect">
                <a:avLst/>
              </a:prstGeom>
              <a:solidFill>
                <a:srgbClr val="F2DBD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622423"/>
                    </a:solidFill>
                    <a:prstDash val="dash"/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cxnSp>
            <p:nvCxnSpPr>
              <p:cNvPr id="10273" name="AutoShape 8"/>
              <p:cNvCxnSpPr>
                <a:cxnSpLocks noChangeShapeType="1"/>
              </p:cNvCxnSpPr>
              <p:nvPr/>
            </p:nvCxnSpPr>
            <p:spPr bwMode="auto">
              <a:xfrm>
                <a:off x="6462" y="3829"/>
                <a:ext cx="246" cy="14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274" name="AutoShape 11"/>
              <p:cNvSpPr>
                <a:spLocks noChangeArrowheads="1"/>
              </p:cNvSpPr>
              <p:nvPr/>
            </p:nvSpPr>
            <p:spPr bwMode="auto">
              <a:xfrm rot="-5400000">
                <a:off x="6548" y="6942"/>
                <a:ext cx="820" cy="525"/>
              </a:xfrm>
              <a:prstGeom prst="hexagon">
                <a:avLst>
                  <a:gd name="adj" fmla="val 26552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75" name="AutoShape 12"/>
              <p:cNvSpPr>
                <a:spLocks noChangeArrowheads="1"/>
              </p:cNvSpPr>
              <p:nvPr/>
            </p:nvSpPr>
            <p:spPr bwMode="auto">
              <a:xfrm rot="-5400000">
                <a:off x="7073" y="6943"/>
                <a:ext cx="820" cy="526"/>
              </a:xfrm>
              <a:prstGeom prst="hexagon">
                <a:avLst>
                  <a:gd name="adj" fmla="val 26502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76" name="AutoShape 13"/>
              <p:cNvSpPr>
                <a:spLocks noChangeArrowheads="1"/>
              </p:cNvSpPr>
              <p:nvPr/>
            </p:nvSpPr>
            <p:spPr bwMode="auto">
              <a:xfrm rot="-5400000">
                <a:off x="7600" y="6950"/>
                <a:ext cx="820" cy="525"/>
              </a:xfrm>
              <a:prstGeom prst="hexagon">
                <a:avLst>
                  <a:gd name="adj" fmla="val 26552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77" name="AutoShape 14"/>
              <p:cNvSpPr>
                <a:spLocks noChangeArrowheads="1"/>
              </p:cNvSpPr>
              <p:nvPr/>
            </p:nvSpPr>
            <p:spPr bwMode="auto">
              <a:xfrm rot="-5400000">
                <a:off x="7324" y="7543"/>
                <a:ext cx="820" cy="525"/>
              </a:xfrm>
              <a:prstGeom prst="hexagon">
                <a:avLst>
                  <a:gd name="adj" fmla="val 26552"/>
                  <a:gd name="vf" fmla="val 115470"/>
                </a:avLst>
              </a:prstGeom>
              <a:solidFill>
                <a:srgbClr val="F2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78" name="AutoShape 16"/>
              <p:cNvSpPr>
                <a:spLocks noChangeArrowheads="1"/>
              </p:cNvSpPr>
              <p:nvPr/>
            </p:nvSpPr>
            <p:spPr bwMode="auto">
              <a:xfrm rot="-5400000">
                <a:off x="6277" y="7567"/>
                <a:ext cx="820" cy="525"/>
              </a:xfrm>
              <a:prstGeom prst="hexagon">
                <a:avLst>
                  <a:gd name="adj" fmla="val 26552"/>
                  <a:gd name="vf" fmla="val 115470"/>
                </a:avLst>
              </a:prstGeom>
              <a:solidFill>
                <a:srgbClr val="F2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79" name="AutoShape 17"/>
              <p:cNvSpPr>
                <a:spLocks noChangeArrowheads="1"/>
              </p:cNvSpPr>
              <p:nvPr/>
            </p:nvSpPr>
            <p:spPr bwMode="auto">
              <a:xfrm rot="-5400000">
                <a:off x="6594" y="5693"/>
                <a:ext cx="764" cy="525"/>
              </a:xfrm>
              <a:prstGeom prst="hexagon">
                <a:avLst>
                  <a:gd name="adj" fmla="val 26551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0" name="AutoShape 18"/>
              <p:cNvSpPr>
                <a:spLocks noChangeArrowheads="1"/>
              </p:cNvSpPr>
              <p:nvPr/>
            </p:nvSpPr>
            <p:spPr bwMode="auto">
              <a:xfrm rot="-5400000">
                <a:off x="7122" y="5692"/>
                <a:ext cx="753" cy="526"/>
              </a:xfrm>
              <a:prstGeom prst="hexagon">
                <a:avLst>
                  <a:gd name="adj" fmla="val 26484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1" name="AutoShape 19"/>
              <p:cNvSpPr>
                <a:spLocks noChangeArrowheads="1"/>
              </p:cNvSpPr>
              <p:nvPr/>
            </p:nvSpPr>
            <p:spPr bwMode="auto">
              <a:xfrm rot="-5400000">
                <a:off x="7635" y="5688"/>
                <a:ext cx="765" cy="525"/>
              </a:xfrm>
              <a:prstGeom prst="hexagon">
                <a:avLst>
                  <a:gd name="adj" fmla="val 26633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2" name="AutoShape 20"/>
              <p:cNvSpPr>
                <a:spLocks noChangeArrowheads="1"/>
              </p:cNvSpPr>
              <p:nvPr/>
            </p:nvSpPr>
            <p:spPr bwMode="auto">
              <a:xfrm rot="-5400000">
                <a:off x="7330" y="6331"/>
                <a:ext cx="820" cy="525"/>
              </a:xfrm>
              <a:prstGeom prst="hexagon">
                <a:avLst>
                  <a:gd name="adj" fmla="val 26552"/>
                  <a:gd name="vf" fmla="val 115470"/>
                </a:avLst>
              </a:prstGeom>
              <a:solidFill>
                <a:srgbClr val="F2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3" name="AutoShape 22"/>
              <p:cNvSpPr>
                <a:spLocks noChangeArrowheads="1"/>
              </p:cNvSpPr>
              <p:nvPr/>
            </p:nvSpPr>
            <p:spPr bwMode="auto">
              <a:xfrm rot="-5400000">
                <a:off x="6288" y="6335"/>
                <a:ext cx="820" cy="525"/>
              </a:xfrm>
              <a:prstGeom prst="hexagon">
                <a:avLst>
                  <a:gd name="adj" fmla="val 26552"/>
                  <a:gd name="vf" fmla="val 115470"/>
                </a:avLst>
              </a:prstGeom>
              <a:solidFill>
                <a:srgbClr val="F2DBD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4" name="Oval 24"/>
              <p:cNvSpPr>
                <a:spLocks noChangeAspect="1" noChangeArrowheads="1"/>
              </p:cNvSpPr>
              <p:nvPr/>
            </p:nvSpPr>
            <p:spPr bwMode="auto">
              <a:xfrm>
                <a:off x="6619" y="6892"/>
                <a:ext cx="163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5" name="Oval 25"/>
              <p:cNvSpPr>
                <a:spLocks noChangeAspect="1" noChangeArrowheads="1"/>
              </p:cNvSpPr>
              <p:nvPr/>
            </p:nvSpPr>
            <p:spPr bwMode="auto">
              <a:xfrm>
                <a:off x="7148" y="6862"/>
                <a:ext cx="165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6" name="Oval 26"/>
              <p:cNvSpPr>
                <a:spLocks noChangeAspect="1" noChangeArrowheads="1"/>
              </p:cNvSpPr>
              <p:nvPr/>
            </p:nvSpPr>
            <p:spPr bwMode="auto">
              <a:xfrm>
                <a:off x="7675" y="6914"/>
                <a:ext cx="162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7" name="Oval 27"/>
              <p:cNvSpPr>
                <a:spLocks noChangeAspect="1" noChangeArrowheads="1"/>
              </p:cNvSpPr>
              <p:nvPr/>
            </p:nvSpPr>
            <p:spPr bwMode="auto">
              <a:xfrm>
                <a:off x="8178" y="6884"/>
                <a:ext cx="162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8" name="Oval 28"/>
              <p:cNvSpPr>
                <a:spLocks noChangeAspect="1" noChangeArrowheads="1"/>
              </p:cNvSpPr>
              <p:nvPr/>
            </p:nvSpPr>
            <p:spPr bwMode="auto">
              <a:xfrm>
                <a:off x="6339" y="7952"/>
                <a:ext cx="197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89" name="Oval 29"/>
              <p:cNvSpPr>
                <a:spLocks noChangeAspect="1" noChangeArrowheads="1"/>
              </p:cNvSpPr>
              <p:nvPr/>
            </p:nvSpPr>
            <p:spPr bwMode="auto">
              <a:xfrm>
                <a:off x="6296" y="7483"/>
                <a:ext cx="272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0" name="Oval 30"/>
              <p:cNvSpPr>
                <a:spLocks noChangeAspect="1" noChangeArrowheads="1"/>
              </p:cNvSpPr>
              <p:nvPr/>
            </p:nvSpPr>
            <p:spPr bwMode="auto">
              <a:xfrm>
                <a:off x="6801" y="7483"/>
                <a:ext cx="272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1" name="Oval 31"/>
              <p:cNvSpPr>
                <a:spLocks noChangeAspect="1" noChangeArrowheads="1"/>
              </p:cNvSpPr>
              <p:nvPr/>
            </p:nvSpPr>
            <p:spPr bwMode="auto">
              <a:xfrm>
                <a:off x="7317" y="7469"/>
                <a:ext cx="272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2" name="Oval 32"/>
              <p:cNvSpPr>
                <a:spLocks noChangeAspect="1" noChangeArrowheads="1"/>
              </p:cNvSpPr>
              <p:nvPr/>
            </p:nvSpPr>
            <p:spPr bwMode="auto">
              <a:xfrm>
                <a:off x="6637" y="7368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3" name="Oval 33"/>
              <p:cNvSpPr>
                <a:spLocks noChangeAspect="1" noChangeArrowheads="1"/>
              </p:cNvSpPr>
              <p:nvPr/>
            </p:nvSpPr>
            <p:spPr bwMode="auto">
              <a:xfrm>
                <a:off x="7158" y="7379"/>
                <a:ext cx="117" cy="1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4" name="Oval 34"/>
              <p:cNvSpPr>
                <a:spLocks noChangeAspect="1" noChangeArrowheads="1"/>
              </p:cNvSpPr>
              <p:nvPr/>
            </p:nvSpPr>
            <p:spPr bwMode="auto">
              <a:xfrm>
                <a:off x="7683" y="7370"/>
                <a:ext cx="119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5" name="Oval 35"/>
              <p:cNvSpPr>
                <a:spLocks noChangeAspect="1" noChangeArrowheads="1"/>
              </p:cNvSpPr>
              <p:nvPr/>
            </p:nvSpPr>
            <p:spPr bwMode="auto">
              <a:xfrm>
                <a:off x="7851" y="7483"/>
                <a:ext cx="274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6" name="Oval 36"/>
              <p:cNvSpPr>
                <a:spLocks noChangeAspect="1" noChangeArrowheads="1"/>
              </p:cNvSpPr>
              <p:nvPr/>
            </p:nvSpPr>
            <p:spPr bwMode="auto">
              <a:xfrm>
                <a:off x="8195" y="7388"/>
                <a:ext cx="118" cy="1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7" name="Oval 37"/>
              <p:cNvSpPr>
                <a:spLocks noChangeAspect="1" noChangeArrowheads="1"/>
              </p:cNvSpPr>
              <p:nvPr/>
            </p:nvSpPr>
            <p:spPr bwMode="auto">
              <a:xfrm>
                <a:off x="6364" y="6725"/>
                <a:ext cx="196" cy="20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8" name="Oval 38"/>
              <p:cNvSpPr>
                <a:spLocks noChangeAspect="1" noChangeArrowheads="1"/>
              </p:cNvSpPr>
              <p:nvPr/>
            </p:nvSpPr>
            <p:spPr bwMode="auto">
              <a:xfrm>
                <a:off x="6353" y="6183"/>
                <a:ext cx="272" cy="2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299" name="Oval 39"/>
              <p:cNvSpPr>
                <a:spLocks noChangeAspect="1" noChangeArrowheads="1"/>
              </p:cNvSpPr>
              <p:nvPr/>
            </p:nvSpPr>
            <p:spPr bwMode="auto">
              <a:xfrm>
                <a:off x="6830" y="6196"/>
                <a:ext cx="272" cy="2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0" name="Oval 40"/>
              <p:cNvSpPr>
                <a:spLocks noChangeAspect="1" noChangeArrowheads="1"/>
              </p:cNvSpPr>
              <p:nvPr/>
            </p:nvSpPr>
            <p:spPr bwMode="auto">
              <a:xfrm>
                <a:off x="6887" y="6716"/>
                <a:ext cx="198" cy="20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1" name="Oval 41"/>
              <p:cNvSpPr>
                <a:spLocks noChangeAspect="1" noChangeArrowheads="1"/>
              </p:cNvSpPr>
              <p:nvPr/>
            </p:nvSpPr>
            <p:spPr bwMode="auto">
              <a:xfrm>
                <a:off x="7403" y="6740"/>
                <a:ext cx="198" cy="20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2" name="Oval 42"/>
              <p:cNvSpPr>
                <a:spLocks noChangeAspect="1" noChangeArrowheads="1"/>
              </p:cNvSpPr>
              <p:nvPr/>
            </p:nvSpPr>
            <p:spPr bwMode="auto">
              <a:xfrm>
                <a:off x="7346" y="6183"/>
                <a:ext cx="272" cy="2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3" name="Oval 43"/>
              <p:cNvSpPr>
                <a:spLocks noChangeAspect="1" noChangeArrowheads="1"/>
              </p:cNvSpPr>
              <p:nvPr/>
            </p:nvSpPr>
            <p:spPr bwMode="auto">
              <a:xfrm>
                <a:off x="7928" y="6720"/>
                <a:ext cx="196" cy="20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4" name="Oval 44"/>
              <p:cNvSpPr>
                <a:spLocks noChangeAspect="1" noChangeArrowheads="1"/>
              </p:cNvSpPr>
              <p:nvPr/>
            </p:nvSpPr>
            <p:spPr bwMode="auto">
              <a:xfrm>
                <a:off x="7881" y="6196"/>
                <a:ext cx="274" cy="2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cxnSp>
            <p:nvCxnSpPr>
              <p:cNvPr id="10305" name="AutoShape 45"/>
              <p:cNvCxnSpPr>
                <a:cxnSpLocks noChangeShapeType="1"/>
              </p:cNvCxnSpPr>
              <p:nvPr/>
            </p:nvCxnSpPr>
            <p:spPr bwMode="auto">
              <a:xfrm>
                <a:off x="7983" y="9820"/>
                <a:ext cx="287" cy="1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306" name="AutoShape 46"/>
              <p:cNvSpPr>
                <a:spLocks noChangeArrowheads="1"/>
              </p:cNvSpPr>
              <p:nvPr/>
            </p:nvSpPr>
            <p:spPr bwMode="auto">
              <a:xfrm rot="-5400000">
                <a:off x="6656" y="8978"/>
                <a:ext cx="587" cy="525"/>
              </a:xfrm>
              <a:prstGeom prst="hexagon">
                <a:avLst>
                  <a:gd name="adj" fmla="val 26555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7" name="AutoShape 47"/>
              <p:cNvSpPr>
                <a:spLocks noChangeArrowheads="1"/>
              </p:cNvSpPr>
              <p:nvPr/>
            </p:nvSpPr>
            <p:spPr bwMode="auto">
              <a:xfrm rot="-5400000">
                <a:off x="7181" y="8978"/>
                <a:ext cx="587" cy="526"/>
              </a:xfrm>
              <a:prstGeom prst="hexagon">
                <a:avLst>
                  <a:gd name="adj" fmla="val 26504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8" name="AutoShape 48"/>
              <p:cNvSpPr>
                <a:spLocks noChangeArrowheads="1"/>
              </p:cNvSpPr>
              <p:nvPr/>
            </p:nvSpPr>
            <p:spPr bwMode="auto">
              <a:xfrm rot="-5400000">
                <a:off x="7708" y="8984"/>
                <a:ext cx="587" cy="525"/>
              </a:xfrm>
              <a:prstGeom prst="hexagon">
                <a:avLst>
                  <a:gd name="adj" fmla="val 26555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09" name="AutoShape 49"/>
              <p:cNvSpPr>
                <a:spLocks noChangeArrowheads="1"/>
              </p:cNvSpPr>
              <p:nvPr/>
            </p:nvSpPr>
            <p:spPr bwMode="auto">
              <a:xfrm rot="-5400000">
                <a:off x="7427" y="9423"/>
                <a:ext cx="587" cy="525"/>
              </a:xfrm>
              <a:prstGeom prst="hexagon">
                <a:avLst>
                  <a:gd name="adj" fmla="val 26555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0" name="AutoShape 50"/>
              <p:cNvSpPr>
                <a:spLocks noChangeArrowheads="1"/>
              </p:cNvSpPr>
              <p:nvPr/>
            </p:nvSpPr>
            <p:spPr bwMode="auto">
              <a:xfrm rot="-5400000">
                <a:off x="6913" y="9432"/>
                <a:ext cx="586" cy="525"/>
              </a:xfrm>
              <a:prstGeom prst="hexagon">
                <a:avLst>
                  <a:gd name="adj" fmla="val 26510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1" name="AutoShape 51"/>
              <p:cNvSpPr>
                <a:spLocks noChangeArrowheads="1"/>
              </p:cNvSpPr>
              <p:nvPr/>
            </p:nvSpPr>
            <p:spPr bwMode="auto">
              <a:xfrm rot="-5400000">
                <a:off x="6385" y="9425"/>
                <a:ext cx="587" cy="525"/>
              </a:xfrm>
              <a:prstGeom prst="hexagon">
                <a:avLst>
                  <a:gd name="adj" fmla="val 26555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2" name="Oval 52"/>
              <p:cNvSpPr>
                <a:spLocks noChangeAspect="1" noChangeArrowheads="1"/>
              </p:cNvSpPr>
              <p:nvPr/>
            </p:nvSpPr>
            <p:spPr bwMode="auto">
              <a:xfrm>
                <a:off x="6327" y="9737"/>
                <a:ext cx="197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3" name="Oval 53"/>
              <p:cNvSpPr>
                <a:spLocks noChangeAspect="1" noChangeArrowheads="1"/>
              </p:cNvSpPr>
              <p:nvPr/>
            </p:nvSpPr>
            <p:spPr bwMode="auto">
              <a:xfrm>
                <a:off x="6289" y="9370"/>
                <a:ext cx="272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4" name="Oval 54"/>
              <p:cNvSpPr>
                <a:spLocks noChangeAspect="1" noChangeArrowheads="1"/>
              </p:cNvSpPr>
              <p:nvPr/>
            </p:nvSpPr>
            <p:spPr bwMode="auto">
              <a:xfrm>
                <a:off x="6795" y="9370"/>
                <a:ext cx="272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5" name="Oval 55"/>
              <p:cNvSpPr>
                <a:spLocks noChangeAspect="1" noChangeArrowheads="1"/>
              </p:cNvSpPr>
              <p:nvPr/>
            </p:nvSpPr>
            <p:spPr bwMode="auto">
              <a:xfrm>
                <a:off x="6849" y="9742"/>
                <a:ext cx="198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6" name="Oval 56"/>
              <p:cNvSpPr>
                <a:spLocks noChangeAspect="1" noChangeArrowheads="1"/>
              </p:cNvSpPr>
              <p:nvPr/>
            </p:nvSpPr>
            <p:spPr bwMode="auto">
              <a:xfrm>
                <a:off x="7365" y="9737"/>
                <a:ext cx="197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7" name="Oval 57"/>
              <p:cNvSpPr>
                <a:spLocks noChangeAspect="1" noChangeArrowheads="1"/>
              </p:cNvSpPr>
              <p:nvPr/>
            </p:nvSpPr>
            <p:spPr bwMode="auto">
              <a:xfrm>
                <a:off x="7311" y="9357"/>
                <a:ext cx="272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8" name="Oval 58"/>
              <p:cNvSpPr>
                <a:spLocks noChangeAspect="1" noChangeArrowheads="1"/>
              </p:cNvSpPr>
              <p:nvPr/>
            </p:nvSpPr>
            <p:spPr bwMode="auto">
              <a:xfrm>
                <a:off x="6624" y="9335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19" name="Oval 59"/>
              <p:cNvSpPr>
                <a:spLocks noChangeAspect="1" noChangeArrowheads="1"/>
              </p:cNvSpPr>
              <p:nvPr/>
            </p:nvSpPr>
            <p:spPr bwMode="auto">
              <a:xfrm>
                <a:off x="6589" y="9896"/>
                <a:ext cx="163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0" name="Oval 60"/>
              <p:cNvSpPr>
                <a:spLocks noChangeAspect="1" noChangeArrowheads="1"/>
              </p:cNvSpPr>
              <p:nvPr/>
            </p:nvSpPr>
            <p:spPr bwMode="auto">
              <a:xfrm>
                <a:off x="7145" y="9346"/>
                <a:ext cx="117" cy="1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1" name="Oval 61"/>
              <p:cNvSpPr>
                <a:spLocks noChangeAspect="1" noChangeArrowheads="1"/>
              </p:cNvSpPr>
              <p:nvPr/>
            </p:nvSpPr>
            <p:spPr bwMode="auto">
              <a:xfrm>
                <a:off x="7133" y="9896"/>
                <a:ext cx="164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2" name="Oval 62"/>
              <p:cNvSpPr>
                <a:spLocks noChangeAspect="1" noChangeArrowheads="1"/>
              </p:cNvSpPr>
              <p:nvPr/>
            </p:nvSpPr>
            <p:spPr bwMode="auto">
              <a:xfrm>
                <a:off x="7670" y="9337"/>
                <a:ext cx="119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3" name="Oval 63"/>
              <p:cNvSpPr>
                <a:spLocks noChangeAspect="1" noChangeArrowheads="1"/>
              </p:cNvSpPr>
              <p:nvPr/>
            </p:nvSpPr>
            <p:spPr bwMode="auto">
              <a:xfrm>
                <a:off x="7645" y="9887"/>
                <a:ext cx="163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4" name="Oval 64"/>
              <p:cNvSpPr>
                <a:spLocks noChangeAspect="1" noChangeArrowheads="1"/>
              </p:cNvSpPr>
              <p:nvPr/>
            </p:nvSpPr>
            <p:spPr bwMode="auto">
              <a:xfrm>
                <a:off x="7890" y="9731"/>
                <a:ext cx="197" cy="20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5" name="Oval 65"/>
              <p:cNvSpPr>
                <a:spLocks noChangeAspect="1" noChangeArrowheads="1"/>
              </p:cNvSpPr>
              <p:nvPr/>
            </p:nvSpPr>
            <p:spPr bwMode="auto">
              <a:xfrm>
                <a:off x="7845" y="9370"/>
                <a:ext cx="274" cy="2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6" name="Oval 66"/>
              <p:cNvSpPr>
                <a:spLocks noChangeAspect="1" noChangeArrowheads="1"/>
              </p:cNvSpPr>
              <p:nvPr/>
            </p:nvSpPr>
            <p:spPr bwMode="auto">
              <a:xfrm>
                <a:off x="8198" y="9340"/>
                <a:ext cx="119" cy="12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27" name="Oval 67"/>
              <p:cNvSpPr>
                <a:spLocks noChangeAspect="1" noChangeArrowheads="1"/>
              </p:cNvSpPr>
              <p:nvPr/>
            </p:nvSpPr>
            <p:spPr bwMode="auto">
              <a:xfrm>
                <a:off x="8177" y="9887"/>
                <a:ext cx="164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grpSp>
            <p:nvGrpSpPr>
              <p:cNvPr id="10328" name="Group 68"/>
              <p:cNvGrpSpPr>
                <a:grpSpLocks/>
              </p:cNvGrpSpPr>
              <p:nvPr/>
            </p:nvGrpSpPr>
            <p:grpSpPr bwMode="auto">
              <a:xfrm>
                <a:off x="6299" y="8066"/>
                <a:ext cx="2057" cy="1115"/>
                <a:chOff x="6810" y="3910"/>
                <a:chExt cx="2318" cy="1193"/>
              </a:xfrm>
            </p:grpSpPr>
            <p:cxnSp>
              <p:nvCxnSpPr>
                <p:cNvPr id="10392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8719" y="4843"/>
                  <a:ext cx="323" cy="1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393" name="AutoShape 70"/>
                <p:cNvSpPr>
                  <a:spLocks noChangeArrowheads="1"/>
                </p:cNvSpPr>
                <p:nvPr/>
              </p:nvSpPr>
              <p:spPr bwMode="auto">
                <a:xfrm rot="-5400000">
                  <a:off x="7240" y="3928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4" name="AutoShape 71"/>
                <p:cNvSpPr>
                  <a:spLocks noChangeArrowheads="1"/>
                </p:cNvSpPr>
                <p:nvPr/>
              </p:nvSpPr>
              <p:spPr bwMode="auto">
                <a:xfrm rot="-5400000">
                  <a:off x="7832" y="3928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5" name="AutoShape 72"/>
                <p:cNvSpPr>
                  <a:spLocks noChangeArrowheads="1"/>
                </p:cNvSpPr>
                <p:nvPr/>
              </p:nvSpPr>
              <p:spPr bwMode="auto">
                <a:xfrm rot="-5400000">
                  <a:off x="8423" y="3934"/>
                  <a:ext cx="629" cy="592"/>
                </a:xfrm>
                <a:prstGeom prst="hexagon">
                  <a:avLst>
                    <a:gd name="adj" fmla="val 26563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6" name="AutoShape 73"/>
                <p:cNvSpPr>
                  <a:spLocks noChangeArrowheads="1"/>
                </p:cNvSpPr>
                <p:nvPr/>
              </p:nvSpPr>
              <p:spPr bwMode="auto">
                <a:xfrm rot="-5400000">
                  <a:off x="8109" y="4403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7" name="AutoShape 74"/>
                <p:cNvSpPr>
                  <a:spLocks noChangeArrowheads="1"/>
                </p:cNvSpPr>
                <p:nvPr/>
              </p:nvSpPr>
              <p:spPr bwMode="auto">
                <a:xfrm rot="-5400000">
                  <a:off x="7529" y="4413"/>
                  <a:ext cx="628" cy="591"/>
                </a:xfrm>
                <a:prstGeom prst="hexagon">
                  <a:avLst>
                    <a:gd name="adj" fmla="val 26565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8" name="AutoShape 75"/>
                <p:cNvSpPr>
                  <a:spLocks noChangeArrowheads="1"/>
                </p:cNvSpPr>
                <p:nvPr/>
              </p:nvSpPr>
              <p:spPr bwMode="auto">
                <a:xfrm rot="-5400000">
                  <a:off x="6934" y="4406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9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6852" y="4754"/>
                  <a:ext cx="222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0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6810" y="4362"/>
                  <a:ext cx="307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1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7380" y="4362"/>
                  <a:ext cx="307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2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7441" y="4760"/>
                  <a:ext cx="223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3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8023" y="4754"/>
                  <a:ext cx="222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4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61" y="4347"/>
                  <a:ext cx="307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5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" y="4324"/>
                  <a:ext cx="132" cy="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6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7147" y="4924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7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7774" y="4336"/>
                  <a:ext cx="133" cy="1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8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7762" y="4924"/>
                  <a:ext cx="185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09" name="Oval 86"/>
                <p:cNvSpPr>
                  <a:spLocks noChangeAspect="1" noChangeArrowheads="1"/>
                </p:cNvSpPr>
                <p:nvPr/>
              </p:nvSpPr>
              <p:spPr bwMode="auto">
                <a:xfrm>
                  <a:off x="8367" y="4327"/>
                  <a:ext cx="133" cy="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0" name="Oval 87"/>
                <p:cNvSpPr>
                  <a:spLocks noChangeAspect="1" noChangeArrowheads="1"/>
                </p:cNvSpPr>
                <p:nvPr/>
              </p:nvSpPr>
              <p:spPr bwMode="auto">
                <a:xfrm>
                  <a:off x="8338" y="4915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1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8614" y="4748"/>
                  <a:ext cx="222" cy="2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2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8563" y="4362"/>
                  <a:ext cx="309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3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7170" y="3990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4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7751" y="3978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5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8340" y="3978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6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8961" y="4330"/>
                  <a:ext cx="133" cy="1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7" name="Oval 94"/>
                <p:cNvSpPr>
                  <a:spLocks noChangeAspect="1" noChangeArrowheads="1"/>
                </p:cNvSpPr>
                <p:nvPr/>
              </p:nvSpPr>
              <p:spPr bwMode="auto">
                <a:xfrm>
                  <a:off x="8943" y="3995"/>
                  <a:ext cx="185" cy="1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418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8938" y="4915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10329" name="Oval 96"/>
              <p:cNvSpPr>
                <a:spLocks noChangeAspect="1" noChangeArrowheads="1"/>
              </p:cNvSpPr>
              <p:nvPr/>
            </p:nvSpPr>
            <p:spPr bwMode="auto">
              <a:xfrm>
                <a:off x="6861" y="7958"/>
                <a:ext cx="198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0" name="Oval 97"/>
              <p:cNvSpPr>
                <a:spLocks noChangeAspect="1" noChangeArrowheads="1"/>
              </p:cNvSpPr>
              <p:nvPr/>
            </p:nvSpPr>
            <p:spPr bwMode="auto">
              <a:xfrm>
                <a:off x="7377" y="7952"/>
                <a:ext cx="197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1" name="Oval 98"/>
              <p:cNvSpPr>
                <a:spLocks noChangeAspect="1" noChangeArrowheads="1"/>
              </p:cNvSpPr>
              <p:nvPr/>
            </p:nvSpPr>
            <p:spPr bwMode="auto">
              <a:xfrm>
                <a:off x="7902" y="7947"/>
                <a:ext cx="197" cy="20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cxnSp>
            <p:nvCxnSpPr>
              <p:cNvPr id="10332" name="AutoShape 99"/>
              <p:cNvCxnSpPr>
                <a:cxnSpLocks noChangeShapeType="1"/>
              </p:cNvCxnSpPr>
              <p:nvPr/>
            </p:nvCxnSpPr>
            <p:spPr bwMode="auto">
              <a:xfrm>
                <a:off x="8021" y="5583"/>
                <a:ext cx="286" cy="1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333" name="AutoShape 100"/>
              <p:cNvSpPr>
                <a:spLocks noChangeArrowheads="1"/>
              </p:cNvSpPr>
              <p:nvPr/>
            </p:nvSpPr>
            <p:spPr bwMode="auto">
              <a:xfrm rot="-5400000">
                <a:off x="6693" y="4742"/>
                <a:ext cx="588" cy="525"/>
              </a:xfrm>
              <a:prstGeom prst="hexagon">
                <a:avLst>
                  <a:gd name="adj" fmla="val 26610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4" name="AutoShape 101"/>
              <p:cNvSpPr>
                <a:spLocks noChangeArrowheads="1"/>
              </p:cNvSpPr>
              <p:nvPr/>
            </p:nvSpPr>
            <p:spPr bwMode="auto">
              <a:xfrm rot="-5400000">
                <a:off x="7219" y="4742"/>
                <a:ext cx="588" cy="525"/>
              </a:xfrm>
              <a:prstGeom prst="hexagon">
                <a:avLst>
                  <a:gd name="adj" fmla="val 26610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5" name="AutoShape 102"/>
              <p:cNvSpPr>
                <a:spLocks noChangeArrowheads="1"/>
              </p:cNvSpPr>
              <p:nvPr/>
            </p:nvSpPr>
            <p:spPr bwMode="auto">
              <a:xfrm rot="-5400000">
                <a:off x="7744" y="4747"/>
                <a:ext cx="588" cy="525"/>
              </a:xfrm>
              <a:prstGeom prst="hexagon">
                <a:avLst>
                  <a:gd name="adj" fmla="val 26610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6" name="AutoShape 103"/>
              <p:cNvSpPr>
                <a:spLocks noChangeArrowheads="1"/>
              </p:cNvSpPr>
              <p:nvPr/>
            </p:nvSpPr>
            <p:spPr bwMode="auto">
              <a:xfrm rot="-5400000">
                <a:off x="7465" y="5186"/>
                <a:ext cx="588" cy="525"/>
              </a:xfrm>
              <a:prstGeom prst="hexagon">
                <a:avLst>
                  <a:gd name="adj" fmla="val 26610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7" name="AutoShape 104"/>
              <p:cNvSpPr>
                <a:spLocks noChangeArrowheads="1"/>
              </p:cNvSpPr>
              <p:nvPr/>
            </p:nvSpPr>
            <p:spPr bwMode="auto">
              <a:xfrm rot="-5400000">
                <a:off x="6971" y="5174"/>
                <a:ext cx="542" cy="525"/>
              </a:xfrm>
              <a:prstGeom prst="hexagon">
                <a:avLst>
                  <a:gd name="adj" fmla="val 24529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8" name="AutoShape 105"/>
              <p:cNvSpPr>
                <a:spLocks noChangeArrowheads="1"/>
              </p:cNvSpPr>
              <p:nvPr/>
            </p:nvSpPr>
            <p:spPr bwMode="auto">
              <a:xfrm rot="-5400000">
                <a:off x="6420" y="5189"/>
                <a:ext cx="586" cy="525"/>
              </a:xfrm>
              <a:prstGeom prst="hexagon">
                <a:avLst>
                  <a:gd name="adj" fmla="val 26520"/>
                  <a:gd name="vf" fmla="val 11547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39" name="Oval 106"/>
              <p:cNvSpPr>
                <a:spLocks noChangeAspect="1" noChangeArrowheads="1"/>
              </p:cNvSpPr>
              <p:nvPr/>
            </p:nvSpPr>
            <p:spPr bwMode="auto">
              <a:xfrm>
                <a:off x="6362" y="5501"/>
                <a:ext cx="198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0" name="Oval 107"/>
              <p:cNvSpPr>
                <a:spLocks noChangeAspect="1" noChangeArrowheads="1"/>
              </p:cNvSpPr>
              <p:nvPr/>
            </p:nvSpPr>
            <p:spPr bwMode="auto">
              <a:xfrm>
                <a:off x="6326" y="5134"/>
                <a:ext cx="273" cy="2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1" name="Oval 108"/>
              <p:cNvSpPr>
                <a:spLocks noChangeAspect="1" noChangeArrowheads="1"/>
              </p:cNvSpPr>
              <p:nvPr/>
            </p:nvSpPr>
            <p:spPr bwMode="auto">
              <a:xfrm>
                <a:off x="6832" y="5134"/>
                <a:ext cx="271" cy="2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2" name="Oval 109"/>
              <p:cNvSpPr>
                <a:spLocks noChangeAspect="1" noChangeArrowheads="1"/>
              </p:cNvSpPr>
              <p:nvPr/>
            </p:nvSpPr>
            <p:spPr bwMode="auto">
              <a:xfrm>
                <a:off x="6886" y="5506"/>
                <a:ext cx="198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3" name="Oval 110"/>
              <p:cNvSpPr>
                <a:spLocks noChangeAspect="1" noChangeArrowheads="1"/>
              </p:cNvSpPr>
              <p:nvPr/>
            </p:nvSpPr>
            <p:spPr bwMode="auto">
              <a:xfrm>
                <a:off x="7402" y="5501"/>
                <a:ext cx="197" cy="20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4" name="Oval 111"/>
              <p:cNvSpPr>
                <a:spLocks noChangeAspect="1" noChangeArrowheads="1"/>
              </p:cNvSpPr>
              <p:nvPr/>
            </p:nvSpPr>
            <p:spPr bwMode="auto">
              <a:xfrm>
                <a:off x="7348" y="5120"/>
                <a:ext cx="271" cy="2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5" name="Oval 112"/>
              <p:cNvSpPr>
                <a:spLocks noChangeAspect="1" noChangeArrowheads="1"/>
              </p:cNvSpPr>
              <p:nvPr/>
            </p:nvSpPr>
            <p:spPr bwMode="auto">
              <a:xfrm>
                <a:off x="6660" y="5099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6" name="Oval 113"/>
              <p:cNvSpPr>
                <a:spLocks noChangeAspect="1" noChangeArrowheads="1"/>
              </p:cNvSpPr>
              <p:nvPr/>
            </p:nvSpPr>
            <p:spPr bwMode="auto">
              <a:xfrm>
                <a:off x="6624" y="5660"/>
                <a:ext cx="163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7" name="Oval 114"/>
              <p:cNvSpPr>
                <a:spLocks noChangeAspect="1" noChangeArrowheads="1"/>
              </p:cNvSpPr>
              <p:nvPr/>
            </p:nvSpPr>
            <p:spPr bwMode="auto">
              <a:xfrm>
                <a:off x="7181" y="5110"/>
                <a:ext cx="117" cy="1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8" name="Oval 115"/>
              <p:cNvSpPr>
                <a:spLocks noChangeAspect="1" noChangeArrowheads="1"/>
              </p:cNvSpPr>
              <p:nvPr/>
            </p:nvSpPr>
            <p:spPr bwMode="auto">
              <a:xfrm>
                <a:off x="7170" y="5660"/>
                <a:ext cx="165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49" name="Oval 116"/>
              <p:cNvSpPr>
                <a:spLocks noChangeAspect="1" noChangeArrowheads="1"/>
              </p:cNvSpPr>
              <p:nvPr/>
            </p:nvSpPr>
            <p:spPr bwMode="auto">
              <a:xfrm>
                <a:off x="7708" y="5102"/>
                <a:ext cx="117" cy="1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50" name="Oval 117"/>
              <p:cNvSpPr>
                <a:spLocks noChangeAspect="1" noChangeArrowheads="1"/>
              </p:cNvSpPr>
              <p:nvPr/>
            </p:nvSpPr>
            <p:spPr bwMode="auto">
              <a:xfrm>
                <a:off x="7681" y="5651"/>
                <a:ext cx="163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51" name="Oval 118"/>
              <p:cNvSpPr>
                <a:spLocks noChangeAspect="1" noChangeArrowheads="1"/>
              </p:cNvSpPr>
              <p:nvPr/>
            </p:nvSpPr>
            <p:spPr bwMode="auto">
              <a:xfrm>
                <a:off x="7927" y="5494"/>
                <a:ext cx="197" cy="2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52" name="Oval 119"/>
              <p:cNvSpPr>
                <a:spLocks noChangeAspect="1" noChangeArrowheads="1"/>
              </p:cNvSpPr>
              <p:nvPr/>
            </p:nvSpPr>
            <p:spPr bwMode="auto">
              <a:xfrm>
                <a:off x="7881" y="5134"/>
                <a:ext cx="275" cy="2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53" name="Oval 120"/>
              <p:cNvSpPr>
                <a:spLocks noChangeAspect="1" noChangeArrowheads="1"/>
              </p:cNvSpPr>
              <p:nvPr/>
            </p:nvSpPr>
            <p:spPr bwMode="auto">
              <a:xfrm>
                <a:off x="8235" y="5104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54" name="Oval 121"/>
              <p:cNvSpPr>
                <a:spLocks noChangeAspect="1" noChangeArrowheads="1"/>
              </p:cNvSpPr>
              <p:nvPr/>
            </p:nvSpPr>
            <p:spPr bwMode="auto">
              <a:xfrm>
                <a:off x="8214" y="5651"/>
                <a:ext cx="163" cy="16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grpSp>
            <p:nvGrpSpPr>
              <p:cNvPr id="10355" name="Group 122"/>
              <p:cNvGrpSpPr>
                <a:grpSpLocks/>
              </p:cNvGrpSpPr>
              <p:nvPr/>
            </p:nvGrpSpPr>
            <p:grpSpPr bwMode="auto">
              <a:xfrm>
                <a:off x="6337" y="3829"/>
                <a:ext cx="2057" cy="1116"/>
                <a:chOff x="6810" y="3910"/>
                <a:chExt cx="2318" cy="1193"/>
              </a:xfrm>
            </p:grpSpPr>
            <p:cxnSp>
              <p:nvCxnSpPr>
                <p:cNvPr id="10365" name="AutoShape 123"/>
                <p:cNvCxnSpPr>
                  <a:cxnSpLocks noChangeShapeType="1"/>
                </p:cNvCxnSpPr>
                <p:nvPr/>
              </p:nvCxnSpPr>
              <p:spPr bwMode="auto">
                <a:xfrm>
                  <a:off x="8719" y="4843"/>
                  <a:ext cx="323" cy="1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366" name="AutoShape 124"/>
                <p:cNvSpPr>
                  <a:spLocks noChangeArrowheads="1"/>
                </p:cNvSpPr>
                <p:nvPr/>
              </p:nvSpPr>
              <p:spPr bwMode="auto">
                <a:xfrm rot="-5400000">
                  <a:off x="7240" y="3928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67" name="AutoShape 125"/>
                <p:cNvSpPr>
                  <a:spLocks noChangeArrowheads="1"/>
                </p:cNvSpPr>
                <p:nvPr/>
              </p:nvSpPr>
              <p:spPr bwMode="auto">
                <a:xfrm rot="-5400000">
                  <a:off x="7832" y="3928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68" name="AutoShape 126"/>
                <p:cNvSpPr>
                  <a:spLocks noChangeArrowheads="1"/>
                </p:cNvSpPr>
                <p:nvPr/>
              </p:nvSpPr>
              <p:spPr bwMode="auto">
                <a:xfrm rot="-5400000">
                  <a:off x="8423" y="3934"/>
                  <a:ext cx="629" cy="592"/>
                </a:xfrm>
                <a:prstGeom prst="hexagon">
                  <a:avLst>
                    <a:gd name="adj" fmla="val 26563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69" name="AutoShape 127"/>
                <p:cNvSpPr>
                  <a:spLocks noChangeArrowheads="1"/>
                </p:cNvSpPr>
                <p:nvPr/>
              </p:nvSpPr>
              <p:spPr bwMode="auto">
                <a:xfrm rot="-5400000">
                  <a:off x="8109" y="4403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0" name="AutoShape 128"/>
                <p:cNvSpPr>
                  <a:spLocks noChangeArrowheads="1"/>
                </p:cNvSpPr>
                <p:nvPr/>
              </p:nvSpPr>
              <p:spPr bwMode="auto">
                <a:xfrm rot="-5400000">
                  <a:off x="7529" y="4413"/>
                  <a:ext cx="628" cy="591"/>
                </a:xfrm>
                <a:prstGeom prst="hexagon">
                  <a:avLst>
                    <a:gd name="adj" fmla="val 26565"/>
                    <a:gd name="vf" fmla="val 11547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1" name="AutoShape 129"/>
                <p:cNvSpPr>
                  <a:spLocks noChangeArrowheads="1"/>
                </p:cNvSpPr>
                <p:nvPr/>
              </p:nvSpPr>
              <p:spPr bwMode="auto">
                <a:xfrm rot="-5400000">
                  <a:off x="6934" y="4406"/>
                  <a:ext cx="628" cy="592"/>
                </a:xfrm>
                <a:prstGeom prst="hexagon">
                  <a:avLst>
                    <a:gd name="adj" fmla="val 26520"/>
                    <a:gd name="vf" fmla="val 11547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2" name="Oval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6852" y="4754"/>
                  <a:ext cx="222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3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6810" y="4362"/>
                  <a:ext cx="307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4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7380" y="4362"/>
                  <a:ext cx="307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5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7441" y="4760"/>
                  <a:ext cx="223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6" name="Oval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8023" y="4754"/>
                  <a:ext cx="222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7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7961" y="4347"/>
                  <a:ext cx="307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8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7188" y="4324"/>
                  <a:ext cx="132" cy="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79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7147" y="4924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0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7774" y="4336"/>
                  <a:ext cx="133" cy="1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1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7762" y="4924"/>
                  <a:ext cx="185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2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8367" y="4327"/>
                  <a:ext cx="133" cy="1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3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8338" y="4915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4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8614" y="4748"/>
                  <a:ext cx="222" cy="2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5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8563" y="4362"/>
                  <a:ext cx="309" cy="2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6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7170" y="3990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7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7751" y="3978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8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40" y="3978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89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8961" y="4330"/>
                  <a:ext cx="133" cy="1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0" name="Oval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8943" y="3995"/>
                  <a:ext cx="185" cy="1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91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8938" y="4915"/>
                  <a:ext cx="184" cy="1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A5A5A5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grpSp>
            <p:nvGrpSpPr>
              <p:cNvPr id="10356" name="Group 150"/>
              <p:cNvGrpSpPr>
                <a:grpSpLocks/>
              </p:cNvGrpSpPr>
              <p:nvPr/>
            </p:nvGrpSpPr>
            <p:grpSpPr bwMode="auto">
              <a:xfrm>
                <a:off x="6386" y="3719"/>
                <a:ext cx="1762" cy="214"/>
                <a:chOff x="7479" y="6146"/>
                <a:chExt cx="1110" cy="128"/>
              </a:xfrm>
            </p:grpSpPr>
            <p:sp>
              <p:nvSpPr>
                <p:cNvPr id="10361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7479" y="6150"/>
                  <a:ext cx="125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62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7809" y="6153"/>
                  <a:ext cx="125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63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8134" y="6150"/>
                  <a:ext cx="124" cy="1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10364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8465" y="6146"/>
                  <a:ext cx="124" cy="1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D0D0D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74295" tIns="8890" rIns="74295" bIns="8890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sp>
            <p:nvSpPr>
              <p:cNvPr id="10357" name="Oval 32"/>
              <p:cNvSpPr>
                <a:spLocks noChangeAspect="1" noChangeArrowheads="1"/>
              </p:cNvSpPr>
              <p:nvPr/>
            </p:nvSpPr>
            <p:spPr bwMode="auto">
              <a:xfrm>
                <a:off x="6666" y="6137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58" name="Oval 32"/>
              <p:cNvSpPr>
                <a:spLocks noChangeAspect="1" noChangeArrowheads="1"/>
              </p:cNvSpPr>
              <p:nvPr/>
            </p:nvSpPr>
            <p:spPr bwMode="auto">
              <a:xfrm>
                <a:off x="7191" y="6137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59" name="Oval 32"/>
              <p:cNvSpPr>
                <a:spLocks noChangeAspect="1" noChangeArrowheads="1"/>
              </p:cNvSpPr>
              <p:nvPr/>
            </p:nvSpPr>
            <p:spPr bwMode="auto">
              <a:xfrm>
                <a:off x="7716" y="6137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0360" name="Oval 32"/>
              <p:cNvSpPr>
                <a:spLocks noChangeAspect="1" noChangeArrowheads="1"/>
              </p:cNvSpPr>
              <p:nvPr/>
            </p:nvSpPr>
            <p:spPr bwMode="auto">
              <a:xfrm>
                <a:off x="8226" y="6137"/>
                <a:ext cx="117" cy="12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cxnSp>
          <p:nvCxnSpPr>
            <p:cNvPr id="15485" name="直線コネクタ 15484"/>
            <p:cNvCxnSpPr/>
            <p:nvPr/>
          </p:nvCxnSpPr>
          <p:spPr>
            <a:xfrm flipV="1">
              <a:off x="7596463" y="2586718"/>
              <a:ext cx="552428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7488518" y="4615517"/>
              <a:ext cx="552428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7452006" y="1629468"/>
              <a:ext cx="1412818" cy="353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700" dirty="0" smtClean="0">
                  <a:latin typeface="+mn-lt"/>
                  <a:ea typeface="ＭＳ Ｐゴシック" charset="-128"/>
                </a:rPr>
                <a:t>ZnO</a:t>
              </a:r>
              <a:r>
                <a:rPr lang="ja-JP" altLang="en-US" sz="1700" dirty="0" smtClean="0">
                  <a:latin typeface="+mn-lt"/>
                  <a:ea typeface="ＭＳ Ｐゴシック" charset="-128"/>
                </a:rPr>
                <a:t>障壁層</a:t>
              </a:r>
              <a:endParaRPr lang="ja-JP" altLang="en-US" sz="1700" dirty="0">
                <a:latin typeface="+mn-lt"/>
                <a:ea typeface="ＭＳ Ｐゴシック" charset="-128"/>
              </a:endParaRPr>
            </a:p>
          </p:txBody>
        </p:sp>
        <p:sp>
          <p:nvSpPr>
            <p:cNvPr id="206" name="テキスト ボックス 205"/>
            <p:cNvSpPr txBox="1"/>
            <p:nvPr/>
          </p:nvSpPr>
          <p:spPr>
            <a:xfrm>
              <a:off x="7464706" y="3526506"/>
              <a:ext cx="1414405" cy="3540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700" b="1" dirty="0" err="1">
                  <a:solidFill>
                    <a:schemeClr val="accent2">
                      <a:lumMod val="50000"/>
                    </a:schemeClr>
                  </a:solidFill>
                  <a:latin typeface="+mn-lt"/>
                  <a:ea typeface="ＭＳ Ｐゴシック" charset="-128"/>
                </a:rPr>
                <a:t>CdZnO</a:t>
              </a:r>
              <a:r>
                <a:rPr lang="en-US" altLang="ja-JP" sz="17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ＭＳ Ｐゴシック" charset="-128"/>
                </a:rPr>
                <a:t> </a:t>
              </a:r>
              <a:r>
                <a:rPr lang="ja-JP" altLang="en-US" sz="17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ＭＳ Ｐゴシック" charset="-128"/>
                </a:rPr>
                <a:t>井戸</a:t>
              </a:r>
              <a:endParaRPr lang="en-US" altLang="ja-JP" sz="17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220072" y="1797741"/>
              <a:ext cx="755619" cy="369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i="1" dirty="0">
                  <a:latin typeface="+mn-lt"/>
                  <a:ea typeface="ＭＳ Ｐゴシック" charset="-128"/>
                </a:rPr>
                <a:t>C</a:t>
              </a:r>
              <a:r>
                <a:rPr lang="en-US" altLang="ja-JP" baseline="-25000" dirty="0">
                  <a:latin typeface="+mn-lt"/>
                  <a:ea typeface="ＭＳ Ｐゴシック" charset="-128"/>
                </a:rPr>
                <a:t>6v</a:t>
              </a:r>
              <a:endParaRPr lang="ja-JP" altLang="en-US" baseline="-25000" dirty="0">
                <a:latin typeface="+mn-lt"/>
                <a:ea typeface="ＭＳ Ｐゴシック" charset="-128"/>
              </a:endParaRPr>
            </a:p>
          </p:txBody>
        </p:sp>
        <p:sp>
          <p:nvSpPr>
            <p:cNvPr id="208" name="テキスト ボックス 207"/>
            <p:cNvSpPr txBox="1"/>
            <p:nvPr/>
          </p:nvSpPr>
          <p:spPr>
            <a:xfrm>
              <a:off x="5220072" y="3526506"/>
              <a:ext cx="755619" cy="369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b="1" i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ＭＳ Ｐゴシック" charset="-128"/>
                </a:rPr>
                <a:t>C</a:t>
              </a:r>
              <a:r>
                <a:rPr lang="en-US" altLang="ja-JP" b="1" baseline="-25000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ＭＳ Ｐゴシック" charset="-128"/>
                </a:rPr>
                <a:t>2v</a:t>
              </a:r>
              <a:endParaRPr lang="ja-JP" altLang="en-US" b="1" baseline="-25000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09" name="テキスト ボックス 208"/>
            <p:cNvSpPr txBox="1"/>
            <p:nvPr/>
          </p:nvSpPr>
          <p:spPr>
            <a:xfrm>
              <a:off x="5220072" y="5471169"/>
              <a:ext cx="755619" cy="368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i="1" dirty="0">
                  <a:latin typeface="+mn-lt"/>
                  <a:ea typeface="ＭＳ Ｐゴシック" charset="-128"/>
                </a:rPr>
                <a:t>C</a:t>
              </a:r>
              <a:r>
                <a:rPr lang="en-US" altLang="ja-JP" baseline="-25000" dirty="0">
                  <a:latin typeface="+mn-lt"/>
                  <a:ea typeface="ＭＳ Ｐゴシック" charset="-128"/>
                </a:rPr>
                <a:t>6v</a:t>
              </a:r>
              <a:endParaRPr lang="ja-JP" altLang="en-US" baseline="-25000" dirty="0">
                <a:latin typeface="+mn-lt"/>
                <a:ea typeface="ＭＳ Ｐゴシック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264605" y="616656"/>
              <a:ext cx="3012952" cy="3381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ＭＳ Ｐゴシック" charset="-128"/>
                </a:rPr>
                <a:t>“Symmetry-broken QWs”</a:t>
              </a:r>
              <a:endParaRPr lang="ja-JP" altLang="en-US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charset="-128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785938" y="1609725"/>
            <a:ext cx="19939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i="1" dirty="0">
                <a:latin typeface="+mn-lt"/>
                <a:ea typeface="ＭＳ Ｐゴシック" charset="-128"/>
              </a:rPr>
              <a:t>Theoretical calculation</a:t>
            </a:r>
            <a:endParaRPr lang="ja-JP" altLang="en-US" sz="1400" i="1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2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グループ化 56"/>
          <p:cNvGrpSpPr>
            <a:grpSpLocks/>
          </p:cNvGrpSpPr>
          <p:nvPr/>
        </p:nvGrpSpPr>
        <p:grpSpPr bwMode="auto">
          <a:xfrm>
            <a:off x="179388" y="106363"/>
            <a:ext cx="8929687" cy="6526212"/>
            <a:chOff x="179388" y="106363"/>
            <a:chExt cx="8929687" cy="6526212"/>
          </a:xfrm>
        </p:grpSpPr>
        <p:sp>
          <p:nvSpPr>
            <p:cNvPr id="3075" name="テキスト ボックス 3"/>
            <p:cNvSpPr txBox="1">
              <a:spLocks noChangeArrowheads="1"/>
            </p:cNvSpPr>
            <p:nvPr/>
          </p:nvSpPr>
          <p:spPr bwMode="auto">
            <a:xfrm>
              <a:off x="179388" y="106363"/>
              <a:ext cx="4248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>
                  <a:latin typeface="Calibri" pitchFamily="34" charset="0"/>
                </a:rPr>
                <a:t>本研究の背景（１）</a:t>
              </a:r>
            </a:p>
          </p:txBody>
        </p:sp>
        <p:grpSp>
          <p:nvGrpSpPr>
            <p:cNvPr id="3076" name="グループ化 24"/>
            <p:cNvGrpSpPr>
              <a:grpSpLocks/>
            </p:cNvGrpSpPr>
            <p:nvPr/>
          </p:nvGrpSpPr>
          <p:grpSpPr bwMode="auto">
            <a:xfrm>
              <a:off x="5580063" y="2781300"/>
              <a:ext cx="3384550" cy="1454150"/>
              <a:chOff x="5436096" y="2636912"/>
              <a:chExt cx="3834950" cy="1516524"/>
            </a:xfrm>
          </p:grpSpPr>
          <p:grpSp>
            <p:nvGrpSpPr>
              <p:cNvPr id="3121" name="グループ化 22"/>
              <p:cNvGrpSpPr>
                <a:grpSpLocks/>
              </p:cNvGrpSpPr>
              <p:nvPr/>
            </p:nvGrpSpPr>
            <p:grpSpPr bwMode="auto">
              <a:xfrm>
                <a:off x="5436096" y="2636912"/>
                <a:ext cx="3834950" cy="1268976"/>
                <a:chOff x="5292080" y="2636912"/>
                <a:chExt cx="3834950" cy="1268976"/>
              </a:xfrm>
            </p:grpSpPr>
            <p:grpSp>
              <p:nvGrpSpPr>
                <p:cNvPr id="3123" name="グループ化 15"/>
                <p:cNvGrpSpPr>
                  <a:grpSpLocks/>
                </p:cNvGrpSpPr>
                <p:nvPr/>
              </p:nvGrpSpPr>
              <p:grpSpPr bwMode="auto">
                <a:xfrm>
                  <a:off x="5292080" y="2780928"/>
                  <a:ext cx="3000929" cy="1124960"/>
                  <a:chOff x="899592" y="1944000"/>
                  <a:chExt cx="3886200" cy="1456822"/>
                </a:xfrm>
              </p:grpSpPr>
              <p:pic>
                <p:nvPicPr>
                  <p:cNvPr id="312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9592" y="2276872"/>
                    <a:ext cx="3886200" cy="11239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正方形/長方形 17"/>
                  <p:cNvSpPr/>
                  <p:nvPr/>
                </p:nvSpPr>
                <p:spPr>
                  <a:xfrm>
                    <a:off x="1116224" y="1944027"/>
                    <a:ext cx="3382272" cy="3601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dirty="0"/>
                  </a:p>
                </p:txBody>
              </p:sp>
            </p:grpSp>
            <p:sp>
              <p:nvSpPr>
                <p:cNvPr id="19" name="下矢印 18"/>
                <p:cNvSpPr/>
                <p:nvPr/>
              </p:nvSpPr>
              <p:spPr>
                <a:xfrm>
                  <a:off x="6588983" y="2636912"/>
                  <a:ext cx="359751" cy="360919"/>
                </a:xfrm>
                <a:prstGeom prst="downArrow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dirty="0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6948735" y="2636912"/>
                  <a:ext cx="1439006" cy="30794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400" dirty="0">
                      <a:solidFill>
                        <a:schemeClr val="accent6">
                          <a:lumMod val="50000"/>
                        </a:schemeClr>
                      </a:solidFill>
                      <a:latin typeface="+mj-lt"/>
                    </a:rPr>
                    <a:t>Visible light</a:t>
                  </a:r>
                  <a:endParaRPr lang="ja-JP" altLang="en-US" sz="14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8207865" y="3069022"/>
                  <a:ext cx="919165" cy="33608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500" dirty="0">
                      <a:solidFill>
                        <a:schemeClr val="accent2">
                          <a:lumMod val="50000"/>
                        </a:schemeClr>
                      </a:solidFill>
                      <a:latin typeface="+mj-lt"/>
                    </a:rPr>
                    <a:t>Metal</a:t>
                  </a:r>
                  <a:endParaRPr lang="ja-JP" altLang="en-US" sz="1500" dirty="0">
                    <a:solidFill>
                      <a:schemeClr val="accent2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8243840" y="3428286"/>
                  <a:ext cx="802246" cy="33443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500" dirty="0">
                      <a:solidFill>
                        <a:schemeClr val="accent5">
                          <a:lumMod val="50000"/>
                        </a:schemeClr>
                      </a:solidFill>
                      <a:latin typeface="+mj-lt"/>
                    </a:rPr>
                    <a:t>Semi.</a:t>
                  </a:r>
                  <a:endParaRPr lang="ja-JP" altLang="en-US" sz="1500" dirty="0">
                    <a:solidFill>
                      <a:schemeClr val="accent5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24" name="テキスト ボックス 23"/>
              <p:cNvSpPr txBox="1"/>
              <p:nvPr/>
            </p:nvSpPr>
            <p:spPr>
              <a:xfrm>
                <a:off x="5436096" y="3862051"/>
                <a:ext cx="3601112" cy="2913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300" dirty="0">
                    <a:latin typeface="+mj-lt"/>
                  </a:rPr>
                  <a:t>Yu </a:t>
                </a:r>
                <a:r>
                  <a:rPr lang="en-US" altLang="ja-JP" sz="1300" i="1" dirty="0">
                    <a:latin typeface="+mj-lt"/>
                  </a:rPr>
                  <a:t>et al. </a:t>
                </a:r>
                <a:r>
                  <a:rPr lang="en-US" altLang="ja-JP" sz="1300" dirty="0">
                    <a:latin typeface="+mj-lt"/>
                  </a:rPr>
                  <a:t>Appl. Phys. </a:t>
                </a:r>
                <a:r>
                  <a:rPr lang="en-US" altLang="ja-JP" sz="1300" dirty="0" err="1">
                    <a:latin typeface="+mj-lt"/>
                  </a:rPr>
                  <a:t>Lett</a:t>
                </a:r>
                <a:r>
                  <a:rPr lang="en-US" altLang="ja-JP" sz="1300" dirty="0">
                    <a:latin typeface="+mj-lt"/>
                  </a:rPr>
                  <a:t>. </a:t>
                </a:r>
                <a:r>
                  <a:rPr lang="en-US" altLang="ja-JP" sz="1300" b="1" dirty="0">
                    <a:latin typeface="+mj-lt"/>
                  </a:rPr>
                  <a:t>96,</a:t>
                </a:r>
                <a:r>
                  <a:rPr lang="en-US" altLang="ja-JP" sz="1300" dirty="0">
                    <a:latin typeface="+mj-lt"/>
                  </a:rPr>
                  <a:t> 171102 (2010). </a:t>
                </a:r>
                <a:endParaRPr lang="ja-JP" altLang="en-US" sz="1300" dirty="0">
                  <a:latin typeface="+mj-lt"/>
                </a:endParaRPr>
              </a:p>
            </p:txBody>
          </p:sp>
        </p:grpSp>
        <p:grpSp>
          <p:nvGrpSpPr>
            <p:cNvPr id="3077" name="グループ化 39"/>
            <p:cNvGrpSpPr>
              <a:grpSpLocks/>
            </p:cNvGrpSpPr>
            <p:nvPr/>
          </p:nvGrpSpPr>
          <p:grpSpPr bwMode="auto">
            <a:xfrm>
              <a:off x="5507038" y="4587875"/>
              <a:ext cx="3602037" cy="1803400"/>
              <a:chOff x="5434458" y="4581128"/>
              <a:chExt cx="3602038" cy="1804268"/>
            </a:xfrm>
          </p:grpSpPr>
          <p:grpSp>
            <p:nvGrpSpPr>
              <p:cNvPr id="3110" name="グループ化 26"/>
              <p:cNvGrpSpPr>
                <a:grpSpLocks/>
              </p:cNvGrpSpPr>
              <p:nvPr/>
            </p:nvGrpSpPr>
            <p:grpSpPr bwMode="auto">
              <a:xfrm>
                <a:off x="5434458" y="4581128"/>
                <a:ext cx="3602038" cy="1804268"/>
                <a:chOff x="5938514" y="4581128"/>
                <a:chExt cx="3602038" cy="1804268"/>
              </a:xfrm>
            </p:grpSpPr>
            <p:pic>
              <p:nvPicPr>
                <p:cNvPr id="3117" name="Picture 2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40152" y="5016971"/>
                  <a:ext cx="2095500" cy="1076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下矢印 22"/>
                <p:cNvSpPr/>
                <p:nvPr/>
              </p:nvSpPr>
              <p:spPr bwMode="auto">
                <a:xfrm>
                  <a:off x="6803701" y="4584305"/>
                  <a:ext cx="360363" cy="360536"/>
                </a:xfrm>
                <a:prstGeom prst="downArrow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 bwMode="auto">
                <a:xfrm>
                  <a:off x="5938514" y="6093155"/>
                  <a:ext cx="3602038" cy="29224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300" dirty="0">
                      <a:latin typeface="+mj-lt"/>
                    </a:rPr>
                    <a:t>Qin </a:t>
                  </a:r>
                  <a:r>
                    <a:rPr lang="en-US" altLang="ja-JP" sz="1300" i="1" dirty="0">
                      <a:latin typeface="+mj-lt"/>
                    </a:rPr>
                    <a:t>et al. </a:t>
                  </a:r>
                  <a:r>
                    <a:rPr lang="en-US" altLang="ja-JP" sz="1300" dirty="0">
                      <a:latin typeface="+mj-lt"/>
                    </a:rPr>
                    <a:t>Appl. Phys. </a:t>
                  </a:r>
                  <a:r>
                    <a:rPr lang="en-US" altLang="ja-JP" sz="1300" dirty="0" err="1">
                      <a:latin typeface="+mj-lt"/>
                    </a:rPr>
                    <a:t>Lett</a:t>
                  </a:r>
                  <a:r>
                    <a:rPr lang="en-US" altLang="ja-JP" sz="1300" dirty="0">
                      <a:latin typeface="+mj-lt"/>
                    </a:rPr>
                    <a:t>. </a:t>
                  </a:r>
                  <a:r>
                    <a:rPr lang="en-US" altLang="ja-JP" sz="1300" b="1" dirty="0">
                      <a:latin typeface="+mj-lt"/>
                    </a:rPr>
                    <a:t>93,</a:t>
                  </a:r>
                  <a:r>
                    <a:rPr lang="en-US" altLang="ja-JP" sz="1300" dirty="0">
                      <a:latin typeface="+mj-lt"/>
                    </a:rPr>
                    <a:t> 122904 (2008). </a:t>
                  </a:r>
                  <a:endParaRPr lang="ja-JP" altLang="en-US" sz="1300" dirty="0">
                    <a:latin typeface="+mj-lt"/>
                  </a:endParaRP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 bwMode="auto">
                <a:xfrm>
                  <a:off x="7092626" y="4581128"/>
                  <a:ext cx="1439863" cy="30812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400" dirty="0">
                      <a:solidFill>
                        <a:schemeClr val="accent6">
                          <a:lumMod val="50000"/>
                        </a:schemeClr>
                      </a:solidFill>
                      <a:latin typeface="+mj-lt"/>
                    </a:rPr>
                    <a:t>Visible light</a:t>
                  </a:r>
                  <a:endParaRPr lang="ja-JP" altLang="en-US" sz="14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29" name="直線コネクタ 28"/>
              <p:cNvCxnSpPr/>
              <p:nvPr/>
            </p:nvCxnSpPr>
            <p:spPr>
              <a:xfrm>
                <a:off x="7668071" y="5157668"/>
                <a:ext cx="7207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7668071" y="5877151"/>
                <a:ext cx="7207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>
                <a:stCxn id="26" idx="3"/>
              </p:cNvCxnSpPr>
              <p:nvPr/>
            </p:nvCxnSpPr>
            <p:spPr>
              <a:xfrm>
                <a:off x="8028434" y="4735190"/>
                <a:ext cx="0" cy="13579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フリーフォーム 34"/>
              <p:cNvSpPr/>
              <p:nvPr/>
            </p:nvSpPr>
            <p:spPr>
              <a:xfrm>
                <a:off x="7883971" y="5013136"/>
                <a:ext cx="319088" cy="970430"/>
              </a:xfrm>
              <a:custGeom>
                <a:avLst/>
                <a:gdLst>
                  <a:gd name="connsiteX0" fmla="*/ 130628 w 300445"/>
                  <a:gd name="connsiteY0" fmla="*/ 0 h 1123406"/>
                  <a:gd name="connsiteX1" fmla="*/ 0 w 300445"/>
                  <a:gd name="connsiteY1" fmla="*/ 169817 h 1123406"/>
                  <a:gd name="connsiteX2" fmla="*/ 300445 w 300445"/>
                  <a:gd name="connsiteY2" fmla="*/ 1018903 h 1123406"/>
                  <a:gd name="connsiteX3" fmla="*/ 143691 w 300445"/>
                  <a:gd name="connsiteY3" fmla="*/ 1123406 h 11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445" h="1123406">
                    <a:moveTo>
                      <a:pt x="130628" y="0"/>
                    </a:moveTo>
                    <a:lnTo>
                      <a:pt x="0" y="169817"/>
                    </a:lnTo>
                    <a:lnTo>
                      <a:pt x="300445" y="1018903"/>
                    </a:lnTo>
                    <a:lnTo>
                      <a:pt x="143691" y="1123406"/>
                    </a:lnTo>
                  </a:path>
                </a:pathLst>
              </a:cu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8099871" y="5338730"/>
                <a:ext cx="360363" cy="3224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500" b="1" i="1" dirty="0">
                    <a:solidFill>
                      <a:srgbClr val="C00000"/>
                    </a:solidFill>
                    <a:latin typeface="+mn-lt"/>
                    <a:ea typeface="ＭＳ Ｐゴシック" pitchFamily="50" charset="-128"/>
                  </a:rPr>
                  <a:t>P</a:t>
                </a:r>
                <a:endParaRPr lang="ja-JP" altLang="en-US" sz="1500" b="1" i="1" dirty="0">
                  <a:solidFill>
                    <a:srgbClr val="C00000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cxnSp>
            <p:nvCxnSpPr>
              <p:cNvPr id="39" name="直線矢印コネクタ 38"/>
              <p:cNvCxnSpPr/>
              <p:nvPr/>
            </p:nvCxnSpPr>
            <p:spPr>
              <a:xfrm>
                <a:off x="7812534" y="5300612"/>
                <a:ext cx="0" cy="43200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dash"/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8" name="グループ化 59"/>
            <p:cNvGrpSpPr>
              <a:grpSpLocks/>
            </p:cNvGrpSpPr>
            <p:nvPr/>
          </p:nvGrpSpPr>
          <p:grpSpPr bwMode="auto">
            <a:xfrm>
              <a:off x="5651500" y="606425"/>
              <a:ext cx="3024188" cy="1814513"/>
              <a:chOff x="5652120" y="620688"/>
              <a:chExt cx="3024336" cy="1815023"/>
            </a:xfrm>
          </p:grpSpPr>
          <p:grpSp>
            <p:nvGrpSpPr>
              <p:cNvPr id="3099" name="グループ化 8"/>
              <p:cNvGrpSpPr>
                <a:grpSpLocks/>
              </p:cNvGrpSpPr>
              <p:nvPr/>
            </p:nvGrpSpPr>
            <p:grpSpPr bwMode="auto">
              <a:xfrm>
                <a:off x="5652120" y="885981"/>
                <a:ext cx="2238881" cy="1459109"/>
                <a:chOff x="6012160" y="1988840"/>
                <a:chExt cx="2790825" cy="2062460"/>
              </a:xfrm>
            </p:grpSpPr>
            <p:pic>
              <p:nvPicPr>
                <p:cNvPr id="3108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160" y="1988840"/>
                  <a:ext cx="2714625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9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160" y="2908301"/>
                  <a:ext cx="2790825" cy="1142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9" name="テキスト ボックス 48"/>
              <p:cNvSpPr txBox="1"/>
              <p:nvPr/>
            </p:nvSpPr>
            <p:spPr>
              <a:xfrm>
                <a:off x="6115693" y="620688"/>
                <a:ext cx="1393893" cy="2842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400" dirty="0">
                    <a:latin typeface="+mj-lt"/>
                    <a:ea typeface="ＭＳ Ｐゴシック" pitchFamily="50" charset="-128"/>
                  </a:rPr>
                  <a:t>Depletion layer </a:t>
                </a:r>
                <a:endParaRPr lang="ja-JP" altLang="en-US" sz="1400" dirty="0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6779300" y="1217756"/>
                <a:ext cx="1536775" cy="308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400" dirty="0">
                    <a:latin typeface="+mj-lt"/>
                    <a:ea typeface="ＭＳ Ｐゴシック" pitchFamily="50" charset="-128"/>
                  </a:rPr>
                  <a:t>Internal field </a:t>
                </a:r>
                <a:endParaRPr lang="ja-JP" altLang="en-US" sz="1400" dirty="0">
                  <a:latin typeface="+mj-lt"/>
                  <a:ea typeface="ＭＳ Ｐゴシック" pitchFamily="50" charset="-128"/>
                </a:endParaRPr>
              </a:p>
            </p:txBody>
          </p:sp>
          <p:cxnSp>
            <p:nvCxnSpPr>
              <p:cNvPr id="51" name="直線矢印コネクタ 50"/>
              <p:cNvCxnSpPr/>
              <p:nvPr/>
            </p:nvCxnSpPr>
            <p:spPr>
              <a:xfrm flipH="1">
                <a:off x="6447497" y="1349556"/>
                <a:ext cx="3318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テキスト ボックス 51"/>
              <p:cNvSpPr txBox="1"/>
              <p:nvPr/>
            </p:nvSpPr>
            <p:spPr>
              <a:xfrm>
                <a:off x="7841390" y="1681436"/>
                <a:ext cx="835066" cy="308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400" i="1" dirty="0">
                    <a:latin typeface="+mn-lt"/>
                    <a:ea typeface="ＭＳ Ｐゴシック" pitchFamily="50" charset="-128"/>
                  </a:rPr>
                  <a:t>E</a:t>
                </a:r>
                <a:r>
                  <a:rPr lang="en-US" altLang="ja-JP" sz="1400" baseline="-25000" dirty="0">
                    <a:latin typeface="+mn-lt"/>
                    <a:ea typeface="ＭＳ Ｐゴシック" pitchFamily="50" charset="-128"/>
                  </a:rPr>
                  <a:t>C</a:t>
                </a:r>
                <a:endParaRPr lang="ja-JP" altLang="en-US" sz="1400" baseline="-25000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7841390" y="2127649"/>
                <a:ext cx="547714" cy="308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400" i="1" dirty="0">
                    <a:latin typeface="+mn-lt"/>
                    <a:ea typeface="ＭＳ Ｐゴシック" pitchFamily="50" charset="-128"/>
                  </a:rPr>
                  <a:t>E</a:t>
                </a:r>
                <a:r>
                  <a:rPr lang="en-US" altLang="ja-JP" sz="1400" baseline="-25000" dirty="0">
                    <a:latin typeface="+mn-lt"/>
                    <a:ea typeface="ＭＳ Ｐゴシック" pitchFamily="50" charset="-128"/>
                  </a:rPr>
                  <a:t>V</a:t>
                </a:r>
                <a:endParaRPr lang="ja-JP" altLang="en-US" sz="1400" baseline="-25000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7841390" y="1822764"/>
                <a:ext cx="619155" cy="3064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400" i="1" dirty="0">
                    <a:latin typeface="+mn-lt"/>
                    <a:ea typeface="ＭＳ Ｐゴシック" pitchFamily="50" charset="-128"/>
                  </a:rPr>
                  <a:t>E</a:t>
                </a:r>
                <a:r>
                  <a:rPr lang="en-US" altLang="ja-JP" sz="1400" baseline="-25000" dirty="0">
                    <a:latin typeface="+mn-lt"/>
                    <a:ea typeface="ＭＳ Ｐゴシック" pitchFamily="50" charset="-128"/>
                  </a:rPr>
                  <a:t>F</a:t>
                </a:r>
                <a:endParaRPr lang="ja-JP" altLang="en-US" sz="1400" baseline="-25000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7165082" y="1946624"/>
                <a:ext cx="862054" cy="308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400" dirty="0">
                    <a:latin typeface="+mj-lt"/>
                    <a:ea typeface="ＭＳ Ｐゴシック" pitchFamily="50" charset="-128"/>
                  </a:rPr>
                  <a:t>Gap</a:t>
                </a:r>
                <a:endParaRPr lang="ja-JP" altLang="en-US" sz="1400" dirty="0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6912657" y="1549637"/>
                <a:ext cx="396894" cy="2826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400" i="1" dirty="0" err="1">
                    <a:latin typeface="+mj-lt"/>
                    <a:ea typeface="ＭＳ Ｐゴシック" pitchFamily="50" charset="-128"/>
                  </a:rPr>
                  <a:t>V</a:t>
                </a:r>
                <a:r>
                  <a:rPr lang="en-US" altLang="ja-JP" sz="1400" baseline="-25000" dirty="0" err="1">
                    <a:latin typeface="+mj-lt"/>
                    <a:ea typeface="ＭＳ Ｐゴシック" pitchFamily="50" charset="-128"/>
                  </a:rPr>
                  <a:t>bi</a:t>
                </a:r>
                <a:endParaRPr lang="ja-JP" altLang="en-US" sz="1400" baseline="-25000" dirty="0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3079" name="グループ化 63"/>
            <p:cNvGrpSpPr>
              <a:grpSpLocks/>
            </p:cNvGrpSpPr>
            <p:nvPr/>
          </p:nvGrpSpPr>
          <p:grpSpPr bwMode="auto">
            <a:xfrm>
              <a:off x="323850" y="620713"/>
              <a:ext cx="4752975" cy="3490912"/>
              <a:chOff x="179512" y="620688"/>
              <a:chExt cx="4752851" cy="3491517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250948" y="620688"/>
                <a:ext cx="4681415" cy="3540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650" dirty="0">
                    <a:latin typeface="+mn-lt"/>
                  </a:rPr>
                  <a:t>(</a:t>
                </a:r>
                <a:r>
                  <a:rPr lang="en-US" altLang="ja-JP" sz="1650" dirty="0" err="1">
                    <a:latin typeface="+mn-lt"/>
                  </a:rPr>
                  <a:t>i</a:t>
                </a:r>
                <a:r>
                  <a:rPr lang="en-US" altLang="ja-JP" sz="1650" dirty="0">
                    <a:latin typeface="+mn-lt"/>
                  </a:rPr>
                  <a:t>)</a:t>
                </a:r>
                <a:r>
                  <a:rPr lang="en-US" altLang="ja-JP" sz="1650" i="1" dirty="0">
                    <a:latin typeface="+mn-lt"/>
                  </a:rPr>
                  <a:t> p</a:t>
                </a:r>
                <a:r>
                  <a:rPr lang="en-US" altLang="ja-JP" sz="1650" dirty="0">
                    <a:latin typeface="+mn-lt"/>
                  </a:rPr>
                  <a:t>-</a:t>
                </a:r>
                <a:r>
                  <a:rPr lang="en-US" altLang="ja-JP" sz="1650" i="1" dirty="0" err="1">
                    <a:latin typeface="+mn-lt"/>
                  </a:rPr>
                  <a:t>i</a:t>
                </a:r>
                <a:r>
                  <a:rPr lang="en-US" altLang="ja-JP" sz="1650" dirty="0">
                    <a:latin typeface="+mn-lt"/>
                  </a:rPr>
                  <a:t>-</a:t>
                </a:r>
                <a:r>
                  <a:rPr lang="en-US" altLang="ja-JP" sz="1650" i="1" dirty="0">
                    <a:latin typeface="+mn-lt"/>
                  </a:rPr>
                  <a:t>n</a:t>
                </a:r>
                <a:r>
                  <a:rPr lang="ja-JP" altLang="en-US" sz="1650" dirty="0">
                    <a:latin typeface="+mn-lt"/>
                  </a:rPr>
                  <a:t>接合による電荷分離と</a:t>
                </a:r>
                <a:r>
                  <a:rPr lang="ja-JP" altLang="en-US" sz="1650" u="sng" dirty="0">
                    <a:latin typeface="+mn-lt"/>
                  </a:rPr>
                  <a:t>面間光電変換</a:t>
                </a: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539866" y="981112"/>
                <a:ext cx="2160531" cy="3381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600" dirty="0">
                    <a:latin typeface="+mj-lt"/>
                  </a:rPr>
                  <a:t>amorphous-Si, poly-Si</a:t>
                </a:r>
                <a:endParaRPr lang="ja-JP" altLang="en-US" sz="1600" dirty="0">
                  <a:latin typeface="+mj-lt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39866" y="1268500"/>
                <a:ext cx="3311439" cy="3381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600" dirty="0">
                    <a:latin typeface="+mn-lt"/>
                  </a:rPr>
                  <a:t>GaAs, GaN, CuInGaSe</a:t>
                </a:r>
                <a:r>
                  <a:rPr lang="en-US" altLang="ja-JP" sz="1600" baseline="-25000" dirty="0">
                    <a:latin typeface="+mn-lt"/>
                  </a:rPr>
                  <a:t>2</a:t>
                </a:r>
                <a:r>
                  <a:rPr lang="en-US" altLang="ja-JP" sz="1600" dirty="0">
                    <a:latin typeface="+mn-lt"/>
                  </a:rPr>
                  <a:t> (CIGS)</a:t>
                </a:r>
                <a:endParaRPr lang="ja-JP" altLang="en-US" sz="1600" dirty="0">
                  <a:latin typeface="+mn-lt"/>
                </a:endParaRPr>
              </a:p>
            </p:txBody>
          </p:sp>
          <p:sp>
            <p:nvSpPr>
              <p:cNvPr id="3091" name="正方形/長方形 10"/>
              <p:cNvSpPr>
                <a:spLocks noChangeArrowheads="1"/>
              </p:cNvSpPr>
              <p:nvPr/>
            </p:nvSpPr>
            <p:spPr bwMode="auto">
              <a:xfrm>
                <a:off x="539750" y="1577107"/>
                <a:ext cx="16383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600">
                    <a:solidFill>
                      <a:srgbClr val="000000"/>
                    </a:solidFill>
                    <a:latin typeface="Calibri" pitchFamily="34" charset="0"/>
                  </a:rPr>
                  <a:t>Organic materials</a:t>
                </a:r>
                <a:endParaRPr lang="ja-JP" altLang="en-US" sz="16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3092" name="グループ化 41"/>
              <p:cNvGrpSpPr>
                <a:grpSpLocks/>
              </p:cNvGrpSpPr>
              <p:nvPr/>
            </p:nvGrpSpPr>
            <p:grpSpPr bwMode="auto">
              <a:xfrm>
                <a:off x="179512" y="2009681"/>
                <a:ext cx="4609207" cy="1397833"/>
                <a:chOff x="250825" y="2708275"/>
                <a:chExt cx="4609207" cy="1397833"/>
              </a:xfrm>
            </p:grpSpPr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250825" y="2708585"/>
                  <a:ext cx="4467109" cy="35407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50" dirty="0">
                      <a:latin typeface="+mn-lt"/>
                    </a:rPr>
                    <a:t>(ii) </a:t>
                  </a:r>
                  <a:r>
                    <a:rPr lang="ja-JP" altLang="en-US" sz="1650" dirty="0">
                      <a:latin typeface="+mn-lt"/>
                    </a:rPr>
                    <a:t>金属・半導体ヘテロ </a:t>
                  </a:r>
                  <a:r>
                    <a:rPr lang="en-US" altLang="ja-JP" sz="1650" dirty="0">
                      <a:latin typeface="+mn-lt"/>
                    </a:rPr>
                    <a:t>(MOS) </a:t>
                  </a:r>
                  <a:r>
                    <a:rPr lang="ja-JP" altLang="en-US" sz="1650" dirty="0">
                      <a:latin typeface="+mn-lt"/>
                    </a:rPr>
                    <a:t>接合と光電変換</a:t>
                  </a:r>
                </a:p>
              </p:txBody>
            </p:sp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611179" y="3069010"/>
                  <a:ext cx="1873201" cy="33819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>
                      <a:latin typeface="+mn-lt"/>
                      <a:ea typeface="ＭＳ Ｐゴシック" pitchFamily="50" charset="-128"/>
                    </a:rPr>
                    <a:t>Co (Cu) metal/ Si</a:t>
                  </a:r>
                  <a:endParaRPr lang="ja-JP" altLang="en-US" sz="1600" dirty="0">
                    <a:latin typeface="+mn-lt"/>
                    <a:ea typeface="ＭＳ Ｐゴシック" pitchFamily="50" charset="-128"/>
                  </a:endParaRPr>
                </a:p>
              </p:txBody>
            </p:sp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611179" y="3378626"/>
                  <a:ext cx="1873201" cy="3381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>
                      <a:latin typeface="+mn-lt"/>
                      <a:ea typeface="ＭＳ Ｐゴシック" pitchFamily="50" charset="-128"/>
                    </a:rPr>
                    <a:t>Ti/TiO</a:t>
                  </a:r>
                  <a:r>
                    <a:rPr lang="en-US" altLang="ja-JP" sz="1600" baseline="-25000" dirty="0">
                      <a:latin typeface="+mn-lt"/>
                      <a:ea typeface="ＭＳ Ｐゴシック" pitchFamily="50" charset="-128"/>
                    </a:rPr>
                    <a:t>2</a:t>
                  </a:r>
                  <a:r>
                    <a:rPr lang="en-US" altLang="ja-JP" sz="1600" dirty="0">
                      <a:latin typeface="+mn-lt"/>
                      <a:ea typeface="ＭＳ Ｐゴシック" pitchFamily="50" charset="-128"/>
                    </a:rPr>
                    <a:t>/Si</a:t>
                  </a:r>
                  <a:endParaRPr lang="ja-JP" altLang="en-US" sz="1600" dirty="0">
                    <a:latin typeface="+mn-lt"/>
                    <a:ea typeface="ＭＳ Ｐゴシック" pitchFamily="50" charset="-128"/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468307" y="3767631"/>
                  <a:ext cx="4392498" cy="33819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ja-JP" altLang="en-US" sz="1600" dirty="0">
                      <a:solidFill>
                        <a:srgbClr val="C00000"/>
                      </a:solidFill>
                      <a:latin typeface="+mj-lt"/>
                      <a:ea typeface="ＭＳ Ｐゴシック" pitchFamily="50" charset="-128"/>
                    </a:rPr>
                    <a:t>  </a:t>
                  </a:r>
                  <a:r>
                    <a:rPr lang="en-US" altLang="ja-JP" sz="1500" dirty="0" err="1">
                      <a:solidFill>
                        <a:srgbClr val="C00000"/>
                      </a:solidFill>
                      <a:latin typeface="+mj-lt"/>
                      <a:ea typeface="ＭＳ Ｐゴシック" pitchFamily="50" charset="-128"/>
                    </a:rPr>
                    <a:t>pn</a:t>
                  </a:r>
                  <a:r>
                    <a:rPr lang="ja-JP" altLang="en-US" sz="1500" b="1" dirty="0">
                      <a:solidFill>
                        <a:srgbClr val="C00000"/>
                      </a:solidFill>
                      <a:latin typeface="+mj-lt"/>
                      <a:ea typeface="ＭＳ Ｐゴシック" pitchFamily="50" charset="-128"/>
                    </a:rPr>
                    <a:t>接合及び</a:t>
                  </a:r>
                  <a:r>
                    <a:rPr lang="en-US" altLang="ja-JP" sz="1500" b="1" dirty="0">
                      <a:solidFill>
                        <a:srgbClr val="C00000"/>
                      </a:solidFill>
                      <a:latin typeface="+mj-lt"/>
                      <a:ea typeface="ＭＳ Ｐゴシック" pitchFamily="50" charset="-128"/>
                    </a:rPr>
                    <a:t>Schottky</a:t>
                  </a:r>
                  <a:r>
                    <a:rPr lang="ja-JP" altLang="en-US" sz="1500" b="1" dirty="0">
                      <a:solidFill>
                        <a:srgbClr val="C00000"/>
                      </a:solidFill>
                      <a:latin typeface="+mj-lt"/>
                      <a:ea typeface="ＭＳ Ｐゴシック" pitchFamily="50" charset="-128"/>
                    </a:rPr>
                    <a:t>接合に伴う電位勾配の利用</a:t>
                  </a:r>
                </a:p>
              </p:txBody>
            </p:sp>
          </p:grpSp>
          <p:sp>
            <p:nvSpPr>
              <p:cNvPr id="44" name="テキスト ボックス 43"/>
              <p:cNvSpPr txBox="1"/>
              <p:nvPr/>
            </p:nvSpPr>
            <p:spPr>
              <a:xfrm>
                <a:off x="827195" y="3429462"/>
                <a:ext cx="3384462" cy="3540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700" dirty="0">
                    <a:solidFill>
                      <a:srgbClr val="006600"/>
                    </a:solidFill>
                    <a:latin typeface="+mj-lt"/>
                    <a:ea typeface="ＭＳ Ｐゴシック" pitchFamily="50" charset="-128"/>
                  </a:rPr>
                  <a:t>“Junction-based photovoltaic”</a:t>
                </a:r>
                <a:endParaRPr lang="ja-JP" altLang="en-US" sz="1700" dirty="0">
                  <a:solidFill>
                    <a:srgbClr val="006600"/>
                  </a:solidFill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1332007" y="3788299"/>
                <a:ext cx="3168567" cy="3239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500" b="1" dirty="0">
                    <a:latin typeface="+mj-lt"/>
                    <a:ea typeface="ＭＳ Ｐゴシック" pitchFamily="50" charset="-128"/>
                  </a:rPr>
                  <a:t>(</a:t>
                </a:r>
                <a:r>
                  <a:rPr lang="ja-JP" altLang="en-US" sz="1500" b="1" dirty="0">
                    <a:latin typeface="+mj-lt"/>
                    <a:ea typeface="ＭＳ Ｐゴシック" pitchFamily="50" charset="-128"/>
                  </a:rPr>
                  <a:t>電荷分離：接合領域内の空乏層</a:t>
                </a:r>
                <a:r>
                  <a:rPr lang="en-US" altLang="ja-JP" sz="1500" b="1" dirty="0">
                    <a:latin typeface="+mj-lt"/>
                    <a:ea typeface="ＭＳ Ｐゴシック" pitchFamily="50" charset="-128"/>
                  </a:rPr>
                  <a:t>)</a:t>
                </a:r>
                <a:endParaRPr lang="ja-JP" altLang="en-US" sz="1500" b="1" dirty="0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3080" name="グループ化 62"/>
            <p:cNvGrpSpPr>
              <a:grpSpLocks/>
            </p:cNvGrpSpPr>
            <p:nvPr/>
          </p:nvGrpSpPr>
          <p:grpSpPr bwMode="auto">
            <a:xfrm>
              <a:off x="250825" y="4437063"/>
              <a:ext cx="4968875" cy="2195512"/>
              <a:chOff x="179511" y="4437112"/>
              <a:chExt cx="4969506" cy="2195373"/>
            </a:xfrm>
          </p:grpSpPr>
          <p:grpSp>
            <p:nvGrpSpPr>
              <p:cNvPr id="3081" name="グループ化 58"/>
              <p:cNvGrpSpPr>
                <a:grpSpLocks/>
              </p:cNvGrpSpPr>
              <p:nvPr/>
            </p:nvGrpSpPr>
            <p:grpSpPr bwMode="auto">
              <a:xfrm>
                <a:off x="179511" y="4437112"/>
                <a:ext cx="4969506" cy="1915991"/>
                <a:chOff x="250824" y="4680719"/>
                <a:chExt cx="4969506" cy="1915991"/>
              </a:xfrm>
            </p:grpSpPr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250824" y="4680719"/>
                  <a:ext cx="4969506" cy="35399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700" dirty="0">
                      <a:latin typeface="+mn-lt"/>
                    </a:rPr>
                    <a:t>(iii) </a:t>
                  </a:r>
                  <a:r>
                    <a:rPr lang="ja-JP" altLang="en-US" sz="1700" dirty="0">
                      <a:latin typeface="+mn-lt"/>
                    </a:rPr>
                    <a:t>分極構造に立脚した電荷分離と</a:t>
                  </a:r>
                  <a:r>
                    <a:rPr lang="ja-JP" altLang="en-US" sz="1700" u="sng" dirty="0">
                      <a:latin typeface="+mn-lt"/>
                    </a:rPr>
                    <a:t>面内光電変換</a:t>
                  </a:r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684267" y="5112492"/>
                  <a:ext cx="2591129" cy="3397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>
                      <a:latin typeface="+mj-lt"/>
                    </a:rPr>
                    <a:t>LiNbO</a:t>
                  </a:r>
                  <a:r>
                    <a:rPr lang="en-US" altLang="ja-JP" sz="1600" baseline="-25000" dirty="0">
                      <a:latin typeface="+mj-lt"/>
                    </a:rPr>
                    <a:t>3</a:t>
                  </a:r>
                  <a:r>
                    <a:rPr lang="en-US" altLang="ja-JP" sz="1600" dirty="0">
                      <a:latin typeface="+mj-lt"/>
                    </a:rPr>
                    <a:t> (LNO)</a:t>
                  </a:r>
                  <a:endParaRPr lang="ja-JP" altLang="en-US" sz="1600" baseline="-25000" dirty="0">
                    <a:latin typeface="+mj-lt"/>
                  </a:endParaRPr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84267" y="5472831"/>
                  <a:ext cx="2591129" cy="33811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 err="1">
                      <a:latin typeface="+mj-lt"/>
                    </a:rPr>
                    <a:t>Pb</a:t>
                  </a:r>
                  <a:r>
                    <a:rPr lang="en-US" altLang="ja-JP" sz="1600" dirty="0">
                      <a:latin typeface="+mj-lt"/>
                    </a:rPr>
                    <a:t>(</a:t>
                  </a:r>
                  <a:r>
                    <a:rPr lang="en-US" altLang="ja-JP" sz="1600" dirty="0" err="1">
                      <a:latin typeface="+mj-lt"/>
                    </a:rPr>
                    <a:t>Zr</a:t>
                  </a:r>
                  <a:r>
                    <a:rPr lang="en-US" altLang="ja-JP" sz="1600" dirty="0">
                      <a:latin typeface="+mj-lt"/>
                    </a:rPr>
                    <a:t>, Ti)O</a:t>
                  </a:r>
                  <a:r>
                    <a:rPr lang="en-US" altLang="ja-JP" sz="1600" baseline="-25000" dirty="0">
                      <a:latin typeface="+mj-lt"/>
                    </a:rPr>
                    <a:t>3 </a:t>
                  </a:r>
                  <a:r>
                    <a:rPr lang="en-US" altLang="ja-JP" sz="1600" dirty="0">
                      <a:latin typeface="+mj-lt"/>
                    </a:rPr>
                    <a:t>(PZT)</a:t>
                  </a:r>
                  <a:endParaRPr lang="ja-JP" altLang="en-US" sz="1600" baseline="-25000" dirty="0">
                    <a:latin typeface="+mj-lt"/>
                  </a:endParaRPr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684267" y="5904604"/>
                  <a:ext cx="4320136" cy="32224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ja-JP" altLang="en-US" sz="1500" b="1" dirty="0">
                      <a:solidFill>
                        <a:srgbClr val="C00000"/>
                      </a:solidFill>
                      <a:latin typeface="+mj-lt"/>
                      <a:ea typeface="ＭＳ Ｐゴシック" pitchFamily="50" charset="-128"/>
                    </a:rPr>
                    <a:t>自発分極に伴う電位勾配による電荷輸送</a:t>
                  </a:r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1043088" y="6242720"/>
                  <a:ext cx="3384980" cy="35399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700" dirty="0">
                      <a:solidFill>
                        <a:srgbClr val="006600"/>
                      </a:solidFill>
                      <a:latin typeface="+mj-lt"/>
                      <a:ea typeface="ＭＳ Ｐゴシック" pitchFamily="50" charset="-128"/>
                    </a:rPr>
                    <a:t>“Bulk-based photovoltaic”</a:t>
                  </a:r>
                  <a:endParaRPr lang="ja-JP" altLang="en-US" sz="1700" dirty="0">
                    <a:solidFill>
                      <a:srgbClr val="006600"/>
                    </a:solidFill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62" name="テキスト ボックス 61"/>
              <p:cNvSpPr txBox="1"/>
              <p:nvPr/>
            </p:nvSpPr>
            <p:spPr>
              <a:xfrm>
                <a:off x="1403629" y="6308656"/>
                <a:ext cx="3169052" cy="3238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ja-JP" sz="1500" b="1" dirty="0">
                    <a:latin typeface="+mj-lt"/>
                    <a:ea typeface="ＭＳ Ｐゴシック" pitchFamily="50" charset="-128"/>
                  </a:rPr>
                  <a:t>(</a:t>
                </a:r>
                <a:r>
                  <a:rPr lang="ja-JP" altLang="en-US" sz="1500" b="1" dirty="0">
                    <a:latin typeface="+mj-lt"/>
                    <a:ea typeface="ＭＳ Ｐゴシック" pitchFamily="50" charset="-128"/>
                  </a:rPr>
                  <a:t>電荷分離：バルク試料全体）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3528" y="332656"/>
            <a:ext cx="37444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dirty="0" smtClean="0"/>
              <a:t>紫外域の偏光光学機能への応用</a:t>
            </a:r>
            <a:endParaRPr kumimoji="1" lang="ja-JP" altLang="en-US" sz="1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21" y="600605"/>
            <a:ext cx="3061269" cy="142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181579" y="303206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 smtClean="0"/>
              <a:t>*</a:t>
            </a:r>
            <a:r>
              <a:rPr lang="ja-JP" altLang="en-US" sz="1500" dirty="0" smtClean="0"/>
              <a:t>紫外偏光イメージングセンサー</a:t>
            </a:r>
            <a:endParaRPr kumimoji="1" lang="ja-JP" altLang="en-US" sz="15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90872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・</a:t>
            </a:r>
            <a:r>
              <a:rPr lang="ja-JP" altLang="en-US" sz="1600" dirty="0" smtClean="0">
                <a:solidFill>
                  <a:srgbClr val="C00000"/>
                </a:solidFill>
              </a:rPr>
              <a:t>偏光面の検出</a:t>
            </a:r>
            <a:r>
              <a:rPr lang="ja-JP" altLang="en-US" sz="1600" dirty="0" smtClean="0"/>
              <a:t>（光ディスク応用：</a:t>
            </a:r>
            <a:r>
              <a:rPr lang="en-US" altLang="ja-JP" sz="1600" dirty="0" smtClean="0"/>
              <a:t>DVD</a:t>
            </a:r>
            <a:r>
              <a:rPr lang="ja-JP" altLang="en-US" sz="1600" dirty="0" smtClean="0"/>
              <a:t>） 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129024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・高透過率を有する</a:t>
            </a:r>
            <a:r>
              <a:rPr lang="ja-JP" altLang="en-US" sz="1600" dirty="0" smtClean="0">
                <a:solidFill>
                  <a:srgbClr val="C00000"/>
                </a:solidFill>
              </a:rPr>
              <a:t>偏光子フィルター 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9552" y="170080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・偏光イメージングセンサー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（偏光情報：製品検査、セキュリティー）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2340169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 smtClean="0"/>
              <a:t>・生体模倣：</a:t>
            </a:r>
            <a:r>
              <a:rPr lang="ja-JP" altLang="en-US" sz="1600" dirty="0"/>
              <a:t>昆虫</a:t>
            </a:r>
            <a:r>
              <a:rPr lang="ja-JP" altLang="en-US" sz="1600" dirty="0" smtClean="0"/>
              <a:t>の複眼（光センサー）</a:t>
            </a:r>
            <a:endParaRPr lang="en-US" altLang="ja-JP" sz="1600" dirty="0" smtClean="0"/>
          </a:p>
          <a:p>
            <a:pPr>
              <a:lnSpc>
                <a:spcPts val="2400"/>
              </a:lnSpc>
            </a:pPr>
            <a:r>
              <a:rPr lang="ja-JP" altLang="en-US" sz="1600" dirty="0">
                <a:solidFill>
                  <a:srgbClr val="C00000"/>
                </a:solidFill>
              </a:rPr>
              <a:t>　</a:t>
            </a:r>
            <a:r>
              <a:rPr lang="ja-JP" altLang="en-US" sz="1600" dirty="0" smtClean="0">
                <a:solidFill>
                  <a:srgbClr val="C00000"/>
                </a:solidFill>
              </a:rPr>
              <a:t>　　“高感度な紫外偏光検出”</a:t>
            </a:r>
            <a:endParaRPr lang="en-US" altLang="ja-JP" sz="1600" dirty="0" smtClean="0">
              <a:solidFill>
                <a:srgbClr val="C00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35" y="2585411"/>
            <a:ext cx="1579004" cy="1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72" y="2651745"/>
            <a:ext cx="1077805" cy="96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004048" y="2204864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 smtClean="0"/>
              <a:t>生体模倣：紫外偏光検出</a:t>
            </a:r>
            <a:endParaRPr kumimoji="1" lang="ja-JP" altLang="en-US" sz="15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1388" y="3253799"/>
            <a:ext cx="4608512" cy="729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/>
              <a:t>　</a:t>
            </a:r>
            <a:r>
              <a:rPr lang="ja-JP" altLang="en-US" sz="1700" dirty="0"/>
              <a:t>非極性</a:t>
            </a:r>
            <a:r>
              <a:rPr lang="en-US" altLang="ja-JP" sz="1700" dirty="0" smtClean="0"/>
              <a:t>ZnO:</a:t>
            </a:r>
          </a:p>
          <a:p>
            <a:pPr>
              <a:lnSpc>
                <a:spcPts val="2600"/>
              </a:lnSpc>
            </a:pPr>
            <a:r>
              <a:rPr kumimoji="1" lang="en-US" altLang="ja-JP" sz="1700" dirty="0"/>
              <a:t> </a:t>
            </a:r>
            <a:r>
              <a:rPr kumimoji="1" lang="en-US" altLang="ja-JP" sz="1700" dirty="0" smtClean="0"/>
              <a:t>   </a:t>
            </a:r>
            <a:r>
              <a:rPr kumimoji="1" lang="ja-JP" altLang="en-US" sz="1700" dirty="0" smtClean="0"/>
              <a:t>　</a:t>
            </a:r>
            <a:r>
              <a:rPr lang="ja-JP" altLang="en-US" sz="1700" dirty="0"/>
              <a:t>　</a:t>
            </a:r>
            <a:r>
              <a:rPr kumimoji="1" lang="en-US" altLang="ja-JP" sz="1700" dirty="0" smtClean="0"/>
              <a:t> </a:t>
            </a:r>
            <a:r>
              <a:rPr kumimoji="1" lang="ja-JP" altLang="en-US" sz="1700" dirty="0" smtClean="0"/>
              <a:t>誘電的性質と半導体性質の融合</a:t>
            </a:r>
            <a:endParaRPr kumimoji="1" lang="ja-JP" altLang="en-US" sz="17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8840" y="4005064"/>
            <a:ext cx="588143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1500" dirty="0" smtClean="0"/>
              <a:t>誘電的性質：　　 自発分極構造</a:t>
            </a:r>
            <a:endParaRPr lang="en-US" altLang="ja-JP" sz="1500" dirty="0" smtClean="0"/>
          </a:p>
          <a:p>
            <a:pPr>
              <a:lnSpc>
                <a:spcPts val="2600"/>
              </a:lnSpc>
            </a:pPr>
            <a:r>
              <a:rPr kumimoji="1" lang="ja-JP" altLang="en-US" sz="1500" dirty="0" smtClean="0"/>
              <a:t>半導体的性質：　電荷分離（キャリア輸送）</a:t>
            </a:r>
            <a:endParaRPr kumimoji="1" lang="en-US" altLang="ja-JP" sz="1500" dirty="0" smtClean="0"/>
          </a:p>
          <a:p>
            <a:pPr>
              <a:lnSpc>
                <a:spcPts val="2600"/>
              </a:lnSpc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                          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99592" y="4014829"/>
            <a:ext cx="408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 smtClean="0">
                <a:solidFill>
                  <a:srgbClr val="002060"/>
                </a:solidFill>
              </a:rPr>
              <a:t>✓</a:t>
            </a:r>
            <a:endParaRPr kumimoji="1" lang="ja-JP" altLang="en-US" sz="1700" dirty="0">
              <a:solidFill>
                <a:srgbClr val="002060"/>
              </a:solidFill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899592" y="4371201"/>
            <a:ext cx="408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 smtClean="0">
                <a:solidFill>
                  <a:srgbClr val="002060"/>
                </a:solidFill>
              </a:rPr>
              <a:t>✓</a:t>
            </a:r>
            <a:endParaRPr kumimoji="1" lang="ja-JP" altLang="en-US" sz="1700" dirty="0">
              <a:solidFill>
                <a:srgbClr val="002060"/>
              </a:solidFill>
            </a:endParaRPr>
          </a:p>
        </p:txBody>
      </p:sp>
      <p:graphicFrame>
        <p:nvGraphicFramePr>
          <p:cNvPr id="143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72381"/>
              </p:ext>
            </p:extLst>
          </p:nvPr>
        </p:nvGraphicFramePr>
        <p:xfrm>
          <a:off x="1138840" y="5311429"/>
          <a:ext cx="2497056" cy="53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数式" r:id="rId7" imgW="1968500" imgH="419100" progId="Equation.3">
                  <p:embed/>
                </p:oleObj>
              </mc:Choice>
              <mc:Fallback>
                <p:oleObj name="数式" r:id="rId7" imgW="1968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840" y="5311429"/>
                        <a:ext cx="2497056" cy="530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4" name="直線コネクタ 143"/>
          <p:cNvCxnSpPr/>
          <p:nvPr/>
        </p:nvCxnSpPr>
        <p:spPr>
          <a:xfrm flipV="1">
            <a:off x="2178721" y="5752984"/>
            <a:ext cx="233039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1983866" y="5929535"/>
            <a:ext cx="230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e</a:t>
            </a:r>
            <a:r>
              <a:rPr kumimoji="1" lang="en-US" altLang="ja-JP" sz="1400" i="1" dirty="0" err="1" smtClean="0"/>
              <a:t>F</a:t>
            </a:r>
            <a:r>
              <a:rPr kumimoji="1" lang="en-US" altLang="ja-JP" sz="1400" dirty="0" smtClean="0"/>
              <a:t>: </a:t>
            </a:r>
            <a:r>
              <a:rPr kumimoji="1" lang="ja-JP" altLang="en-US" sz="1400" dirty="0" smtClean="0"/>
              <a:t>電場</a:t>
            </a:r>
            <a:r>
              <a:rPr lang="ja-JP" altLang="en-US" sz="1400" dirty="0"/>
              <a:t>ポテンシャル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4463987" y="4755165"/>
            <a:ext cx="4752529" cy="1880923"/>
            <a:chOff x="4437949" y="4075157"/>
            <a:chExt cx="6073451" cy="2403709"/>
          </a:xfrm>
        </p:grpSpPr>
        <p:sp>
          <p:nvSpPr>
            <p:cNvPr id="188" name="テキスト ボックス 187"/>
            <p:cNvSpPr txBox="1"/>
            <p:nvPr/>
          </p:nvSpPr>
          <p:spPr bwMode="auto">
            <a:xfrm>
              <a:off x="6548789" y="4338323"/>
              <a:ext cx="354013" cy="33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P</a:t>
              </a:r>
              <a:endParaRPr lang="ja-JP" altLang="en-US" sz="1600" b="1" i="1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89" name="グループ化 91"/>
            <p:cNvGrpSpPr>
              <a:grpSpLocks/>
            </p:cNvGrpSpPr>
            <p:nvPr/>
          </p:nvGrpSpPr>
          <p:grpSpPr bwMode="auto">
            <a:xfrm>
              <a:off x="4437949" y="4075157"/>
              <a:ext cx="1932462" cy="2403709"/>
              <a:chOff x="-21003" y="1147508"/>
              <a:chExt cx="1963537" cy="2422906"/>
            </a:xfrm>
          </p:grpSpPr>
          <p:sp>
            <p:nvSpPr>
              <p:cNvPr id="190" name="テキスト ボックス 189"/>
              <p:cNvSpPr txBox="1"/>
              <p:nvPr/>
            </p:nvSpPr>
            <p:spPr>
              <a:xfrm>
                <a:off x="782284" y="3193775"/>
                <a:ext cx="1160250" cy="376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en-US" sz="1300" dirty="0" smtClean="0">
                    <a:latin typeface="+mn-lt"/>
                  </a:rPr>
                  <a:t>ウルツ鉱</a:t>
                </a:r>
                <a:endParaRPr lang="ja-JP" altLang="en-US" sz="1300" dirty="0">
                  <a:latin typeface="+mn-lt"/>
                </a:endParaRPr>
              </a:p>
            </p:txBody>
          </p:sp>
          <p:sp>
            <p:nvSpPr>
              <p:cNvPr id="191" name="AutoShape 90"/>
              <p:cNvSpPr>
                <a:spLocks noChangeArrowheads="1"/>
              </p:cNvSpPr>
              <p:nvPr/>
            </p:nvSpPr>
            <p:spPr bwMode="auto">
              <a:xfrm>
                <a:off x="755575" y="1710501"/>
                <a:ext cx="999250" cy="375528"/>
              </a:xfrm>
              <a:prstGeom prst="hexagon">
                <a:avLst>
                  <a:gd name="adj" fmla="val 73151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92" name="AutoShape 91"/>
              <p:cNvSpPr>
                <a:spLocks noChangeArrowheads="1"/>
              </p:cNvSpPr>
              <p:nvPr/>
            </p:nvSpPr>
            <p:spPr bwMode="auto">
              <a:xfrm>
                <a:off x="755575" y="2809269"/>
                <a:ext cx="999250" cy="375528"/>
              </a:xfrm>
              <a:prstGeom prst="hexagon">
                <a:avLst>
                  <a:gd name="adj" fmla="val 73151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cxnSp>
            <p:nvCxnSpPr>
              <p:cNvPr id="193" name="AutoShape 92"/>
              <p:cNvCxnSpPr>
                <a:cxnSpLocks noChangeShapeType="1"/>
              </p:cNvCxnSpPr>
              <p:nvPr/>
            </p:nvCxnSpPr>
            <p:spPr bwMode="auto">
              <a:xfrm flipV="1">
                <a:off x="755575" y="1905219"/>
                <a:ext cx="0" cy="10987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" name="AutoShape 93"/>
              <p:cNvCxnSpPr>
                <a:cxnSpLocks noChangeShapeType="1"/>
              </p:cNvCxnSpPr>
              <p:nvPr/>
            </p:nvCxnSpPr>
            <p:spPr bwMode="auto">
              <a:xfrm flipV="1">
                <a:off x="1742176" y="1891310"/>
                <a:ext cx="0" cy="10987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" name="AutoShape 94"/>
              <p:cNvCxnSpPr>
                <a:cxnSpLocks noChangeShapeType="1"/>
              </p:cNvCxnSpPr>
              <p:nvPr/>
            </p:nvCxnSpPr>
            <p:spPr bwMode="auto">
              <a:xfrm flipV="1">
                <a:off x="1475655" y="2086028"/>
                <a:ext cx="0" cy="10987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" name="AutoShape 95"/>
              <p:cNvCxnSpPr>
                <a:cxnSpLocks noChangeShapeType="1"/>
              </p:cNvCxnSpPr>
              <p:nvPr/>
            </p:nvCxnSpPr>
            <p:spPr bwMode="auto">
              <a:xfrm flipV="1">
                <a:off x="1043608" y="2072120"/>
                <a:ext cx="0" cy="10987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7" name="AutoShape 96"/>
              <p:cNvCxnSpPr>
                <a:cxnSpLocks noChangeShapeType="1"/>
              </p:cNvCxnSpPr>
              <p:nvPr/>
            </p:nvCxnSpPr>
            <p:spPr bwMode="auto">
              <a:xfrm rot="5400000" flipH="1">
                <a:off x="1058364" y="1686418"/>
                <a:ext cx="40326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8" name="AutoShape 97"/>
              <p:cNvCxnSpPr>
                <a:cxnSpLocks noChangeShapeType="1"/>
              </p:cNvCxnSpPr>
              <p:nvPr/>
            </p:nvCxnSpPr>
            <p:spPr bwMode="auto">
              <a:xfrm flipH="1">
                <a:off x="755578" y="1888052"/>
                <a:ext cx="504420" cy="1727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9" name="Text Box 99"/>
              <p:cNvSpPr txBox="1">
                <a:spLocks noChangeArrowheads="1"/>
              </p:cNvSpPr>
              <p:nvPr/>
            </p:nvSpPr>
            <p:spPr bwMode="auto">
              <a:xfrm>
                <a:off x="954336" y="1147508"/>
                <a:ext cx="953299" cy="401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200" dirty="0">
                    <a:solidFill>
                      <a:srgbClr val="000000"/>
                    </a:solidFill>
                    <a:latin typeface="+mj-lt"/>
                    <a:cs typeface="Times New Roman"/>
                  </a:rPr>
                  <a:t>[0001]</a:t>
                </a:r>
              </a:p>
              <a:p>
                <a:pPr>
                  <a:defRPr sz="1000"/>
                </a:pPr>
                <a:endParaRPr lang="en-US" altLang="ja-JP" sz="1400" dirty="0">
                  <a:solidFill>
                    <a:srgbClr val="000000"/>
                  </a:solidFill>
                  <a:latin typeface="+mj-lt"/>
                  <a:cs typeface="Times New Roman"/>
                </a:endParaRPr>
              </a:p>
            </p:txBody>
          </p:sp>
          <p:sp>
            <p:nvSpPr>
              <p:cNvPr id="200" name="Text Box 100"/>
              <p:cNvSpPr txBox="1">
                <a:spLocks noChangeArrowheads="1"/>
              </p:cNvSpPr>
              <p:nvPr/>
            </p:nvSpPr>
            <p:spPr bwMode="auto">
              <a:xfrm>
                <a:off x="107496" y="1549152"/>
                <a:ext cx="935556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200" dirty="0">
                    <a:solidFill>
                      <a:srgbClr val="000000"/>
                    </a:solidFill>
                    <a:cs typeface="Times New Roman"/>
                  </a:rPr>
                  <a:t>[11-20]</a:t>
                </a:r>
              </a:p>
              <a:p>
                <a:pPr>
                  <a:defRPr sz="1000"/>
                </a:pPr>
                <a:endParaRPr lang="en-US" altLang="ja-JP" sz="1400" dirty="0">
                  <a:solidFill>
                    <a:srgbClr val="000000"/>
                  </a:solidFill>
                  <a:latin typeface="+mj-lt"/>
                  <a:cs typeface="Times New Roman"/>
                </a:endParaRPr>
              </a:p>
            </p:txBody>
          </p:sp>
          <p:sp>
            <p:nvSpPr>
              <p:cNvPr id="201" name="Text Box 101"/>
              <p:cNvSpPr txBox="1">
                <a:spLocks noChangeArrowheads="1"/>
              </p:cNvSpPr>
              <p:nvPr/>
            </p:nvSpPr>
            <p:spPr bwMode="auto">
              <a:xfrm>
                <a:off x="-21003" y="1988838"/>
                <a:ext cx="1727552" cy="43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200" dirty="0">
                    <a:solidFill>
                      <a:srgbClr val="000000"/>
                    </a:solidFill>
                    <a:latin typeface="+mj-lt"/>
                    <a:cs typeface="Times New Roman"/>
                  </a:rPr>
                  <a:t>[10-10]</a:t>
                </a:r>
              </a:p>
              <a:p>
                <a:pPr>
                  <a:defRPr sz="1000"/>
                </a:pPr>
                <a:endParaRPr lang="en-US" altLang="ja-JP" sz="1000" b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02" name="直線矢印コネクタ 201"/>
              <p:cNvCxnSpPr/>
              <p:nvPr/>
            </p:nvCxnSpPr>
            <p:spPr>
              <a:xfrm flipH="1">
                <a:off x="539787" y="1876828"/>
                <a:ext cx="71941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6"/>
            <p:cNvGrpSpPr>
              <a:grpSpLocks/>
            </p:cNvGrpSpPr>
            <p:nvPr/>
          </p:nvGrpSpPr>
          <p:grpSpPr bwMode="auto">
            <a:xfrm>
              <a:off x="9087364" y="5305110"/>
              <a:ext cx="288935" cy="392113"/>
              <a:chOff x="2531" y="894"/>
              <a:chExt cx="521" cy="638"/>
            </a:xfrm>
          </p:grpSpPr>
          <p:grpSp>
            <p:nvGrpSpPr>
              <p:cNvPr id="204" name="Group 27"/>
              <p:cNvGrpSpPr>
                <a:grpSpLocks/>
              </p:cNvGrpSpPr>
              <p:nvPr/>
            </p:nvGrpSpPr>
            <p:grpSpPr bwMode="auto">
              <a:xfrm>
                <a:off x="2531" y="1284"/>
                <a:ext cx="248" cy="248"/>
                <a:chOff x="2531" y="1284"/>
                <a:chExt cx="345" cy="345"/>
              </a:xfrm>
            </p:grpSpPr>
            <p:sp>
              <p:nvSpPr>
                <p:cNvPr id="207" name="Oval 28"/>
                <p:cNvSpPr>
                  <a:spLocks noChangeArrowheads="1"/>
                </p:cNvSpPr>
                <p:nvPr/>
              </p:nvSpPr>
              <p:spPr bwMode="auto">
                <a:xfrm>
                  <a:off x="2531" y="1284"/>
                  <a:ext cx="345" cy="34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08" name="Oval 29"/>
                <p:cNvSpPr>
                  <a:spLocks noChangeArrowheads="1"/>
                </p:cNvSpPr>
                <p:nvPr/>
              </p:nvSpPr>
              <p:spPr bwMode="auto">
                <a:xfrm>
                  <a:off x="2628" y="138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</p:grpSp>
          <p:cxnSp>
            <p:nvCxnSpPr>
              <p:cNvPr id="205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2661" y="894"/>
                <a:ext cx="0" cy="45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" name="AutoShape 31"/>
              <p:cNvCxnSpPr>
                <a:cxnSpLocks noChangeShapeType="1"/>
              </p:cNvCxnSpPr>
              <p:nvPr/>
            </p:nvCxnSpPr>
            <p:spPr bwMode="auto">
              <a:xfrm>
                <a:off x="2604" y="1413"/>
                <a:ext cx="44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9" name="Text Box 32"/>
            <p:cNvSpPr txBox="1">
              <a:spLocks noChangeArrowheads="1"/>
            </p:cNvSpPr>
            <p:nvPr/>
          </p:nvSpPr>
          <p:spPr bwMode="auto">
            <a:xfrm>
              <a:off x="8976235" y="4750710"/>
              <a:ext cx="1535165" cy="51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1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z</a:t>
              </a:r>
              <a:r>
                <a:rPr lang="en-US" altLang="ja-JP" sz="11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[0001]</a:t>
              </a:r>
            </a:p>
            <a:p>
              <a:pPr eaLnBrk="1" hangingPunct="1"/>
              <a:endParaRPr lang="en-US" altLang="ja-JP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Text Box 33"/>
            <p:cNvSpPr txBox="1">
              <a:spLocks noChangeArrowheads="1"/>
            </p:cNvSpPr>
            <p:nvPr/>
          </p:nvSpPr>
          <p:spPr bwMode="auto">
            <a:xfrm>
              <a:off x="9239770" y="5344171"/>
              <a:ext cx="1271630" cy="325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100" i="1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y</a:t>
              </a:r>
              <a:r>
                <a:rPr lang="en-US" altLang="ja-JP" sz="11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 [10-10]</a:t>
              </a:r>
            </a:p>
            <a:p>
              <a:pPr eaLnBrk="1" hangingPunct="1"/>
              <a:endParaRPr lang="en-US" altLang="ja-JP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Text Box 34"/>
            <p:cNvSpPr txBox="1">
              <a:spLocks noChangeArrowheads="1"/>
            </p:cNvSpPr>
            <p:nvPr/>
          </p:nvSpPr>
          <p:spPr bwMode="auto">
            <a:xfrm>
              <a:off x="8976046" y="5761927"/>
              <a:ext cx="1062037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en-US" altLang="ja-JP" i="1" dirty="0">
                  <a:solidFill>
                    <a:srgbClr val="000000"/>
                  </a:solidFill>
                  <a:latin typeface="+mj-lt"/>
                  <a:cs typeface="Times New Roman"/>
                </a:rPr>
                <a:t>x</a:t>
              </a:r>
              <a:r>
                <a:rPr lang="en-US" altLang="ja-JP" dirty="0">
                  <a:solidFill>
                    <a:srgbClr val="000000"/>
                  </a:solidFill>
                  <a:latin typeface="+mj-lt"/>
                  <a:cs typeface="Times New Roman"/>
                </a:rPr>
                <a:t> </a:t>
              </a:r>
              <a:r>
                <a:rPr lang="en-US" altLang="ja-JP" dirty="0" smtClean="0">
                  <a:solidFill>
                    <a:srgbClr val="000000"/>
                  </a:solidFill>
                  <a:latin typeface="+mj-lt"/>
                  <a:cs typeface="Times New Roman"/>
                </a:rPr>
                <a:t>[11-20]</a:t>
              </a:r>
              <a:endParaRPr lang="en-US" altLang="ja-JP" dirty="0">
                <a:solidFill>
                  <a:srgbClr val="000000"/>
                </a:solidFill>
                <a:latin typeface="+mj-lt"/>
                <a:cs typeface="Times New Roman"/>
              </a:endParaRPr>
            </a:p>
            <a:p>
              <a:pPr>
                <a:defRPr sz="1000"/>
              </a:pPr>
              <a:endParaRPr lang="en-US" altLang="ja-JP" sz="8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12" name="グループ化 155"/>
            <p:cNvGrpSpPr>
              <a:grpSpLocks/>
            </p:cNvGrpSpPr>
            <p:nvPr/>
          </p:nvGrpSpPr>
          <p:grpSpPr bwMode="auto">
            <a:xfrm>
              <a:off x="7228338" y="4536760"/>
              <a:ext cx="1657406" cy="1444625"/>
              <a:chOff x="3361197" y="2636912"/>
              <a:chExt cx="1223490" cy="1094716"/>
            </a:xfrm>
          </p:grpSpPr>
          <p:cxnSp>
            <p:nvCxnSpPr>
              <p:cNvPr id="213" name="AutoShape 36"/>
              <p:cNvCxnSpPr>
                <a:cxnSpLocks noChangeShapeType="1"/>
              </p:cNvCxnSpPr>
              <p:nvPr/>
            </p:nvCxnSpPr>
            <p:spPr bwMode="auto">
              <a:xfrm>
                <a:off x="3441046" y="2734189"/>
                <a:ext cx="0" cy="1832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AutoShape 37"/>
              <p:cNvCxnSpPr>
                <a:cxnSpLocks noChangeShapeType="1"/>
              </p:cNvCxnSpPr>
              <p:nvPr/>
            </p:nvCxnSpPr>
            <p:spPr bwMode="auto">
              <a:xfrm flipH="1" flipV="1">
                <a:off x="3455856" y="2929447"/>
                <a:ext cx="135872" cy="902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AutoShape 38"/>
              <p:cNvCxnSpPr>
                <a:cxnSpLocks noChangeShapeType="1"/>
              </p:cNvCxnSpPr>
              <p:nvPr/>
            </p:nvCxnSpPr>
            <p:spPr bwMode="auto">
              <a:xfrm>
                <a:off x="4380557" y="2743353"/>
                <a:ext cx="0" cy="1825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6" name="AutoShape 39"/>
              <p:cNvCxnSpPr>
                <a:cxnSpLocks noChangeShapeType="1"/>
              </p:cNvCxnSpPr>
              <p:nvPr/>
            </p:nvCxnSpPr>
            <p:spPr bwMode="auto">
              <a:xfrm>
                <a:off x="4066957" y="2746172"/>
                <a:ext cx="0" cy="1832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7" name="AutoShape 40"/>
              <p:cNvCxnSpPr>
                <a:cxnSpLocks noChangeShapeType="1"/>
              </p:cNvCxnSpPr>
              <p:nvPr/>
            </p:nvCxnSpPr>
            <p:spPr bwMode="auto">
              <a:xfrm>
                <a:off x="3744342" y="2738418"/>
                <a:ext cx="0" cy="1825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" name="AutoShape 41"/>
              <p:cNvCxnSpPr>
                <a:cxnSpLocks noChangeShapeType="1"/>
              </p:cNvCxnSpPr>
              <p:nvPr/>
            </p:nvCxnSpPr>
            <p:spPr bwMode="auto">
              <a:xfrm>
                <a:off x="4368966" y="3424290"/>
                <a:ext cx="170645" cy="951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9" name="AutoShape 42"/>
              <p:cNvSpPr>
                <a:spLocks noChangeArrowheads="1"/>
              </p:cNvSpPr>
              <p:nvPr/>
            </p:nvSpPr>
            <p:spPr bwMode="auto">
              <a:xfrm rot="-5400000">
                <a:off x="3583415" y="2931573"/>
                <a:ext cx="341174" cy="312956"/>
              </a:xfrm>
              <a:prstGeom prst="hexagon">
                <a:avLst>
                  <a:gd name="adj" fmla="val 24998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0" name="AutoShape 43"/>
              <p:cNvSpPr>
                <a:spLocks noChangeArrowheads="1"/>
              </p:cNvSpPr>
              <p:nvPr/>
            </p:nvSpPr>
            <p:spPr bwMode="auto">
              <a:xfrm rot="-5400000">
                <a:off x="3896371" y="2931542"/>
                <a:ext cx="341174" cy="312312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1" name="AutoShape 44"/>
              <p:cNvSpPr>
                <a:spLocks noChangeArrowheads="1"/>
              </p:cNvSpPr>
              <p:nvPr/>
            </p:nvSpPr>
            <p:spPr bwMode="auto">
              <a:xfrm rot="-5400000">
                <a:off x="4208008" y="2935067"/>
                <a:ext cx="341878" cy="312312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cxnSp>
            <p:nvCxnSpPr>
              <p:cNvPr id="222" name="AutoShape 45"/>
              <p:cNvCxnSpPr>
                <a:cxnSpLocks noChangeShapeType="1"/>
              </p:cNvCxnSpPr>
              <p:nvPr/>
            </p:nvCxnSpPr>
            <p:spPr bwMode="auto">
              <a:xfrm>
                <a:off x="4222791" y="3508878"/>
                <a:ext cx="0" cy="1825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3" name="AutoShape 46"/>
              <p:cNvSpPr>
                <a:spLocks noChangeArrowheads="1"/>
              </p:cNvSpPr>
              <p:nvPr/>
            </p:nvSpPr>
            <p:spPr bwMode="auto">
              <a:xfrm rot="-5400000">
                <a:off x="4042546" y="3188832"/>
                <a:ext cx="341174" cy="312312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4" name="AutoShape 47"/>
              <p:cNvSpPr>
                <a:spLocks noChangeArrowheads="1"/>
              </p:cNvSpPr>
              <p:nvPr/>
            </p:nvSpPr>
            <p:spPr bwMode="auto">
              <a:xfrm rot="-5400000">
                <a:off x="3736029" y="3195115"/>
                <a:ext cx="341174" cy="311024"/>
              </a:xfrm>
              <a:prstGeom prst="hexagon">
                <a:avLst>
                  <a:gd name="adj" fmla="val 25052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cxnSp>
            <p:nvCxnSpPr>
              <p:cNvPr id="225" name="AutoShape 48"/>
              <p:cNvCxnSpPr>
                <a:cxnSpLocks noChangeShapeType="1"/>
              </p:cNvCxnSpPr>
              <p:nvPr/>
            </p:nvCxnSpPr>
            <p:spPr bwMode="auto">
              <a:xfrm>
                <a:off x="3919495" y="3508878"/>
                <a:ext cx="0" cy="1825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AutoShape 49"/>
              <p:cNvCxnSpPr>
                <a:cxnSpLocks noChangeShapeType="1"/>
              </p:cNvCxnSpPr>
              <p:nvPr/>
            </p:nvCxnSpPr>
            <p:spPr bwMode="auto">
              <a:xfrm>
                <a:off x="3591728" y="3515222"/>
                <a:ext cx="0" cy="1832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7" name="AutoShape 50"/>
              <p:cNvSpPr>
                <a:spLocks noChangeArrowheads="1"/>
              </p:cNvSpPr>
              <p:nvPr/>
            </p:nvSpPr>
            <p:spPr bwMode="auto">
              <a:xfrm rot="-5400000">
                <a:off x="3421724" y="3190947"/>
                <a:ext cx="342583" cy="312312"/>
              </a:xfrm>
              <a:prstGeom prst="hexagon">
                <a:avLst>
                  <a:gd name="adj" fmla="val 25052"/>
                  <a:gd name="vf" fmla="val 11547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8" name="Oval 51"/>
              <p:cNvSpPr>
                <a:spLocks noChangeAspect="1" noChangeArrowheads="1"/>
              </p:cNvSpPr>
              <p:nvPr/>
            </p:nvSpPr>
            <p:spPr bwMode="auto">
              <a:xfrm>
                <a:off x="3383735" y="3376356"/>
                <a:ext cx="116554" cy="1177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29" name="Oval 52"/>
              <p:cNvSpPr>
                <a:spLocks noChangeAspect="1" noChangeArrowheads="1"/>
              </p:cNvSpPr>
              <p:nvPr/>
            </p:nvSpPr>
            <p:spPr bwMode="auto">
              <a:xfrm>
                <a:off x="3361197" y="3162770"/>
                <a:ext cx="162273" cy="162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0" name="Oval 53"/>
              <p:cNvSpPr>
                <a:spLocks noChangeAspect="1" noChangeArrowheads="1"/>
              </p:cNvSpPr>
              <p:nvPr/>
            </p:nvSpPr>
            <p:spPr bwMode="auto">
              <a:xfrm>
                <a:off x="3661918" y="3162770"/>
                <a:ext cx="162273" cy="162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1" name="Oval 54"/>
              <p:cNvSpPr>
                <a:spLocks noChangeAspect="1" noChangeArrowheads="1"/>
              </p:cNvSpPr>
              <p:nvPr/>
            </p:nvSpPr>
            <p:spPr bwMode="auto">
              <a:xfrm>
                <a:off x="3694759" y="3379176"/>
                <a:ext cx="117841" cy="1184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2" name="Oval 55"/>
              <p:cNvSpPr>
                <a:spLocks noChangeAspect="1" noChangeArrowheads="1"/>
              </p:cNvSpPr>
              <p:nvPr/>
            </p:nvSpPr>
            <p:spPr bwMode="auto">
              <a:xfrm>
                <a:off x="4001919" y="3376356"/>
                <a:ext cx="117197" cy="1177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3" name="Oval 56"/>
              <p:cNvSpPr>
                <a:spLocks noChangeAspect="1" noChangeArrowheads="1"/>
              </p:cNvSpPr>
              <p:nvPr/>
            </p:nvSpPr>
            <p:spPr bwMode="auto">
              <a:xfrm>
                <a:off x="3969078" y="3154312"/>
                <a:ext cx="161629" cy="162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4" name="Oval 57"/>
              <p:cNvSpPr>
                <a:spLocks noChangeAspect="1" noChangeArrowheads="1"/>
              </p:cNvSpPr>
              <p:nvPr/>
            </p:nvSpPr>
            <p:spPr bwMode="auto">
              <a:xfrm>
                <a:off x="3560819" y="3141623"/>
                <a:ext cx="70190" cy="711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5" name="Oval 58"/>
              <p:cNvSpPr>
                <a:spLocks noChangeAspect="1" noChangeArrowheads="1"/>
              </p:cNvSpPr>
              <p:nvPr/>
            </p:nvSpPr>
            <p:spPr bwMode="auto">
              <a:xfrm>
                <a:off x="3538925" y="3467994"/>
                <a:ext cx="97879" cy="9798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6" name="Oval 59"/>
              <p:cNvSpPr>
                <a:spLocks noChangeAspect="1" noChangeArrowheads="1"/>
              </p:cNvSpPr>
              <p:nvPr/>
            </p:nvSpPr>
            <p:spPr bwMode="auto">
              <a:xfrm>
                <a:off x="3869911" y="3148672"/>
                <a:ext cx="70834" cy="697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7" name="Oval 60"/>
              <p:cNvSpPr>
                <a:spLocks noChangeAspect="1" noChangeArrowheads="1"/>
              </p:cNvSpPr>
              <p:nvPr/>
            </p:nvSpPr>
            <p:spPr bwMode="auto">
              <a:xfrm>
                <a:off x="3864116" y="3467994"/>
                <a:ext cx="97235" cy="979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8" name="Oval 61"/>
              <p:cNvSpPr>
                <a:spLocks noChangeAspect="1" noChangeArrowheads="1"/>
              </p:cNvSpPr>
              <p:nvPr/>
            </p:nvSpPr>
            <p:spPr bwMode="auto">
              <a:xfrm>
                <a:off x="3554380" y="3661138"/>
                <a:ext cx="70834" cy="70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39" name="Oval 62"/>
              <p:cNvSpPr>
                <a:spLocks noChangeAspect="1" noChangeArrowheads="1"/>
              </p:cNvSpPr>
              <p:nvPr/>
            </p:nvSpPr>
            <p:spPr bwMode="auto">
              <a:xfrm>
                <a:off x="3882790" y="3654089"/>
                <a:ext cx="69546" cy="711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0" name="Oval 63"/>
              <p:cNvSpPr>
                <a:spLocks noChangeAspect="1" noChangeArrowheads="1"/>
              </p:cNvSpPr>
              <p:nvPr/>
            </p:nvSpPr>
            <p:spPr bwMode="auto">
              <a:xfrm>
                <a:off x="4183511" y="3143738"/>
                <a:ext cx="69546" cy="70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1" name="Oval 64"/>
              <p:cNvSpPr>
                <a:spLocks noChangeAspect="1" noChangeArrowheads="1"/>
              </p:cNvSpPr>
              <p:nvPr/>
            </p:nvSpPr>
            <p:spPr bwMode="auto">
              <a:xfrm>
                <a:off x="4168056" y="3463060"/>
                <a:ext cx="97235" cy="979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2" name="Oval 65"/>
              <p:cNvSpPr>
                <a:spLocks noChangeAspect="1" noChangeArrowheads="1"/>
              </p:cNvSpPr>
              <p:nvPr/>
            </p:nvSpPr>
            <p:spPr bwMode="auto">
              <a:xfrm>
                <a:off x="4312943" y="3373537"/>
                <a:ext cx="117841" cy="1177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3" name="Oval 66"/>
              <p:cNvSpPr>
                <a:spLocks noChangeAspect="1" noChangeArrowheads="1"/>
              </p:cNvSpPr>
              <p:nvPr/>
            </p:nvSpPr>
            <p:spPr bwMode="auto">
              <a:xfrm>
                <a:off x="4286542" y="3162770"/>
                <a:ext cx="162917" cy="162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4" name="Oval 67"/>
              <p:cNvSpPr>
                <a:spLocks noChangeAspect="1" noChangeArrowheads="1"/>
              </p:cNvSpPr>
              <p:nvPr/>
            </p:nvSpPr>
            <p:spPr bwMode="auto">
              <a:xfrm>
                <a:off x="4194458" y="3649154"/>
                <a:ext cx="70834" cy="697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5" name="Oval 68"/>
              <p:cNvSpPr>
                <a:spLocks noChangeAspect="1" noChangeArrowheads="1"/>
              </p:cNvSpPr>
              <p:nvPr/>
            </p:nvSpPr>
            <p:spPr bwMode="auto">
              <a:xfrm>
                <a:off x="3363129" y="2649600"/>
                <a:ext cx="161629" cy="1635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6" name="Oval 69"/>
              <p:cNvSpPr>
                <a:spLocks noChangeAspect="1" noChangeArrowheads="1"/>
              </p:cNvSpPr>
              <p:nvPr/>
            </p:nvSpPr>
            <p:spPr bwMode="auto">
              <a:xfrm>
                <a:off x="3551160" y="2959758"/>
                <a:ext cx="97235" cy="979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7" name="Oval 70"/>
              <p:cNvSpPr>
                <a:spLocks noChangeAspect="1" noChangeArrowheads="1"/>
              </p:cNvSpPr>
              <p:nvPr/>
            </p:nvSpPr>
            <p:spPr bwMode="auto">
              <a:xfrm>
                <a:off x="3858320" y="2954119"/>
                <a:ext cx="97235" cy="965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8" name="Oval 71"/>
              <p:cNvSpPr>
                <a:spLocks noChangeAspect="1" noChangeArrowheads="1"/>
              </p:cNvSpPr>
              <p:nvPr/>
            </p:nvSpPr>
            <p:spPr bwMode="auto">
              <a:xfrm>
                <a:off x="4169344" y="2954119"/>
                <a:ext cx="97235" cy="965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49" name="Oval 72"/>
              <p:cNvSpPr>
                <a:spLocks noChangeAspect="1" noChangeArrowheads="1"/>
              </p:cNvSpPr>
              <p:nvPr/>
            </p:nvSpPr>
            <p:spPr bwMode="auto">
              <a:xfrm>
                <a:off x="3687032" y="2866006"/>
                <a:ext cx="116554" cy="117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0" name="Oval 73"/>
              <p:cNvSpPr>
                <a:spLocks noChangeAspect="1" noChangeArrowheads="1"/>
              </p:cNvSpPr>
              <p:nvPr/>
            </p:nvSpPr>
            <p:spPr bwMode="auto">
              <a:xfrm>
                <a:off x="4005783" y="2863891"/>
                <a:ext cx="117197" cy="1177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1" name="Oval 74"/>
              <p:cNvSpPr>
                <a:spLocks noChangeAspect="1" noChangeArrowheads="1"/>
              </p:cNvSpPr>
              <p:nvPr/>
            </p:nvSpPr>
            <p:spPr bwMode="auto">
              <a:xfrm>
                <a:off x="4320027" y="2867416"/>
                <a:ext cx="116554" cy="1170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2" name="Oval 75"/>
              <p:cNvSpPr>
                <a:spLocks noChangeAspect="1" noChangeArrowheads="1"/>
              </p:cNvSpPr>
              <p:nvPr/>
            </p:nvSpPr>
            <p:spPr bwMode="auto">
              <a:xfrm>
                <a:off x="4497111" y="3144443"/>
                <a:ext cx="70190" cy="70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3" name="Oval 76"/>
              <p:cNvSpPr>
                <a:spLocks noChangeAspect="1" noChangeArrowheads="1"/>
              </p:cNvSpPr>
              <p:nvPr/>
            </p:nvSpPr>
            <p:spPr bwMode="auto">
              <a:xfrm>
                <a:off x="4487452" y="2963283"/>
                <a:ext cx="97235" cy="972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cxnSp>
            <p:nvCxnSpPr>
              <p:cNvPr id="254" name="AutoShape 77"/>
              <p:cNvCxnSpPr>
                <a:cxnSpLocks noChangeShapeType="1"/>
              </p:cNvCxnSpPr>
              <p:nvPr/>
            </p:nvCxnSpPr>
            <p:spPr bwMode="auto">
              <a:xfrm>
                <a:off x="4539611" y="3508878"/>
                <a:ext cx="0" cy="1825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5" name="Oval 78"/>
              <p:cNvSpPr>
                <a:spLocks noChangeAspect="1" noChangeArrowheads="1"/>
              </p:cNvSpPr>
              <p:nvPr/>
            </p:nvSpPr>
            <p:spPr bwMode="auto">
              <a:xfrm>
                <a:off x="4484876" y="3463060"/>
                <a:ext cx="96591" cy="9798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6" name="Oval 79"/>
              <p:cNvSpPr>
                <a:spLocks noChangeAspect="1" noChangeArrowheads="1"/>
              </p:cNvSpPr>
              <p:nvPr/>
            </p:nvSpPr>
            <p:spPr bwMode="auto">
              <a:xfrm>
                <a:off x="4510634" y="3649154"/>
                <a:ext cx="70834" cy="697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7" name="Oval 80"/>
              <p:cNvSpPr>
                <a:spLocks noChangeAspect="1" noChangeArrowheads="1"/>
              </p:cNvSpPr>
              <p:nvPr/>
            </p:nvSpPr>
            <p:spPr bwMode="auto">
              <a:xfrm>
                <a:off x="3379227" y="2866006"/>
                <a:ext cx="116554" cy="11630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D0D0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8" name="Oval 81"/>
              <p:cNvSpPr>
                <a:spLocks noChangeAspect="1" noChangeArrowheads="1"/>
              </p:cNvSpPr>
              <p:nvPr/>
            </p:nvSpPr>
            <p:spPr bwMode="auto">
              <a:xfrm>
                <a:off x="3661918" y="2647486"/>
                <a:ext cx="162273" cy="162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59" name="Oval 82"/>
              <p:cNvSpPr>
                <a:spLocks noChangeAspect="1" noChangeArrowheads="1"/>
              </p:cNvSpPr>
              <p:nvPr/>
            </p:nvSpPr>
            <p:spPr bwMode="auto">
              <a:xfrm>
                <a:off x="3984533" y="2636912"/>
                <a:ext cx="162917" cy="162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60" name="Oval 83"/>
              <p:cNvSpPr>
                <a:spLocks noChangeAspect="1" noChangeArrowheads="1"/>
              </p:cNvSpPr>
              <p:nvPr/>
            </p:nvSpPr>
            <p:spPr bwMode="auto">
              <a:xfrm>
                <a:off x="4296845" y="2636912"/>
                <a:ext cx="162273" cy="1621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A5A5A5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61" name="Text Box 85"/>
              <p:cNvSpPr txBox="1">
                <a:spLocks noChangeArrowheads="1"/>
              </p:cNvSpPr>
              <p:nvPr/>
            </p:nvSpPr>
            <p:spPr bwMode="auto">
              <a:xfrm>
                <a:off x="3726312" y="2743353"/>
                <a:ext cx="492616" cy="234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ja-JP" altLang="en-US" sz="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2" name="上矢印 261"/>
            <p:cNvSpPr/>
            <p:nvPr/>
          </p:nvSpPr>
          <p:spPr bwMode="auto">
            <a:xfrm>
              <a:off x="6618639" y="4695510"/>
              <a:ext cx="179388" cy="1055688"/>
            </a:xfrm>
            <a:prstGeom prst="upArrow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3" name="テキスト ボックス 262"/>
            <p:cNvSpPr txBox="1"/>
            <p:nvPr/>
          </p:nvSpPr>
          <p:spPr bwMode="auto">
            <a:xfrm>
              <a:off x="8026808" y="4105531"/>
              <a:ext cx="1964682" cy="37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300" dirty="0">
                  <a:latin typeface="+mj-lt"/>
                </a:rPr>
                <a:t>（無反転対称性）</a:t>
              </a:r>
            </a:p>
          </p:txBody>
        </p:sp>
        <p:sp>
          <p:nvSpPr>
            <p:cNvPr id="264" name="テキスト ボックス 263"/>
            <p:cNvSpPr txBox="1"/>
            <p:nvPr/>
          </p:nvSpPr>
          <p:spPr bwMode="auto">
            <a:xfrm>
              <a:off x="6116021" y="5848382"/>
              <a:ext cx="1266633" cy="37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1300" dirty="0">
                  <a:latin typeface="+mj-lt"/>
                </a:rPr>
                <a:t>  </a:t>
              </a:r>
              <a:r>
                <a:rPr lang="ja-JP" altLang="en-US" sz="13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自発分</a:t>
              </a:r>
              <a:r>
                <a:rPr lang="ja-JP" altLang="en-US" sz="13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極</a:t>
              </a:r>
              <a:endParaRPr lang="en-US" altLang="ja-JP" sz="13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899592" y="5013176"/>
            <a:ext cx="15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光起電流（</a:t>
            </a:r>
            <a:r>
              <a:rPr kumimoji="1" lang="en-US" altLang="ja-JP" sz="1600" i="1" dirty="0" smtClean="0"/>
              <a:t>I</a:t>
            </a:r>
            <a:r>
              <a:rPr kumimoji="1" lang="en-US" altLang="ja-JP" sz="1600" baseline="-25000" dirty="0" smtClean="0"/>
              <a:t>PC</a:t>
            </a:r>
            <a:r>
              <a:rPr lang="ja-JP" altLang="en-US" sz="1600" dirty="0"/>
              <a:t>）</a:t>
            </a:r>
            <a:endParaRPr kumimoji="1" lang="ja-JP" altLang="en-US" sz="1600" dirty="0"/>
          </a:p>
        </p:txBody>
      </p:sp>
      <p:sp>
        <p:nvSpPr>
          <p:cNvPr id="24" name="フリーフォーム 23"/>
          <p:cNvSpPr/>
          <p:nvPr/>
        </p:nvSpPr>
        <p:spPr>
          <a:xfrm>
            <a:off x="999555" y="5186364"/>
            <a:ext cx="2886075" cy="1135832"/>
          </a:xfrm>
          <a:custGeom>
            <a:avLst/>
            <a:gdLst>
              <a:gd name="connsiteX0" fmla="*/ 14287 w 2886075"/>
              <a:gd name="connsiteY0" fmla="*/ 142875 h 1214437"/>
              <a:gd name="connsiteX1" fmla="*/ 0 w 2886075"/>
              <a:gd name="connsiteY1" fmla="*/ 1214437 h 1214437"/>
              <a:gd name="connsiteX2" fmla="*/ 2886075 w 2886075"/>
              <a:gd name="connsiteY2" fmla="*/ 1214437 h 1214437"/>
              <a:gd name="connsiteX3" fmla="*/ 2886075 w 2886075"/>
              <a:gd name="connsiteY3" fmla="*/ 0 h 1214437"/>
              <a:gd name="connsiteX4" fmla="*/ 1300162 w 2886075"/>
              <a:gd name="connsiteY4" fmla="*/ 0 h 12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075" h="1214437">
                <a:moveTo>
                  <a:pt x="14287" y="142875"/>
                </a:moveTo>
                <a:lnTo>
                  <a:pt x="0" y="1214437"/>
                </a:lnTo>
                <a:lnTo>
                  <a:pt x="2886075" y="1214437"/>
                </a:lnTo>
                <a:lnTo>
                  <a:pt x="2886075" y="0"/>
                </a:lnTo>
                <a:lnTo>
                  <a:pt x="1300162" y="0"/>
                </a:lnTo>
              </a:path>
            </a:pathLst>
          </a:custGeom>
          <a:noFill/>
          <a:ln w="127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5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5427" y="379983"/>
            <a:ext cx="4104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dirty="0" smtClean="0"/>
              <a:t>ZnO</a:t>
            </a:r>
            <a:r>
              <a:rPr lang="ja-JP" altLang="en-US" sz="1900" dirty="0" smtClean="0"/>
              <a:t>の自発分極と光電機能の相関</a:t>
            </a:r>
            <a:endParaRPr kumimoji="1" lang="ja-JP" altLang="en-US" sz="1900" dirty="0"/>
          </a:p>
        </p:txBody>
      </p:sp>
      <p:sp>
        <p:nvSpPr>
          <p:cNvPr id="64" name="テキスト ボックス 182"/>
          <p:cNvSpPr txBox="1">
            <a:spLocks noChangeArrowheads="1"/>
          </p:cNvSpPr>
          <p:nvPr/>
        </p:nvSpPr>
        <p:spPr bwMode="auto">
          <a:xfrm>
            <a:off x="449068" y="1066128"/>
            <a:ext cx="4341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b="1" u="sng" dirty="0" smtClean="0"/>
              <a:t>室温・バイアス下における光電流 </a:t>
            </a:r>
            <a:r>
              <a:rPr lang="en-US" altLang="ja-JP" sz="1600" b="1" u="sng" dirty="0" smtClean="0">
                <a:latin typeface="+mn-lt"/>
              </a:rPr>
              <a:t>(</a:t>
            </a:r>
            <a:r>
              <a:rPr lang="en-US" altLang="ja-JP" sz="1600" b="1" i="1" u="sng" dirty="0" err="1" smtClean="0">
                <a:latin typeface="+mn-lt"/>
              </a:rPr>
              <a:t>I</a:t>
            </a:r>
            <a:r>
              <a:rPr lang="en-US" altLang="ja-JP" sz="1600" b="1" u="sng" baseline="-25000" dirty="0" err="1" smtClean="0">
                <a:latin typeface="+mn-lt"/>
              </a:rPr>
              <a:t>ph</a:t>
            </a:r>
            <a:r>
              <a:rPr lang="en-US" altLang="ja-JP" sz="1600" b="1" u="sng" dirty="0" smtClean="0">
                <a:latin typeface="+mn-lt"/>
              </a:rPr>
              <a:t>)</a:t>
            </a:r>
            <a:r>
              <a:rPr lang="ja-JP" altLang="en-US" sz="1600" b="1" u="sng" dirty="0">
                <a:latin typeface="+mn-lt"/>
              </a:rPr>
              <a:t>評価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994837" y="1437240"/>
            <a:ext cx="41224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600" dirty="0" smtClean="0"/>
              <a:t>自発分極方向のみにおいて</a:t>
            </a:r>
            <a:endParaRPr lang="en-US" altLang="ja-JP" sz="1600" dirty="0" smtClean="0"/>
          </a:p>
          <a:p>
            <a:pPr>
              <a:lnSpc>
                <a:spcPts val="2500"/>
              </a:lnSpc>
            </a:pPr>
            <a:r>
              <a:rPr kumimoji="1" lang="ja-JP" altLang="en-US" sz="1600" dirty="0" smtClean="0">
                <a:solidFill>
                  <a:srgbClr val="C00000"/>
                </a:solidFill>
              </a:rPr>
              <a:t>　　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“</a:t>
            </a:r>
            <a:r>
              <a:rPr kumimoji="1" lang="ja-JP" altLang="en-US" sz="1600" dirty="0" smtClean="0">
                <a:solidFill>
                  <a:srgbClr val="C00000"/>
                </a:solidFill>
              </a:rPr>
              <a:t>高い電子・正孔の電荷分離が観測</a:t>
            </a:r>
            <a:r>
              <a:rPr kumimoji="1" lang="en-US" altLang="ja-JP" sz="1600" dirty="0" smtClean="0">
                <a:solidFill>
                  <a:srgbClr val="C00000"/>
                </a:solidFill>
              </a:rPr>
              <a:t>”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01740" y="2036607"/>
            <a:ext cx="8130700" cy="4617365"/>
            <a:chOff x="303419" y="2036607"/>
            <a:chExt cx="8130700" cy="4617365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19" y="4606248"/>
              <a:ext cx="4564383" cy="1999666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47" y="2036607"/>
              <a:ext cx="4508455" cy="3162057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080859" y="6346195"/>
              <a:ext cx="2176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Times New Roman" pitchFamily="18" charset="0"/>
                  <a:cs typeface="Times New Roman" pitchFamily="18" charset="0"/>
                </a:rPr>
                <a:t>Bias v</a:t>
              </a:r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oltage (V)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16200000">
              <a:off x="-165940" y="3528306"/>
              <a:ext cx="20557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>
                  <a:latin typeface="Times New Roman" pitchFamily="18" charset="0"/>
                  <a:cs typeface="Times New Roman" pitchFamily="18" charset="0"/>
                </a:rPr>
                <a:t>Photo-response (A/W)</a:t>
              </a:r>
              <a:endParaRPr kumimoji="1" lang="ja-JP" alt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93503" y="5054956"/>
              <a:ext cx="160602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smtClean="0">
                  <a:latin typeface="Times New Roman" pitchFamily="18" charset="0"/>
                  <a:cs typeface="Times New Roman" pitchFamily="18" charset="0"/>
                </a:rPr>
                <a:t>Difference  </a:t>
              </a:r>
              <a:endParaRPr kumimoji="1" lang="ja-JP" alt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1254158" y="6019550"/>
              <a:ext cx="30328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289952" y="2773529"/>
              <a:ext cx="167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ZnO (0001) plane</a:t>
              </a:r>
              <a:endParaRPr kumimoji="1" lang="ja-JP" altLang="en-US" sz="1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637033" y="4185846"/>
              <a:ext cx="193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err="1" smtClean="0">
                  <a:latin typeface="+mj-lt"/>
                </a:rPr>
                <a:t>I</a:t>
              </a:r>
              <a:r>
                <a:rPr kumimoji="1" lang="en-US" altLang="ja-JP" sz="1400" baseline="-25000" dirty="0" err="1" smtClean="0">
                  <a:latin typeface="+mj-lt"/>
                </a:rPr>
                <a:t>ph</a:t>
              </a:r>
              <a:r>
                <a:rPr lang="en-US" altLang="ja-JP" sz="1400" dirty="0" err="1" smtClean="0">
                  <a:latin typeface="+mj-lt"/>
                  <a:ea typeface="ＭＳ 明朝"/>
                  <a:cs typeface="Times New Roman" pitchFamily="18" charset="0"/>
                </a:rPr>
                <a:t>⊥</a:t>
              </a:r>
              <a:r>
                <a:rPr lang="en-US" altLang="ja-JP" sz="1400" i="1" dirty="0" err="1" smtClean="0">
                  <a:latin typeface="+mj-lt"/>
                  <a:ea typeface="ＭＳ 明朝"/>
                  <a:cs typeface="Times New Roman" pitchFamily="18" charset="0"/>
                </a:rPr>
                <a:t>P</a:t>
              </a:r>
              <a:r>
                <a:rPr lang="en-US" altLang="ja-JP" sz="1400" baseline="-25000" dirty="0" err="1" smtClean="0">
                  <a:latin typeface="+mj-lt"/>
                  <a:ea typeface="ＭＳ 明朝"/>
                  <a:cs typeface="Times New Roman" pitchFamily="18" charset="0"/>
                </a:rPr>
                <a:t>s</a:t>
              </a:r>
              <a:endParaRPr kumimoji="1" lang="ja-JP" altLang="en-US" sz="1400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125509" y="5634104"/>
              <a:ext cx="11615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err="1" smtClean="0">
                  <a:latin typeface="Symbol" pitchFamily="18" charset="2"/>
                </a:rPr>
                <a:t>D</a:t>
              </a:r>
              <a:r>
                <a:rPr kumimoji="1" lang="en-US" altLang="ja-JP" sz="1500" i="1" dirty="0" err="1" smtClean="0"/>
                <a:t>I</a:t>
              </a:r>
              <a:r>
                <a:rPr kumimoji="1" lang="en-US" altLang="ja-JP" sz="1500" baseline="-25000" dirty="0" err="1" smtClean="0"/>
                <a:t>ph</a:t>
              </a:r>
              <a:r>
                <a:rPr kumimoji="1" lang="en-US" altLang="ja-JP" sz="1500" dirty="0" smtClean="0"/>
                <a:t> = 1.10</a:t>
              </a:r>
              <a:endParaRPr kumimoji="1" lang="ja-JP" altLang="en-US" sz="1500" dirty="0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63" y="2081267"/>
              <a:ext cx="4517055" cy="310315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439" y="4474154"/>
              <a:ext cx="4529680" cy="1991250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481791" y="6340756"/>
              <a:ext cx="1867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Times New Roman" pitchFamily="18" charset="0"/>
                  <a:cs typeface="Times New Roman" pitchFamily="18" charset="0"/>
                </a:rPr>
                <a:t>Bias voltage (V)</a:t>
              </a:r>
              <a:endParaRPr kumimoji="1" lang="ja-JP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820474" y="2738396"/>
              <a:ext cx="167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ZnO (10-10) plane</a:t>
              </a:r>
              <a:endParaRPr kumimoji="1" lang="ja-JP" altLang="en-US" sz="1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600174" y="3873427"/>
              <a:ext cx="193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006600"/>
                  </a:solidFill>
                  <a:latin typeface="+mj-lt"/>
                </a:rPr>
                <a:t>I</a:t>
              </a:r>
              <a:r>
                <a:rPr kumimoji="1" lang="en-US" altLang="ja-JP" sz="1400" baseline="-25000" dirty="0" err="1" smtClean="0">
                  <a:solidFill>
                    <a:srgbClr val="006600"/>
                  </a:solidFill>
                  <a:latin typeface="+mj-lt"/>
                </a:rPr>
                <a:t>ph</a:t>
              </a:r>
              <a:r>
                <a:rPr kumimoji="1" lang="en-US" altLang="ja-JP" sz="1400" baseline="-25000" dirty="0" smtClean="0">
                  <a:solidFill>
                    <a:srgbClr val="006600"/>
                  </a:solidFill>
                  <a:latin typeface="+mj-lt"/>
                </a:rPr>
                <a:t> </a:t>
              </a:r>
              <a:r>
                <a:rPr lang="en-US" altLang="ja-JP" sz="1400" dirty="0" smtClean="0">
                  <a:solidFill>
                    <a:srgbClr val="006600"/>
                  </a:solidFill>
                  <a:latin typeface="+mj-lt"/>
                  <a:ea typeface="ＭＳ 明朝"/>
                  <a:cs typeface="Times New Roman" pitchFamily="18" charset="0"/>
                </a:rPr>
                <a:t>// </a:t>
              </a:r>
              <a:r>
                <a:rPr lang="en-US" altLang="ja-JP" sz="1400" i="1" dirty="0" smtClean="0">
                  <a:solidFill>
                    <a:srgbClr val="006600"/>
                  </a:solidFill>
                  <a:latin typeface="+mj-lt"/>
                  <a:ea typeface="ＭＳ 明朝"/>
                  <a:cs typeface="Times New Roman" pitchFamily="18" charset="0"/>
                </a:rPr>
                <a:t>P</a:t>
              </a:r>
              <a:r>
                <a:rPr lang="en-US" altLang="ja-JP" sz="1400" baseline="-25000" dirty="0" smtClean="0">
                  <a:solidFill>
                    <a:srgbClr val="006600"/>
                  </a:solidFill>
                  <a:latin typeface="+mj-lt"/>
                  <a:ea typeface="ＭＳ 明朝"/>
                  <a:cs typeface="Times New Roman" pitchFamily="18" charset="0"/>
                </a:rPr>
                <a:t>s</a:t>
              </a:r>
              <a:endParaRPr kumimoji="1" lang="ja-JP" altLang="en-US" sz="1400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138198" y="4268855"/>
              <a:ext cx="1935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err="1" smtClean="0">
                  <a:solidFill>
                    <a:srgbClr val="C00000"/>
                  </a:solidFill>
                  <a:latin typeface="+mj-lt"/>
                </a:rPr>
                <a:t>I</a:t>
              </a:r>
              <a:r>
                <a:rPr kumimoji="1" lang="en-US" altLang="ja-JP" sz="1400" baseline="-25000" dirty="0" err="1" smtClean="0">
                  <a:solidFill>
                    <a:srgbClr val="C00000"/>
                  </a:solidFill>
                  <a:latin typeface="+mj-lt"/>
                </a:rPr>
                <a:t>ph</a:t>
              </a:r>
              <a:r>
                <a:rPr lang="en-US" altLang="ja-JP" sz="1400" dirty="0" smtClean="0">
                  <a:solidFill>
                    <a:srgbClr val="C00000"/>
                  </a:solidFill>
                  <a:latin typeface="+mj-lt"/>
                  <a:ea typeface="ＭＳ 明朝"/>
                  <a:cs typeface="Times New Roman" pitchFamily="18" charset="0"/>
                </a:rPr>
                <a:t>⊥ </a:t>
              </a:r>
              <a:r>
                <a:rPr lang="en-US" altLang="ja-JP" sz="1400" i="1" dirty="0" smtClean="0">
                  <a:solidFill>
                    <a:srgbClr val="C00000"/>
                  </a:solidFill>
                  <a:latin typeface="+mj-lt"/>
                  <a:ea typeface="ＭＳ 明朝"/>
                  <a:cs typeface="Times New Roman" pitchFamily="18" charset="0"/>
                </a:rPr>
                <a:t>p</a:t>
              </a:r>
              <a:r>
                <a:rPr lang="en-US" altLang="ja-JP" sz="1400" baseline="-25000" dirty="0" smtClean="0">
                  <a:solidFill>
                    <a:srgbClr val="C00000"/>
                  </a:solidFill>
                  <a:latin typeface="+mj-lt"/>
                  <a:ea typeface="ＭＳ 明朝"/>
                  <a:cs typeface="Times New Roman" pitchFamily="18" charset="0"/>
                </a:rPr>
                <a:t>s</a:t>
              </a:r>
              <a:endParaRPr kumimoji="1" lang="ja-JP" altLang="en-US" sz="1400" baseline="-25000" dirty="0">
                <a:solidFill>
                  <a:srgbClr val="C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742282" y="5054955"/>
              <a:ext cx="11615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dirty="0" err="1" smtClean="0">
                  <a:latin typeface="Symbol" pitchFamily="18" charset="2"/>
                </a:rPr>
                <a:t>D</a:t>
              </a:r>
              <a:r>
                <a:rPr kumimoji="1" lang="en-US" altLang="ja-JP" sz="1500" i="1" dirty="0" err="1" smtClean="0"/>
                <a:t>I</a:t>
              </a:r>
              <a:r>
                <a:rPr kumimoji="1" lang="en-US" altLang="ja-JP" sz="1500" baseline="-25000" dirty="0" err="1" smtClean="0"/>
                <a:t>ph</a:t>
              </a:r>
              <a:r>
                <a:rPr kumimoji="1" lang="en-US" altLang="ja-JP" sz="1500" dirty="0" smtClean="0"/>
                <a:t> = </a:t>
              </a:r>
              <a:r>
                <a:rPr lang="en-US" altLang="ja-JP" sz="1500" dirty="0" smtClean="0"/>
                <a:t>6.0</a:t>
              </a:r>
              <a:endParaRPr kumimoji="1" lang="ja-JP" altLang="en-US" sz="1500" dirty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1318153" y="300644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smtClean="0">
                  <a:latin typeface="Symbol" pitchFamily="18" charset="2"/>
                </a:rPr>
                <a:t>l</a:t>
              </a:r>
              <a:r>
                <a:rPr kumimoji="1" lang="en-US" altLang="ja-JP" sz="1400" dirty="0" smtClean="0"/>
                <a:t> = 365 nm</a:t>
              </a:r>
              <a:endParaRPr kumimoji="1" lang="ja-JP" altLang="en-US" sz="1400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4866985" y="2977207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i="1" dirty="0" smtClean="0">
                  <a:latin typeface="Symbol" pitchFamily="18" charset="2"/>
                </a:rPr>
                <a:t>l</a:t>
              </a:r>
              <a:r>
                <a:rPr kumimoji="1" lang="en-US" altLang="ja-JP" sz="1400" dirty="0" smtClean="0"/>
                <a:t> = 365 nm</a:t>
              </a:r>
              <a:endParaRPr kumimoji="1" lang="ja-JP" altLang="en-US" sz="1400" dirty="0"/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2607675" y="2990339"/>
              <a:ext cx="1564724" cy="726693"/>
              <a:chOff x="971600" y="1855956"/>
              <a:chExt cx="2690251" cy="1342754"/>
            </a:xfrm>
          </p:grpSpPr>
          <p:sp>
            <p:nvSpPr>
              <p:cNvPr id="70" name="直方体 69"/>
              <p:cNvSpPr/>
              <p:nvPr/>
            </p:nvSpPr>
            <p:spPr>
              <a:xfrm>
                <a:off x="1259632" y="2550638"/>
                <a:ext cx="2304256" cy="648072"/>
              </a:xfrm>
              <a:prstGeom prst="cube">
                <a:avLst>
                  <a:gd name="adj" fmla="val 72032"/>
                </a:avLst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tint val="66000"/>
                      <a:satMod val="160000"/>
                    </a:schemeClr>
                  </a:gs>
                  <a:gs pos="50000">
                    <a:schemeClr val="tx1">
                      <a:lumMod val="95000"/>
                      <a:lumOff val="5000"/>
                      <a:tint val="44500"/>
                      <a:satMod val="160000"/>
                    </a:schemeClr>
                  </a:gs>
                  <a:gs pos="100000">
                    <a:schemeClr val="tx1">
                      <a:lumMod val="95000"/>
                      <a:lumOff val="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直方体 72"/>
              <p:cNvSpPr/>
              <p:nvPr/>
            </p:nvSpPr>
            <p:spPr>
              <a:xfrm>
                <a:off x="1619672" y="2492896"/>
                <a:ext cx="1480356" cy="518322"/>
              </a:xfrm>
              <a:prstGeom prst="cube">
                <a:avLst>
                  <a:gd name="adj" fmla="val 89949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直方体 73"/>
              <p:cNvSpPr/>
              <p:nvPr/>
            </p:nvSpPr>
            <p:spPr>
              <a:xfrm>
                <a:off x="1639770" y="2420888"/>
                <a:ext cx="627974" cy="518322"/>
              </a:xfrm>
              <a:prstGeom prst="cube">
                <a:avLst>
                  <a:gd name="adj" fmla="val 85470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直方体 74"/>
              <p:cNvSpPr/>
              <p:nvPr/>
            </p:nvSpPr>
            <p:spPr>
              <a:xfrm>
                <a:off x="2483768" y="2420888"/>
                <a:ext cx="627974" cy="518322"/>
              </a:xfrm>
              <a:prstGeom prst="cube">
                <a:avLst>
                  <a:gd name="adj" fmla="val 85470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9" name="直線コネクタ 78"/>
              <p:cNvCxnSpPr/>
              <p:nvPr/>
            </p:nvCxnSpPr>
            <p:spPr>
              <a:xfrm flipH="1">
                <a:off x="971600" y="2680049"/>
                <a:ext cx="864096" cy="0"/>
              </a:xfrm>
              <a:prstGeom prst="line">
                <a:avLst/>
              </a:prstGeom>
              <a:ln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H="1">
                <a:off x="2797755" y="2752057"/>
                <a:ext cx="864096" cy="0"/>
              </a:xfrm>
              <a:prstGeom prst="line">
                <a:avLst/>
              </a:prstGeom>
              <a:ln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上矢印 82"/>
              <p:cNvSpPr/>
              <p:nvPr/>
            </p:nvSpPr>
            <p:spPr>
              <a:xfrm>
                <a:off x="2279884" y="1855956"/>
                <a:ext cx="400895" cy="564931"/>
              </a:xfrm>
              <a:prstGeom prst="up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テキスト ボックス 1"/>
            <p:cNvSpPr txBox="1"/>
            <p:nvPr/>
          </p:nvSpPr>
          <p:spPr>
            <a:xfrm>
              <a:off x="3471771" y="269222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chemeClr val="accent3">
                      <a:lumMod val="50000"/>
                    </a:schemeClr>
                  </a:solidFill>
                </a:rPr>
                <a:t>P</a:t>
              </a:r>
              <a:r>
                <a:rPr kumimoji="1" lang="en-US" altLang="ja-JP" b="1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s</a:t>
              </a:r>
              <a:endParaRPr kumimoji="1" lang="ja-JP" altLang="en-US" b="1" baseline="-25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6155519" y="3026622"/>
              <a:ext cx="1564724" cy="690410"/>
              <a:chOff x="971600" y="1922998"/>
              <a:chExt cx="2690251" cy="1275712"/>
            </a:xfrm>
          </p:grpSpPr>
          <p:sp>
            <p:nvSpPr>
              <p:cNvPr id="85" name="直方体 84"/>
              <p:cNvSpPr/>
              <p:nvPr/>
            </p:nvSpPr>
            <p:spPr>
              <a:xfrm>
                <a:off x="1259632" y="2550638"/>
                <a:ext cx="2304256" cy="648072"/>
              </a:xfrm>
              <a:prstGeom prst="cube">
                <a:avLst>
                  <a:gd name="adj" fmla="val 72032"/>
                </a:avLst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  <a:tint val="66000"/>
                      <a:satMod val="160000"/>
                    </a:schemeClr>
                  </a:gs>
                  <a:gs pos="50000">
                    <a:schemeClr val="tx1">
                      <a:lumMod val="95000"/>
                      <a:lumOff val="5000"/>
                      <a:tint val="44500"/>
                      <a:satMod val="160000"/>
                    </a:schemeClr>
                  </a:gs>
                  <a:gs pos="100000">
                    <a:schemeClr val="tx1">
                      <a:lumMod val="95000"/>
                      <a:lumOff val="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直方体 85"/>
              <p:cNvSpPr/>
              <p:nvPr/>
            </p:nvSpPr>
            <p:spPr>
              <a:xfrm>
                <a:off x="1619672" y="2492896"/>
                <a:ext cx="1480356" cy="518322"/>
              </a:xfrm>
              <a:prstGeom prst="cube">
                <a:avLst>
                  <a:gd name="adj" fmla="val 89949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直方体 86"/>
              <p:cNvSpPr/>
              <p:nvPr/>
            </p:nvSpPr>
            <p:spPr>
              <a:xfrm>
                <a:off x="1639770" y="2420888"/>
                <a:ext cx="627974" cy="518322"/>
              </a:xfrm>
              <a:prstGeom prst="cube">
                <a:avLst>
                  <a:gd name="adj" fmla="val 85470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方体 87"/>
              <p:cNvSpPr/>
              <p:nvPr/>
            </p:nvSpPr>
            <p:spPr>
              <a:xfrm>
                <a:off x="2483768" y="2420888"/>
                <a:ext cx="627974" cy="518322"/>
              </a:xfrm>
              <a:prstGeom prst="cube">
                <a:avLst>
                  <a:gd name="adj" fmla="val 85470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9" name="直線コネクタ 88"/>
              <p:cNvCxnSpPr/>
              <p:nvPr/>
            </p:nvCxnSpPr>
            <p:spPr>
              <a:xfrm flipH="1">
                <a:off x="971600" y="2680049"/>
                <a:ext cx="864096" cy="0"/>
              </a:xfrm>
              <a:prstGeom prst="line">
                <a:avLst/>
              </a:prstGeom>
              <a:ln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/>
              <p:nvPr/>
            </p:nvCxnSpPr>
            <p:spPr>
              <a:xfrm flipH="1">
                <a:off x="2797755" y="2752057"/>
                <a:ext cx="864096" cy="0"/>
              </a:xfrm>
              <a:prstGeom prst="line">
                <a:avLst/>
              </a:prstGeom>
              <a:ln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上矢印 90"/>
              <p:cNvSpPr/>
              <p:nvPr/>
            </p:nvSpPr>
            <p:spPr>
              <a:xfrm rot="16200000">
                <a:off x="2264909" y="1875591"/>
                <a:ext cx="430846" cy="525659"/>
              </a:xfrm>
              <a:prstGeom prst="upArrow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2" name="テキスト ボックス 91"/>
            <p:cNvSpPr txBox="1"/>
            <p:nvPr/>
          </p:nvSpPr>
          <p:spPr>
            <a:xfrm>
              <a:off x="6856147" y="270892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chemeClr val="accent3">
                      <a:lumMod val="50000"/>
                    </a:schemeClr>
                  </a:solidFill>
                </a:rPr>
                <a:t>P</a:t>
              </a:r>
              <a:r>
                <a:rPr kumimoji="1" lang="en-US" altLang="ja-JP" b="1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s</a:t>
              </a:r>
              <a:endParaRPr kumimoji="1" lang="ja-JP" altLang="en-US" b="1" baseline="-25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131119" y="339280"/>
            <a:ext cx="3441181" cy="2093134"/>
            <a:chOff x="4860032" y="303396"/>
            <a:chExt cx="3764525" cy="2345666"/>
          </a:xfrm>
        </p:grpSpPr>
        <p:sp>
          <p:nvSpPr>
            <p:cNvPr id="78" name="Text Box 1430"/>
            <p:cNvSpPr txBox="1">
              <a:spLocks noChangeArrowheads="1"/>
            </p:cNvSpPr>
            <p:nvPr/>
          </p:nvSpPr>
          <p:spPr bwMode="auto">
            <a:xfrm>
              <a:off x="5079723" y="408965"/>
              <a:ext cx="1795436" cy="30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ja-JP" altLang="en-US" sz="12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cs typeface="Times New Roman"/>
                </a:rPr>
                <a:t>分極方向</a:t>
              </a:r>
              <a:endParaRPr lang="en-US" altLang="ja-JP" sz="1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/>
              </a:endParaRPr>
            </a:p>
          </p:txBody>
        </p:sp>
        <p:grpSp>
          <p:nvGrpSpPr>
            <p:cNvPr id="81" name="グループ化 80"/>
            <p:cNvGrpSpPr/>
            <p:nvPr/>
          </p:nvGrpSpPr>
          <p:grpSpPr>
            <a:xfrm>
              <a:off x="4860032" y="303396"/>
              <a:ext cx="3764525" cy="2345666"/>
              <a:chOff x="5271970" y="220065"/>
              <a:chExt cx="2884398" cy="2448352"/>
            </a:xfrm>
          </p:grpSpPr>
          <p:sp>
            <p:nvSpPr>
              <p:cNvPr id="97" name="Text Box 1432"/>
              <p:cNvSpPr txBox="1">
                <a:spLocks noChangeArrowheads="1"/>
              </p:cNvSpPr>
              <p:nvPr/>
            </p:nvSpPr>
            <p:spPr bwMode="auto">
              <a:xfrm>
                <a:off x="5511657" y="2382659"/>
                <a:ext cx="1274975" cy="28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2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v</a:t>
                </a:r>
                <a:r>
                  <a:rPr lang="en-US" altLang="ja-JP" sz="1200" dirty="0" smtClean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alence band</a:t>
                </a:r>
                <a:endParaRPr lang="en-US" altLang="ja-JP" sz="1200" dirty="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98" name="Text Box 1433"/>
              <p:cNvSpPr txBox="1">
                <a:spLocks noChangeArrowheads="1"/>
              </p:cNvSpPr>
              <p:nvPr/>
            </p:nvSpPr>
            <p:spPr bwMode="auto">
              <a:xfrm>
                <a:off x="5271970" y="784710"/>
                <a:ext cx="764736" cy="359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3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[0001]</a:t>
                </a:r>
              </a:p>
              <a:p>
                <a:pPr eaLnBrk="1" hangingPunct="1"/>
                <a:endParaRPr lang="en-US" altLang="ja-JP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Text Box 1434"/>
              <p:cNvSpPr txBox="1">
                <a:spLocks noChangeArrowheads="1"/>
              </p:cNvSpPr>
              <p:nvPr/>
            </p:nvSpPr>
            <p:spPr bwMode="auto">
              <a:xfrm>
                <a:off x="7064015" y="1752840"/>
                <a:ext cx="991429" cy="359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295" tIns="8890" rIns="74295" bIns="889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300" dirty="0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[000-1]</a:t>
                </a:r>
              </a:p>
              <a:p>
                <a:pPr eaLnBrk="1" hangingPunct="1"/>
                <a:endParaRPr lang="en-US" altLang="ja-JP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Text Box 1435"/>
              <p:cNvSpPr txBox="1">
                <a:spLocks noChangeArrowheads="1"/>
              </p:cNvSpPr>
              <p:nvPr/>
            </p:nvSpPr>
            <p:spPr bwMode="auto">
              <a:xfrm>
                <a:off x="6583851" y="220065"/>
                <a:ext cx="1260475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200" dirty="0">
                    <a:solidFill>
                      <a:srgbClr val="000000"/>
                    </a:solidFill>
                    <a:ea typeface="+mj-ea"/>
                    <a:cs typeface="Times New Roman"/>
                  </a:rPr>
                  <a:t>c</a:t>
                </a:r>
                <a:r>
                  <a:rPr lang="en-US" altLang="ja-JP" sz="1200" dirty="0" smtClean="0">
                    <a:solidFill>
                      <a:srgbClr val="000000"/>
                    </a:solidFill>
                    <a:ea typeface="+mj-ea"/>
                    <a:cs typeface="Times New Roman"/>
                  </a:rPr>
                  <a:t>onduction band</a:t>
                </a:r>
                <a:endParaRPr lang="en-US" altLang="ja-JP" sz="1200" dirty="0">
                  <a:solidFill>
                    <a:srgbClr val="000000"/>
                  </a:solidFill>
                  <a:ea typeface="+mj-ea"/>
                  <a:cs typeface="Times New Roman"/>
                </a:endParaRPr>
              </a:p>
            </p:txBody>
          </p:sp>
          <p:sp>
            <p:nvSpPr>
              <p:cNvPr id="101" name="Text Box 1436"/>
              <p:cNvSpPr txBox="1">
                <a:spLocks noChangeArrowheads="1"/>
              </p:cNvSpPr>
              <p:nvPr/>
            </p:nvSpPr>
            <p:spPr bwMode="auto">
              <a:xfrm>
                <a:off x="5348375" y="1199880"/>
                <a:ext cx="481012" cy="373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400" i="1" dirty="0">
                    <a:solidFill>
                      <a:srgbClr val="000000"/>
                    </a:solidFill>
                    <a:latin typeface="+mj-lt"/>
                    <a:cs typeface="Times New Roman"/>
                  </a:rPr>
                  <a:t>E</a:t>
                </a:r>
                <a:r>
                  <a:rPr lang="en-US" altLang="ja-JP" sz="1400" baseline="-25000" dirty="0">
                    <a:solidFill>
                      <a:srgbClr val="000000"/>
                    </a:solidFill>
                    <a:latin typeface="+mj-lt"/>
                    <a:cs typeface="Times New Roman"/>
                  </a:rPr>
                  <a:t>F</a:t>
                </a:r>
              </a:p>
              <a:p>
                <a:pPr>
                  <a:defRPr sz="1000"/>
                </a:pPr>
                <a:endParaRPr lang="en-US" altLang="ja-JP" sz="105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Text Box 1437"/>
              <p:cNvSpPr txBox="1">
                <a:spLocks noChangeArrowheads="1"/>
              </p:cNvSpPr>
              <p:nvPr/>
            </p:nvSpPr>
            <p:spPr bwMode="auto">
              <a:xfrm>
                <a:off x="7367601" y="748802"/>
                <a:ext cx="652462" cy="414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300" i="1" dirty="0" err="1">
                    <a:solidFill>
                      <a:srgbClr val="000000"/>
                    </a:solidFill>
                    <a:latin typeface="+mj-lt"/>
                    <a:cs typeface="Times New Roman"/>
                  </a:rPr>
                  <a:t>E</a:t>
                </a:r>
                <a:r>
                  <a:rPr lang="en-US" altLang="ja-JP" sz="1300" baseline="-25000" dirty="0" err="1">
                    <a:solidFill>
                      <a:srgbClr val="000000"/>
                    </a:solidFill>
                    <a:latin typeface="+mj-lt"/>
                    <a:cs typeface="Times New Roman"/>
                  </a:rPr>
                  <a:t>Gap</a:t>
                </a:r>
                <a:endParaRPr lang="en-US" altLang="ja-JP" sz="1300" baseline="-25000" dirty="0">
                  <a:solidFill>
                    <a:srgbClr val="000000"/>
                  </a:solidFill>
                  <a:latin typeface="+mj-lt"/>
                  <a:cs typeface="Times New Roman"/>
                </a:endParaRPr>
              </a:p>
              <a:p>
                <a:pPr>
                  <a:defRPr sz="1000"/>
                </a:pPr>
                <a:endParaRPr lang="en-US" altLang="ja-JP" sz="1400" dirty="0">
                  <a:solidFill>
                    <a:srgbClr val="000000"/>
                  </a:solidFill>
                  <a:latin typeface="+mj-lt"/>
                  <a:cs typeface="Times New Roman"/>
                </a:endParaRPr>
              </a:p>
            </p:txBody>
          </p:sp>
          <p:cxnSp>
            <p:nvCxnSpPr>
              <p:cNvPr id="103" name="AutoShape 1438"/>
              <p:cNvCxnSpPr>
                <a:cxnSpLocks noChangeShapeType="1"/>
              </p:cNvCxnSpPr>
              <p:nvPr/>
            </p:nvCxnSpPr>
            <p:spPr bwMode="auto">
              <a:xfrm flipV="1">
                <a:off x="7346419" y="644353"/>
                <a:ext cx="0" cy="48444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med"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Freeform 1439"/>
              <p:cNvSpPr>
                <a:spLocks/>
              </p:cNvSpPr>
              <p:nvPr/>
            </p:nvSpPr>
            <p:spPr bwMode="auto">
              <a:xfrm>
                <a:off x="5567376" y="1318943"/>
                <a:ext cx="381000" cy="187325"/>
              </a:xfrm>
              <a:custGeom>
                <a:avLst/>
                <a:gdLst>
                  <a:gd name="T0" fmla="*/ 0 w 405"/>
                  <a:gd name="T1" fmla="*/ 203 h 203"/>
                  <a:gd name="T2" fmla="*/ 405 w 405"/>
                  <a:gd name="T3" fmla="*/ 0 h 203"/>
                  <a:gd name="T4" fmla="*/ 0 w 405"/>
                  <a:gd name="T5" fmla="*/ 0 h 203"/>
                  <a:gd name="T6" fmla="*/ 0 w 405"/>
                  <a:gd name="T7" fmla="*/ 203 h 2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5"/>
                  <a:gd name="T13" fmla="*/ 0 h 203"/>
                  <a:gd name="T14" fmla="*/ 405 w 405"/>
                  <a:gd name="T15" fmla="*/ 203 h 2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5" h="203">
                    <a:moveTo>
                      <a:pt x="0" y="203"/>
                    </a:moveTo>
                    <a:lnTo>
                      <a:pt x="405" y="0"/>
                    </a:lnTo>
                    <a:lnTo>
                      <a:pt x="0" y="0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</p:sp>
          <p:sp>
            <p:nvSpPr>
              <p:cNvPr id="105" name="Freeform 1440"/>
              <p:cNvSpPr>
                <a:spLocks/>
              </p:cNvSpPr>
              <p:nvPr/>
            </p:nvSpPr>
            <p:spPr bwMode="auto">
              <a:xfrm>
                <a:off x="5567376" y="1318943"/>
                <a:ext cx="1693862" cy="1057275"/>
              </a:xfrm>
              <a:custGeom>
                <a:avLst/>
                <a:gdLst>
                  <a:gd name="T0" fmla="*/ 0 w 1800"/>
                  <a:gd name="T1" fmla="*/ 782 h 1145"/>
                  <a:gd name="T2" fmla="*/ 1455 w 1800"/>
                  <a:gd name="T3" fmla="*/ 0 h 1145"/>
                  <a:gd name="T4" fmla="*/ 1800 w 1800"/>
                  <a:gd name="T5" fmla="*/ 0 h 1145"/>
                  <a:gd name="T6" fmla="*/ 1800 w 1800"/>
                  <a:gd name="T7" fmla="*/ 203 h 1145"/>
                  <a:gd name="T8" fmla="*/ 0 w 1800"/>
                  <a:gd name="T9" fmla="*/ 1145 h 1145"/>
                  <a:gd name="T10" fmla="*/ 0 w 1800"/>
                  <a:gd name="T11" fmla="*/ 782 h 1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00"/>
                  <a:gd name="T19" fmla="*/ 0 h 1145"/>
                  <a:gd name="T20" fmla="*/ 1800 w 1800"/>
                  <a:gd name="T21" fmla="*/ 1145 h 1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00" h="1145">
                    <a:moveTo>
                      <a:pt x="0" y="782"/>
                    </a:moveTo>
                    <a:lnTo>
                      <a:pt x="1455" y="0"/>
                    </a:lnTo>
                    <a:lnTo>
                      <a:pt x="1800" y="0"/>
                    </a:lnTo>
                    <a:lnTo>
                      <a:pt x="1800" y="203"/>
                    </a:lnTo>
                    <a:lnTo>
                      <a:pt x="0" y="1145"/>
                    </a:lnTo>
                    <a:lnTo>
                      <a:pt x="0" y="78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</p:sp>
          <p:cxnSp>
            <p:nvCxnSpPr>
              <p:cNvPr id="106" name="AutoShape 1441"/>
              <p:cNvCxnSpPr>
                <a:cxnSpLocks noChangeShapeType="1"/>
              </p:cNvCxnSpPr>
              <p:nvPr/>
            </p:nvCxnSpPr>
            <p:spPr bwMode="auto">
              <a:xfrm flipV="1">
                <a:off x="5567679" y="667634"/>
                <a:ext cx="1693142" cy="83390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1442"/>
              <p:cNvCxnSpPr>
                <a:cxnSpLocks noChangeShapeType="1"/>
              </p:cNvCxnSpPr>
              <p:nvPr/>
            </p:nvCxnSpPr>
            <p:spPr bwMode="auto">
              <a:xfrm flipV="1">
                <a:off x="5567679" y="1156532"/>
                <a:ext cx="1693142" cy="8847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" name="AutoShape 1443"/>
              <p:cNvCxnSpPr>
                <a:cxnSpLocks noChangeShapeType="1"/>
              </p:cNvCxnSpPr>
              <p:nvPr/>
            </p:nvCxnSpPr>
            <p:spPr bwMode="auto">
              <a:xfrm flipV="1">
                <a:off x="5558384" y="1001466"/>
                <a:ext cx="940" cy="134516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AutoShape 1444"/>
              <p:cNvCxnSpPr>
                <a:cxnSpLocks noChangeShapeType="1"/>
              </p:cNvCxnSpPr>
              <p:nvPr/>
            </p:nvCxnSpPr>
            <p:spPr bwMode="auto">
              <a:xfrm flipV="1">
                <a:off x="7260821" y="436338"/>
                <a:ext cx="940" cy="131650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AutoShape 1445"/>
              <p:cNvCxnSpPr>
                <a:cxnSpLocks noChangeShapeType="1"/>
              </p:cNvCxnSpPr>
              <p:nvPr/>
            </p:nvCxnSpPr>
            <p:spPr bwMode="auto">
              <a:xfrm>
                <a:off x="5547707" y="1314130"/>
                <a:ext cx="16931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1" name="Text Box 1446"/>
              <p:cNvSpPr txBox="1">
                <a:spLocks noChangeArrowheads="1"/>
              </p:cNvSpPr>
              <p:nvPr/>
            </p:nvSpPr>
            <p:spPr bwMode="auto">
              <a:xfrm>
                <a:off x="5680247" y="1012402"/>
                <a:ext cx="523875" cy="373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400" i="1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/>
                  </a:rPr>
                  <a:t>e </a:t>
                </a:r>
                <a:r>
                  <a:rPr lang="en-US" altLang="ja-JP" sz="1400" baseline="30000" dirty="0" smtClean="0">
                    <a:solidFill>
                      <a:schemeClr val="accent1">
                        <a:lumMod val="50000"/>
                      </a:schemeClr>
                    </a:solidFill>
                    <a:cs typeface="Times New Roman"/>
                  </a:rPr>
                  <a:t>-</a:t>
                </a:r>
                <a:endParaRPr lang="en-US" altLang="ja-JP" sz="1400" baseline="30000" dirty="0">
                  <a:solidFill>
                    <a:schemeClr val="accent1">
                      <a:lumMod val="50000"/>
                    </a:schemeClr>
                  </a:solidFill>
                  <a:cs typeface="Times New Roman"/>
                </a:endParaRPr>
              </a:p>
              <a:p>
                <a:pPr>
                  <a:defRPr sz="1000"/>
                </a:pPr>
                <a:endParaRPr lang="en-US" altLang="ja-JP" sz="105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Text Box 1447"/>
              <p:cNvSpPr txBox="1">
                <a:spLocks noChangeArrowheads="1"/>
              </p:cNvSpPr>
              <p:nvPr/>
            </p:nvSpPr>
            <p:spPr bwMode="auto">
              <a:xfrm>
                <a:off x="7334043" y="1139555"/>
                <a:ext cx="822325" cy="31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1000"/>
                </a:pPr>
                <a:r>
                  <a:rPr lang="en-US" altLang="ja-JP" sz="1400" i="1" dirty="0">
                    <a:solidFill>
                      <a:srgbClr val="000000"/>
                    </a:solidFill>
                    <a:cs typeface="Times New Roman"/>
                  </a:rPr>
                  <a:t>h</a:t>
                </a:r>
                <a:r>
                  <a:rPr lang="en-US" altLang="ja-JP" sz="1400" i="1" baseline="30000" dirty="0">
                    <a:solidFill>
                      <a:srgbClr val="000000"/>
                    </a:solidFill>
                    <a:cs typeface="Times New Roman"/>
                  </a:rPr>
                  <a:t>+</a:t>
                </a:r>
                <a:endParaRPr lang="en-US" altLang="ja-JP" sz="1400" baseline="30000" dirty="0">
                  <a:solidFill>
                    <a:srgbClr val="000000"/>
                  </a:solidFill>
                  <a:cs typeface="Times New Roman"/>
                </a:endParaRPr>
              </a:p>
              <a:p>
                <a:pPr>
                  <a:defRPr sz="1000"/>
                </a:pPr>
                <a:endParaRPr lang="en-US" altLang="ja-JP" sz="105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93" name="上矢印 92"/>
            <p:cNvSpPr/>
            <p:nvPr/>
          </p:nvSpPr>
          <p:spPr bwMode="auto">
            <a:xfrm rot="16200000" flipH="1">
              <a:off x="5807535" y="475098"/>
              <a:ext cx="214312" cy="636588"/>
            </a:xfrm>
            <a:prstGeom prst="upArrow">
              <a:avLst/>
            </a:prstGeom>
            <a:gradFill flip="none" rotWithShape="1">
              <a:gsLst>
                <a:gs pos="0">
                  <a:schemeClr val="accent3">
                    <a:lumMod val="50000"/>
                    <a:tint val="66000"/>
                    <a:satMod val="160000"/>
                  </a:schemeClr>
                </a:gs>
                <a:gs pos="50000">
                  <a:schemeClr val="accent3">
                    <a:lumMod val="50000"/>
                    <a:tint val="44500"/>
                    <a:satMod val="160000"/>
                  </a:schemeClr>
                </a:gs>
                <a:gs pos="100000">
                  <a:schemeClr val="accent3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6402129" y="908720"/>
              <a:ext cx="114087" cy="12494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6444208" y="1628800"/>
              <a:ext cx="114087" cy="12494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 flipV="1">
              <a:off x="6480000" y="1116000"/>
              <a:ext cx="0" cy="40399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9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4" y="189801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光電機能における分極効果の検証（</a:t>
            </a:r>
            <a:r>
              <a:rPr lang="en-US" altLang="ja-JP" sz="2200" dirty="0" smtClean="0"/>
              <a:t>No.2-2</a:t>
            </a:r>
            <a:r>
              <a:rPr lang="ja-JP" altLang="en-US" sz="2200" dirty="0" smtClean="0"/>
              <a:t>）</a:t>
            </a:r>
            <a:endParaRPr kumimoji="1" lang="ja-JP" altLang="en-US" sz="2200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179512" y="692696"/>
            <a:ext cx="8928992" cy="5651239"/>
            <a:chOff x="179512" y="692696"/>
            <a:chExt cx="8928992" cy="5651239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021" y="692696"/>
              <a:ext cx="4562475" cy="5000625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79512" y="711557"/>
              <a:ext cx="482453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700" dirty="0" smtClean="0"/>
                <a:t>Mg</a:t>
              </a:r>
              <a:r>
                <a:rPr kumimoji="1" lang="en-US" altLang="ja-JP" sz="1700" baseline="-25000" dirty="0" smtClean="0"/>
                <a:t>0.20</a:t>
              </a:r>
              <a:r>
                <a:rPr kumimoji="1" lang="en-US" altLang="ja-JP" sz="1700" dirty="0" smtClean="0"/>
                <a:t>Zn</a:t>
              </a:r>
              <a:r>
                <a:rPr kumimoji="1" lang="en-US" altLang="ja-JP" sz="1700" baseline="-25000" dirty="0" smtClean="0"/>
                <a:t>0.80</a:t>
              </a:r>
              <a:r>
                <a:rPr kumimoji="1" lang="en-US" altLang="ja-JP" sz="1700" dirty="0" smtClean="0"/>
                <a:t>O/ZnO</a:t>
              </a:r>
              <a:r>
                <a:rPr lang="ja-JP" altLang="en-US" sz="1700" dirty="0"/>
                <a:t> </a:t>
              </a:r>
              <a:r>
                <a:rPr lang="en-US" altLang="ja-JP" sz="1700" dirty="0" smtClean="0"/>
                <a:t>double heterostructures</a:t>
              </a:r>
              <a:r>
                <a:rPr lang="ja-JP" altLang="en-US" sz="1700" dirty="0"/>
                <a:t> </a:t>
              </a:r>
              <a:r>
                <a:rPr lang="en-US" altLang="ja-JP" sz="1700" dirty="0" smtClean="0"/>
                <a:t>(DHs)</a:t>
              </a:r>
              <a:endParaRPr kumimoji="1" lang="ja-JP" altLang="en-US" sz="17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23528" y="1143605"/>
              <a:ext cx="44400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ヘテロ構造の模式図</a:t>
              </a:r>
              <a:endParaRPr lang="en-US" altLang="ja-JP" sz="1600" dirty="0" smtClean="0"/>
            </a:p>
            <a:p>
              <a:r>
                <a:rPr lang="ja-JP" altLang="en-US" sz="1600" dirty="0"/>
                <a:t>　</a:t>
              </a:r>
              <a:r>
                <a:rPr lang="ja-JP" altLang="en-US" sz="1600" dirty="0" smtClean="0"/>
                <a:t>　　及びそのエネルギーバンドプロファイル</a:t>
              </a:r>
              <a:r>
                <a:rPr lang="en-US" altLang="ja-JP" sz="1600" dirty="0" smtClean="0"/>
                <a:t> </a:t>
              </a: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744117" y="2145445"/>
              <a:ext cx="2005954" cy="3515803"/>
              <a:chOff x="580314" y="1412776"/>
              <a:chExt cx="2191486" cy="4032448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83568" y="1412776"/>
                <a:ext cx="1944216" cy="64807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683568" y="2060848"/>
                <a:ext cx="1944216" cy="137579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683568" y="3429000"/>
                <a:ext cx="1944216" cy="67813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681124" y="4075875"/>
                <a:ext cx="1944216" cy="122533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580314" y="4885897"/>
                <a:ext cx="2152594" cy="559327"/>
              </a:xfrm>
              <a:custGeom>
                <a:avLst/>
                <a:gdLst>
                  <a:gd name="connsiteX0" fmla="*/ 114681 w 2152594"/>
                  <a:gd name="connsiteY0" fmla="*/ 261584 h 508479"/>
                  <a:gd name="connsiteX1" fmla="*/ 869424 w 2152594"/>
                  <a:gd name="connsiteY1" fmla="*/ 327 h 508479"/>
                  <a:gd name="connsiteX2" fmla="*/ 1537081 w 2152594"/>
                  <a:gd name="connsiteY2" fmla="*/ 203527 h 508479"/>
                  <a:gd name="connsiteX3" fmla="*/ 2045081 w 2152594"/>
                  <a:gd name="connsiteY3" fmla="*/ 29355 h 508479"/>
                  <a:gd name="connsiteX4" fmla="*/ 2117653 w 2152594"/>
                  <a:gd name="connsiteY4" fmla="*/ 363184 h 508479"/>
                  <a:gd name="connsiteX5" fmla="*/ 1609653 w 2152594"/>
                  <a:gd name="connsiteY5" fmla="*/ 493812 h 508479"/>
                  <a:gd name="connsiteX6" fmla="*/ 158224 w 2152594"/>
                  <a:gd name="connsiteY6" fmla="*/ 479298 h 508479"/>
                  <a:gd name="connsiteX7" fmla="*/ 114681 w 2152594"/>
                  <a:gd name="connsiteY7" fmla="*/ 261584 h 50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2594" h="508479">
                    <a:moveTo>
                      <a:pt x="114681" y="261584"/>
                    </a:moveTo>
                    <a:cubicBezTo>
                      <a:pt x="233214" y="181756"/>
                      <a:pt x="632357" y="10003"/>
                      <a:pt x="869424" y="327"/>
                    </a:cubicBezTo>
                    <a:cubicBezTo>
                      <a:pt x="1106491" y="-9349"/>
                      <a:pt x="1341138" y="198689"/>
                      <a:pt x="1537081" y="203527"/>
                    </a:cubicBezTo>
                    <a:cubicBezTo>
                      <a:pt x="1733024" y="208365"/>
                      <a:pt x="1948319" y="2746"/>
                      <a:pt x="2045081" y="29355"/>
                    </a:cubicBezTo>
                    <a:cubicBezTo>
                      <a:pt x="2141843" y="55964"/>
                      <a:pt x="2190224" y="285775"/>
                      <a:pt x="2117653" y="363184"/>
                    </a:cubicBezTo>
                    <a:cubicBezTo>
                      <a:pt x="2045082" y="440594"/>
                      <a:pt x="1936225" y="474460"/>
                      <a:pt x="1609653" y="493812"/>
                    </a:cubicBezTo>
                    <a:cubicBezTo>
                      <a:pt x="1283082" y="513164"/>
                      <a:pt x="402548" y="518003"/>
                      <a:pt x="158224" y="479298"/>
                    </a:cubicBezTo>
                    <a:cubicBezTo>
                      <a:pt x="-86100" y="440593"/>
                      <a:pt x="-3852" y="341412"/>
                      <a:pt x="114681" y="2615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893816" y="1434842"/>
                <a:ext cx="1767084" cy="58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50" b="1" dirty="0" smtClean="0"/>
                  <a:t>Mg</a:t>
                </a:r>
                <a:r>
                  <a:rPr kumimoji="1" lang="en-US" altLang="ja-JP" sz="1350" b="1" baseline="-25000" dirty="0" smtClean="0"/>
                  <a:t>0.24</a:t>
                </a:r>
                <a:r>
                  <a:rPr kumimoji="1" lang="en-US" altLang="ja-JP" sz="1350" b="1" dirty="0" smtClean="0"/>
                  <a:t>Zn</a:t>
                </a:r>
                <a:r>
                  <a:rPr kumimoji="1" lang="en-US" altLang="ja-JP" sz="1350" b="1" baseline="-25000" dirty="0" smtClean="0"/>
                  <a:t>0.76</a:t>
                </a:r>
                <a:r>
                  <a:rPr kumimoji="1" lang="en-US" altLang="ja-JP" sz="1350" b="1" dirty="0" smtClean="0"/>
                  <a:t>O barrier (10 nm)</a:t>
                </a:r>
                <a:endParaRPr kumimoji="1" lang="ja-JP" altLang="en-US" sz="1350" b="1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004716" y="3450130"/>
                <a:ext cx="1767084" cy="58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50" b="1" dirty="0" smtClean="0"/>
                  <a:t>Mg</a:t>
                </a:r>
                <a:r>
                  <a:rPr kumimoji="1" lang="en-US" altLang="ja-JP" sz="1350" b="1" baseline="-25000" dirty="0" smtClean="0"/>
                  <a:t>0.24</a:t>
                </a:r>
                <a:r>
                  <a:rPr kumimoji="1" lang="en-US" altLang="ja-JP" sz="1350" b="1" dirty="0" smtClean="0"/>
                  <a:t>Zn</a:t>
                </a:r>
                <a:r>
                  <a:rPr kumimoji="1" lang="en-US" altLang="ja-JP" sz="1350" b="1" baseline="-25000" dirty="0" smtClean="0"/>
                  <a:t>0.76</a:t>
                </a:r>
                <a:r>
                  <a:rPr kumimoji="1" lang="en-US" altLang="ja-JP" sz="1350" b="1" dirty="0" smtClean="0"/>
                  <a:t>O barrier (10 nm)</a:t>
                </a:r>
                <a:endParaRPr kumimoji="1" lang="ja-JP" altLang="en-US" sz="1350" b="1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037832" y="2529770"/>
                <a:ext cx="1479052" cy="344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50" b="1" dirty="0" smtClean="0"/>
                  <a:t>ZnO (50 nm)</a:t>
                </a:r>
                <a:endParaRPr kumimoji="1" lang="ja-JP" altLang="en-US" sz="1350" b="1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037832" y="4149079"/>
                <a:ext cx="1479052" cy="58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50" b="1" dirty="0" smtClean="0"/>
                  <a:t>ZnO </a:t>
                </a:r>
              </a:p>
              <a:p>
                <a:r>
                  <a:rPr lang="en-US" altLang="ja-JP" sz="1350" b="1" dirty="0" smtClean="0"/>
                  <a:t>Buffer </a:t>
                </a:r>
                <a:r>
                  <a:rPr kumimoji="1" lang="en-US" altLang="ja-JP" sz="1350" b="1" dirty="0" smtClean="0"/>
                  <a:t>(150 nm)</a:t>
                </a:r>
                <a:endParaRPr kumimoji="1" lang="ja-JP" altLang="en-US" sz="1350" b="1" dirty="0"/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904542" y="1863685"/>
              <a:ext cx="1677070" cy="28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500" i="1" dirty="0" smtClean="0"/>
                <a:t>O</a:t>
              </a:r>
              <a:r>
                <a:rPr kumimoji="1" lang="en-US" altLang="ja-JP" sz="1500" dirty="0" smtClean="0"/>
                <a:t>-polar growth (</a:t>
              </a:r>
              <a:r>
                <a:rPr lang="en-US" altLang="ja-JP" sz="1500" dirty="0"/>
                <a:t>-</a:t>
              </a:r>
              <a:r>
                <a:rPr kumimoji="1" lang="en-US" altLang="ja-JP" sz="1500" i="1" dirty="0" smtClean="0"/>
                <a:t>c</a:t>
              </a:r>
              <a:r>
                <a:rPr kumimoji="1" lang="en-US" altLang="ja-JP" sz="1500" dirty="0" smtClean="0"/>
                <a:t>)</a:t>
              </a:r>
              <a:endParaRPr kumimoji="1" lang="ja-JP" altLang="en-US" sz="1500" dirty="0"/>
            </a:p>
          </p:txBody>
        </p:sp>
        <p:cxnSp>
          <p:nvCxnSpPr>
            <p:cNvPr id="91" name="直線矢印コネクタ 90"/>
            <p:cNvCxnSpPr/>
            <p:nvPr/>
          </p:nvCxnSpPr>
          <p:spPr>
            <a:xfrm flipV="1">
              <a:off x="744117" y="2271010"/>
              <a:ext cx="0" cy="376692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/>
            <p:nvPr/>
          </p:nvCxnSpPr>
          <p:spPr>
            <a:xfrm flipV="1">
              <a:off x="740169" y="3119329"/>
              <a:ext cx="0" cy="281761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>
              <a:off x="179512" y="2265313"/>
              <a:ext cx="594547" cy="281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ja-JP" sz="1500" b="1" i="1" dirty="0" err="1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en-US" altLang="ja-JP" sz="15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barrier</a:t>
              </a:r>
              <a:endParaRPr lang="ja-JP" altLang="en-US" sz="15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257926" y="3154010"/>
              <a:ext cx="461024" cy="281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ja-JP" sz="15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P</a:t>
              </a:r>
              <a:r>
                <a:rPr lang="en-US" altLang="ja-JP" sz="1500" b="1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ZnO</a:t>
              </a:r>
              <a:endParaRPr lang="ja-JP" altLang="en-US" sz="1500" b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00" name="直線矢印コネクタ 99"/>
            <p:cNvCxnSpPr/>
            <p:nvPr/>
          </p:nvCxnSpPr>
          <p:spPr>
            <a:xfrm flipV="1">
              <a:off x="744117" y="3966130"/>
              <a:ext cx="0" cy="376692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正方形/長方形 100"/>
            <p:cNvSpPr/>
            <p:nvPr/>
          </p:nvSpPr>
          <p:spPr>
            <a:xfrm>
              <a:off x="179512" y="3960433"/>
              <a:ext cx="594547" cy="281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ja-JP" sz="1500" b="1" i="1" dirty="0" err="1">
                  <a:solidFill>
                    <a:schemeClr val="accent1">
                      <a:lumMod val="75000"/>
                    </a:schemeClr>
                  </a:solidFill>
                </a:rPr>
                <a:t>P</a:t>
              </a:r>
              <a:r>
                <a:rPr lang="en-US" altLang="ja-JP" sz="1500" b="1" baseline="-25000" dirty="0" err="1">
                  <a:solidFill>
                    <a:schemeClr val="accent1">
                      <a:lumMod val="75000"/>
                    </a:schemeClr>
                  </a:solidFill>
                </a:rPr>
                <a:t>barrier</a:t>
              </a:r>
              <a:endParaRPr lang="ja-JP" altLang="en-US" sz="1500" b="1" baseline="-25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02" name="直線矢印コネクタ 101"/>
            <p:cNvCxnSpPr/>
            <p:nvPr/>
          </p:nvCxnSpPr>
          <p:spPr>
            <a:xfrm flipV="1">
              <a:off x="727666" y="4656733"/>
              <a:ext cx="0" cy="281761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正方形/長方形 102"/>
            <p:cNvSpPr/>
            <p:nvPr/>
          </p:nvSpPr>
          <p:spPr>
            <a:xfrm>
              <a:off x="245424" y="4691415"/>
              <a:ext cx="461024" cy="281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ja-JP" sz="15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P</a:t>
              </a:r>
              <a:r>
                <a:rPr lang="en-US" altLang="ja-JP" sz="1500" b="1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ZnO</a:t>
              </a:r>
              <a:endParaRPr lang="ja-JP" altLang="en-US" sz="1500" b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1072144" y="5305432"/>
              <a:ext cx="1165908" cy="347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ja-JP" sz="1500" i="1" dirty="0" smtClean="0"/>
                <a:t>*</a:t>
              </a:r>
              <a:r>
                <a:rPr lang="en-US" altLang="ja-JP" sz="1500" i="1" dirty="0" err="1" smtClean="0"/>
                <a:t>P</a:t>
              </a:r>
              <a:r>
                <a:rPr lang="en-US" altLang="ja-JP" sz="1500" baseline="-25000" dirty="0" err="1" smtClean="0"/>
                <a:t>barrier</a:t>
              </a:r>
              <a:r>
                <a:rPr lang="en-US" altLang="ja-JP" sz="1500" baseline="-25000" dirty="0" smtClean="0"/>
                <a:t> </a:t>
              </a:r>
              <a:r>
                <a:rPr lang="en-US" altLang="ja-JP" sz="1500" dirty="0"/>
                <a:t>&gt; </a:t>
              </a:r>
              <a:r>
                <a:rPr lang="en-US" altLang="ja-JP" sz="1500" i="1" dirty="0" err="1" smtClean="0"/>
                <a:t>P</a:t>
              </a:r>
              <a:r>
                <a:rPr lang="en-US" altLang="ja-JP" sz="1500" baseline="-25000" dirty="0" err="1" smtClean="0"/>
                <a:t>well</a:t>
              </a:r>
              <a:endParaRPr lang="en-US" altLang="ja-JP" sz="1500" dirty="0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2786799" y="2143035"/>
              <a:ext cx="1761357" cy="3105026"/>
              <a:chOff x="2786799" y="2143035"/>
              <a:chExt cx="1761357" cy="3105026"/>
            </a:xfrm>
          </p:grpSpPr>
          <p:sp>
            <p:nvSpPr>
              <p:cNvPr id="76" name="テキスト ボックス 75"/>
              <p:cNvSpPr txBox="1"/>
              <p:nvPr/>
            </p:nvSpPr>
            <p:spPr>
              <a:xfrm rot="16200000">
                <a:off x="3832672" y="2995099"/>
                <a:ext cx="8102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dirty="0" smtClean="0"/>
                  <a:t>Hole well</a:t>
                </a:r>
                <a:endParaRPr kumimoji="1" lang="ja-JP" altLang="en-US" sz="1300" dirty="0"/>
              </a:p>
            </p:txBody>
          </p:sp>
          <p:cxnSp>
            <p:nvCxnSpPr>
              <p:cNvPr id="78" name="直線矢印コネクタ 77"/>
              <p:cNvCxnSpPr/>
              <p:nvPr/>
            </p:nvCxnSpPr>
            <p:spPr>
              <a:xfrm>
                <a:off x="3044202" y="3630820"/>
                <a:ext cx="210770" cy="1554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矢印コネクタ 81"/>
              <p:cNvCxnSpPr/>
              <p:nvPr/>
            </p:nvCxnSpPr>
            <p:spPr>
              <a:xfrm flipH="1" flipV="1">
                <a:off x="3979584" y="2817031"/>
                <a:ext cx="128937" cy="81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テキスト ボックス 83"/>
              <p:cNvSpPr txBox="1"/>
              <p:nvPr/>
            </p:nvSpPr>
            <p:spPr>
              <a:xfrm rot="16200000">
                <a:off x="2367953" y="3198776"/>
                <a:ext cx="113007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300" dirty="0" smtClean="0"/>
                  <a:t>Electron</a:t>
                </a:r>
                <a:r>
                  <a:rPr kumimoji="1" lang="en-US" altLang="ja-JP" sz="1300" dirty="0" smtClean="0"/>
                  <a:t> well</a:t>
                </a:r>
                <a:endParaRPr kumimoji="1" lang="ja-JP" altLang="en-US" sz="1300" dirty="0"/>
              </a:p>
            </p:txBody>
          </p:sp>
          <p:cxnSp>
            <p:nvCxnSpPr>
              <p:cNvPr id="85" name="直線矢印コネクタ 84"/>
              <p:cNvCxnSpPr/>
              <p:nvPr/>
            </p:nvCxnSpPr>
            <p:spPr>
              <a:xfrm flipH="1" flipV="1">
                <a:off x="4113718" y="4553050"/>
                <a:ext cx="128937" cy="81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テキスト ボックス 85"/>
              <p:cNvSpPr txBox="1"/>
              <p:nvPr/>
            </p:nvSpPr>
            <p:spPr>
              <a:xfrm rot="16200000">
                <a:off x="4046732" y="4881176"/>
                <a:ext cx="353913" cy="28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/>
                  <a:t>E</a:t>
                </a:r>
                <a:r>
                  <a:rPr kumimoji="1" lang="en-US" altLang="ja-JP" sz="1400" baseline="-25000" dirty="0" smtClean="0"/>
                  <a:t>V</a:t>
                </a:r>
                <a:endParaRPr kumimoji="1" lang="ja-JP" altLang="en-US" sz="1400" dirty="0"/>
              </a:p>
            </p:txBody>
          </p:sp>
          <p:sp>
            <p:nvSpPr>
              <p:cNvPr id="87" name="テキスト ボックス 86"/>
              <p:cNvSpPr txBox="1"/>
              <p:nvPr/>
            </p:nvSpPr>
            <p:spPr>
              <a:xfrm rot="16200000">
                <a:off x="3260856" y="4903956"/>
                <a:ext cx="353913" cy="28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C00000"/>
                    </a:solidFill>
                  </a:rPr>
                  <a:t>E</a:t>
                </a:r>
                <a:r>
                  <a:rPr lang="en-US" altLang="ja-JP" sz="1400" baseline="-25000" dirty="0">
                    <a:solidFill>
                      <a:srgbClr val="C00000"/>
                    </a:solidFill>
                  </a:rPr>
                  <a:t>F</a:t>
                </a:r>
                <a:endParaRPr kumimoji="1" lang="ja-JP" alt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 rot="16200000">
                <a:off x="3091372" y="4903956"/>
                <a:ext cx="353913" cy="28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/>
                  <a:t>E</a:t>
                </a:r>
                <a:r>
                  <a:rPr lang="en-US" altLang="ja-JP" sz="1400" baseline="-25000" dirty="0"/>
                  <a:t>C</a:t>
                </a:r>
                <a:endParaRPr kumimoji="1" lang="ja-JP" altLang="en-US" sz="1400" dirty="0"/>
              </a:p>
            </p:txBody>
          </p:sp>
          <p:cxnSp>
            <p:nvCxnSpPr>
              <p:cNvPr id="106" name="直線コネクタ 105"/>
              <p:cNvCxnSpPr/>
              <p:nvPr/>
            </p:nvCxnSpPr>
            <p:spPr>
              <a:xfrm rot="10800000">
                <a:off x="2942030" y="4460414"/>
                <a:ext cx="15735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rot="10800000">
                <a:off x="2942030" y="3901715"/>
                <a:ext cx="158477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 rot="10800000">
                <a:off x="2813095" y="2715263"/>
                <a:ext cx="17137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 rot="10800000" flipH="1">
                <a:off x="4295938" y="3904025"/>
                <a:ext cx="131824" cy="5458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 rot="10800000">
                <a:off x="3409189" y="2143035"/>
                <a:ext cx="0" cy="2827608"/>
              </a:xfrm>
              <a:prstGeom prst="line">
                <a:avLst/>
              </a:prstGeom>
              <a:ln w="12700">
                <a:solidFill>
                  <a:srgbClr val="FF5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 rot="10800000" flipH="1">
                <a:off x="3076742" y="3904025"/>
                <a:ext cx="131824" cy="5458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フリーフォーム 111"/>
              <p:cNvSpPr/>
              <p:nvPr/>
            </p:nvSpPr>
            <p:spPr>
              <a:xfrm rot="10800000">
                <a:off x="3271589" y="3392768"/>
                <a:ext cx="332447" cy="506187"/>
              </a:xfrm>
              <a:custGeom>
                <a:avLst/>
                <a:gdLst>
                  <a:gd name="connsiteX0" fmla="*/ 0 w 363195"/>
                  <a:gd name="connsiteY0" fmla="*/ 0 h 580571"/>
                  <a:gd name="connsiteX1" fmla="*/ 304800 w 363195"/>
                  <a:gd name="connsiteY1" fmla="*/ 275771 h 580571"/>
                  <a:gd name="connsiteX2" fmla="*/ 362857 w 363195"/>
                  <a:gd name="connsiteY2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195" h="580571">
                    <a:moveTo>
                      <a:pt x="0" y="0"/>
                    </a:moveTo>
                    <a:cubicBezTo>
                      <a:pt x="122162" y="89504"/>
                      <a:pt x="244324" y="179009"/>
                      <a:pt x="304800" y="275771"/>
                    </a:cubicBezTo>
                    <a:cubicBezTo>
                      <a:pt x="365276" y="372533"/>
                      <a:pt x="364066" y="476552"/>
                      <a:pt x="362857" y="5805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3" name="直線コネクタ 112"/>
              <p:cNvCxnSpPr/>
              <p:nvPr/>
            </p:nvCxnSpPr>
            <p:spPr>
              <a:xfrm rot="10800000" flipV="1">
                <a:off x="3274477" y="3213421"/>
                <a:ext cx="0" cy="1793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フリーフォーム 113"/>
              <p:cNvSpPr/>
              <p:nvPr/>
            </p:nvSpPr>
            <p:spPr>
              <a:xfrm>
                <a:off x="3142654" y="2725358"/>
                <a:ext cx="131824" cy="533589"/>
              </a:xfrm>
              <a:custGeom>
                <a:avLst/>
                <a:gdLst>
                  <a:gd name="connsiteX0" fmla="*/ 0 w 363195"/>
                  <a:gd name="connsiteY0" fmla="*/ 0 h 580571"/>
                  <a:gd name="connsiteX1" fmla="*/ 304800 w 363195"/>
                  <a:gd name="connsiteY1" fmla="*/ 275771 h 580571"/>
                  <a:gd name="connsiteX2" fmla="*/ 362857 w 363195"/>
                  <a:gd name="connsiteY2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195" h="580571">
                    <a:moveTo>
                      <a:pt x="0" y="0"/>
                    </a:moveTo>
                    <a:cubicBezTo>
                      <a:pt x="122162" y="89504"/>
                      <a:pt x="244324" y="179009"/>
                      <a:pt x="304800" y="275771"/>
                    </a:cubicBezTo>
                    <a:cubicBezTo>
                      <a:pt x="365276" y="372533"/>
                      <a:pt x="364066" y="476552"/>
                      <a:pt x="362857" y="5805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 126"/>
              <p:cNvSpPr/>
              <p:nvPr/>
            </p:nvSpPr>
            <p:spPr>
              <a:xfrm rot="10800000">
                <a:off x="3930707" y="3399345"/>
                <a:ext cx="332447" cy="506187"/>
              </a:xfrm>
              <a:custGeom>
                <a:avLst/>
                <a:gdLst>
                  <a:gd name="connsiteX0" fmla="*/ 0 w 363195"/>
                  <a:gd name="connsiteY0" fmla="*/ 0 h 580571"/>
                  <a:gd name="connsiteX1" fmla="*/ 304800 w 363195"/>
                  <a:gd name="connsiteY1" fmla="*/ 275771 h 580571"/>
                  <a:gd name="connsiteX2" fmla="*/ 362857 w 363195"/>
                  <a:gd name="connsiteY2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195" h="580571">
                    <a:moveTo>
                      <a:pt x="0" y="0"/>
                    </a:moveTo>
                    <a:cubicBezTo>
                      <a:pt x="122162" y="89504"/>
                      <a:pt x="244324" y="179009"/>
                      <a:pt x="304800" y="275771"/>
                    </a:cubicBezTo>
                    <a:cubicBezTo>
                      <a:pt x="365276" y="372533"/>
                      <a:pt x="364066" y="476552"/>
                      <a:pt x="362857" y="5805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8" name="直線コネクタ 127"/>
              <p:cNvCxnSpPr/>
              <p:nvPr/>
            </p:nvCxnSpPr>
            <p:spPr>
              <a:xfrm rot="10800000" flipV="1">
                <a:off x="3933595" y="3219998"/>
                <a:ext cx="0" cy="1793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フリーフォーム 128"/>
              <p:cNvSpPr/>
              <p:nvPr/>
            </p:nvSpPr>
            <p:spPr>
              <a:xfrm>
                <a:off x="3798883" y="2734096"/>
                <a:ext cx="137599" cy="505340"/>
              </a:xfrm>
              <a:custGeom>
                <a:avLst/>
                <a:gdLst>
                  <a:gd name="connsiteX0" fmla="*/ 0 w 363195"/>
                  <a:gd name="connsiteY0" fmla="*/ 0 h 580571"/>
                  <a:gd name="connsiteX1" fmla="*/ 304800 w 363195"/>
                  <a:gd name="connsiteY1" fmla="*/ 275771 h 580571"/>
                  <a:gd name="connsiteX2" fmla="*/ 362857 w 363195"/>
                  <a:gd name="connsiteY2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195" h="580571">
                    <a:moveTo>
                      <a:pt x="0" y="0"/>
                    </a:moveTo>
                    <a:cubicBezTo>
                      <a:pt x="122162" y="89504"/>
                      <a:pt x="244324" y="179009"/>
                      <a:pt x="304800" y="275771"/>
                    </a:cubicBezTo>
                    <a:cubicBezTo>
                      <a:pt x="365276" y="372533"/>
                      <a:pt x="364066" y="476552"/>
                      <a:pt x="362857" y="5805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6" name="直線コネクタ 115"/>
              <p:cNvCxnSpPr>
                <a:endCxn id="127" idx="0"/>
              </p:cNvCxnSpPr>
              <p:nvPr/>
            </p:nvCxnSpPr>
            <p:spPr>
              <a:xfrm rot="10800000">
                <a:off x="4263154" y="3905532"/>
                <a:ext cx="1318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 rot="10800000">
                <a:off x="3208565" y="3897362"/>
                <a:ext cx="395471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 rot="10800000" flipH="1">
                <a:off x="2944918" y="2182696"/>
                <a:ext cx="131824" cy="5458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2944918" y="2725357"/>
                <a:ext cx="194846" cy="31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rot="10800000" flipH="1">
                <a:off x="4230033" y="2182696"/>
                <a:ext cx="131824" cy="5458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rot="10800000">
                <a:off x="3804964" y="2725357"/>
                <a:ext cx="40531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rot="10800000">
                <a:off x="2813095" y="2185491"/>
                <a:ext cx="171370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フリーフォーム 123"/>
              <p:cNvSpPr/>
              <p:nvPr/>
            </p:nvSpPr>
            <p:spPr>
              <a:xfrm>
                <a:off x="3877830" y="4449827"/>
                <a:ext cx="332447" cy="506187"/>
              </a:xfrm>
              <a:custGeom>
                <a:avLst/>
                <a:gdLst>
                  <a:gd name="connsiteX0" fmla="*/ 0 w 363195"/>
                  <a:gd name="connsiteY0" fmla="*/ 0 h 580571"/>
                  <a:gd name="connsiteX1" fmla="*/ 304800 w 363195"/>
                  <a:gd name="connsiteY1" fmla="*/ 275771 h 580571"/>
                  <a:gd name="connsiteX2" fmla="*/ 362857 w 363195"/>
                  <a:gd name="connsiteY2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195" h="580571">
                    <a:moveTo>
                      <a:pt x="0" y="0"/>
                    </a:moveTo>
                    <a:cubicBezTo>
                      <a:pt x="122162" y="89504"/>
                      <a:pt x="244324" y="179009"/>
                      <a:pt x="304800" y="275771"/>
                    </a:cubicBezTo>
                    <a:cubicBezTo>
                      <a:pt x="365276" y="372533"/>
                      <a:pt x="364066" y="476552"/>
                      <a:pt x="362857" y="5805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5" name="直線コネクタ 124"/>
              <p:cNvCxnSpPr/>
              <p:nvPr/>
            </p:nvCxnSpPr>
            <p:spPr>
              <a:xfrm rot="10800000">
                <a:off x="4263154" y="2182696"/>
                <a:ext cx="1318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rot="10800000">
                <a:off x="3076743" y="2185490"/>
                <a:ext cx="395471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フリーフォーム 130"/>
              <p:cNvSpPr/>
              <p:nvPr/>
            </p:nvSpPr>
            <p:spPr>
              <a:xfrm>
                <a:off x="3211454" y="4452721"/>
                <a:ext cx="131824" cy="533589"/>
              </a:xfrm>
              <a:custGeom>
                <a:avLst/>
                <a:gdLst>
                  <a:gd name="connsiteX0" fmla="*/ 0 w 363195"/>
                  <a:gd name="connsiteY0" fmla="*/ 0 h 580571"/>
                  <a:gd name="connsiteX1" fmla="*/ 304800 w 363195"/>
                  <a:gd name="connsiteY1" fmla="*/ 275771 h 580571"/>
                  <a:gd name="connsiteX2" fmla="*/ 362857 w 363195"/>
                  <a:gd name="connsiteY2" fmla="*/ 580571 h 58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195" h="580571">
                    <a:moveTo>
                      <a:pt x="0" y="0"/>
                    </a:moveTo>
                    <a:cubicBezTo>
                      <a:pt x="122162" y="89504"/>
                      <a:pt x="244324" y="179009"/>
                      <a:pt x="304800" y="275771"/>
                    </a:cubicBezTo>
                    <a:cubicBezTo>
                      <a:pt x="365276" y="372533"/>
                      <a:pt x="364066" y="476552"/>
                      <a:pt x="362857" y="5805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2" name="直線コネクタ 131"/>
              <p:cNvCxnSpPr/>
              <p:nvPr/>
            </p:nvCxnSpPr>
            <p:spPr>
              <a:xfrm rot="10800000">
                <a:off x="3073853" y="4455859"/>
                <a:ext cx="1318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 rot="10800000">
                <a:off x="3880172" y="4460413"/>
                <a:ext cx="40531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テキスト ボックス 138"/>
              <p:cNvSpPr txBox="1"/>
              <p:nvPr/>
            </p:nvSpPr>
            <p:spPr>
              <a:xfrm rot="16200000">
                <a:off x="3996843" y="4696748"/>
                <a:ext cx="81023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300" dirty="0" smtClean="0"/>
                  <a:t>Hole well</a:t>
                </a:r>
                <a:endParaRPr kumimoji="1" lang="ja-JP" altLang="en-US" sz="1300" dirty="0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4752528" y="5661248"/>
              <a:ext cx="4355976" cy="68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ja-JP" altLang="en-US" sz="1650" dirty="0" smtClean="0"/>
                <a:t>極性方位における電子バンド制御：</a:t>
              </a:r>
              <a:endParaRPr lang="en-US" altLang="ja-JP" sz="1650" dirty="0" smtClean="0"/>
            </a:p>
            <a:p>
              <a:pPr>
                <a:lnSpc>
                  <a:spcPts val="2400"/>
                </a:lnSpc>
              </a:pPr>
              <a:r>
                <a:rPr lang="ja-JP" altLang="en-US" sz="1650" dirty="0"/>
                <a:t>　</a:t>
              </a:r>
              <a:r>
                <a:rPr lang="ja-JP" altLang="en-US" sz="1650" dirty="0" smtClean="0"/>
                <a:t>　　分極効果により空間的な電荷分離が促進</a:t>
              </a:r>
              <a:endParaRPr kumimoji="1" lang="ja-JP" altLang="en-US" sz="1650" dirty="0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6483762" y="1778118"/>
              <a:ext cx="2048678" cy="1140729"/>
              <a:chOff x="5264324" y="739781"/>
              <a:chExt cx="2722454" cy="1390540"/>
            </a:xfrm>
          </p:grpSpPr>
          <p:grpSp>
            <p:nvGrpSpPr>
              <p:cNvPr id="27" name="グループ化 26"/>
              <p:cNvGrpSpPr/>
              <p:nvPr/>
            </p:nvGrpSpPr>
            <p:grpSpPr>
              <a:xfrm>
                <a:off x="5264324" y="1124366"/>
                <a:ext cx="2520280" cy="702327"/>
                <a:chOff x="5868144" y="1052736"/>
                <a:chExt cx="2520280" cy="702327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6003911" y="1052736"/>
                  <a:ext cx="2320753" cy="702327"/>
                  <a:chOff x="5586180" y="2372371"/>
                  <a:chExt cx="3306300" cy="1387100"/>
                </a:xfrm>
              </p:grpSpPr>
              <p:sp>
                <p:nvSpPr>
                  <p:cNvPr id="79" name="直方体 78"/>
                  <p:cNvSpPr/>
                  <p:nvPr/>
                </p:nvSpPr>
                <p:spPr>
                  <a:xfrm>
                    <a:off x="5586180" y="3098529"/>
                    <a:ext cx="3306300" cy="660942"/>
                  </a:xfrm>
                  <a:prstGeom prst="cube">
                    <a:avLst>
                      <a:gd name="adj" fmla="val 82539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9" name="グループ化 18"/>
                  <p:cNvGrpSpPr/>
                  <p:nvPr/>
                </p:nvGrpSpPr>
                <p:grpSpPr>
                  <a:xfrm>
                    <a:off x="6156176" y="2423734"/>
                    <a:ext cx="2082122" cy="1221290"/>
                    <a:chOff x="5874254" y="1241203"/>
                    <a:chExt cx="2082122" cy="1325210"/>
                  </a:xfrm>
                </p:grpSpPr>
                <p:sp>
                  <p:nvSpPr>
                    <p:cNvPr id="74" name="直方体 73"/>
                    <p:cNvSpPr/>
                    <p:nvPr/>
                  </p:nvSpPr>
                  <p:spPr>
                    <a:xfrm>
                      <a:off x="5874254" y="1777170"/>
                      <a:ext cx="2082122" cy="789243"/>
                    </a:xfrm>
                    <a:prstGeom prst="cube">
                      <a:avLst>
                        <a:gd name="adj" fmla="val 72075"/>
                      </a:avLst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" name="直方体 72"/>
                    <p:cNvSpPr/>
                    <p:nvPr/>
                  </p:nvSpPr>
                  <p:spPr>
                    <a:xfrm>
                      <a:off x="5874254" y="1578795"/>
                      <a:ext cx="2082122" cy="789243"/>
                    </a:xfrm>
                    <a:prstGeom prst="cube">
                      <a:avLst>
                        <a:gd name="adj" fmla="val 70199"/>
                      </a:avLst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5" name="直方体 74"/>
                    <p:cNvSpPr/>
                    <p:nvPr/>
                  </p:nvSpPr>
                  <p:spPr>
                    <a:xfrm>
                      <a:off x="5874254" y="1338976"/>
                      <a:ext cx="2082122" cy="835966"/>
                    </a:xfrm>
                    <a:prstGeom prst="cube">
                      <a:avLst>
                        <a:gd name="adj" fmla="val 66837"/>
                      </a:avLst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" name="直方体 76"/>
                    <p:cNvSpPr/>
                    <p:nvPr/>
                  </p:nvSpPr>
                  <p:spPr>
                    <a:xfrm>
                      <a:off x="5874254" y="1241203"/>
                      <a:ext cx="2082122" cy="687307"/>
                    </a:xfrm>
                    <a:prstGeom prst="cube">
                      <a:avLst>
                        <a:gd name="adj" fmla="val 82539"/>
                      </a:avLst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0" name="直方体 79"/>
                  <p:cNvSpPr/>
                  <p:nvPr/>
                </p:nvSpPr>
                <p:spPr>
                  <a:xfrm>
                    <a:off x="6156175" y="2396433"/>
                    <a:ext cx="831105" cy="570235"/>
                  </a:xfrm>
                  <a:prstGeom prst="cube">
                    <a:avLst>
                      <a:gd name="adj" fmla="val 85470"/>
                    </a:avLst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直方体 80"/>
                  <p:cNvSpPr/>
                  <p:nvPr/>
                </p:nvSpPr>
                <p:spPr>
                  <a:xfrm>
                    <a:off x="7407193" y="2372371"/>
                    <a:ext cx="831105" cy="570235"/>
                  </a:xfrm>
                  <a:prstGeom prst="cube">
                    <a:avLst>
                      <a:gd name="adj" fmla="val 85470"/>
                    </a:avLst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7732104" y="1197099"/>
                  <a:ext cx="656320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/>
                <p:cNvCxnSpPr/>
                <p:nvPr/>
              </p:nvCxnSpPr>
              <p:spPr>
                <a:xfrm>
                  <a:off x="5868144" y="1196752"/>
                  <a:ext cx="656320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円/楕円 24"/>
                <p:cNvSpPr/>
                <p:nvPr/>
              </p:nvSpPr>
              <p:spPr>
                <a:xfrm>
                  <a:off x="7020272" y="1340768"/>
                  <a:ext cx="73686" cy="75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>
                  <a:off x="7020272" y="1484784"/>
                  <a:ext cx="73686" cy="75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6948264" y="1340768"/>
                  <a:ext cx="73686" cy="75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6948264" y="1484784"/>
                  <a:ext cx="73686" cy="75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円/楕円 94"/>
                <p:cNvSpPr/>
                <p:nvPr/>
              </p:nvSpPr>
              <p:spPr>
                <a:xfrm>
                  <a:off x="7092280" y="1340768"/>
                  <a:ext cx="73686" cy="75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円/楕円 97"/>
                <p:cNvSpPr/>
                <p:nvPr/>
              </p:nvSpPr>
              <p:spPr>
                <a:xfrm>
                  <a:off x="7092280" y="1484784"/>
                  <a:ext cx="73686" cy="75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" name="テキスト ボックス 25"/>
              <p:cNvSpPr txBox="1"/>
              <p:nvPr/>
            </p:nvSpPr>
            <p:spPr>
              <a:xfrm>
                <a:off x="5731814" y="1773902"/>
                <a:ext cx="2254964" cy="35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300" dirty="0" smtClean="0"/>
                  <a:t>Charge accumulation</a:t>
                </a:r>
                <a:endParaRPr kumimoji="1" lang="ja-JP" altLang="en-US" sz="1300" dirty="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6263521" y="1325310"/>
                <a:ext cx="379548" cy="418973"/>
              </a:xfrm>
              <a:prstGeom prst="ellipse">
                <a:avLst/>
              </a:prstGeom>
              <a:noFill/>
              <a:ln w="12700">
                <a:solidFill>
                  <a:srgbClr val="C0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上矢印 28"/>
              <p:cNvSpPr/>
              <p:nvPr/>
            </p:nvSpPr>
            <p:spPr>
              <a:xfrm>
                <a:off x="6490138" y="746057"/>
                <a:ext cx="211979" cy="364000"/>
              </a:xfrm>
              <a:prstGeom prst="upArrow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6596127" y="739781"/>
                <a:ext cx="3576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/>
                  <a:t>P</a:t>
                </a:r>
                <a:r>
                  <a:rPr kumimoji="1" lang="en-US" altLang="ja-JP" sz="1400" baseline="-25000" dirty="0" smtClean="0"/>
                  <a:t>s</a:t>
                </a:r>
                <a:endParaRPr kumimoji="1" lang="ja-JP" altLang="en-US" sz="1400" baseline="-25000" dirty="0"/>
              </a:p>
            </p:txBody>
          </p:sp>
        </p:grpSp>
        <p:sp>
          <p:nvSpPr>
            <p:cNvPr id="33" name="テキスト ボックス 32"/>
            <p:cNvSpPr txBox="1"/>
            <p:nvPr/>
          </p:nvSpPr>
          <p:spPr>
            <a:xfrm>
              <a:off x="4572000" y="1340768"/>
              <a:ext cx="413721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700" dirty="0" smtClean="0"/>
                <a:t>P</a:t>
              </a:r>
              <a:r>
                <a:rPr kumimoji="1" lang="en-US" altLang="ja-JP" sz="1700" dirty="0" smtClean="0"/>
                <a:t>hoto-response spectra of DHs and ZnO  </a:t>
              </a:r>
              <a:endParaRPr kumimoji="1" lang="ja-JP" altLang="en-US" sz="17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71956" y="5219908"/>
              <a:ext cx="2172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Wavelength (nm)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16200000">
              <a:off x="3651659" y="3238307"/>
              <a:ext cx="2642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Photo-response </a:t>
              </a:r>
              <a:r>
                <a:rPr kumimoji="1" lang="en-US" altLang="ja-JP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1" lang="en-US" altLang="ja-JP" baseline="-25000" dirty="0" err="1" smtClean="0">
                  <a:latin typeface="Times New Roman" pitchFamily="18" charset="0"/>
                  <a:cs typeface="Times New Roman" pitchFamily="18" charset="0"/>
                </a:rPr>
                <a:t>ph</a:t>
              </a:r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 (A/W)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382944" y="3141293"/>
              <a:ext cx="10081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700" dirty="0" smtClean="0">
                  <a:solidFill>
                    <a:srgbClr val="C00000"/>
                  </a:solidFill>
                </a:rPr>
                <a:t>DHs</a:t>
              </a:r>
              <a:endParaRPr kumimoji="1" lang="ja-JP" altLang="en-US" sz="1700" dirty="0">
                <a:solidFill>
                  <a:srgbClr val="C00000"/>
                </a:solidFill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5580112" y="4175684"/>
              <a:ext cx="10081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700" dirty="0" smtClean="0"/>
                <a:t>single</a:t>
              </a:r>
              <a:endParaRPr kumimoji="1" lang="ja-JP" altLang="en-US" sz="17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730706" y="380654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Bias voltage = + 0.5 V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31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グループ化 168"/>
          <p:cNvGrpSpPr>
            <a:grpSpLocks/>
          </p:cNvGrpSpPr>
          <p:nvPr/>
        </p:nvGrpSpPr>
        <p:grpSpPr bwMode="auto">
          <a:xfrm>
            <a:off x="434081" y="849580"/>
            <a:ext cx="4425951" cy="4392098"/>
            <a:chOff x="573782" y="836712"/>
            <a:chExt cx="4425951" cy="4392488"/>
          </a:xfrm>
        </p:grpSpPr>
        <p:grpSp>
          <p:nvGrpSpPr>
            <p:cNvPr id="5153" name="Group 237"/>
            <p:cNvGrpSpPr>
              <a:grpSpLocks/>
            </p:cNvGrpSpPr>
            <p:nvPr/>
          </p:nvGrpSpPr>
          <p:grpSpPr bwMode="auto">
            <a:xfrm>
              <a:off x="716086" y="4394175"/>
              <a:ext cx="4071938" cy="835025"/>
              <a:chOff x="288" y="3120"/>
              <a:chExt cx="2736" cy="526"/>
            </a:xfrm>
          </p:grpSpPr>
          <p:sp>
            <p:nvSpPr>
              <p:cNvPr id="78" name="Text Box 140"/>
              <p:cNvSpPr txBox="1">
                <a:spLocks noChangeArrowheads="1"/>
              </p:cNvSpPr>
              <p:nvPr/>
            </p:nvSpPr>
            <p:spPr bwMode="auto">
              <a:xfrm>
                <a:off x="288" y="3120"/>
                <a:ext cx="2736" cy="5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75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ja-JP" sz="1500" i="1" dirty="0">
                    <a:solidFill>
                      <a:srgbClr val="A50021"/>
                    </a:solidFill>
                    <a:latin typeface="+mj-lt"/>
                    <a:ea typeface="+mn-ea"/>
                  </a:rPr>
                  <a:t>E</a:t>
                </a:r>
                <a:r>
                  <a:rPr lang="en-US" altLang="ja-JP" sz="1500" dirty="0">
                    <a:solidFill>
                      <a:srgbClr val="A50021"/>
                    </a:solidFill>
                    <a:latin typeface="+mj-lt"/>
                    <a:ea typeface="+mn-ea"/>
                  </a:rPr>
                  <a:t>⊥</a:t>
                </a:r>
                <a:r>
                  <a:rPr lang="en-US" altLang="ja-JP" sz="1500" i="1" dirty="0">
                    <a:solidFill>
                      <a:srgbClr val="A50021"/>
                    </a:solidFill>
                    <a:latin typeface="+mj-lt"/>
                    <a:ea typeface="+mn-ea"/>
                  </a:rPr>
                  <a:t>c</a:t>
                </a:r>
                <a:r>
                  <a:rPr lang="en-US" altLang="ja-JP" sz="1500" dirty="0">
                    <a:solidFill>
                      <a:srgbClr val="A50021"/>
                    </a:solidFill>
                    <a:latin typeface="+mj-lt"/>
                    <a:ea typeface="+mn-ea"/>
                  </a:rPr>
                  <a:t> :</a:t>
                </a:r>
                <a:r>
                  <a:rPr lang="en-US" altLang="ja-JP" sz="1500" i="1" dirty="0">
                    <a:solidFill>
                      <a:srgbClr val="A50021"/>
                    </a:solidFill>
                    <a:latin typeface="+mj-lt"/>
                    <a:ea typeface="+mn-ea"/>
                  </a:rPr>
                  <a:t>       A-</a:t>
                </a:r>
                <a:r>
                  <a:rPr lang="en-US" altLang="ja-JP" sz="1500" dirty="0">
                    <a:solidFill>
                      <a:srgbClr val="A50021"/>
                    </a:solidFill>
                    <a:latin typeface="+mj-lt"/>
                    <a:ea typeface="+mn-ea"/>
                  </a:rPr>
                  <a:t>exciton </a:t>
                </a:r>
                <a:r>
                  <a:rPr lang="en-US" altLang="ja-JP" sz="1500" i="1" dirty="0">
                    <a:solidFill>
                      <a:srgbClr val="A50021"/>
                    </a:solidFill>
                    <a:latin typeface="Symbol" pitchFamily="18" charset="2"/>
                    <a:ea typeface="+mn-ea"/>
                  </a:rPr>
                  <a:t>G</a:t>
                </a:r>
                <a:r>
                  <a:rPr lang="en-US" altLang="ja-JP" sz="1500" baseline="-25000" dirty="0">
                    <a:solidFill>
                      <a:srgbClr val="A50021"/>
                    </a:solidFill>
                    <a:latin typeface="+mj-lt"/>
                    <a:ea typeface="+mn-ea"/>
                  </a:rPr>
                  <a:t>7</a:t>
                </a:r>
                <a:r>
                  <a:rPr lang="en-US" altLang="ja-JP" sz="1500" dirty="0">
                    <a:solidFill>
                      <a:srgbClr val="A50021"/>
                    </a:solidFill>
                    <a:latin typeface="+mj-lt"/>
                    <a:ea typeface="+mn-ea"/>
                  </a:rPr>
                  <a:t>          </a:t>
                </a:r>
                <a:r>
                  <a:rPr lang="en-US" altLang="ja-JP" sz="1500" i="1" dirty="0">
                    <a:solidFill>
                      <a:srgbClr val="A50021"/>
                    </a:solidFill>
                    <a:latin typeface="Symbol" pitchFamily="18" charset="2"/>
                    <a:ea typeface="+mn-ea"/>
                  </a:rPr>
                  <a:t>G</a:t>
                </a:r>
                <a:r>
                  <a:rPr lang="en-US" altLang="ja-JP" sz="1500" baseline="-25000" dirty="0">
                    <a:solidFill>
                      <a:srgbClr val="A50021"/>
                    </a:solidFill>
                    <a:latin typeface="+mj-lt"/>
                    <a:ea typeface="+mn-ea"/>
                  </a:rPr>
                  <a:t>9</a:t>
                </a:r>
                <a:r>
                  <a:rPr lang="en-US" altLang="ja-JP" sz="1500" dirty="0">
                    <a:solidFill>
                      <a:srgbClr val="A50021"/>
                    </a:solidFill>
                    <a:latin typeface="+mj-lt"/>
                    <a:ea typeface="+mn-ea"/>
                  </a:rPr>
                  <a:t> (heavy hole)</a:t>
                </a:r>
              </a:p>
              <a:p>
                <a:pPr fontAlgn="auto">
                  <a:lnSpc>
                    <a:spcPct val="75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ja-JP" sz="1500" i="1" dirty="0">
                    <a:solidFill>
                      <a:srgbClr val="000066"/>
                    </a:solidFill>
                    <a:latin typeface="+mj-lt"/>
                    <a:ea typeface="+mn-ea"/>
                  </a:rPr>
                  <a:t>E</a:t>
                </a:r>
                <a:r>
                  <a:rPr lang="en-US" altLang="ja-JP" sz="1500" dirty="0">
                    <a:solidFill>
                      <a:srgbClr val="000066"/>
                    </a:solidFill>
                    <a:latin typeface="+mj-lt"/>
                    <a:ea typeface="+mn-ea"/>
                  </a:rPr>
                  <a:t>⊥(//) </a:t>
                </a:r>
                <a:r>
                  <a:rPr lang="en-US" altLang="ja-JP" sz="1500" i="1" dirty="0">
                    <a:solidFill>
                      <a:srgbClr val="000066"/>
                    </a:solidFill>
                    <a:latin typeface="+mj-lt"/>
                    <a:ea typeface="+mn-ea"/>
                  </a:rPr>
                  <a:t>c: B-exciton </a:t>
                </a:r>
                <a:r>
                  <a:rPr lang="en-US" altLang="ja-JP" sz="1500" i="1" dirty="0">
                    <a:solidFill>
                      <a:srgbClr val="000066"/>
                    </a:solidFill>
                    <a:latin typeface="Symbol" pitchFamily="18" charset="2"/>
                    <a:ea typeface="+mn-ea"/>
                  </a:rPr>
                  <a:t>G</a:t>
                </a:r>
                <a:r>
                  <a:rPr lang="en-US" altLang="ja-JP" sz="1500" baseline="-25000" dirty="0">
                    <a:solidFill>
                      <a:srgbClr val="000066"/>
                    </a:solidFill>
                    <a:latin typeface="+mj-lt"/>
                    <a:ea typeface="+mn-ea"/>
                  </a:rPr>
                  <a:t>7</a:t>
                </a:r>
                <a:r>
                  <a:rPr lang="en-US" altLang="ja-JP" sz="1500" dirty="0">
                    <a:solidFill>
                      <a:srgbClr val="000066"/>
                    </a:solidFill>
                    <a:latin typeface="+mj-lt"/>
                    <a:ea typeface="+mn-ea"/>
                  </a:rPr>
                  <a:t>          </a:t>
                </a:r>
                <a:r>
                  <a:rPr lang="en-US" altLang="ja-JP" sz="1500" i="1" dirty="0">
                    <a:solidFill>
                      <a:srgbClr val="000066"/>
                    </a:solidFill>
                    <a:latin typeface="Symbol" pitchFamily="18" charset="2"/>
                    <a:ea typeface="+mn-ea"/>
                  </a:rPr>
                  <a:t>G</a:t>
                </a:r>
                <a:r>
                  <a:rPr lang="en-US" altLang="ja-JP" sz="1500" baseline="-25000" dirty="0">
                    <a:solidFill>
                      <a:srgbClr val="000066"/>
                    </a:solidFill>
                    <a:latin typeface="+mj-lt"/>
                    <a:ea typeface="+mn-ea"/>
                  </a:rPr>
                  <a:t>9</a:t>
                </a:r>
                <a:r>
                  <a:rPr lang="en-US" altLang="ja-JP" sz="1500" dirty="0">
                    <a:solidFill>
                      <a:srgbClr val="000066"/>
                    </a:solidFill>
                    <a:latin typeface="+mj-lt"/>
                    <a:ea typeface="+mn-ea"/>
                  </a:rPr>
                  <a:t> (light hole)</a:t>
                </a:r>
              </a:p>
              <a:p>
                <a:pPr fontAlgn="auto">
                  <a:lnSpc>
                    <a:spcPct val="75000"/>
                  </a:lnSpc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ja-JP" sz="1500" dirty="0">
                    <a:solidFill>
                      <a:srgbClr val="003300"/>
                    </a:solidFill>
                    <a:latin typeface="+mj-lt"/>
                    <a:ea typeface="+mn-ea"/>
                  </a:rPr>
                  <a:t>E // c:      </a:t>
                </a:r>
                <a:r>
                  <a:rPr lang="en-US" altLang="ja-JP" sz="1500" i="1" dirty="0">
                    <a:solidFill>
                      <a:srgbClr val="003300"/>
                    </a:solidFill>
                    <a:latin typeface="+mj-lt"/>
                    <a:ea typeface="+mn-ea"/>
                  </a:rPr>
                  <a:t>C-</a:t>
                </a:r>
                <a:r>
                  <a:rPr lang="en-US" altLang="ja-JP" sz="1500" dirty="0">
                    <a:solidFill>
                      <a:srgbClr val="003300"/>
                    </a:solidFill>
                    <a:latin typeface="+mj-lt"/>
                    <a:ea typeface="+mn-ea"/>
                  </a:rPr>
                  <a:t>exciton</a:t>
                </a:r>
                <a:r>
                  <a:rPr lang="en-US" altLang="ja-JP" sz="1500" dirty="0">
                    <a:solidFill>
                      <a:srgbClr val="003300"/>
                    </a:solidFill>
                    <a:latin typeface="Symbol" pitchFamily="18" charset="2"/>
                    <a:ea typeface="+mn-ea"/>
                  </a:rPr>
                  <a:t> </a:t>
                </a:r>
                <a:r>
                  <a:rPr lang="en-US" altLang="ja-JP" sz="1500" i="1" dirty="0">
                    <a:solidFill>
                      <a:srgbClr val="003300"/>
                    </a:solidFill>
                    <a:latin typeface="Symbol" pitchFamily="18" charset="2"/>
                    <a:ea typeface="+mn-ea"/>
                  </a:rPr>
                  <a:t>G</a:t>
                </a:r>
                <a:r>
                  <a:rPr lang="en-US" altLang="ja-JP" sz="1500" baseline="-25000" dirty="0">
                    <a:solidFill>
                      <a:srgbClr val="003300"/>
                    </a:solidFill>
                    <a:latin typeface="Symbol" pitchFamily="18" charset="2"/>
                    <a:ea typeface="+mn-ea"/>
                  </a:rPr>
                  <a:t>7</a:t>
                </a:r>
                <a:r>
                  <a:rPr lang="en-US" altLang="ja-JP" sz="1500" dirty="0">
                    <a:solidFill>
                      <a:srgbClr val="003300"/>
                    </a:solidFill>
                    <a:latin typeface="Symbol" pitchFamily="18" charset="2"/>
                    <a:ea typeface="+mn-ea"/>
                  </a:rPr>
                  <a:t>          </a:t>
                </a:r>
                <a:r>
                  <a:rPr lang="en-US" altLang="ja-JP" sz="1500" i="1" dirty="0" err="1">
                    <a:solidFill>
                      <a:srgbClr val="003300"/>
                    </a:solidFill>
                    <a:latin typeface="Symbol" pitchFamily="18" charset="2"/>
                    <a:ea typeface="+mn-ea"/>
                  </a:rPr>
                  <a:t>G</a:t>
                </a:r>
                <a:r>
                  <a:rPr lang="en-US" altLang="ja-JP" sz="1500" baseline="-25000" dirty="0" err="1">
                    <a:solidFill>
                      <a:srgbClr val="003300"/>
                    </a:solidFill>
                    <a:latin typeface="+mj-lt"/>
                    <a:ea typeface="+mn-ea"/>
                  </a:rPr>
                  <a:t>7</a:t>
                </a:r>
                <a:r>
                  <a:rPr lang="en-US" altLang="ja-JP" sz="1500" baseline="-25000" dirty="0">
                    <a:solidFill>
                      <a:srgbClr val="003300"/>
                    </a:solidFill>
                    <a:latin typeface="+mj-lt"/>
                    <a:ea typeface="+mn-ea"/>
                  </a:rPr>
                  <a:t> </a:t>
                </a:r>
                <a:r>
                  <a:rPr lang="en-US" altLang="ja-JP" sz="1500" dirty="0">
                    <a:solidFill>
                      <a:srgbClr val="003300"/>
                    </a:solidFill>
                    <a:latin typeface="+mj-lt"/>
                    <a:ea typeface="+mn-ea"/>
                  </a:rPr>
                  <a:t>(Crystal filed)</a:t>
                </a:r>
              </a:p>
            </p:txBody>
          </p:sp>
          <p:sp>
            <p:nvSpPr>
              <p:cNvPr id="5209" name="Line 138"/>
              <p:cNvSpPr>
                <a:spLocks noChangeShapeType="1"/>
              </p:cNvSpPr>
              <p:nvPr/>
            </p:nvSpPr>
            <p:spPr bwMode="auto">
              <a:xfrm>
                <a:off x="1522" y="3550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0" name="Line 139"/>
              <p:cNvSpPr>
                <a:spLocks noChangeShapeType="1"/>
              </p:cNvSpPr>
              <p:nvPr/>
            </p:nvSpPr>
            <p:spPr bwMode="auto">
              <a:xfrm>
                <a:off x="1535" y="3187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211" name="Line 203"/>
              <p:cNvSpPr>
                <a:spLocks noChangeShapeType="1"/>
              </p:cNvSpPr>
              <p:nvPr/>
            </p:nvSpPr>
            <p:spPr bwMode="auto">
              <a:xfrm>
                <a:off x="1522" y="3369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55" name="Text Box 225"/>
            <p:cNvSpPr txBox="1">
              <a:spLocks noChangeArrowheads="1"/>
            </p:cNvSpPr>
            <p:nvPr/>
          </p:nvSpPr>
          <p:spPr bwMode="auto">
            <a:xfrm>
              <a:off x="1110556" y="1118892"/>
              <a:ext cx="33131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250" dirty="0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R. </a:t>
              </a:r>
              <a:r>
                <a:rPr lang="en-US" altLang="ja-JP" sz="1250" dirty="0" err="1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Laskowski</a:t>
              </a:r>
              <a:r>
                <a:rPr lang="en-US" altLang="ja-JP" sz="1250" dirty="0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, </a:t>
              </a:r>
              <a:r>
                <a:rPr lang="en-US" altLang="ja-JP" sz="1250" i="1" dirty="0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Phys. Rev</a:t>
              </a:r>
              <a:r>
                <a:rPr lang="en-US" altLang="ja-JP" sz="1250" dirty="0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. B 73, 045201 (2006).</a:t>
              </a:r>
            </a:p>
          </p:txBody>
        </p:sp>
        <p:sp>
          <p:nvSpPr>
            <p:cNvPr id="5156" name="Text Box 141"/>
            <p:cNvSpPr txBox="1">
              <a:spLocks noChangeArrowheads="1"/>
            </p:cNvSpPr>
            <p:nvPr/>
          </p:nvSpPr>
          <p:spPr bwMode="auto">
            <a:xfrm>
              <a:off x="598366" y="836712"/>
              <a:ext cx="4151335" cy="33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1600" dirty="0" smtClean="0">
                  <a:latin typeface="+mn-lt"/>
                  <a:ea typeface="+mj-ea"/>
                  <a:cs typeface="Arial Unicode MS" pitchFamily="50" charset="-128"/>
                </a:rPr>
                <a:t>ウルツ構造における電子バンド構造</a:t>
              </a:r>
              <a:endParaRPr lang="en-US" altLang="ja-JP" sz="1600" dirty="0">
                <a:latin typeface="+mn-lt"/>
                <a:ea typeface="+mj-ea"/>
                <a:cs typeface="Arial Unicode MS" pitchFamily="50" charset="-128"/>
              </a:endParaRPr>
            </a:p>
          </p:txBody>
        </p:sp>
        <p:sp>
          <p:nvSpPr>
            <p:cNvPr id="5157" name="Text Box 176"/>
            <p:cNvSpPr txBox="1">
              <a:spLocks noChangeArrowheads="1"/>
            </p:cNvSpPr>
            <p:nvPr/>
          </p:nvSpPr>
          <p:spPr bwMode="auto">
            <a:xfrm>
              <a:off x="2359720" y="2619475"/>
              <a:ext cx="6429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500" i="1">
                  <a:solidFill>
                    <a:srgbClr val="A50021"/>
                  </a:solidFill>
                  <a:latin typeface="Calibri" pitchFamily="34" charset="0"/>
                  <a:ea typeface="Arial Unicode MS" pitchFamily="50" charset="-128"/>
                  <a:cs typeface="Times New Roman" pitchFamily="18" charset="0"/>
                </a:rPr>
                <a:t>A</a:t>
              </a:r>
              <a:r>
                <a:rPr lang="en-US" altLang="ja-JP" sz="1500">
                  <a:solidFill>
                    <a:srgbClr val="A50021"/>
                  </a:solidFill>
                  <a:latin typeface="Calibri" pitchFamily="34" charset="0"/>
                  <a:ea typeface="Arial Unicode MS" pitchFamily="50" charset="-128"/>
                  <a:cs typeface="Times New Roman" pitchFamily="18" charset="0"/>
                </a:rPr>
                <a:t>-ex.</a:t>
              </a:r>
            </a:p>
          </p:txBody>
        </p:sp>
        <p:sp>
          <p:nvSpPr>
            <p:cNvPr id="5158" name="Text Box 177"/>
            <p:cNvSpPr txBox="1">
              <a:spLocks noChangeArrowheads="1"/>
            </p:cNvSpPr>
            <p:nvPr/>
          </p:nvSpPr>
          <p:spPr bwMode="auto">
            <a:xfrm>
              <a:off x="2002532" y="3000475"/>
              <a:ext cx="6429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500" i="1">
                  <a:solidFill>
                    <a:srgbClr val="000066"/>
                  </a:solidFill>
                  <a:latin typeface="Calibri" pitchFamily="34" charset="0"/>
                  <a:ea typeface="Arial Unicode MS" pitchFamily="50" charset="-128"/>
                  <a:cs typeface="Times New Roman" pitchFamily="18" charset="0"/>
                </a:rPr>
                <a:t>B</a:t>
              </a:r>
              <a:r>
                <a:rPr lang="en-US" altLang="ja-JP" sz="1500">
                  <a:solidFill>
                    <a:srgbClr val="000066"/>
                  </a:solidFill>
                  <a:latin typeface="Calibri" pitchFamily="34" charset="0"/>
                  <a:ea typeface="Arial Unicode MS" pitchFamily="50" charset="-128"/>
                  <a:cs typeface="Times New Roman" pitchFamily="18" charset="0"/>
                </a:rPr>
                <a:t>-ex.</a:t>
              </a:r>
            </a:p>
          </p:txBody>
        </p:sp>
        <p:sp>
          <p:nvSpPr>
            <p:cNvPr id="5159" name="Text Box 178"/>
            <p:cNvSpPr txBox="1">
              <a:spLocks noChangeArrowheads="1"/>
            </p:cNvSpPr>
            <p:nvPr/>
          </p:nvSpPr>
          <p:spPr bwMode="auto">
            <a:xfrm>
              <a:off x="1985070" y="4005362"/>
              <a:ext cx="642938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500" i="1">
                  <a:solidFill>
                    <a:srgbClr val="003300"/>
                  </a:solidFill>
                  <a:latin typeface="Calibri" pitchFamily="34" charset="0"/>
                  <a:ea typeface="Arial Unicode MS" pitchFamily="50" charset="-128"/>
                  <a:cs typeface="Times New Roman" pitchFamily="18" charset="0"/>
                </a:rPr>
                <a:t>C</a:t>
              </a:r>
              <a:r>
                <a:rPr lang="en-US" altLang="ja-JP" sz="1500">
                  <a:solidFill>
                    <a:srgbClr val="003300"/>
                  </a:solidFill>
                  <a:latin typeface="Calibri" pitchFamily="34" charset="0"/>
                  <a:ea typeface="Arial Unicode MS" pitchFamily="50" charset="-128"/>
                  <a:cs typeface="Times New Roman" pitchFamily="18" charset="0"/>
                </a:rPr>
                <a:t>-ex.</a:t>
              </a:r>
            </a:p>
          </p:txBody>
        </p:sp>
        <p:sp>
          <p:nvSpPr>
            <p:cNvPr id="5160" name="Line 143"/>
            <p:cNvSpPr>
              <a:spLocks noChangeShapeType="1"/>
            </p:cNvSpPr>
            <p:nvPr/>
          </p:nvSpPr>
          <p:spPr bwMode="auto">
            <a:xfrm flipV="1">
              <a:off x="573783" y="1628799"/>
              <a:ext cx="3494162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1" name="Line 144"/>
            <p:cNvSpPr>
              <a:spLocks noChangeShapeType="1"/>
            </p:cNvSpPr>
            <p:nvPr/>
          </p:nvSpPr>
          <p:spPr bwMode="auto">
            <a:xfrm>
              <a:off x="2008882" y="2900462"/>
              <a:ext cx="452438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2" name="Line 145"/>
            <p:cNvSpPr>
              <a:spLocks noChangeShapeType="1"/>
            </p:cNvSpPr>
            <p:nvPr/>
          </p:nvSpPr>
          <p:spPr bwMode="auto">
            <a:xfrm>
              <a:off x="2008882" y="3357662"/>
              <a:ext cx="45243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3" name="Line 146"/>
            <p:cNvSpPr>
              <a:spLocks noChangeShapeType="1"/>
            </p:cNvSpPr>
            <p:nvPr/>
          </p:nvSpPr>
          <p:spPr bwMode="auto">
            <a:xfrm>
              <a:off x="2008882" y="4043462"/>
              <a:ext cx="452438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4" name="Line 147"/>
            <p:cNvSpPr>
              <a:spLocks noChangeShapeType="1"/>
            </p:cNvSpPr>
            <p:nvPr/>
          </p:nvSpPr>
          <p:spPr bwMode="auto">
            <a:xfrm>
              <a:off x="2915345" y="3240187"/>
              <a:ext cx="454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5" name="Line 148"/>
            <p:cNvSpPr>
              <a:spLocks noChangeShapeType="1"/>
            </p:cNvSpPr>
            <p:nvPr/>
          </p:nvSpPr>
          <p:spPr bwMode="auto">
            <a:xfrm>
              <a:off x="2915345" y="3281462"/>
              <a:ext cx="454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6" name="Line 149"/>
            <p:cNvSpPr>
              <a:spLocks noChangeShapeType="1"/>
            </p:cNvSpPr>
            <p:nvPr/>
          </p:nvSpPr>
          <p:spPr bwMode="auto">
            <a:xfrm>
              <a:off x="2915345" y="3891062"/>
              <a:ext cx="454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7" name="Line 150"/>
            <p:cNvSpPr>
              <a:spLocks noChangeShapeType="1"/>
            </p:cNvSpPr>
            <p:nvPr/>
          </p:nvSpPr>
          <p:spPr bwMode="auto">
            <a:xfrm>
              <a:off x="2461320" y="2900462"/>
              <a:ext cx="519113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8" name="Line 151"/>
            <p:cNvSpPr>
              <a:spLocks noChangeShapeType="1"/>
            </p:cNvSpPr>
            <p:nvPr/>
          </p:nvSpPr>
          <p:spPr bwMode="auto">
            <a:xfrm flipV="1">
              <a:off x="2461320" y="3281462"/>
              <a:ext cx="454025" cy="7555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69" name="Line 152"/>
            <p:cNvSpPr>
              <a:spLocks noChangeShapeType="1"/>
            </p:cNvSpPr>
            <p:nvPr/>
          </p:nvSpPr>
          <p:spPr bwMode="auto">
            <a:xfrm flipV="1">
              <a:off x="2461320" y="3891062"/>
              <a:ext cx="454025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70" name="Line 153"/>
            <p:cNvSpPr>
              <a:spLocks noChangeShapeType="1"/>
            </p:cNvSpPr>
            <p:nvPr/>
          </p:nvSpPr>
          <p:spPr bwMode="auto">
            <a:xfrm>
              <a:off x="2461320" y="3357662"/>
              <a:ext cx="4540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71" name="Line 154"/>
            <p:cNvSpPr>
              <a:spLocks noChangeShapeType="1"/>
            </p:cNvSpPr>
            <p:nvPr/>
          </p:nvSpPr>
          <p:spPr bwMode="auto">
            <a:xfrm>
              <a:off x="3628132" y="3518000"/>
              <a:ext cx="3889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72" name="Line 155"/>
            <p:cNvSpPr>
              <a:spLocks noChangeShapeType="1"/>
            </p:cNvSpPr>
            <p:nvPr/>
          </p:nvSpPr>
          <p:spPr bwMode="auto">
            <a:xfrm>
              <a:off x="3628132" y="3549750"/>
              <a:ext cx="3889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73" name="Line 156"/>
            <p:cNvSpPr>
              <a:spLocks noChangeShapeType="1"/>
            </p:cNvSpPr>
            <p:nvPr/>
          </p:nvSpPr>
          <p:spPr bwMode="auto">
            <a:xfrm>
              <a:off x="3628132" y="3600550"/>
              <a:ext cx="3889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74" name="Line 157"/>
            <p:cNvSpPr>
              <a:spLocks noChangeShapeType="1"/>
            </p:cNvSpPr>
            <p:nvPr/>
          </p:nvSpPr>
          <p:spPr bwMode="auto">
            <a:xfrm flipV="1">
              <a:off x="3369370" y="3586262"/>
              <a:ext cx="258763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75" name="Line 158"/>
            <p:cNvSpPr>
              <a:spLocks noChangeShapeType="1"/>
            </p:cNvSpPr>
            <p:nvPr/>
          </p:nvSpPr>
          <p:spPr bwMode="auto">
            <a:xfrm>
              <a:off x="3369370" y="3281462"/>
              <a:ext cx="258763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Text Box 159"/>
            <p:cNvSpPr txBox="1">
              <a:spLocks noChangeArrowheads="1"/>
            </p:cNvSpPr>
            <p:nvPr/>
          </p:nvSpPr>
          <p:spPr bwMode="auto">
            <a:xfrm>
              <a:off x="4063629" y="1410992"/>
              <a:ext cx="777875" cy="36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latin typeface="+mj-lt"/>
                  <a:ea typeface="Arial Unicode MS" pitchFamily="50" charset="-128"/>
                  <a:cs typeface="Arial Unicode MS" pitchFamily="50" charset="-128"/>
                </a:rPr>
                <a:t>C.B.</a:t>
              </a:r>
              <a:r>
                <a:rPr lang="en-US" altLang="ja-JP" dirty="0">
                  <a:latin typeface="+mj-lt"/>
                  <a:ea typeface="+mn-ea"/>
                </a:rPr>
                <a:t> </a:t>
              </a:r>
            </a:p>
          </p:txBody>
        </p:sp>
        <p:sp>
          <p:nvSpPr>
            <p:cNvPr id="5177" name="Text Box 160"/>
            <p:cNvSpPr txBox="1">
              <a:spLocks noChangeArrowheads="1"/>
            </p:cNvSpPr>
            <p:nvPr/>
          </p:nvSpPr>
          <p:spPr bwMode="auto">
            <a:xfrm>
              <a:off x="4012307" y="3357662"/>
              <a:ext cx="777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600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V.B.</a:t>
              </a:r>
            </a:p>
          </p:txBody>
        </p:sp>
        <p:sp>
          <p:nvSpPr>
            <p:cNvPr id="5178" name="Text Box 161"/>
            <p:cNvSpPr txBox="1">
              <a:spLocks noChangeArrowheads="1"/>
            </p:cNvSpPr>
            <p:nvPr/>
          </p:nvSpPr>
          <p:spPr bwMode="auto">
            <a:xfrm>
              <a:off x="4499670" y="1412975"/>
              <a:ext cx="500063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500" i="1">
                  <a:latin typeface="Symbol" pitchFamily="18" charset="2"/>
                </a:rPr>
                <a:t>G</a:t>
              </a:r>
              <a:r>
                <a:rPr lang="en-US" altLang="ja-JP" sz="1500" baseline="-25000">
                  <a:latin typeface="Trebuchet MS" pitchFamily="34" charset="0"/>
                </a:rPr>
                <a:t>7</a:t>
              </a:r>
            </a:p>
          </p:txBody>
        </p:sp>
        <p:sp>
          <p:nvSpPr>
            <p:cNvPr id="5179" name="Text Box 162"/>
            <p:cNvSpPr txBox="1">
              <a:spLocks noChangeArrowheads="1"/>
            </p:cNvSpPr>
            <p:nvPr/>
          </p:nvSpPr>
          <p:spPr bwMode="auto">
            <a:xfrm>
              <a:off x="2072382" y="2601094"/>
              <a:ext cx="15557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i="1" baseline="-25000">
                  <a:latin typeface="Trebuchet MS" pitchFamily="34" charset="0"/>
                </a:rPr>
                <a:t>9</a:t>
              </a:r>
            </a:p>
          </p:txBody>
        </p:sp>
        <p:sp>
          <p:nvSpPr>
            <p:cNvPr id="5180" name="Text Box 163"/>
            <p:cNvSpPr txBox="1">
              <a:spLocks noChangeArrowheads="1"/>
            </p:cNvSpPr>
            <p:nvPr/>
          </p:nvSpPr>
          <p:spPr bwMode="auto">
            <a:xfrm>
              <a:off x="2073970" y="3305275"/>
              <a:ext cx="388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baseline="-25000">
                  <a:latin typeface="Trebuchet MS" pitchFamily="34" charset="0"/>
                </a:rPr>
                <a:t>7</a:t>
              </a:r>
            </a:p>
          </p:txBody>
        </p:sp>
        <p:sp>
          <p:nvSpPr>
            <p:cNvPr id="5181" name="Text Box 164"/>
            <p:cNvSpPr txBox="1">
              <a:spLocks noChangeArrowheads="1"/>
            </p:cNvSpPr>
            <p:nvPr/>
          </p:nvSpPr>
          <p:spPr bwMode="auto">
            <a:xfrm>
              <a:off x="2072382" y="3706912"/>
              <a:ext cx="388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baseline="-25000">
                  <a:latin typeface="Trebuchet MS" pitchFamily="34" charset="0"/>
                </a:rPr>
                <a:t>7</a:t>
              </a:r>
            </a:p>
          </p:txBody>
        </p:sp>
        <p:sp>
          <p:nvSpPr>
            <p:cNvPr id="5182" name="Line 165"/>
            <p:cNvSpPr>
              <a:spLocks noChangeShapeType="1"/>
            </p:cNvSpPr>
            <p:nvPr/>
          </p:nvSpPr>
          <p:spPr bwMode="auto">
            <a:xfrm>
              <a:off x="3823395" y="1605062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Text Box 166"/>
            <p:cNvSpPr txBox="1">
              <a:spLocks noChangeArrowheads="1"/>
            </p:cNvSpPr>
            <p:nvPr/>
          </p:nvSpPr>
          <p:spPr bwMode="auto">
            <a:xfrm>
              <a:off x="3823395" y="2290991"/>
              <a:ext cx="454025" cy="323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sz="1500" i="1" dirty="0">
                  <a:latin typeface="+mj-lt"/>
                  <a:ea typeface="Arial Unicode MS" pitchFamily="50" charset="-128"/>
                  <a:cs typeface="Arial Unicode MS" pitchFamily="50" charset="-128"/>
                </a:rPr>
                <a:t>E</a:t>
              </a:r>
              <a:r>
                <a:rPr lang="en-US" altLang="ja-JP" sz="1500" baseline="-25000" dirty="0">
                  <a:latin typeface="+mj-lt"/>
                  <a:ea typeface="Arial Unicode MS" pitchFamily="50" charset="-128"/>
                  <a:cs typeface="Arial Unicode MS" pitchFamily="50" charset="-128"/>
                </a:rPr>
                <a:t>0</a:t>
              </a:r>
            </a:p>
          </p:txBody>
        </p:sp>
        <p:sp>
          <p:nvSpPr>
            <p:cNvPr id="5184" name="Text Box 167"/>
            <p:cNvSpPr txBox="1">
              <a:spLocks noChangeArrowheads="1"/>
            </p:cNvSpPr>
            <p:nvPr/>
          </p:nvSpPr>
          <p:spPr bwMode="auto">
            <a:xfrm>
              <a:off x="3628132" y="3586262"/>
              <a:ext cx="5889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baseline="-25000">
                  <a:latin typeface="Trebuchet MS" pitchFamily="34" charset="0"/>
                </a:rPr>
                <a:t>15</a:t>
              </a:r>
            </a:p>
          </p:txBody>
        </p:sp>
        <p:sp>
          <p:nvSpPr>
            <p:cNvPr id="5185" name="Text Box 168"/>
            <p:cNvSpPr txBox="1">
              <a:spLocks noChangeArrowheads="1"/>
            </p:cNvSpPr>
            <p:nvPr/>
          </p:nvSpPr>
          <p:spPr bwMode="auto">
            <a:xfrm>
              <a:off x="2915345" y="2848075"/>
              <a:ext cx="388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baseline="-25000">
                  <a:latin typeface="Symbol" pitchFamily="18" charset="2"/>
                </a:rPr>
                <a:t>7</a:t>
              </a:r>
            </a:p>
          </p:txBody>
        </p:sp>
        <p:sp>
          <p:nvSpPr>
            <p:cNvPr id="56" name="Text Box 169"/>
            <p:cNvSpPr txBox="1">
              <a:spLocks noChangeArrowheads="1"/>
            </p:cNvSpPr>
            <p:nvPr/>
          </p:nvSpPr>
          <p:spPr bwMode="auto">
            <a:xfrm>
              <a:off x="3182045" y="2908582"/>
              <a:ext cx="892175" cy="29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sz="1300" i="1" dirty="0">
                  <a:latin typeface="+mj-lt"/>
                  <a:ea typeface="+mn-ea"/>
                </a:rPr>
                <a:t>J</a:t>
              </a:r>
              <a:r>
                <a:rPr lang="en-US" altLang="ja-JP" sz="1300" dirty="0">
                  <a:latin typeface="+mj-lt"/>
                  <a:ea typeface="+mn-ea"/>
                </a:rPr>
                <a:t>=3/2</a:t>
              </a:r>
            </a:p>
          </p:txBody>
        </p:sp>
        <p:sp>
          <p:nvSpPr>
            <p:cNvPr id="5187" name="Text Box 170"/>
            <p:cNvSpPr txBox="1">
              <a:spLocks noChangeArrowheads="1"/>
            </p:cNvSpPr>
            <p:nvPr/>
          </p:nvSpPr>
          <p:spPr bwMode="auto">
            <a:xfrm>
              <a:off x="2850257" y="3891062"/>
              <a:ext cx="388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baseline="-25000">
                  <a:latin typeface="Symbol" pitchFamily="18" charset="2"/>
                </a:rPr>
                <a:t>8</a:t>
              </a:r>
            </a:p>
          </p:txBody>
        </p:sp>
        <p:sp>
          <p:nvSpPr>
            <p:cNvPr id="58" name="Text Box 171"/>
            <p:cNvSpPr txBox="1">
              <a:spLocks noChangeArrowheads="1"/>
            </p:cNvSpPr>
            <p:nvPr/>
          </p:nvSpPr>
          <p:spPr bwMode="auto">
            <a:xfrm>
              <a:off x="3115370" y="3915146"/>
              <a:ext cx="958850" cy="308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sz="1400" i="1" dirty="0">
                  <a:latin typeface="+mj-lt"/>
                  <a:ea typeface="+mn-ea"/>
                </a:rPr>
                <a:t>J</a:t>
              </a:r>
              <a:r>
                <a:rPr lang="en-US" altLang="ja-JP" sz="1400" dirty="0">
                  <a:latin typeface="+mj-lt"/>
                  <a:ea typeface="+mn-ea"/>
                </a:rPr>
                <a:t>=1/2</a:t>
              </a:r>
            </a:p>
          </p:txBody>
        </p:sp>
        <p:sp>
          <p:nvSpPr>
            <p:cNvPr id="5189" name="Line 172"/>
            <p:cNvSpPr>
              <a:spLocks noChangeShapeType="1"/>
            </p:cNvSpPr>
            <p:nvPr/>
          </p:nvSpPr>
          <p:spPr bwMode="auto">
            <a:xfrm>
              <a:off x="3175695" y="3281462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0" name="Line 179"/>
            <p:cNvSpPr>
              <a:spLocks noChangeShapeType="1"/>
            </p:cNvSpPr>
            <p:nvPr/>
          </p:nvSpPr>
          <p:spPr bwMode="auto">
            <a:xfrm>
              <a:off x="2202557" y="1681262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Text Box 206"/>
            <p:cNvSpPr txBox="1">
              <a:spLocks noChangeArrowheads="1"/>
            </p:cNvSpPr>
            <p:nvPr/>
          </p:nvSpPr>
          <p:spPr bwMode="auto">
            <a:xfrm>
              <a:off x="3175695" y="3424566"/>
              <a:ext cx="452438" cy="29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ja-JP" sz="1300" dirty="0">
                  <a:latin typeface="+mj-lt"/>
                  <a:ea typeface="Arial Unicode MS" pitchFamily="50" charset="-128"/>
                  <a:cs typeface="Arial Unicode MS" pitchFamily="50" charset="-128"/>
                </a:rPr>
                <a:t>SO</a:t>
              </a:r>
            </a:p>
          </p:txBody>
        </p:sp>
        <p:sp>
          <p:nvSpPr>
            <p:cNvPr id="5192" name="Line 207"/>
            <p:cNvSpPr>
              <a:spLocks noChangeShapeType="1"/>
            </p:cNvSpPr>
            <p:nvPr/>
          </p:nvSpPr>
          <p:spPr bwMode="auto">
            <a:xfrm>
              <a:off x="1288157" y="3152875"/>
              <a:ext cx="454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3" name="Line 208"/>
            <p:cNvSpPr>
              <a:spLocks noChangeShapeType="1"/>
            </p:cNvSpPr>
            <p:nvPr/>
          </p:nvSpPr>
          <p:spPr bwMode="auto">
            <a:xfrm>
              <a:off x="1288157" y="3914875"/>
              <a:ext cx="454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4" name="Line 210"/>
            <p:cNvSpPr>
              <a:spLocks noChangeShapeType="1"/>
            </p:cNvSpPr>
            <p:nvPr/>
          </p:nvSpPr>
          <p:spPr bwMode="auto">
            <a:xfrm flipV="1">
              <a:off x="1716782" y="2924275"/>
              <a:ext cx="28575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5" name="Line 211"/>
            <p:cNvSpPr>
              <a:spLocks noChangeShapeType="1"/>
            </p:cNvSpPr>
            <p:nvPr/>
          </p:nvSpPr>
          <p:spPr bwMode="auto">
            <a:xfrm>
              <a:off x="1716782" y="3152875"/>
              <a:ext cx="292100" cy="2047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6" name="Line 212"/>
            <p:cNvSpPr>
              <a:spLocks noChangeShapeType="1"/>
            </p:cNvSpPr>
            <p:nvPr/>
          </p:nvSpPr>
          <p:spPr bwMode="auto">
            <a:xfrm flipV="1">
              <a:off x="1716782" y="2900462"/>
              <a:ext cx="292100" cy="1014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7" name="Line 213"/>
            <p:cNvSpPr>
              <a:spLocks noChangeShapeType="1"/>
            </p:cNvSpPr>
            <p:nvPr/>
          </p:nvSpPr>
          <p:spPr bwMode="auto">
            <a:xfrm>
              <a:off x="1716782" y="3914875"/>
              <a:ext cx="355600" cy="1285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8" name="Text Box 214"/>
            <p:cNvSpPr txBox="1">
              <a:spLocks noChangeArrowheads="1"/>
            </p:cNvSpPr>
            <p:nvPr/>
          </p:nvSpPr>
          <p:spPr bwMode="auto">
            <a:xfrm>
              <a:off x="1359595" y="2833191"/>
              <a:ext cx="388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baseline="-25000">
                  <a:latin typeface="Trebuchet MS" pitchFamily="34" charset="0"/>
                </a:rPr>
                <a:t>5</a:t>
              </a:r>
            </a:p>
          </p:txBody>
        </p:sp>
        <p:sp>
          <p:nvSpPr>
            <p:cNvPr id="5199" name="Text Box 215"/>
            <p:cNvSpPr txBox="1">
              <a:spLocks noChangeArrowheads="1"/>
            </p:cNvSpPr>
            <p:nvPr/>
          </p:nvSpPr>
          <p:spPr bwMode="auto">
            <a:xfrm>
              <a:off x="1359595" y="3883125"/>
              <a:ext cx="3889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400" i="1">
                  <a:latin typeface="Symbol" pitchFamily="18" charset="2"/>
                </a:rPr>
                <a:t>G</a:t>
              </a:r>
              <a:r>
                <a:rPr lang="en-US" altLang="ja-JP" sz="1400" baseline="-25000">
                  <a:latin typeface="Trebuchet MS" pitchFamily="34" charset="0"/>
                </a:rPr>
                <a:t>1</a:t>
              </a:r>
            </a:p>
          </p:txBody>
        </p:sp>
        <p:sp>
          <p:nvSpPr>
            <p:cNvPr id="5200" name="Line 216"/>
            <p:cNvSpPr>
              <a:spLocks noChangeShapeType="1"/>
            </p:cNvSpPr>
            <p:nvPr/>
          </p:nvSpPr>
          <p:spPr bwMode="auto">
            <a:xfrm>
              <a:off x="1502470" y="3152875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1" name="Text Box 217"/>
            <p:cNvSpPr txBox="1">
              <a:spLocks noChangeArrowheads="1"/>
            </p:cNvSpPr>
            <p:nvPr/>
          </p:nvSpPr>
          <p:spPr bwMode="auto">
            <a:xfrm>
              <a:off x="1192907" y="3357662"/>
              <a:ext cx="5715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300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CF</a:t>
              </a:r>
              <a:endParaRPr lang="en-US" altLang="ja-JP" sz="1300" i="1">
                <a:latin typeface="Calibri" pitchFamily="34" charset="0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202" name="Line 218"/>
            <p:cNvSpPr>
              <a:spLocks noChangeShapeType="1"/>
            </p:cNvSpPr>
            <p:nvPr/>
          </p:nvSpPr>
          <p:spPr bwMode="auto">
            <a:xfrm>
              <a:off x="573782" y="3610075"/>
              <a:ext cx="454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3" name="Line 220"/>
            <p:cNvSpPr>
              <a:spLocks noChangeShapeType="1"/>
            </p:cNvSpPr>
            <p:nvPr/>
          </p:nvSpPr>
          <p:spPr bwMode="auto">
            <a:xfrm flipV="1">
              <a:off x="1002407" y="3152875"/>
              <a:ext cx="28575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4" name="Line 221"/>
            <p:cNvSpPr>
              <a:spLocks noChangeShapeType="1"/>
            </p:cNvSpPr>
            <p:nvPr/>
          </p:nvSpPr>
          <p:spPr bwMode="auto">
            <a:xfrm>
              <a:off x="1002407" y="3610075"/>
              <a:ext cx="28575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5" name="Line 222"/>
            <p:cNvSpPr>
              <a:spLocks noChangeShapeType="1"/>
            </p:cNvSpPr>
            <p:nvPr/>
          </p:nvSpPr>
          <p:spPr bwMode="auto">
            <a:xfrm>
              <a:off x="788095" y="16288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6" name="Text Box 223"/>
            <p:cNvSpPr txBox="1">
              <a:spLocks noChangeArrowheads="1"/>
            </p:cNvSpPr>
            <p:nvPr/>
          </p:nvSpPr>
          <p:spPr bwMode="auto">
            <a:xfrm>
              <a:off x="788095" y="2314675"/>
              <a:ext cx="4540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1500" i="1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E</a:t>
              </a:r>
              <a:r>
                <a:rPr lang="en-US" altLang="ja-JP" sz="1500" baseline="-25000"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0</a:t>
              </a:r>
            </a:p>
          </p:txBody>
        </p:sp>
        <p:sp>
          <p:nvSpPr>
            <p:cNvPr id="5207" name="Line 229"/>
            <p:cNvSpPr>
              <a:spLocks noChangeShapeType="1"/>
            </p:cNvSpPr>
            <p:nvPr/>
          </p:nvSpPr>
          <p:spPr bwMode="auto">
            <a:xfrm flipH="1" flipV="1">
              <a:off x="2502595" y="2924275"/>
              <a:ext cx="428625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12" name="テキスト ボックス 121"/>
          <p:cNvSpPr txBox="1">
            <a:spLocks noChangeArrowheads="1"/>
          </p:cNvSpPr>
          <p:nvPr/>
        </p:nvSpPr>
        <p:spPr bwMode="auto">
          <a:xfrm>
            <a:off x="336923" y="276771"/>
            <a:ext cx="481114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1900" dirty="0" smtClean="0">
                <a:latin typeface="+mj-lt"/>
                <a:ea typeface="+mj-ea"/>
              </a:rPr>
              <a:t>非極性</a:t>
            </a:r>
            <a:r>
              <a:rPr lang="en-US" altLang="ja-JP" sz="1900" dirty="0" smtClean="0">
                <a:latin typeface="+mj-lt"/>
                <a:ea typeface="+mj-ea"/>
              </a:rPr>
              <a:t>ZnO</a:t>
            </a:r>
            <a:r>
              <a:rPr lang="ja-JP" altLang="en-US" sz="1900" dirty="0" smtClean="0">
                <a:latin typeface="+mj-lt"/>
                <a:ea typeface="+mj-ea"/>
              </a:rPr>
              <a:t>の結晶構造と電子バンド構造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032512" y="1384629"/>
            <a:ext cx="3080118" cy="2345451"/>
            <a:chOff x="5148064" y="1384629"/>
            <a:chExt cx="3080118" cy="2345451"/>
          </a:xfrm>
        </p:grpSpPr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384629"/>
              <a:ext cx="2387968" cy="201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 Box 19"/>
            <p:cNvSpPr txBox="1">
              <a:spLocks noChangeAspect="1" noChangeArrowheads="1"/>
            </p:cNvSpPr>
            <p:nvPr/>
          </p:nvSpPr>
          <p:spPr bwMode="auto">
            <a:xfrm>
              <a:off x="5170481" y="1836871"/>
              <a:ext cx="769671" cy="363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just"/>
              <a:r>
                <a:rPr kumimoji="0" lang="en-US" altLang="ja-JP" sz="1300" dirty="0">
                  <a:solidFill>
                    <a:srgbClr val="006600"/>
                  </a:solidFill>
                  <a:latin typeface="Calibri" pitchFamily="34" charset="0"/>
                  <a:cs typeface="Times New Roman" pitchFamily="18" charset="0"/>
                </a:rPr>
                <a:t>[0001]</a:t>
              </a:r>
            </a:p>
          </p:txBody>
        </p:sp>
        <p:sp>
          <p:nvSpPr>
            <p:cNvPr id="102" name="Line 21"/>
            <p:cNvSpPr>
              <a:spLocks noChangeAspect="1" noChangeShapeType="1"/>
            </p:cNvSpPr>
            <p:nvPr/>
          </p:nvSpPr>
          <p:spPr bwMode="auto">
            <a:xfrm>
              <a:off x="6156176" y="3599833"/>
              <a:ext cx="407796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Line 25"/>
            <p:cNvSpPr>
              <a:spLocks noChangeAspect="1" noChangeShapeType="1"/>
            </p:cNvSpPr>
            <p:nvPr/>
          </p:nvSpPr>
          <p:spPr bwMode="auto">
            <a:xfrm flipV="1">
              <a:off x="5508104" y="2381763"/>
              <a:ext cx="0" cy="538825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テキスト ボックス 8"/>
            <p:cNvSpPr txBox="1">
              <a:spLocks noChangeArrowheads="1"/>
            </p:cNvSpPr>
            <p:nvPr/>
          </p:nvSpPr>
          <p:spPr bwMode="auto">
            <a:xfrm>
              <a:off x="6527384" y="3429000"/>
              <a:ext cx="93083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00" dirty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[</a:t>
              </a:r>
              <a:r>
                <a:rPr lang="en-US" altLang="ja-JP" sz="1300" dirty="0" smtClean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10-10]</a:t>
              </a:r>
              <a:endParaRPr lang="ja-JP" altLang="en-US" sz="13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8" name="テキスト ボックス 75"/>
            <p:cNvSpPr txBox="1">
              <a:spLocks noChangeArrowheads="1"/>
            </p:cNvSpPr>
            <p:nvPr/>
          </p:nvSpPr>
          <p:spPr bwMode="auto">
            <a:xfrm>
              <a:off x="7092280" y="3437692"/>
              <a:ext cx="113590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300" dirty="0" smtClean="0">
                  <a:solidFill>
                    <a:srgbClr val="C00000"/>
                  </a:solidFill>
                  <a:latin typeface="Calibri" pitchFamily="34" charset="0"/>
                </a:rPr>
                <a:t>(</a:t>
              </a:r>
              <a:r>
                <a:rPr lang="en-US" altLang="ja-JP" sz="1300" i="1" dirty="0" smtClean="0">
                  <a:solidFill>
                    <a:srgbClr val="C00000"/>
                  </a:solidFill>
                  <a:latin typeface="Calibri" pitchFamily="34" charset="0"/>
                </a:rPr>
                <a:t>E</a:t>
              </a:r>
              <a:r>
                <a:rPr lang="ja-JP" altLang="en-US" sz="1300" dirty="0" smtClean="0">
                  <a:solidFill>
                    <a:srgbClr val="C00000"/>
                  </a:solidFill>
                  <a:latin typeface="Calibri" pitchFamily="34" charset="0"/>
                </a:rPr>
                <a:t>⊥</a:t>
              </a:r>
              <a:r>
                <a:rPr lang="en-US" altLang="ja-JP" sz="1300" i="1" dirty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altLang="ja-JP" sz="1300" dirty="0" smtClean="0">
                  <a:solidFill>
                    <a:srgbClr val="C00000"/>
                  </a:solidFill>
                  <a:latin typeface="Calibri" pitchFamily="34" charset="0"/>
                </a:rPr>
                <a:t>)</a:t>
              </a:r>
              <a:endParaRPr lang="ja-JP" altLang="en-US" sz="13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99" name="テキスト ボックス 76"/>
            <p:cNvSpPr txBox="1">
              <a:spLocks noChangeArrowheads="1"/>
            </p:cNvSpPr>
            <p:nvPr/>
          </p:nvSpPr>
          <p:spPr bwMode="auto">
            <a:xfrm>
              <a:off x="5148064" y="2056492"/>
              <a:ext cx="7382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500" b="1" i="1" dirty="0">
                  <a:solidFill>
                    <a:srgbClr val="C00000"/>
                  </a:solidFill>
                  <a:latin typeface="Symbol" pitchFamily="18" charset="2"/>
                </a:rPr>
                <a:t> </a:t>
              </a:r>
              <a:r>
                <a:rPr lang="en-US" altLang="ja-JP" sz="1300" dirty="0" smtClean="0">
                  <a:solidFill>
                    <a:srgbClr val="006600"/>
                  </a:solidFill>
                  <a:latin typeface="Calibri" pitchFamily="34" charset="0"/>
                </a:rPr>
                <a:t>(</a:t>
              </a:r>
              <a:r>
                <a:rPr lang="en-US" altLang="ja-JP" sz="1300" i="1" dirty="0" smtClean="0">
                  <a:solidFill>
                    <a:srgbClr val="006600"/>
                  </a:solidFill>
                  <a:latin typeface="Calibri" pitchFamily="34" charset="0"/>
                </a:rPr>
                <a:t>E</a:t>
              </a:r>
              <a:r>
                <a:rPr lang="en-US" altLang="ja-JP" sz="1300" dirty="0" smtClean="0">
                  <a:solidFill>
                    <a:srgbClr val="006600"/>
                  </a:solidFill>
                  <a:latin typeface="Calibri" pitchFamily="34" charset="0"/>
                </a:rPr>
                <a:t>//c)</a:t>
              </a:r>
              <a:endParaRPr lang="ja-JP" altLang="en-US" sz="1300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550258" y="3625840"/>
            <a:ext cx="4774270" cy="2755488"/>
            <a:chOff x="4427984" y="3463607"/>
            <a:chExt cx="5147815" cy="3291776"/>
          </a:xfrm>
        </p:grpSpPr>
        <p:pic>
          <p:nvPicPr>
            <p:cNvPr id="131" name="図 45" descr="nonpolar ZnO abs polarizaiton.PC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463607"/>
              <a:ext cx="4715767" cy="31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2" name="グループ化 131"/>
            <p:cNvGrpSpPr/>
            <p:nvPr/>
          </p:nvGrpSpPr>
          <p:grpSpPr>
            <a:xfrm>
              <a:off x="4801755" y="3754868"/>
              <a:ext cx="4774044" cy="3000515"/>
              <a:chOff x="4478476" y="1124744"/>
              <a:chExt cx="4774044" cy="3000515"/>
            </a:xfrm>
          </p:grpSpPr>
          <p:sp>
            <p:nvSpPr>
              <p:cNvPr id="133" name="テキスト ボックス 47"/>
              <p:cNvSpPr txBox="1">
                <a:spLocks noChangeArrowheads="1"/>
              </p:cNvSpPr>
              <p:nvPr/>
            </p:nvSpPr>
            <p:spPr bwMode="auto">
              <a:xfrm>
                <a:off x="5724127" y="3739198"/>
                <a:ext cx="2232137" cy="386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500" dirty="0">
                    <a:latin typeface="Times New Roman" pitchFamily="18" charset="0"/>
                    <a:cs typeface="Times New Roman" pitchFamily="18" charset="0"/>
                  </a:rPr>
                  <a:t>Photon energy (eV)</a:t>
                </a:r>
                <a:endParaRPr lang="ja-JP" altLang="en-US" sz="1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テキスト ボックス 48"/>
              <p:cNvSpPr txBox="1">
                <a:spLocks noChangeArrowheads="1"/>
              </p:cNvSpPr>
              <p:nvPr/>
            </p:nvSpPr>
            <p:spPr bwMode="auto">
              <a:xfrm rot="16200000">
                <a:off x="3450657" y="2318876"/>
                <a:ext cx="2404088" cy="34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5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ja-JP" sz="1500" dirty="0" smtClean="0">
                    <a:latin typeface="Times New Roman" pitchFamily="18" charset="0"/>
                    <a:cs typeface="Times New Roman" pitchFamily="18" charset="0"/>
                  </a:rPr>
                  <a:t>bsorption </a:t>
                </a:r>
                <a:r>
                  <a:rPr lang="en-US" altLang="ja-JP" sz="15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sz="15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altLang="ja-JP" sz="1500" baseline="30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altLang="ja-JP" sz="1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1500" dirty="0">
                    <a:latin typeface="Times New Roman" pitchFamily="18" charset="0"/>
                    <a:cs typeface="Times New Roman" pitchFamily="18" charset="0"/>
                  </a:rPr>
                  <a:t>cm</a:t>
                </a:r>
                <a:r>
                  <a:rPr lang="en-US" altLang="ja-JP" sz="1500" baseline="30000" dirty="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altLang="ja-JP" sz="15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ja-JP" altLang="en-US" sz="1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テキスト ボックス 53"/>
              <p:cNvSpPr txBox="1">
                <a:spLocks noChangeArrowheads="1"/>
              </p:cNvSpPr>
              <p:nvPr/>
            </p:nvSpPr>
            <p:spPr bwMode="auto">
              <a:xfrm>
                <a:off x="5004259" y="1124744"/>
                <a:ext cx="4248261" cy="367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1400" dirty="0" smtClean="0">
                    <a:latin typeface="Calibri" pitchFamily="34" charset="0"/>
                  </a:rPr>
                  <a:t>Linearly polarized absorption spectra</a:t>
                </a:r>
                <a:endParaRPr lang="ja-JP" altLang="en-US" sz="1400" dirty="0">
                  <a:latin typeface="Calibri" pitchFamily="34" charset="0"/>
                </a:endParaRPr>
              </a:p>
            </p:txBody>
          </p:sp>
          <p:sp>
            <p:nvSpPr>
              <p:cNvPr id="136" name="テキスト ボックス 135"/>
              <p:cNvSpPr txBox="1"/>
              <p:nvPr/>
            </p:nvSpPr>
            <p:spPr>
              <a:xfrm>
                <a:off x="4924857" y="3492000"/>
                <a:ext cx="3751599" cy="386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2.8               3                3.2               3.4</a:t>
                </a:r>
                <a:endParaRPr kumimoji="1" lang="ja-JP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7" name="グループ化 136"/>
              <p:cNvGrpSpPr/>
              <p:nvPr/>
            </p:nvGrpSpPr>
            <p:grpSpPr>
              <a:xfrm>
                <a:off x="5292080" y="1675826"/>
                <a:ext cx="1584176" cy="1057507"/>
                <a:chOff x="5236174" y="1484988"/>
                <a:chExt cx="2084934" cy="1473945"/>
              </a:xfrm>
            </p:grpSpPr>
            <p:grpSp>
              <p:nvGrpSpPr>
                <p:cNvPr id="141" name="グループ化 140"/>
                <p:cNvGrpSpPr/>
                <p:nvPr/>
              </p:nvGrpSpPr>
              <p:grpSpPr>
                <a:xfrm>
                  <a:off x="5236174" y="1624229"/>
                  <a:ext cx="1136026" cy="1334704"/>
                  <a:chOff x="1523262" y="4437063"/>
                  <a:chExt cx="1536570" cy="1944265"/>
                </a:xfrm>
              </p:grpSpPr>
              <p:cxnSp>
                <p:nvCxnSpPr>
                  <p:cNvPr id="144" name="直線コネクタ 143"/>
                  <p:cNvCxnSpPr/>
                  <p:nvPr/>
                </p:nvCxnSpPr>
                <p:spPr>
                  <a:xfrm flipV="1">
                    <a:off x="1993872" y="6018890"/>
                    <a:ext cx="0" cy="3624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直方体 144"/>
                  <p:cNvSpPr/>
                  <p:nvPr/>
                </p:nvSpPr>
                <p:spPr>
                  <a:xfrm>
                    <a:off x="1677307" y="4573654"/>
                    <a:ext cx="620459" cy="1622630"/>
                  </a:xfrm>
                  <a:prstGeom prst="cube">
                    <a:avLst>
                      <a:gd name="adj" fmla="val 70866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46" name="直線コネクタ 145"/>
                  <p:cNvCxnSpPr/>
                  <p:nvPr/>
                </p:nvCxnSpPr>
                <p:spPr>
                  <a:xfrm flipV="1">
                    <a:off x="1987536" y="4437063"/>
                    <a:ext cx="0" cy="3595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線コネクタ 146"/>
                  <p:cNvCxnSpPr/>
                  <p:nvPr/>
                </p:nvCxnSpPr>
                <p:spPr>
                  <a:xfrm flipV="1">
                    <a:off x="1523262" y="5486985"/>
                    <a:ext cx="261115" cy="2458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/>
                  <p:cNvCxnSpPr/>
                  <p:nvPr/>
                </p:nvCxnSpPr>
                <p:spPr>
                  <a:xfrm flipV="1">
                    <a:off x="2294661" y="4869160"/>
                    <a:ext cx="261115" cy="2458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矢印コネクタ 148"/>
                  <p:cNvCxnSpPr/>
                  <p:nvPr/>
                </p:nvCxnSpPr>
                <p:spPr>
                  <a:xfrm>
                    <a:off x="2017855" y="5322633"/>
                    <a:ext cx="969969" cy="41015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矢印コネクタ 149"/>
                  <p:cNvCxnSpPr/>
                  <p:nvPr/>
                </p:nvCxnSpPr>
                <p:spPr>
                  <a:xfrm flipV="1">
                    <a:off x="2269448" y="5176218"/>
                    <a:ext cx="790384" cy="864559"/>
                  </a:xfrm>
                  <a:prstGeom prst="straightConnector1">
                    <a:avLst/>
                  </a:prstGeom>
                  <a:ln>
                    <a:solidFill>
                      <a:srgbClr val="0066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線矢印コネクタ 150"/>
                  <p:cNvCxnSpPr/>
                  <p:nvPr/>
                </p:nvCxnSpPr>
                <p:spPr>
                  <a:xfrm flipV="1">
                    <a:off x="2664640" y="4693331"/>
                    <a:ext cx="0" cy="1399494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2" name="テキスト ボックス 141"/>
                <p:cNvSpPr txBox="1"/>
                <p:nvPr/>
              </p:nvSpPr>
              <p:spPr>
                <a:xfrm>
                  <a:off x="6338354" y="1943402"/>
                  <a:ext cx="982754" cy="386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200" i="1" dirty="0" smtClean="0">
                      <a:solidFill>
                        <a:srgbClr val="006600"/>
                      </a:solidFill>
                    </a:rPr>
                    <a:t>E</a:t>
                  </a:r>
                  <a:r>
                    <a:rPr kumimoji="1" lang="ja-JP" altLang="en-US" sz="1200" dirty="0" smtClean="0">
                      <a:solidFill>
                        <a:srgbClr val="006600"/>
                      </a:solidFill>
                    </a:rPr>
                    <a:t>⊥</a:t>
                  </a:r>
                  <a:r>
                    <a:rPr kumimoji="1" lang="en-US" altLang="ja-JP" sz="1200" i="1" dirty="0" smtClean="0">
                      <a:solidFill>
                        <a:srgbClr val="006600"/>
                      </a:solidFill>
                    </a:rPr>
                    <a:t>c</a:t>
                  </a:r>
                  <a:endParaRPr kumimoji="1" lang="ja-JP" altLang="en-US" sz="1200" i="1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43" name="テキスト ボックス 142"/>
                <p:cNvSpPr txBox="1"/>
                <p:nvPr/>
              </p:nvSpPr>
              <p:spPr>
                <a:xfrm>
                  <a:off x="5908510" y="1484988"/>
                  <a:ext cx="974267" cy="386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200" dirty="0" smtClean="0">
                      <a:solidFill>
                        <a:srgbClr val="C00000"/>
                      </a:solidFill>
                    </a:rPr>
                    <a:t>E // c</a:t>
                  </a:r>
                  <a:endParaRPr kumimoji="1" lang="ja-JP" altLang="en-US" sz="12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8" name="テキスト ボックス 137"/>
              <p:cNvSpPr txBox="1"/>
              <p:nvPr/>
            </p:nvSpPr>
            <p:spPr>
              <a:xfrm>
                <a:off x="5122282" y="2647945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/>
                  <a:t>Sample</a:t>
                </a:r>
                <a:endParaRPr kumimoji="1" lang="ja-JP" altLang="en-US" sz="1200" dirty="0"/>
              </a:p>
            </p:txBody>
          </p:sp>
          <p:sp>
            <p:nvSpPr>
              <p:cNvPr id="139" name="テキスト ボックス 138"/>
              <p:cNvSpPr txBox="1"/>
              <p:nvPr/>
            </p:nvSpPr>
            <p:spPr>
              <a:xfrm>
                <a:off x="6767976" y="2209174"/>
                <a:ext cx="1026114" cy="36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006600"/>
                    </a:solidFill>
                    <a:latin typeface="Symbol" panose="05050102010706020507" pitchFamily="18" charset="2"/>
                  </a:rPr>
                  <a:t>a </a:t>
                </a:r>
                <a:r>
                  <a:rPr kumimoji="1" lang="en-US" altLang="ja-JP" sz="1400" dirty="0" smtClean="0">
                    <a:solidFill>
                      <a:srgbClr val="006600"/>
                    </a:solidFill>
                  </a:rPr>
                  <a:t>(E</a:t>
                </a:r>
                <a:r>
                  <a:rPr kumimoji="1" lang="ja-JP" altLang="en-US" sz="1400" dirty="0" smtClean="0">
                    <a:solidFill>
                      <a:srgbClr val="006600"/>
                    </a:solidFill>
                  </a:rPr>
                  <a:t>⊥</a:t>
                </a:r>
                <a:r>
                  <a:rPr kumimoji="1" lang="en-US" altLang="ja-JP" sz="1400" dirty="0" smtClean="0">
                    <a:solidFill>
                      <a:srgbClr val="006600"/>
                    </a:solidFill>
                  </a:rPr>
                  <a:t>c)</a:t>
                </a:r>
                <a:endParaRPr kumimoji="1" lang="ja-JP" altLang="en-US" sz="14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140" name="テキスト ボックス 139"/>
              <p:cNvSpPr txBox="1"/>
              <p:nvPr/>
            </p:nvSpPr>
            <p:spPr>
              <a:xfrm>
                <a:off x="7416316" y="3215323"/>
                <a:ext cx="9721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i="1" dirty="0" smtClean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a </a:t>
                </a:r>
                <a:r>
                  <a:rPr kumimoji="1" lang="en-US" altLang="ja-JP" sz="1400" dirty="0" smtClean="0">
                    <a:solidFill>
                      <a:srgbClr val="C00000"/>
                    </a:solidFill>
                  </a:rPr>
                  <a:t>(E</a:t>
                </a:r>
                <a:r>
                  <a:rPr lang="en-US" altLang="ja-JP" sz="1300" dirty="0" smtClean="0">
                    <a:solidFill>
                      <a:srgbClr val="C00000"/>
                    </a:solidFill>
                  </a:rPr>
                  <a:t>//</a:t>
                </a:r>
                <a:r>
                  <a:rPr kumimoji="1" lang="en-US" altLang="ja-JP" sz="1400" dirty="0" smtClean="0">
                    <a:solidFill>
                      <a:srgbClr val="C00000"/>
                    </a:solidFill>
                  </a:rPr>
                  <a:t>c)</a:t>
                </a:r>
                <a:endParaRPr kumimoji="1" lang="ja-JP" altLang="en-US" sz="14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7" name="テキスト ボックス 6"/>
          <p:cNvSpPr txBox="1"/>
          <p:nvPr/>
        </p:nvSpPr>
        <p:spPr>
          <a:xfrm>
            <a:off x="5004048" y="980728"/>
            <a:ext cx="386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非極性</a:t>
            </a:r>
            <a:r>
              <a:rPr lang="en-US" altLang="ja-JP" sz="1600" dirty="0" smtClean="0"/>
              <a:t>ZnO (11-20)</a:t>
            </a:r>
            <a:r>
              <a:rPr lang="ja-JP" altLang="en-US" sz="1600" dirty="0" smtClean="0"/>
              <a:t>の原子配列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954" y="5478130"/>
            <a:ext cx="4095054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kumimoji="1" lang="ja-JP" altLang="en-US" sz="1600" dirty="0" smtClean="0"/>
              <a:t>・異方的な面内の原子配列（非極性方位）</a:t>
            </a:r>
            <a:endParaRPr kumimoji="1" lang="en-US" altLang="ja-JP" sz="1600" dirty="0" smtClean="0"/>
          </a:p>
          <a:p>
            <a:pPr>
              <a:lnSpc>
                <a:spcPts val="2500"/>
              </a:lnSpc>
            </a:pPr>
            <a:r>
              <a:rPr lang="ja-JP" altLang="en-US" sz="1600" dirty="0" smtClean="0"/>
              <a:t>・偏光吸収効果（異なる励起吸収遷移）</a:t>
            </a:r>
            <a:endParaRPr lang="en-US" altLang="ja-JP" sz="1600" dirty="0" smtClean="0"/>
          </a:p>
          <a:p>
            <a:pPr>
              <a:lnSpc>
                <a:spcPts val="2500"/>
              </a:lnSpc>
            </a:pPr>
            <a:r>
              <a:rPr kumimoji="1" lang="ja-JP" altLang="en-US" sz="1600" dirty="0"/>
              <a:t>　</a:t>
            </a:r>
            <a:r>
              <a:rPr kumimoji="1" lang="en-US" altLang="ja-JP" sz="1600" dirty="0" smtClean="0"/>
              <a:t>(</a:t>
            </a:r>
            <a:r>
              <a:rPr kumimoji="1" lang="en-US" altLang="ja-JP" sz="1600" i="1" dirty="0" smtClean="0"/>
              <a:t>E</a:t>
            </a:r>
            <a:r>
              <a:rPr kumimoji="1" lang="en-US" altLang="ja-JP" sz="1600" dirty="0" smtClean="0"/>
              <a:t> // </a:t>
            </a:r>
            <a:r>
              <a:rPr kumimoji="1" lang="en-US" altLang="ja-JP" sz="1600" i="1" dirty="0" smtClean="0"/>
              <a:t>c</a:t>
            </a:r>
            <a:r>
              <a:rPr kumimoji="1" lang="en-US" altLang="ja-JP" sz="1600" dirty="0" smtClean="0"/>
              <a:t> </a:t>
            </a:r>
            <a:r>
              <a:rPr lang="ja-JP" altLang="en-US" sz="1600" dirty="0" smtClean="0"/>
              <a:t>及び</a:t>
            </a:r>
            <a:r>
              <a:rPr lang="en-US" altLang="ja-JP" sz="1600" i="1" dirty="0" smtClean="0"/>
              <a:t>E</a:t>
            </a:r>
            <a:r>
              <a:rPr lang="ja-JP" altLang="en-US" sz="1600" dirty="0" smtClean="0"/>
              <a:t>⊥</a:t>
            </a:r>
            <a:r>
              <a:rPr lang="en-US" altLang="ja-JP" sz="1600" i="1" dirty="0" smtClean="0"/>
              <a:t>c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78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2426</Words>
  <Application>Microsoft Office PowerPoint</Application>
  <PresentationFormat>画面に合わせる (4:3)</PresentationFormat>
  <Paragraphs>548</Paragraphs>
  <Slides>20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​​テーマ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TOSHIBA</dc:creator>
  <cp:lastModifiedBy>TOSHIBA</cp:lastModifiedBy>
  <cp:revision>131</cp:revision>
  <cp:lastPrinted>2014-02-01T08:21:23Z</cp:lastPrinted>
  <dcterms:created xsi:type="dcterms:W3CDTF">2014-01-31T04:06:26Z</dcterms:created>
  <dcterms:modified xsi:type="dcterms:W3CDTF">2014-03-11T05:20:21Z</dcterms:modified>
</cp:coreProperties>
</file>