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9" r:id="rId3"/>
    <p:sldId id="260" r:id="rId4"/>
    <p:sldId id="261" r:id="rId5"/>
    <p:sldId id="291" r:id="rId6"/>
    <p:sldId id="283" r:id="rId7"/>
    <p:sldId id="285" r:id="rId8"/>
    <p:sldId id="290" r:id="rId9"/>
    <p:sldId id="279" r:id="rId10"/>
    <p:sldId id="281" r:id="rId11"/>
    <p:sldId id="282" r:id="rId12"/>
    <p:sldId id="267" r:id="rId13"/>
    <p:sldId id="277" r:id="rId14"/>
    <p:sldId id="269" r:id="rId15"/>
    <p:sldId id="287" r:id="rId16"/>
    <p:sldId id="288" r:id="rId17"/>
    <p:sldId id="289" r:id="rId18"/>
    <p:sldId id="271"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1D67D3-15A0-4876-833F-37C2207FB016}" type="datetimeFigureOut">
              <a:rPr kumimoji="1" lang="ja-JP" altLang="en-US" smtClean="0"/>
              <a:t>2014/3/11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A7DF4C-481E-4BD7-8E68-03263BDC4DAB}" type="slidenum">
              <a:rPr kumimoji="1" lang="ja-JP" altLang="en-US" smtClean="0"/>
              <a:t>‹#›</a:t>
            </a:fld>
            <a:endParaRPr kumimoji="1" lang="ja-JP" altLang="en-US"/>
          </a:p>
        </p:txBody>
      </p:sp>
    </p:spTree>
    <p:extLst>
      <p:ext uri="{BB962C8B-B14F-4D97-AF65-F5344CB8AC3E}">
        <p14:creationId xmlns:p14="http://schemas.microsoft.com/office/powerpoint/2010/main" val="17706917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309B03C-DDD4-4B28-A535-15272D200D7F}" type="slidenum">
              <a:rPr lang="en-US" altLang="ja-JP" smtClean="0"/>
              <a:pPr eaLnBrk="1" hangingPunct="1"/>
              <a:t>2</a:t>
            </a:fld>
            <a:endParaRPr lang="en-US" altLang="ja-JP"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A51157E-5C05-4B12-9AB3-F7A76A64EBFC}" type="slidenum">
              <a:rPr lang="en-US" altLang="ja-JP" smtClean="0"/>
              <a:pPr eaLnBrk="1" hangingPunct="1"/>
              <a:t>13</a:t>
            </a:fld>
            <a:endParaRPr lang="en-US" altLang="ja-JP"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66314D3-EAEF-4E20-AED9-6F93C4D22A31}" type="slidenum">
              <a:rPr lang="en-US" altLang="ja-JP" smtClean="0"/>
              <a:pPr eaLnBrk="1" hangingPunct="1"/>
              <a:t>14</a:t>
            </a:fld>
            <a:endParaRPr lang="en-US" altLang="ja-JP"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188FF6E-18A4-46BD-9256-3FA8BE037AF2}" type="slidenum">
              <a:rPr lang="en-US" altLang="ja-JP" smtClean="0"/>
              <a:pPr eaLnBrk="1" hangingPunct="1"/>
              <a:t>15</a:t>
            </a:fld>
            <a:endParaRPr lang="en-US" altLang="ja-JP"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188FF6E-18A4-46BD-9256-3FA8BE037AF2}" type="slidenum">
              <a:rPr lang="en-US" altLang="ja-JP" smtClean="0"/>
              <a:pPr eaLnBrk="1" hangingPunct="1"/>
              <a:t>16</a:t>
            </a:fld>
            <a:endParaRPr lang="en-US" altLang="ja-JP"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EDF9757-E12A-4711-BBAF-80563D15B35C}" type="slidenum">
              <a:rPr lang="en-US" altLang="ja-JP" smtClean="0"/>
              <a:pPr eaLnBrk="1" hangingPunct="1"/>
              <a:t>17</a:t>
            </a:fld>
            <a:endParaRPr lang="en-US" altLang="ja-JP"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ja-JP" altLang="ja-JP"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E843181-3358-4F02-B404-5B3135C055CF}" type="slidenum">
              <a:rPr lang="en-US" altLang="ja-JP" smtClean="0"/>
              <a:pPr eaLnBrk="1" hangingPunct="1"/>
              <a:t>18</a:t>
            </a:fld>
            <a:endParaRPr lang="en-US" altLang="ja-JP"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8B076D7-8FEA-41DC-8F14-6500C85D1789}" type="slidenum">
              <a:rPr lang="en-US" altLang="ja-JP" smtClean="0"/>
              <a:pPr eaLnBrk="1" hangingPunct="1"/>
              <a:t>3</a:t>
            </a:fld>
            <a:endParaRPr lang="en-US" altLang="ja-JP"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D1D970-CFEB-44C0-BDF8-7280D08A4332}" type="slidenum">
              <a:rPr lang="en-US" altLang="ja-JP" smtClean="0"/>
              <a:pPr eaLnBrk="1" hangingPunct="1"/>
              <a:t>4</a:t>
            </a:fld>
            <a:endParaRPr lang="en-US" altLang="ja-JP"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D1D970-CFEB-44C0-BDF8-7280D08A4332}" type="slidenum">
              <a:rPr lang="en-US" altLang="ja-JP" smtClean="0"/>
              <a:pPr eaLnBrk="1" hangingPunct="1"/>
              <a:t>5</a:t>
            </a:fld>
            <a:endParaRPr lang="en-US" altLang="ja-JP"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9DD69-66D1-4FBD-B8B9-913A09D28A3E}" type="slidenum">
              <a:rPr lang="en-US" altLang="ja-JP"/>
              <a:pPr/>
              <a:t>8</a:t>
            </a:fld>
            <a:endParaRPr lang="en-US" altLang="ja-JP"/>
          </a:p>
        </p:txBody>
      </p:sp>
      <p:sp>
        <p:nvSpPr>
          <p:cNvPr id="1290242" name="Rectangle 2"/>
          <p:cNvSpPr>
            <a:spLocks noGrp="1" noRot="1" noChangeAspect="1" noChangeArrowheads="1" noTextEdit="1"/>
          </p:cNvSpPr>
          <p:nvPr>
            <p:ph type="sldImg"/>
          </p:nvPr>
        </p:nvSpPr>
        <p:spPr>
          <a:ln/>
        </p:spPr>
      </p:sp>
      <p:sp>
        <p:nvSpPr>
          <p:cNvPr id="12902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D1D970-CFEB-44C0-BDF8-7280D08A4332}" type="slidenum">
              <a:rPr lang="en-US" altLang="ja-JP" smtClean="0"/>
              <a:pPr eaLnBrk="1" hangingPunct="1"/>
              <a:t>9</a:t>
            </a:fld>
            <a:endParaRPr lang="en-US" altLang="ja-JP"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D1D970-CFEB-44C0-BDF8-7280D08A4332}" type="slidenum">
              <a:rPr lang="en-US" altLang="ja-JP" smtClean="0"/>
              <a:pPr eaLnBrk="1" hangingPunct="1"/>
              <a:t>10</a:t>
            </a:fld>
            <a:endParaRPr lang="en-US" altLang="ja-JP"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D1D970-CFEB-44C0-BDF8-7280D08A4332}" type="slidenum">
              <a:rPr lang="en-US" altLang="ja-JP" smtClean="0"/>
              <a:pPr eaLnBrk="1" hangingPunct="1"/>
              <a:t>11</a:t>
            </a:fld>
            <a:endParaRPr lang="en-US" altLang="ja-JP"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3C86FF7-CF86-48C8-9F49-9D351AADEFA9}" type="slidenum">
              <a:rPr lang="en-US" altLang="ja-JP" smtClean="0"/>
              <a:pPr eaLnBrk="1" hangingPunct="1"/>
              <a:t>12</a:t>
            </a:fld>
            <a:endParaRPr lang="en-US" altLang="ja-JP"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186041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270311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2847502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2014/3/11</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dirty="0" smtClean="0"/>
              <a:t>「コンピューティクスによる物質デザイン：複合相関と非平衡ダイナミクス」平成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6390DD63-5C40-4F03-8A32-F2CEAB5D59B4}" type="slidenum">
              <a:rPr lang="en-US" altLang="ja-JP"/>
              <a:pPr>
                <a:defRPr/>
              </a:pPr>
              <a:t>‹#›</a:t>
            </a:fld>
            <a:endParaRPr lang="en-US" altLang="ja-JP"/>
          </a:p>
        </p:txBody>
      </p:sp>
    </p:spTree>
    <p:extLst>
      <p:ext uri="{BB962C8B-B14F-4D97-AF65-F5344CB8AC3E}">
        <p14:creationId xmlns:p14="http://schemas.microsoft.com/office/powerpoint/2010/main" val="208698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198200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402138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318314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6796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414553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3553203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18395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28DA28-F5AE-4A02-8629-DF10C49F14CA}" type="datetimeFigureOut">
              <a:rPr kumimoji="1" lang="ja-JP" altLang="en-US" smtClean="0"/>
              <a:t>2014/3/11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34377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8DA28-F5AE-4A02-8629-DF10C49F14CA}" type="datetimeFigureOut">
              <a:rPr kumimoji="1" lang="ja-JP" altLang="en-US" smtClean="0"/>
              <a:t>2014/3/11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704A2-870C-4A22-A33E-A77E31717B26}" type="slidenum">
              <a:rPr kumimoji="1" lang="ja-JP" altLang="en-US" smtClean="0"/>
              <a:t>‹#›</a:t>
            </a:fld>
            <a:endParaRPr kumimoji="1" lang="ja-JP" altLang="en-US"/>
          </a:p>
        </p:txBody>
      </p:sp>
    </p:spTree>
    <p:extLst>
      <p:ext uri="{BB962C8B-B14F-4D97-AF65-F5344CB8AC3E}">
        <p14:creationId xmlns:p14="http://schemas.microsoft.com/office/powerpoint/2010/main" val="7701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fte.jp/"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www.fftw.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hyperlink" Target="http://www.ffte.jp/"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26" Type="http://schemas.openxmlformats.org/officeDocument/2006/relationships/image" Target="../media/image28.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2" Type="http://schemas.openxmlformats.org/officeDocument/2006/relationships/notesSlide" Target="../notesSlides/notesSlide5.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2051"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2052" name="Rectangle 2"/>
          <p:cNvSpPr>
            <a:spLocks noGrp="1" noChangeArrowheads="1"/>
          </p:cNvSpPr>
          <p:nvPr>
            <p:ph type="ctrTitle"/>
          </p:nvPr>
        </p:nvSpPr>
        <p:spPr>
          <a:xfrm>
            <a:off x="287338" y="1628775"/>
            <a:ext cx="8532812" cy="1470025"/>
          </a:xfrm>
        </p:spPr>
        <p:txBody>
          <a:bodyPr>
            <a:normAutofit/>
          </a:bodyPr>
          <a:lstStyle/>
          <a:p>
            <a:r>
              <a:rPr lang="en-US" altLang="ja-JP" sz="4000" dirty="0" smtClean="0">
                <a:latin typeface="Arial" pitchFamily="34" charset="0"/>
                <a:cs typeface="Arial" pitchFamily="34" charset="0"/>
              </a:rPr>
              <a:t>GPU</a:t>
            </a:r>
            <a:r>
              <a:rPr lang="ja-JP" altLang="en-US" sz="4000" dirty="0">
                <a:latin typeface="Arial" pitchFamily="34" charset="0"/>
                <a:cs typeface="Arial" pitchFamily="34" charset="0"/>
              </a:rPr>
              <a:t>クラスタにおける</a:t>
            </a:r>
            <a:r>
              <a:rPr lang="ja-JP" altLang="en-US" sz="4000" dirty="0" smtClean="0">
                <a:latin typeface="Arial" pitchFamily="34" charset="0"/>
                <a:cs typeface="Arial" pitchFamily="34" charset="0"/>
              </a:rPr>
              <a:t>並列三次元</a:t>
            </a:r>
            <a:r>
              <a:rPr lang="en-US" altLang="ja-JP" sz="4000" dirty="0">
                <a:latin typeface="Arial" pitchFamily="34" charset="0"/>
                <a:cs typeface="Arial" pitchFamily="34" charset="0"/>
              </a:rPr>
              <a:t>FFT</a:t>
            </a:r>
            <a:r>
              <a:rPr lang="ja-JP" altLang="en-US" sz="4000" dirty="0">
                <a:latin typeface="Arial" pitchFamily="34" charset="0"/>
                <a:cs typeface="Arial" pitchFamily="34" charset="0"/>
              </a:rPr>
              <a:t>の実現と評価</a:t>
            </a:r>
            <a:endParaRPr lang="ja-JP" altLang="en-US" sz="4000" dirty="0" smtClean="0">
              <a:latin typeface="Arial" pitchFamily="34" charset="0"/>
              <a:cs typeface="Arial" pitchFamily="34" charset="0"/>
            </a:endParaRPr>
          </a:p>
        </p:txBody>
      </p:sp>
      <p:sp>
        <p:nvSpPr>
          <p:cNvPr id="2053" name="Rectangle 3"/>
          <p:cNvSpPr>
            <a:spLocks noGrp="1" noChangeArrowheads="1"/>
          </p:cNvSpPr>
          <p:nvPr>
            <p:ph type="subTitle" idx="1"/>
          </p:nvPr>
        </p:nvSpPr>
        <p:spPr>
          <a:xfrm>
            <a:off x="757238" y="3886200"/>
            <a:ext cx="7559675" cy="1752600"/>
          </a:xfrm>
        </p:spPr>
        <p:txBody>
          <a:bodyPr/>
          <a:lstStyle/>
          <a:p>
            <a:pPr eaLnBrk="1" hangingPunct="1"/>
            <a:r>
              <a:rPr lang="ja-JP" altLang="en-US" dirty="0" smtClean="0">
                <a:solidFill>
                  <a:schemeClr val="tx1"/>
                </a:solidFill>
              </a:rPr>
              <a:t>高橋大介</a:t>
            </a:r>
          </a:p>
          <a:p>
            <a:pPr eaLnBrk="1" hangingPunct="1"/>
            <a:r>
              <a:rPr lang="ja-JP" altLang="en-US" dirty="0" smtClean="0">
                <a:solidFill>
                  <a:schemeClr val="tx1"/>
                </a:solidFill>
              </a:rPr>
              <a:t>筑波大学システム情報系</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5123"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5124" name="Rectangle 2"/>
          <p:cNvSpPr>
            <a:spLocks noGrp="1" noChangeArrowheads="1"/>
          </p:cNvSpPr>
          <p:nvPr>
            <p:ph type="title"/>
          </p:nvPr>
        </p:nvSpPr>
        <p:spPr>
          <a:xfrm>
            <a:off x="205680" y="260350"/>
            <a:ext cx="8686800" cy="792163"/>
          </a:xfrm>
        </p:spPr>
        <p:txBody>
          <a:bodyPr>
            <a:normAutofit fontScale="90000"/>
          </a:bodyPr>
          <a:lstStyle/>
          <a:p>
            <a:pPr eaLnBrk="1" hangingPunct="1"/>
            <a:r>
              <a:rPr lang="en-US" altLang="ja-JP" sz="4000" dirty="0" smtClean="0">
                <a:latin typeface="Arial" pitchFamily="34" charset="0"/>
                <a:cs typeface="Arial" pitchFamily="34" charset="0"/>
              </a:rPr>
              <a:t>GPU</a:t>
            </a:r>
            <a:r>
              <a:rPr lang="ja-JP" altLang="en-US" sz="4000" dirty="0" smtClean="0">
                <a:latin typeface="Arial" pitchFamily="34" charset="0"/>
                <a:cs typeface="Arial" pitchFamily="34" charset="0"/>
              </a:rPr>
              <a:t>クラスタにおける並列三次元</a:t>
            </a:r>
            <a:r>
              <a:rPr lang="en-US" altLang="ja-JP" sz="4000" dirty="0" smtClean="0">
                <a:latin typeface="Arial" pitchFamily="34" charset="0"/>
                <a:cs typeface="Arial" pitchFamily="34" charset="0"/>
              </a:rPr>
              <a:t>FFT</a:t>
            </a:r>
            <a:r>
              <a:rPr lang="ja-JP" altLang="en-US" sz="4000" dirty="0" smtClean="0">
                <a:latin typeface="Arial" pitchFamily="34" charset="0"/>
                <a:cs typeface="Arial" pitchFamily="34" charset="0"/>
              </a:rPr>
              <a:t>（</a:t>
            </a:r>
            <a:r>
              <a:rPr lang="en-US" altLang="ja-JP" sz="4000" dirty="0">
                <a:latin typeface="Arial" pitchFamily="34" charset="0"/>
                <a:cs typeface="Arial" pitchFamily="34" charset="0"/>
              </a:rPr>
              <a:t>2</a:t>
            </a:r>
            <a:r>
              <a:rPr lang="en-US" altLang="ja-JP" sz="4000" dirty="0" smtClean="0">
                <a:latin typeface="Arial" pitchFamily="34" charset="0"/>
                <a:cs typeface="Arial" pitchFamily="34" charset="0"/>
              </a:rPr>
              <a:t>/2</a:t>
            </a:r>
            <a:r>
              <a:rPr lang="ja-JP" altLang="en-US" sz="4000" dirty="0" smtClean="0">
                <a:latin typeface="Arial" pitchFamily="34" charset="0"/>
                <a:cs typeface="Arial" pitchFamily="34" charset="0"/>
              </a:rPr>
              <a:t>）</a:t>
            </a:r>
          </a:p>
        </p:txBody>
      </p:sp>
      <p:sp>
        <p:nvSpPr>
          <p:cNvPr id="5125" name="Rectangle 3"/>
          <p:cNvSpPr>
            <a:spLocks noGrp="1" noChangeArrowheads="1"/>
          </p:cNvSpPr>
          <p:nvPr>
            <p:ph type="body" idx="1"/>
          </p:nvPr>
        </p:nvSpPr>
        <p:spPr>
          <a:xfrm>
            <a:off x="250825" y="1054100"/>
            <a:ext cx="8605838" cy="5111750"/>
          </a:xfrm>
        </p:spPr>
        <p:txBody>
          <a:bodyPr>
            <a:normAutofit lnSpcReduction="10000"/>
          </a:bodyPr>
          <a:lstStyle/>
          <a:p>
            <a:pPr eaLnBrk="1" hangingPunct="1"/>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上のメモリを</a:t>
            </a:r>
            <a:r>
              <a:rPr lang="en-US" altLang="ja-JP" sz="2800" dirty="0" smtClean="0">
                <a:latin typeface="Arial" pitchFamily="34" charset="0"/>
                <a:cs typeface="Arial" pitchFamily="34" charset="0"/>
              </a:rPr>
              <a:t>MPI</a:t>
            </a:r>
            <a:r>
              <a:rPr lang="ja-JP" altLang="en-US" sz="2800" dirty="0" smtClean="0">
                <a:latin typeface="Arial" pitchFamily="34" charset="0"/>
                <a:cs typeface="Arial" pitchFamily="34" charset="0"/>
              </a:rPr>
              <a:t>により転送する場合，以下の手順で行う必要がある．</a:t>
            </a:r>
            <a:endParaRPr lang="en-US" altLang="ja-JP" sz="2800" dirty="0" smtClean="0">
              <a:latin typeface="Arial" pitchFamily="34" charset="0"/>
              <a:cs typeface="Arial" pitchFamily="34" charset="0"/>
            </a:endParaRPr>
          </a:p>
          <a:p>
            <a:pPr marL="914400" lvl="1" indent="-514350">
              <a:buFont typeface="+mj-lt"/>
              <a:buAutoNum type="arabicPeriod"/>
            </a:pPr>
            <a:r>
              <a:rPr lang="en-US" altLang="ja-JP" sz="2400" dirty="0" smtClean="0">
                <a:latin typeface="Arial" pitchFamily="34" charset="0"/>
                <a:cs typeface="Arial" pitchFamily="34" charset="0"/>
              </a:rPr>
              <a:t>GPU</a:t>
            </a:r>
            <a:r>
              <a:rPr lang="ja-JP" altLang="en-US" sz="2400" dirty="0" smtClean="0">
                <a:latin typeface="Arial" pitchFamily="34" charset="0"/>
                <a:cs typeface="Arial" pitchFamily="34" charset="0"/>
              </a:rPr>
              <a:t>上のデバイスメモリから</a:t>
            </a:r>
            <a:r>
              <a:rPr lang="en-US" altLang="ja-JP" sz="2400" dirty="0" smtClean="0">
                <a:latin typeface="Arial" pitchFamily="34" charset="0"/>
                <a:cs typeface="Arial" pitchFamily="34" charset="0"/>
              </a:rPr>
              <a:t>CPU</a:t>
            </a:r>
            <a:r>
              <a:rPr lang="ja-JP" altLang="en-US" sz="2400" dirty="0" smtClean="0">
                <a:latin typeface="Arial" pitchFamily="34" charset="0"/>
                <a:cs typeface="Arial" pitchFamily="34" charset="0"/>
              </a:rPr>
              <a:t>上のホストメモリへデータをコピーする．</a:t>
            </a:r>
            <a:endParaRPr lang="en-US" altLang="ja-JP" sz="2400" dirty="0" smtClean="0">
              <a:latin typeface="Arial" pitchFamily="34" charset="0"/>
              <a:cs typeface="Arial" pitchFamily="34" charset="0"/>
            </a:endParaRPr>
          </a:p>
          <a:p>
            <a:pPr marL="914400" lvl="1" indent="-514350">
              <a:buFont typeface="+mj-lt"/>
              <a:buAutoNum type="arabicPeriod"/>
            </a:pPr>
            <a:r>
              <a:rPr lang="en-US" altLang="ja-JP" sz="2400" dirty="0" smtClean="0">
                <a:latin typeface="Arial" pitchFamily="34" charset="0"/>
                <a:cs typeface="Arial" pitchFamily="34" charset="0"/>
              </a:rPr>
              <a:t>MPI</a:t>
            </a:r>
            <a:r>
              <a:rPr lang="ja-JP" altLang="en-US" sz="2400" dirty="0" smtClean="0">
                <a:latin typeface="Arial" pitchFamily="34" charset="0"/>
                <a:cs typeface="Arial" pitchFamily="34" charset="0"/>
              </a:rPr>
              <a:t>の通信関数を用いて転送する．</a:t>
            </a:r>
            <a:endParaRPr lang="en-US" altLang="ja-JP" sz="2400" dirty="0" smtClean="0">
              <a:latin typeface="Arial" pitchFamily="34" charset="0"/>
              <a:cs typeface="Arial" pitchFamily="34" charset="0"/>
            </a:endParaRPr>
          </a:p>
          <a:p>
            <a:pPr marL="914400" lvl="1" indent="-514350">
              <a:buFont typeface="+mj-lt"/>
              <a:buAutoNum type="arabicPeriod"/>
            </a:pPr>
            <a:r>
              <a:rPr lang="en-US" altLang="ja-JP" sz="2400" dirty="0" smtClean="0">
                <a:latin typeface="Arial" pitchFamily="34" charset="0"/>
                <a:cs typeface="Arial" pitchFamily="34" charset="0"/>
              </a:rPr>
              <a:t>CPU</a:t>
            </a:r>
            <a:r>
              <a:rPr lang="ja-JP" altLang="en-US" sz="2400" dirty="0" smtClean="0">
                <a:latin typeface="Arial" pitchFamily="34" charset="0"/>
                <a:cs typeface="Arial" pitchFamily="34" charset="0"/>
              </a:rPr>
              <a:t>上のホストメモリから</a:t>
            </a:r>
            <a:r>
              <a:rPr lang="en-US" altLang="ja-JP" sz="2400" dirty="0" smtClean="0">
                <a:latin typeface="Arial" pitchFamily="34" charset="0"/>
                <a:cs typeface="Arial" pitchFamily="34" charset="0"/>
              </a:rPr>
              <a:t>GPU</a:t>
            </a:r>
            <a:r>
              <a:rPr lang="ja-JP" altLang="en-US" sz="2400" dirty="0" smtClean="0">
                <a:latin typeface="Arial" pitchFamily="34" charset="0"/>
                <a:cs typeface="Arial" pitchFamily="34" charset="0"/>
              </a:rPr>
              <a:t>上のデバイスメモリにコピーする．</a:t>
            </a:r>
            <a:endParaRPr lang="en-US" altLang="ja-JP" sz="2400" dirty="0" smtClean="0">
              <a:latin typeface="Arial" pitchFamily="34" charset="0"/>
              <a:cs typeface="Arial" pitchFamily="34" charset="0"/>
            </a:endParaRPr>
          </a:p>
          <a:p>
            <a:pPr eaLnBrk="1" hangingPunct="1"/>
            <a:r>
              <a:rPr lang="ja-JP" altLang="en-US" sz="2800" dirty="0" smtClean="0">
                <a:latin typeface="Arial" pitchFamily="34" charset="0"/>
                <a:cs typeface="Arial" pitchFamily="34" charset="0"/>
              </a:rPr>
              <a:t>この場合，</a:t>
            </a:r>
            <a:r>
              <a:rPr lang="en-US" altLang="ja-JP" sz="2800" dirty="0" smtClean="0">
                <a:latin typeface="Arial" pitchFamily="34" charset="0"/>
                <a:cs typeface="Arial" pitchFamily="34" charset="0"/>
              </a:rPr>
              <a:t>CPU</a:t>
            </a:r>
            <a:r>
              <a:rPr lang="ja-JP" altLang="en-US" sz="2800" dirty="0" smtClean="0">
                <a:latin typeface="Arial" pitchFamily="34" charset="0"/>
                <a:cs typeface="Arial" pitchFamily="34" charset="0"/>
              </a:rPr>
              <a:t>と</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のデータ転送を行っている間は</a:t>
            </a:r>
            <a:r>
              <a:rPr lang="en-US" altLang="ja-JP" sz="2800" dirty="0" smtClean="0">
                <a:latin typeface="Arial" pitchFamily="34" charset="0"/>
                <a:cs typeface="Arial" pitchFamily="34" charset="0"/>
              </a:rPr>
              <a:t>MPI</a:t>
            </a:r>
            <a:r>
              <a:rPr lang="ja-JP" altLang="en-US" sz="2800" dirty="0" smtClean="0">
                <a:latin typeface="Arial" pitchFamily="34" charset="0"/>
                <a:cs typeface="Arial" pitchFamily="34" charset="0"/>
              </a:rPr>
              <a:t>の通信が行われないという問題がある．</a:t>
            </a:r>
            <a:endParaRPr lang="en-US" altLang="ja-JP" sz="2800" dirty="0" smtClean="0">
              <a:latin typeface="Arial" pitchFamily="34" charset="0"/>
              <a:cs typeface="Arial" pitchFamily="34" charset="0"/>
            </a:endParaRPr>
          </a:p>
          <a:p>
            <a:pPr eaLnBrk="1" hangingPunct="1"/>
            <a:r>
              <a:rPr lang="ja-JP" altLang="en-US" sz="2800" dirty="0">
                <a:latin typeface="Arial" pitchFamily="34" charset="0"/>
                <a:cs typeface="Arial" pitchFamily="34" charset="0"/>
              </a:rPr>
              <a:t>そこ</a:t>
            </a:r>
            <a:r>
              <a:rPr lang="ja-JP" altLang="en-US" sz="2800" dirty="0" smtClean="0">
                <a:latin typeface="Arial" pitchFamily="34" charset="0"/>
                <a:cs typeface="Arial" pitchFamily="34" charset="0"/>
              </a:rPr>
              <a:t>で，</a:t>
            </a:r>
            <a:r>
              <a:rPr lang="en-US" altLang="ja-JP" sz="2800" dirty="0" smtClean="0">
                <a:latin typeface="Arial" pitchFamily="34" charset="0"/>
                <a:cs typeface="Arial" pitchFamily="34" charset="0"/>
              </a:rPr>
              <a:t>CPU</a:t>
            </a:r>
            <a:r>
              <a:rPr lang="ja-JP" altLang="en-US" sz="2800" dirty="0" smtClean="0">
                <a:latin typeface="Arial" pitchFamily="34" charset="0"/>
                <a:cs typeface="Arial" pitchFamily="34" charset="0"/>
              </a:rPr>
              <a:t>と</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間のデータ転送とノード間の</a:t>
            </a:r>
            <a:r>
              <a:rPr lang="en-US" altLang="ja-JP" sz="2800" dirty="0" smtClean="0">
                <a:latin typeface="Arial" pitchFamily="34" charset="0"/>
                <a:cs typeface="Arial" pitchFamily="34" charset="0"/>
              </a:rPr>
              <a:t>MPI</a:t>
            </a:r>
            <a:r>
              <a:rPr lang="ja-JP" altLang="en-US" sz="2800" dirty="0" smtClean="0">
                <a:latin typeface="Arial" pitchFamily="34" charset="0"/>
                <a:cs typeface="Arial" pitchFamily="34" charset="0"/>
              </a:rPr>
              <a:t>通信をパイプライン化してオーバーラップさせることができる</a:t>
            </a:r>
            <a:r>
              <a:rPr lang="en-US" altLang="ja-JP" sz="2800" dirty="0" smtClean="0">
                <a:latin typeface="Arial" pitchFamily="34" charset="0"/>
                <a:cs typeface="Arial" pitchFamily="34" charset="0"/>
              </a:rPr>
              <a:t>MPI</a:t>
            </a:r>
            <a:r>
              <a:rPr lang="ja-JP" altLang="en-US" sz="2800" dirty="0" smtClean="0">
                <a:latin typeface="Arial" pitchFamily="34" charset="0"/>
                <a:cs typeface="Arial" pitchFamily="34" charset="0"/>
              </a:rPr>
              <a:t>ライブラリである</a:t>
            </a:r>
            <a:r>
              <a:rPr lang="en-US" altLang="ja-JP" sz="2800" dirty="0" smtClean="0">
                <a:latin typeface="Arial" pitchFamily="34" charset="0"/>
                <a:cs typeface="Arial" pitchFamily="34" charset="0"/>
              </a:rPr>
              <a:t>MVAPICH2</a:t>
            </a:r>
            <a:r>
              <a:rPr lang="ja-JP" altLang="en-US" sz="2800" dirty="0" smtClean="0">
                <a:latin typeface="Arial" pitchFamily="34" charset="0"/>
                <a:cs typeface="Arial" pitchFamily="34" charset="0"/>
              </a:rPr>
              <a:t>を用いた．</a:t>
            </a:r>
            <a:endParaRPr lang="en-US" altLang="ja-JP" sz="2800" dirty="0" smtClean="0">
              <a:latin typeface="Arial" pitchFamily="34" charset="0"/>
              <a:cs typeface="Arial" pitchFamily="34" charset="0"/>
            </a:endParaRP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10</a:t>
            </a:fld>
            <a:endParaRPr lang="en-US" altLang="ja-JP" dirty="0" smtClean="0"/>
          </a:p>
        </p:txBody>
      </p:sp>
    </p:spTree>
    <p:extLst>
      <p:ext uri="{BB962C8B-B14F-4D97-AF65-F5344CB8AC3E}">
        <p14:creationId xmlns:p14="http://schemas.microsoft.com/office/powerpoint/2010/main" val="2797909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5123"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5124" name="Rectangle 2"/>
          <p:cNvSpPr>
            <a:spLocks noGrp="1" noChangeArrowheads="1"/>
          </p:cNvSpPr>
          <p:nvPr>
            <p:ph type="title"/>
          </p:nvPr>
        </p:nvSpPr>
        <p:spPr>
          <a:xfrm>
            <a:off x="205680" y="260350"/>
            <a:ext cx="8686800" cy="792163"/>
          </a:xfrm>
        </p:spPr>
        <p:txBody>
          <a:bodyPr>
            <a:normAutofit/>
          </a:bodyPr>
          <a:lstStyle/>
          <a:p>
            <a:pPr eaLnBrk="1" hangingPunct="1"/>
            <a:r>
              <a:rPr lang="en-US" altLang="ja-JP" sz="4000" dirty="0" smtClean="0">
                <a:latin typeface="Arial" pitchFamily="34" charset="0"/>
                <a:cs typeface="Arial" pitchFamily="34" charset="0"/>
              </a:rPr>
              <a:t>MPI + CUDA</a:t>
            </a:r>
            <a:r>
              <a:rPr lang="ja-JP" altLang="en-US" sz="4000" dirty="0" err="1" smtClean="0">
                <a:latin typeface="Arial" pitchFamily="34" charset="0"/>
                <a:cs typeface="Arial" pitchFamily="34" charset="0"/>
              </a:rPr>
              <a:t>での</a:t>
            </a:r>
            <a:r>
              <a:rPr lang="ja-JP" altLang="en-US" sz="4000" dirty="0" smtClean="0">
                <a:latin typeface="Arial" pitchFamily="34" charset="0"/>
                <a:cs typeface="Arial" pitchFamily="34" charset="0"/>
              </a:rPr>
              <a:t>通信</a:t>
            </a:r>
          </a:p>
        </p:txBody>
      </p:sp>
      <p:sp>
        <p:nvSpPr>
          <p:cNvPr id="5125" name="Rectangle 3"/>
          <p:cNvSpPr>
            <a:spLocks noGrp="1" noChangeArrowheads="1"/>
          </p:cNvSpPr>
          <p:nvPr>
            <p:ph type="body" idx="1"/>
          </p:nvPr>
        </p:nvSpPr>
        <p:spPr>
          <a:xfrm>
            <a:off x="250825" y="1054100"/>
            <a:ext cx="8605838" cy="5111750"/>
          </a:xfrm>
        </p:spPr>
        <p:txBody>
          <a:bodyPr>
            <a:normAutofit fontScale="77500" lnSpcReduction="20000"/>
          </a:bodyPr>
          <a:lstStyle/>
          <a:p>
            <a:pPr eaLnBrk="1" hangingPunct="1"/>
            <a:r>
              <a:rPr lang="ja-JP" altLang="en-US" sz="2800" dirty="0" smtClean="0">
                <a:latin typeface="Arial" pitchFamily="34" charset="0"/>
                <a:cs typeface="Arial" pitchFamily="34" charset="0"/>
              </a:rPr>
              <a:t>通常の</a:t>
            </a:r>
            <a:r>
              <a:rPr lang="en-US" altLang="ja-JP" sz="2800" dirty="0" smtClean="0">
                <a:latin typeface="Arial" pitchFamily="34" charset="0"/>
                <a:cs typeface="Arial" pitchFamily="34" charset="0"/>
              </a:rPr>
              <a:t>MPI</a:t>
            </a:r>
            <a:r>
              <a:rPr lang="ja-JP" altLang="en-US" sz="2800" dirty="0" smtClean="0">
                <a:latin typeface="Arial" pitchFamily="34" charset="0"/>
                <a:cs typeface="Arial" pitchFamily="34" charset="0"/>
              </a:rPr>
              <a:t>を用いた</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間の通信</a:t>
            </a:r>
            <a:endParaRPr lang="en-US" altLang="ja-JP" sz="2800" dirty="0" smtClean="0">
              <a:latin typeface="Arial" pitchFamily="34" charset="0"/>
              <a:cs typeface="Arial" pitchFamily="34" charset="0"/>
            </a:endParaRP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Sender:</a:t>
            </a:r>
          </a:p>
          <a:p>
            <a:pPr marL="0" indent="0" eaLnBrk="1" hangingPunct="1">
              <a:buNone/>
            </a:pPr>
            <a:r>
              <a:rPr lang="en-US" altLang="ja-JP" sz="2800" dirty="0" smtClean="0">
                <a:latin typeface="Arial" pitchFamily="34" charset="0"/>
                <a:cs typeface="Arial" pitchFamily="34" charset="0"/>
              </a:rPr>
              <a:t>     </a:t>
            </a:r>
            <a:r>
              <a:rPr lang="en-US" altLang="ja-JP" sz="2800" dirty="0" err="1" smtClean="0">
                <a:latin typeface="Arial" pitchFamily="34" charset="0"/>
                <a:cs typeface="Arial" pitchFamily="34" charset="0"/>
              </a:rPr>
              <a:t>cudaMemcpy</a:t>
            </a:r>
            <a:r>
              <a:rPr lang="en-US" altLang="ja-JP" sz="2800" dirty="0" smtClean="0">
                <a:latin typeface="Arial" pitchFamily="34" charset="0"/>
                <a:cs typeface="Arial" pitchFamily="34" charset="0"/>
              </a:rPr>
              <a:t>(</a:t>
            </a:r>
            <a:r>
              <a:rPr lang="en-US" altLang="ja-JP" sz="2800" dirty="0" err="1" smtClean="0">
                <a:latin typeface="Arial" pitchFamily="34" charset="0"/>
                <a:cs typeface="Arial" pitchFamily="34" charset="0"/>
              </a:rPr>
              <a:t>sbuf</a:t>
            </a:r>
            <a:r>
              <a:rPr lang="en-US" altLang="ja-JP" sz="2800" dirty="0" smtClean="0">
                <a:latin typeface="Arial" pitchFamily="34" charset="0"/>
                <a:cs typeface="Arial" pitchFamily="34" charset="0"/>
              </a:rPr>
              <a:t>, </a:t>
            </a:r>
            <a:r>
              <a:rPr lang="en-US" altLang="ja-JP" sz="2800" dirty="0" err="1" smtClean="0">
                <a:solidFill>
                  <a:srgbClr val="FF0000"/>
                </a:solidFill>
                <a:latin typeface="Arial" pitchFamily="34" charset="0"/>
                <a:cs typeface="Arial" pitchFamily="34" charset="0"/>
              </a:rPr>
              <a:t>s_device</a:t>
            </a:r>
            <a:r>
              <a:rPr lang="en-US" altLang="ja-JP" sz="2800" dirty="0" smtClean="0">
                <a:latin typeface="Arial" pitchFamily="34" charset="0"/>
                <a:cs typeface="Arial" pitchFamily="34" charset="0"/>
              </a:rPr>
              <a:t>, …);</a:t>
            </a: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a:r>
            <a:r>
              <a:rPr lang="en-US" altLang="ja-JP" sz="2800" dirty="0" err="1" smtClean="0">
                <a:latin typeface="Arial" pitchFamily="34" charset="0"/>
                <a:cs typeface="Arial" pitchFamily="34" charset="0"/>
              </a:rPr>
              <a:t>MPI_Send</a:t>
            </a:r>
            <a:r>
              <a:rPr lang="en-US" altLang="ja-JP" sz="2800" dirty="0" smtClean="0">
                <a:latin typeface="Arial" pitchFamily="34" charset="0"/>
                <a:cs typeface="Arial" pitchFamily="34" charset="0"/>
              </a:rPr>
              <a:t>(</a:t>
            </a:r>
            <a:r>
              <a:rPr lang="en-US" altLang="ja-JP" sz="2800" dirty="0" err="1" smtClean="0">
                <a:latin typeface="Arial" pitchFamily="34" charset="0"/>
                <a:cs typeface="Arial" pitchFamily="34" charset="0"/>
              </a:rPr>
              <a:t>sbuf</a:t>
            </a:r>
            <a:r>
              <a:rPr lang="en-US" altLang="ja-JP" sz="2800" dirty="0" smtClean="0">
                <a:latin typeface="Arial" pitchFamily="34" charset="0"/>
                <a:cs typeface="Arial" pitchFamily="34" charset="0"/>
              </a:rPr>
              <a:t>, size, …);</a:t>
            </a:r>
          </a:p>
          <a:p>
            <a:pPr marL="0" indent="0" eaLnBrk="1" hangingPunct="1">
              <a:buNone/>
            </a:pPr>
            <a:endParaRPr lang="en-US" altLang="ja-JP" sz="2800" dirty="0" smtClean="0">
              <a:latin typeface="Arial" pitchFamily="34" charset="0"/>
              <a:cs typeface="Arial" pitchFamily="34" charset="0"/>
            </a:endParaRP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Receiver:</a:t>
            </a: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a:r>
            <a:r>
              <a:rPr lang="en-US" altLang="ja-JP" sz="2800" dirty="0" err="1" smtClean="0">
                <a:latin typeface="Arial" pitchFamily="34" charset="0"/>
                <a:cs typeface="Arial" pitchFamily="34" charset="0"/>
              </a:rPr>
              <a:t>MPI_Recv</a:t>
            </a:r>
            <a:r>
              <a:rPr lang="en-US" altLang="ja-JP" sz="2800" dirty="0" smtClean="0">
                <a:latin typeface="Arial" pitchFamily="34" charset="0"/>
                <a:cs typeface="Arial" pitchFamily="34" charset="0"/>
              </a:rPr>
              <a:t>(</a:t>
            </a:r>
            <a:r>
              <a:rPr lang="en-US" altLang="ja-JP" sz="2800" dirty="0" err="1" smtClean="0">
                <a:latin typeface="Arial" pitchFamily="34" charset="0"/>
                <a:cs typeface="Arial" pitchFamily="34" charset="0"/>
              </a:rPr>
              <a:t>rbuf</a:t>
            </a:r>
            <a:r>
              <a:rPr lang="en-US" altLang="ja-JP" sz="2800" dirty="0" smtClean="0">
                <a:latin typeface="Arial" pitchFamily="34" charset="0"/>
                <a:cs typeface="Arial" pitchFamily="34" charset="0"/>
              </a:rPr>
              <a:t>, size, …);</a:t>
            </a: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a:r>
            <a:r>
              <a:rPr lang="en-US" altLang="ja-JP" sz="2800" dirty="0" err="1" smtClean="0">
                <a:latin typeface="Arial" pitchFamily="34" charset="0"/>
                <a:cs typeface="Arial" pitchFamily="34" charset="0"/>
              </a:rPr>
              <a:t>cudaMemcpy</a:t>
            </a:r>
            <a:r>
              <a:rPr lang="en-US" altLang="ja-JP" sz="2800" dirty="0" smtClean="0">
                <a:latin typeface="Arial" pitchFamily="34" charset="0"/>
                <a:cs typeface="Arial" pitchFamily="34" charset="0"/>
              </a:rPr>
              <a:t>(</a:t>
            </a:r>
            <a:r>
              <a:rPr lang="en-US" altLang="ja-JP" sz="2800" dirty="0" err="1" smtClean="0">
                <a:solidFill>
                  <a:srgbClr val="FF0000"/>
                </a:solidFill>
                <a:latin typeface="Arial" pitchFamily="34" charset="0"/>
                <a:cs typeface="Arial" pitchFamily="34" charset="0"/>
              </a:rPr>
              <a:t>r_device</a:t>
            </a:r>
            <a:r>
              <a:rPr lang="en-US" altLang="ja-JP" sz="2800" dirty="0" smtClean="0">
                <a:latin typeface="Arial" pitchFamily="34" charset="0"/>
                <a:cs typeface="Arial" pitchFamily="34" charset="0"/>
              </a:rPr>
              <a:t>, </a:t>
            </a:r>
            <a:r>
              <a:rPr lang="en-US" altLang="ja-JP" sz="2800" dirty="0" err="1" smtClean="0">
                <a:latin typeface="Arial" pitchFamily="34" charset="0"/>
                <a:cs typeface="Arial" pitchFamily="34" charset="0"/>
              </a:rPr>
              <a:t>rbuf</a:t>
            </a:r>
            <a:r>
              <a:rPr lang="en-US" altLang="ja-JP" sz="2800" dirty="0" smtClean="0">
                <a:latin typeface="Arial" pitchFamily="34" charset="0"/>
                <a:cs typeface="Arial" pitchFamily="34" charset="0"/>
              </a:rPr>
              <a:t>, …);</a:t>
            </a:r>
          </a:p>
          <a:p>
            <a:pPr marL="0" indent="0" eaLnBrk="1" hangingPunct="1">
              <a:buNone/>
            </a:pPr>
            <a:endParaRPr lang="en-US" altLang="ja-JP" sz="2800" dirty="0" smtClean="0">
              <a:latin typeface="Arial" pitchFamily="34" charset="0"/>
              <a:cs typeface="Arial" pitchFamily="34" charset="0"/>
            </a:endParaRPr>
          </a:p>
          <a:p>
            <a:pPr eaLnBrk="1" hangingPunct="1"/>
            <a:r>
              <a:rPr lang="en-US" altLang="ja-JP" sz="2800" dirty="0" smtClean="0">
                <a:latin typeface="Arial" pitchFamily="34" charset="0"/>
                <a:cs typeface="Arial" pitchFamily="34" charset="0"/>
              </a:rPr>
              <a:t>MVAPICH2-GPU</a:t>
            </a:r>
            <a:r>
              <a:rPr lang="ja-JP" altLang="en-US" sz="2800" dirty="0" smtClean="0">
                <a:latin typeface="Arial" pitchFamily="34" charset="0"/>
                <a:cs typeface="Arial" pitchFamily="34" charset="0"/>
              </a:rPr>
              <a:t>を用いた</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間の通信</a:t>
            </a:r>
            <a:endParaRPr lang="en-US" altLang="ja-JP" sz="2800" dirty="0" smtClean="0">
              <a:latin typeface="Arial" pitchFamily="34" charset="0"/>
              <a:cs typeface="Arial" pitchFamily="34" charset="0"/>
            </a:endParaRP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Sender:</a:t>
            </a: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a:r>
            <a:r>
              <a:rPr lang="en-US" altLang="ja-JP" sz="2800" dirty="0" err="1" smtClean="0">
                <a:latin typeface="Arial" pitchFamily="34" charset="0"/>
                <a:cs typeface="Arial" pitchFamily="34" charset="0"/>
              </a:rPr>
              <a:t>MPI_Send</a:t>
            </a:r>
            <a:r>
              <a:rPr lang="en-US" altLang="ja-JP" sz="2800" dirty="0" smtClean="0">
                <a:latin typeface="Arial" pitchFamily="34" charset="0"/>
                <a:cs typeface="Arial" pitchFamily="34" charset="0"/>
              </a:rPr>
              <a:t>(</a:t>
            </a:r>
            <a:r>
              <a:rPr lang="en-US" altLang="ja-JP" sz="2800" dirty="0" err="1" smtClean="0">
                <a:solidFill>
                  <a:srgbClr val="FF0000"/>
                </a:solidFill>
                <a:latin typeface="Arial" pitchFamily="34" charset="0"/>
                <a:cs typeface="Arial" pitchFamily="34" charset="0"/>
              </a:rPr>
              <a:t>s_device</a:t>
            </a:r>
            <a:r>
              <a:rPr lang="en-US" altLang="ja-JP" sz="2800" dirty="0" smtClean="0">
                <a:latin typeface="Arial" pitchFamily="34" charset="0"/>
                <a:cs typeface="Arial" pitchFamily="34" charset="0"/>
              </a:rPr>
              <a:t>, size, …);</a:t>
            </a:r>
          </a:p>
          <a:p>
            <a:pPr marL="0" indent="0" eaLnBrk="1" hangingPunct="1">
              <a:buNone/>
            </a:pPr>
            <a:endParaRPr lang="en-US" altLang="ja-JP" sz="2800" dirty="0">
              <a:latin typeface="Arial" pitchFamily="34" charset="0"/>
              <a:cs typeface="Arial" pitchFamily="34" charset="0"/>
            </a:endParaRPr>
          </a:p>
          <a:p>
            <a:pPr marL="0" indent="0" eaLnBrk="1" hangingPunct="1">
              <a:buNone/>
            </a:pPr>
            <a:r>
              <a:rPr lang="en-US" altLang="ja-JP" sz="2800" dirty="0" smtClean="0">
                <a:latin typeface="Arial" pitchFamily="34" charset="0"/>
                <a:cs typeface="Arial" pitchFamily="34" charset="0"/>
              </a:rPr>
              <a:t>    At Receiver:</a:t>
            </a:r>
          </a:p>
          <a:p>
            <a:pPr marL="0" indent="0" eaLnBrk="1" hangingPunct="1">
              <a:buNone/>
            </a:pPr>
            <a:r>
              <a:rPr lang="en-US" altLang="ja-JP" sz="2800" dirty="0">
                <a:latin typeface="Arial" pitchFamily="34" charset="0"/>
                <a:cs typeface="Arial" pitchFamily="34" charset="0"/>
              </a:rPr>
              <a:t> </a:t>
            </a:r>
            <a:r>
              <a:rPr lang="en-US" altLang="ja-JP" sz="2800" dirty="0" smtClean="0">
                <a:latin typeface="Arial" pitchFamily="34" charset="0"/>
                <a:cs typeface="Arial" pitchFamily="34" charset="0"/>
              </a:rPr>
              <a:t>   </a:t>
            </a:r>
            <a:r>
              <a:rPr lang="en-US" altLang="ja-JP" sz="2800" dirty="0" err="1" smtClean="0">
                <a:latin typeface="Arial" pitchFamily="34" charset="0"/>
                <a:cs typeface="Arial" pitchFamily="34" charset="0"/>
              </a:rPr>
              <a:t>MPI_Recv</a:t>
            </a:r>
            <a:r>
              <a:rPr lang="en-US" altLang="ja-JP" sz="2800" dirty="0" smtClean="0">
                <a:latin typeface="Arial" pitchFamily="34" charset="0"/>
                <a:cs typeface="Arial" pitchFamily="34" charset="0"/>
              </a:rPr>
              <a:t>(</a:t>
            </a:r>
            <a:r>
              <a:rPr lang="en-US" altLang="ja-JP" sz="2800" dirty="0" err="1" smtClean="0">
                <a:solidFill>
                  <a:srgbClr val="FF0000"/>
                </a:solidFill>
                <a:latin typeface="Arial" pitchFamily="34" charset="0"/>
                <a:cs typeface="Arial" pitchFamily="34" charset="0"/>
              </a:rPr>
              <a:t>r_device</a:t>
            </a:r>
            <a:r>
              <a:rPr lang="en-US" altLang="ja-JP" sz="2800" dirty="0" smtClean="0">
                <a:latin typeface="Arial" pitchFamily="34" charset="0"/>
                <a:cs typeface="Arial" pitchFamily="34" charset="0"/>
              </a:rPr>
              <a:t>, size, …);</a:t>
            </a: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11</a:t>
            </a:fld>
            <a:endParaRPr lang="en-US" altLang="ja-JP" dirty="0" smtClean="0"/>
          </a:p>
        </p:txBody>
      </p:sp>
      <p:sp>
        <p:nvSpPr>
          <p:cNvPr id="3" name="テキスト ボックス 2"/>
          <p:cNvSpPr txBox="1"/>
          <p:nvPr/>
        </p:nvSpPr>
        <p:spPr>
          <a:xfrm>
            <a:off x="4626066" y="4437112"/>
            <a:ext cx="4410430" cy="1569660"/>
          </a:xfrm>
          <a:prstGeom prst="rect">
            <a:avLst/>
          </a:prstGeom>
          <a:noFill/>
        </p:spPr>
        <p:txBody>
          <a:bodyPr wrap="square" rtlCol="0">
            <a:spAutoFit/>
          </a:bodyPr>
          <a:lstStyle/>
          <a:p>
            <a:r>
              <a:rPr lang="ja-JP" altLang="en-US" sz="2400" dirty="0" smtClean="0"/>
              <a:t>・</a:t>
            </a:r>
            <a:r>
              <a:rPr lang="ja-JP" altLang="en-US" sz="2400" dirty="0" smtClean="0">
                <a:latin typeface="Arial" pitchFamily="34" charset="0"/>
                <a:cs typeface="Arial" pitchFamily="34" charset="0"/>
              </a:rPr>
              <a:t>デバイスメモリのアドレスを</a:t>
            </a:r>
            <a:endParaRPr lang="en-US" altLang="ja-JP" sz="2400" dirty="0" smtClean="0">
              <a:latin typeface="Arial" pitchFamily="34" charset="0"/>
              <a:cs typeface="Arial" pitchFamily="34" charset="0"/>
            </a:endParaRPr>
          </a:p>
          <a:p>
            <a:r>
              <a:rPr lang="ja-JP" altLang="en-US" sz="2400" dirty="0">
                <a:latin typeface="Arial" pitchFamily="34" charset="0"/>
                <a:cs typeface="Arial" pitchFamily="34" charset="0"/>
              </a:rPr>
              <a:t> </a:t>
            </a:r>
            <a:r>
              <a:rPr lang="ja-JP" altLang="en-US" sz="2400" dirty="0" smtClean="0">
                <a:latin typeface="Arial" pitchFamily="34" charset="0"/>
                <a:cs typeface="Arial" pitchFamily="34" charset="0"/>
              </a:rPr>
              <a:t>直接</a:t>
            </a:r>
            <a:r>
              <a:rPr lang="en-US" altLang="ja-JP" sz="2400" dirty="0" smtClean="0">
                <a:latin typeface="Arial" pitchFamily="34" charset="0"/>
                <a:cs typeface="Arial" pitchFamily="34" charset="0"/>
              </a:rPr>
              <a:t>MPI</a:t>
            </a:r>
            <a:r>
              <a:rPr lang="ja-JP" altLang="en-US" sz="2400" dirty="0">
                <a:latin typeface="Arial" pitchFamily="34" charset="0"/>
                <a:cs typeface="Arial" pitchFamily="34" charset="0"/>
              </a:rPr>
              <a:t>関数に渡すことが</a:t>
            </a:r>
            <a:r>
              <a:rPr lang="ja-JP" altLang="en-US" sz="2400" dirty="0" smtClean="0">
                <a:latin typeface="Arial" pitchFamily="34" charset="0"/>
                <a:cs typeface="Arial" pitchFamily="34" charset="0"/>
              </a:rPr>
              <a:t>可能．</a:t>
            </a:r>
            <a:endParaRPr lang="ja-JP" altLang="en-US" sz="2400" dirty="0">
              <a:latin typeface="Arial" pitchFamily="34" charset="0"/>
              <a:cs typeface="Arial" pitchFamily="34" charset="0"/>
            </a:endParaRPr>
          </a:p>
          <a:p>
            <a:r>
              <a:rPr kumimoji="1" lang="ja-JP" altLang="en-US" sz="2400" dirty="0" smtClean="0">
                <a:latin typeface="Arial" pitchFamily="34" charset="0"/>
                <a:cs typeface="Arial" pitchFamily="34" charset="0"/>
              </a:rPr>
              <a:t>・</a:t>
            </a:r>
            <a:r>
              <a:rPr kumimoji="1" lang="en-US" altLang="ja-JP" sz="2400" dirty="0" smtClean="0">
                <a:latin typeface="Arial" pitchFamily="34" charset="0"/>
                <a:cs typeface="Arial" pitchFamily="34" charset="0"/>
              </a:rPr>
              <a:t>CUDA</a:t>
            </a:r>
            <a:r>
              <a:rPr kumimoji="1" lang="ja-JP" altLang="en-US" sz="2400" dirty="0" smtClean="0">
                <a:latin typeface="Arial" pitchFamily="34" charset="0"/>
                <a:cs typeface="Arial" pitchFamily="34" charset="0"/>
              </a:rPr>
              <a:t>と</a:t>
            </a:r>
            <a:r>
              <a:rPr kumimoji="1" lang="en-US" altLang="ja-JP" sz="2400" dirty="0" smtClean="0">
                <a:latin typeface="Arial" pitchFamily="34" charset="0"/>
                <a:cs typeface="Arial" pitchFamily="34" charset="0"/>
              </a:rPr>
              <a:t>MPI</a:t>
            </a:r>
            <a:r>
              <a:rPr kumimoji="1" lang="ja-JP" altLang="en-US" sz="2400" dirty="0" smtClean="0">
                <a:latin typeface="Arial" pitchFamily="34" charset="0"/>
                <a:cs typeface="Arial" pitchFamily="34" charset="0"/>
              </a:rPr>
              <a:t>の転送のオーバー</a:t>
            </a:r>
            <a:endParaRPr kumimoji="1" lang="en-US" altLang="ja-JP" sz="2400" dirty="0" smtClean="0">
              <a:latin typeface="Arial" pitchFamily="34" charset="0"/>
              <a:cs typeface="Arial" pitchFamily="34" charset="0"/>
            </a:endParaRPr>
          </a:p>
          <a:p>
            <a:r>
              <a:rPr kumimoji="1" lang="ja-JP" altLang="en-US" sz="2400" dirty="0" smtClean="0">
                <a:latin typeface="Arial" pitchFamily="34" charset="0"/>
                <a:cs typeface="Arial" pitchFamily="34" charset="0"/>
              </a:rPr>
              <a:t>　ラップを</a:t>
            </a:r>
            <a:r>
              <a:rPr kumimoji="1" lang="en-US" altLang="ja-JP" sz="2400" dirty="0" smtClean="0">
                <a:latin typeface="Arial" pitchFamily="34" charset="0"/>
                <a:cs typeface="Arial" pitchFamily="34" charset="0"/>
              </a:rPr>
              <a:t>MPI</a:t>
            </a:r>
            <a:r>
              <a:rPr kumimoji="1" lang="ja-JP" altLang="en-US" sz="2400" dirty="0" smtClean="0">
                <a:latin typeface="Arial" pitchFamily="34" charset="0"/>
                <a:cs typeface="Arial" pitchFamily="34" charset="0"/>
              </a:rPr>
              <a:t>ライブラリ内で行</a:t>
            </a:r>
            <a:r>
              <a:rPr lang="ja-JP" altLang="en-US" sz="2400" dirty="0" smtClean="0">
                <a:latin typeface="Arial" pitchFamily="34" charset="0"/>
                <a:cs typeface="Arial" pitchFamily="34" charset="0"/>
              </a:rPr>
              <a:t>う</a:t>
            </a:r>
            <a:r>
              <a:rPr kumimoji="1" lang="ja-JP" altLang="en-US" sz="2400" dirty="0" smtClean="0">
                <a:latin typeface="Arial" pitchFamily="34" charset="0"/>
                <a:cs typeface="Arial" pitchFamily="34" charset="0"/>
              </a:rPr>
              <a:t>．</a:t>
            </a:r>
            <a:endParaRPr kumimoji="1" lang="en-US" altLang="ja-JP" sz="2400" dirty="0" smtClean="0">
              <a:latin typeface="Arial" pitchFamily="34" charset="0"/>
              <a:cs typeface="Arial" pitchFamily="34" charset="0"/>
            </a:endParaRPr>
          </a:p>
        </p:txBody>
      </p:sp>
      <p:sp>
        <p:nvSpPr>
          <p:cNvPr id="9" name="テキスト ボックス 8"/>
          <p:cNvSpPr txBox="1"/>
          <p:nvPr/>
        </p:nvSpPr>
        <p:spPr>
          <a:xfrm>
            <a:off x="4946738" y="1556792"/>
            <a:ext cx="4172937" cy="2308324"/>
          </a:xfrm>
          <a:prstGeom prst="rect">
            <a:avLst/>
          </a:prstGeom>
          <a:noFill/>
        </p:spPr>
        <p:txBody>
          <a:bodyPr wrap="none" rtlCol="0">
            <a:spAutoFit/>
          </a:bodyPr>
          <a:lstStyle/>
          <a:p>
            <a:r>
              <a:rPr lang="ja-JP" altLang="en-US" sz="2400" dirty="0" smtClean="0"/>
              <a:t>・</a:t>
            </a:r>
            <a:r>
              <a:rPr lang="en-US" altLang="ja-JP" sz="2400" dirty="0" err="1" smtClean="0">
                <a:latin typeface="Arial" pitchFamily="34" charset="0"/>
                <a:cs typeface="Arial" pitchFamily="34" charset="0"/>
              </a:rPr>
              <a:t>cudaMemcpy</a:t>
            </a:r>
            <a:r>
              <a:rPr lang="ja-JP" altLang="en-US" sz="2400" dirty="0" smtClean="0">
                <a:latin typeface="Arial" pitchFamily="34" charset="0"/>
                <a:cs typeface="Arial" pitchFamily="34" charset="0"/>
              </a:rPr>
              <a:t>を行っている間</a:t>
            </a:r>
            <a:endParaRPr lang="en-US" altLang="ja-JP" sz="2400" dirty="0" smtClean="0">
              <a:latin typeface="Arial" pitchFamily="34" charset="0"/>
              <a:cs typeface="Arial" pitchFamily="34" charset="0"/>
            </a:endParaRPr>
          </a:p>
          <a:p>
            <a:r>
              <a:rPr lang="ja-JP" altLang="en-US" sz="2400" dirty="0" smtClean="0">
                <a:latin typeface="Arial" pitchFamily="34" charset="0"/>
                <a:cs typeface="Arial" pitchFamily="34" charset="0"/>
              </a:rPr>
              <a:t>　は</a:t>
            </a:r>
            <a:r>
              <a:rPr lang="en-US" altLang="ja-JP" sz="2400" dirty="0" smtClean="0">
                <a:latin typeface="Arial" pitchFamily="34" charset="0"/>
                <a:cs typeface="Arial" pitchFamily="34" charset="0"/>
              </a:rPr>
              <a:t>MPI</a:t>
            </a:r>
            <a:r>
              <a:rPr lang="ja-JP" altLang="en-US" sz="2400" dirty="0" smtClean="0">
                <a:latin typeface="Arial" pitchFamily="34" charset="0"/>
                <a:cs typeface="Arial" pitchFamily="34" charset="0"/>
              </a:rPr>
              <a:t>の通信が行われない．</a:t>
            </a:r>
            <a:endParaRPr lang="en-US" altLang="ja-JP" sz="2400" dirty="0" smtClean="0">
              <a:latin typeface="Arial" pitchFamily="34" charset="0"/>
              <a:cs typeface="Arial" pitchFamily="34" charset="0"/>
            </a:endParaRPr>
          </a:p>
          <a:p>
            <a:r>
              <a:rPr lang="ja-JP" altLang="en-US" sz="2400" dirty="0" smtClean="0">
                <a:latin typeface="Arial" pitchFamily="34" charset="0"/>
                <a:cs typeface="Arial" pitchFamily="34" charset="0"/>
              </a:rPr>
              <a:t>・メモリをブロックで分割し，</a:t>
            </a:r>
            <a:endParaRPr lang="en-US" altLang="ja-JP" sz="2400" dirty="0" smtClean="0">
              <a:latin typeface="Arial" pitchFamily="34" charset="0"/>
              <a:cs typeface="Arial" pitchFamily="34" charset="0"/>
            </a:endParaRPr>
          </a:p>
          <a:p>
            <a:r>
              <a:rPr lang="ja-JP" altLang="en-US" sz="2400" dirty="0" smtClean="0">
                <a:latin typeface="Arial" pitchFamily="34" charset="0"/>
                <a:cs typeface="Arial" pitchFamily="34" charset="0"/>
              </a:rPr>
              <a:t>　</a:t>
            </a:r>
            <a:r>
              <a:rPr lang="en-US" altLang="ja-JP" sz="2400" dirty="0" smtClean="0">
                <a:latin typeface="Arial" pitchFamily="34" charset="0"/>
                <a:cs typeface="Arial" pitchFamily="34" charset="0"/>
              </a:rPr>
              <a:t>CUDA</a:t>
            </a:r>
            <a:r>
              <a:rPr lang="ja-JP" altLang="en-US" sz="2400" dirty="0" smtClean="0">
                <a:latin typeface="Arial" pitchFamily="34" charset="0"/>
                <a:cs typeface="Arial" pitchFamily="34" charset="0"/>
              </a:rPr>
              <a:t>と</a:t>
            </a:r>
            <a:r>
              <a:rPr lang="en-US" altLang="ja-JP" sz="2400" dirty="0" smtClean="0">
                <a:latin typeface="Arial" pitchFamily="34" charset="0"/>
                <a:cs typeface="Arial" pitchFamily="34" charset="0"/>
              </a:rPr>
              <a:t>MPI</a:t>
            </a:r>
            <a:r>
              <a:rPr lang="ja-JP" altLang="en-US" sz="2400" dirty="0" smtClean="0">
                <a:latin typeface="Arial" pitchFamily="34" charset="0"/>
                <a:cs typeface="Arial" pitchFamily="34" charset="0"/>
              </a:rPr>
              <a:t>の転送をオーバ</a:t>
            </a:r>
            <a:r>
              <a:rPr lang="en-US" altLang="ja-JP" sz="2400" dirty="0" smtClean="0">
                <a:latin typeface="Arial" pitchFamily="34" charset="0"/>
                <a:cs typeface="Arial" pitchFamily="34" charset="0"/>
              </a:rPr>
              <a:t/>
            </a:r>
            <a:br>
              <a:rPr lang="en-US" altLang="ja-JP" sz="2400" dirty="0" smtClean="0">
                <a:latin typeface="Arial" pitchFamily="34" charset="0"/>
                <a:cs typeface="Arial" pitchFamily="34" charset="0"/>
              </a:rPr>
            </a:br>
            <a:r>
              <a:rPr lang="ja-JP" altLang="en-US" sz="2400" dirty="0" smtClean="0">
                <a:latin typeface="Arial" pitchFamily="34" charset="0"/>
                <a:cs typeface="Arial" pitchFamily="34" charset="0"/>
              </a:rPr>
              <a:t>　</a:t>
            </a:r>
            <a:r>
              <a:rPr lang="ja-JP" altLang="en-US" sz="2400" dirty="0" err="1" smtClean="0">
                <a:latin typeface="Arial" pitchFamily="34" charset="0"/>
                <a:cs typeface="Arial" pitchFamily="34" charset="0"/>
              </a:rPr>
              <a:t>ー</a:t>
            </a:r>
            <a:r>
              <a:rPr lang="ja-JP" altLang="en-US" sz="2400" dirty="0" smtClean="0">
                <a:latin typeface="Arial" pitchFamily="34" charset="0"/>
                <a:cs typeface="Arial" pitchFamily="34" charset="0"/>
              </a:rPr>
              <a:t>ラップさせることも</a:t>
            </a:r>
            <a:r>
              <a:rPr kumimoji="1" lang="ja-JP" altLang="en-US" sz="2400" dirty="0" smtClean="0">
                <a:latin typeface="Arial" pitchFamily="34" charset="0"/>
                <a:cs typeface="Arial" pitchFamily="34" charset="0"/>
              </a:rPr>
              <a:t>可能．</a:t>
            </a:r>
            <a:endParaRPr kumimoji="1" lang="en-US" altLang="ja-JP" sz="2400" dirty="0" smtClean="0">
              <a:latin typeface="Arial" pitchFamily="34" charset="0"/>
              <a:cs typeface="Arial" pitchFamily="34" charset="0"/>
            </a:endParaRPr>
          </a:p>
          <a:p>
            <a:r>
              <a:rPr lang="ja-JP" altLang="en-US" sz="2400" dirty="0">
                <a:latin typeface="Arial" pitchFamily="34" charset="0"/>
                <a:cs typeface="Arial" pitchFamily="34" charset="0"/>
              </a:rPr>
              <a:t>　</a:t>
            </a:r>
            <a:r>
              <a:rPr kumimoji="1" lang="ja-JP" altLang="en-US" sz="2400" dirty="0" smtClean="0">
                <a:latin typeface="Arial" pitchFamily="34" charset="0"/>
                <a:cs typeface="Arial" pitchFamily="34" charset="0"/>
              </a:rPr>
              <a:t>→プログラムが複雑になる．</a:t>
            </a:r>
            <a:endParaRPr kumimoji="1" lang="ja-JP" altLang="en-US" sz="2400" dirty="0">
              <a:latin typeface="Arial" pitchFamily="34" charset="0"/>
              <a:cs typeface="Arial" pitchFamily="34" charset="0"/>
            </a:endParaRPr>
          </a:p>
        </p:txBody>
      </p:sp>
      <p:sp>
        <p:nvSpPr>
          <p:cNvPr id="4" name="正方形/長方形 3"/>
          <p:cNvSpPr/>
          <p:nvPr/>
        </p:nvSpPr>
        <p:spPr>
          <a:xfrm>
            <a:off x="4946738" y="1556792"/>
            <a:ext cx="4123155" cy="2308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644008" y="4437113"/>
            <a:ext cx="4392488" cy="15696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1061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日付プレースホルダー 4"/>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12291"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12292" name="Rectangle 2"/>
          <p:cNvSpPr>
            <a:spLocks noGrp="1" noChangeArrowheads="1"/>
          </p:cNvSpPr>
          <p:nvPr>
            <p:ph type="title"/>
          </p:nvPr>
        </p:nvSpPr>
        <p:spPr>
          <a:xfrm>
            <a:off x="457200" y="188913"/>
            <a:ext cx="8229600" cy="777875"/>
          </a:xfrm>
        </p:spPr>
        <p:txBody>
          <a:bodyPr/>
          <a:lstStyle/>
          <a:p>
            <a:pPr eaLnBrk="1" hangingPunct="1"/>
            <a:r>
              <a:rPr lang="ja-JP" altLang="en-US" sz="4000" dirty="0" smtClean="0"/>
              <a:t>性能評価</a:t>
            </a:r>
          </a:p>
        </p:txBody>
      </p:sp>
      <p:sp>
        <p:nvSpPr>
          <p:cNvPr id="12293" name="Rectangle 3"/>
          <p:cNvSpPr>
            <a:spLocks noGrp="1" noChangeArrowheads="1"/>
          </p:cNvSpPr>
          <p:nvPr>
            <p:ph type="body" sz="half" idx="1"/>
          </p:nvPr>
        </p:nvSpPr>
        <p:spPr>
          <a:xfrm>
            <a:off x="179388" y="1052513"/>
            <a:ext cx="8856662" cy="5113337"/>
          </a:xfrm>
        </p:spPr>
        <p:txBody>
          <a:bodyPr>
            <a:normAutofit fontScale="92500" lnSpcReduction="10000"/>
          </a:bodyPr>
          <a:lstStyle/>
          <a:p>
            <a:pPr eaLnBrk="1" hangingPunct="1"/>
            <a:r>
              <a:rPr lang="ja-JP" altLang="en-US" sz="2400" dirty="0" smtClean="0">
                <a:latin typeface="Arial" pitchFamily="34" charset="0"/>
                <a:cs typeface="Arial" pitchFamily="34" charset="0"/>
              </a:rPr>
              <a:t>性能評価にあたっては，以下の</a:t>
            </a:r>
            <a:r>
              <a:rPr lang="en-US" altLang="ja-JP" sz="2400" dirty="0" smtClean="0">
                <a:latin typeface="Arial" pitchFamily="34" charset="0"/>
                <a:cs typeface="Arial" pitchFamily="34" charset="0"/>
              </a:rPr>
              <a:t>FFT</a:t>
            </a:r>
            <a:r>
              <a:rPr lang="ja-JP" altLang="en-US" sz="2400" dirty="0" smtClean="0">
                <a:latin typeface="Arial" pitchFamily="34" charset="0"/>
                <a:cs typeface="Arial" pitchFamily="34" charset="0"/>
              </a:rPr>
              <a:t>ライブラリについて性能比較を行った．</a:t>
            </a:r>
            <a:endParaRPr lang="en-US" altLang="ja-JP" sz="2400" dirty="0" smtClean="0">
              <a:latin typeface="Arial" pitchFamily="34" charset="0"/>
              <a:cs typeface="Arial" pitchFamily="34" charset="0"/>
            </a:endParaRPr>
          </a:p>
          <a:p>
            <a:pPr lvl="1"/>
            <a:r>
              <a:rPr lang="en-US" altLang="ja-JP" sz="2000" dirty="0" smtClean="0">
                <a:latin typeface="Arial" pitchFamily="34" charset="0"/>
                <a:cs typeface="Arial" pitchFamily="34" charset="0"/>
              </a:rPr>
              <a:t>FFTE 6.0</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hlinkClick r:id="rId3"/>
              </a:rPr>
              <a:t>http://www.ffte.jp/</a:t>
            </a:r>
            <a:r>
              <a:rPr lang="ja-JP" altLang="en-US" sz="2000" dirty="0" err="1" smtClean="0">
                <a:latin typeface="Arial" pitchFamily="34" charset="0"/>
                <a:cs typeface="Arial" pitchFamily="34" charset="0"/>
              </a:rPr>
              <a:t>，</a:t>
            </a:r>
            <a:r>
              <a:rPr lang="en-US" altLang="ja-JP" sz="2000" dirty="0" smtClean="0">
                <a:latin typeface="Arial" pitchFamily="34" charset="0"/>
                <a:cs typeface="Arial" pitchFamily="34" charset="0"/>
              </a:rPr>
              <a:t>GPU</a:t>
            </a:r>
            <a:r>
              <a:rPr lang="ja-JP" altLang="en-US" sz="2000" dirty="0" smtClean="0">
                <a:latin typeface="Arial" pitchFamily="34" charset="0"/>
                <a:cs typeface="Arial" pitchFamily="34" charset="0"/>
              </a:rPr>
              <a:t>を使用）</a:t>
            </a:r>
            <a:endParaRPr lang="en-US" altLang="ja-JP" sz="2000" dirty="0" smtClean="0">
              <a:latin typeface="Arial" pitchFamily="34" charset="0"/>
              <a:cs typeface="Arial" pitchFamily="34" charset="0"/>
            </a:endParaRPr>
          </a:p>
          <a:p>
            <a:pPr lvl="1"/>
            <a:r>
              <a:rPr lang="en-US" altLang="ja-JP" sz="2000" dirty="0" smtClean="0">
                <a:latin typeface="Arial" pitchFamily="34" charset="0"/>
                <a:cs typeface="Arial" pitchFamily="34" charset="0"/>
              </a:rPr>
              <a:t>FFTE 6.0</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hlinkClick r:id="rId3"/>
              </a:rPr>
              <a:t>http://www.ffte.jp/</a:t>
            </a:r>
            <a:r>
              <a:rPr lang="ja-JP" altLang="en-US" sz="2000" dirty="0" err="1" smtClean="0">
                <a:latin typeface="Arial" pitchFamily="34" charset="0"/>
                <a:cs typeface="Arial" pitchFamily="34" charset="0"/>
              </a:rPr>
              <a:t>，</a:t>
            </a:r>
            <a:r>
              <a:rPr lang="en-US" altLang="ja-JP" sz="2000" dirty="0" smtClean="0">
                <a:latin typeface="Arial" pitchFamily="34" charset="0"/>
                <a:cs typeface="Arial" pitchFamily="34" charset="0"/>
              </a:rPr>
              <a:t>CPU</a:t>
            </a:r>
            <a:r>
              <a:rPr lang="ja-JP" altLang="en-US" sz="2000" dirty="0" smtClean="0">
                <a:latin typeface="Arial" pitchFamily="34" charset="0"/>
                <a:cs typeface="Arial" pitchFamily="34" charset="0"/>
              </a:rPr>
              <a:t>を使用）</a:t>
            </a:r>
            <a:endParaRPr lang="en-US" altLang="ja-JP" sz="2000" dirty="0" smtClean="0">
              <a:latin typeface="Arial" pitchFamily="34" charset="0"/>
              <a:cs typeface="Arial" pitchFamily="34" charset="0"/>
            </a:endParaRPr>
          </a:p>
          <a:p>
            <a:pPr lvl="1"/>
            <a:r>
              <a:rPr lang="en-US" altLang="ja-JP" sz="2000" dirty="0" smtClean="0">
                <a:latin typeface="Arial" pitchFamily="34" charset="0"/>
                <a:cs typeface="Arial" pitchFamily="34" charset="0"/>
              </a:rPr>
              <a:t>FFTW 3.3.3</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hlinkClick r:id="rId4"/>
              </a:rPr>
              <a:t>http://www.fftw.org/</a:t>
            </a:r>
            <a:r>
              <a:rPr lang="ja-JP" altLang="en-US" sz="2000" dirty="0" err="1" smtClean="0">
                <a:latin typeface="Arial" pitchFamily="34" charset="0"/>
                <a:cs typeface="Arial" pitchFamily="34" charset="0"/>
              </a:rPr>
              <a:t>，</a:t>
            </a:r>
            <a:r>
              <a:rPr lang="en-US" altLang="ja-JP" sz="2000" dirty="0" smtClean="0">
                <a:latin typeface="Arial" pitchFamily="34" charset="0"/>
                <a:cs typeface="Arial" pitchFamily="34" charset="0"/>
              </a:rPr>
              <a:t>CPU</a:t>
            </a:r>
            <a:r>
              <a:rPr lang="ja-JP" altLang="en-US" sz="2000" dirty="0" smtClean="0">
                <a:latin typeface="Arial" pitchFamily="34" charset="0"/>
                <a:cs typeface="Arial" pitchFamily="34" charset="0"/>
              </a:rPr>
              <a:t>を使用）</a:t>
            </a:r>
          </a:p>
          <a:p>
            <a:pPr eaLnBrk="1" hangingPunct="1"/>
            <a:r>
              <a:rPr lang="ja-JP" altLang="en-US" sz="2400" dirty="0" smtClean="0">
                <a:latin typeface="Arial" pitchFamily="34" charset="0"/>
                <a:cs typeface="Arial" pitchFamily="34" charset="0"/>
              </a:rPr>
              <a:t>順方向</a:t>
            </a:r>
            <a:r>
              <a:rPr lang="en-US" altLang="ja-JP" sz="2400" dirty="0" smtClean="0">
                <a:latin typeface="Arial" pitchFamily="34" charset="0"/>
                <a:cs typeface="Arial" pitchFamily="34" charset="0"/>
              </a:rPr>
              <a:t>FFT</a:t>
            </a:r>
            <a:r>
              <a:rPr lang="ja-JP" altLang="en-US" sz="2400" dirty="0" smtClean="0">
                <a:latin typeface="Arial" pitchFamily="34" charset="0"/>
                <a:cs typeface="Arial" pitchFamily="34" charset="0"/>
              </a:rPr>
              <a:t>を</a:t>
            </a:r>
            <a:r>
              <a:rPr lang="en-US" altLang="ja-JP" sz="2400" dirty="0" smtClean="0">
                <a:latin typeface="Arial" pitchFamily="34" charset="0"/>
                <a:cs typeface="Arial" pitchFamily="34" charset="0"/>
              </a:rPr>
              <a:t>1</a:t>
            </a:r>
            <a:r>
              <a:rPr lang="ja-JP" altLang="en-US" sz="2400" dirty="0" smtClean="0">
                <a:latin typeface="Arial" pitchFamily="34" charset="0"/>
                <a:cs typeface="Arial" pitchFamily="34" charset="0"/>
              </a:rPr>
              <a:t>～</a:t>
            </a:r>
            <a:r>
              <a:rPr lang="en-US" altLang="ja-JP" sz="2400" dirty="0" smtClean="0">
                <a:latin typeface="Arial" pitchFamily="34" charset="0"/>
                <a:cs typeface="Arial" pitchFamily="34" charset="0"/>
              </a:rPr>
              <a:t>256MPI</a:t>
            </a:r>
            <a:r>
              <a:rPr lang="ja-JP" altLang="en-US" sz="2400" dirty="0" smtClean="0">
                <a:latin typeface="Arial" pitchFamily="34" charset="0"/>
                <a:cs typeface="Arial" pitchFamily="34" charset="0"/>
              </a:rPr>
              <a:t>プロセス（</a:t>
            </a:r>
            <a:r>
              <a:rPr lang="en-US" altLang="ja-JP" sz="2400" dirty="0" smtClean="0">
                <a:latin typeface="Arial" pitchFamily="34" charset="0"/>
                <a:cs typeface="Arial" pitchFamily="34" charset="0"/>
              </a:rPr>
              <a:t>1</a:t>
            </a:r>
            <a:r>
              <a:rPr lang="ja-JP" altLang="en-US" sz="2400" dirty="0" smtClean="0">
                <a:latin typeface="Arial" pitchFamily="34" charset="0"/>
                <a:cs typeface="Arial" pitchFamily="34" charset="0"/>
              </a:rPr>
              <a:t>ノードあたり</a:t>
            </a:r>
            <a:r>
              <a:rPr lang="en-US" altLang="ja-JP" sz="2400" dirty="0" smtClean="0">
                <a:latin typeface="Arial" pitchFamily="34" charset="0"/>
                <a:cs typeface="Arial" pitchFamily="34" charset="0"/>
              </a:rPr>
              <a:t>4MPI</a:t>
            </a:r>
            <a:r>
              <a:rPr lang="ja-JP" altLang="en-US" sz="2400" dirty="0" smtClean="0">
                <a:latin typeface="Arial" pitchFamily="34" charset="0"/>
                <a:cs typeface="Arial" pitchFamily="34" charset="0"/>
              </a:rPr>
              <a:t>プロセス）で連続</a:t>
            </a:r>
            <a:r>
              <a:rPr lang="en-US" altLang="ja-JP" sz="2400" dirty="0" smtClean="0">
                <a:latin typeface="Arial" pitchFamily="34" charset="0"/>
                <a:cs typeface="Arial" pitchFamily="34" charset="0"/>
              </a:rPr>
              <a:t>10</a:t>
            </a:r>
            <a:r>
              <a:rPr lang="ja-JP" altLang="en-US" sz="2400" dirty="0" smtClean="0">
                <a:latin typeface="Arial" pitchFamily="34" charset="0"/>
                <a:cs typeface="Arial" pitchFamily="34" charset="0"/>
              </a:rPr>
              <a:t>回実行し，その平均の経過時間を測定した．</a:t>
            </a:r>
          </a:p>
          <a:p>
            <a:pPr eaLnBrk="1" hangingPunct="1"/>
            <a:r>
              <a:rPr lang="en-US" altLang="ja-JP" sz="2400" dirty="0" smtClean="0">
                <a:latin typeface="Arial" pitchFamily="34" charset="0"/>
                <a:cs typeface="Arial" pitchFamily="34" charset="0"/>
              </a:rPr>
              <a:t>HA-PACS</a:t>
            </a:r>
            <a:r>
              <a:rPr lang="ja-JP" altLang="en-US" sz="2400" dirty="0" smtClean="0">
                <a:latin typeface="Arial" pitchFamily="34" charset="0"/>
                <a:cs typeface="Arial" pitchFamily="34" charset="0"/>
              </a:rPr>
              <a:t>ベースクラスタ（</a:t>
            </a:r>
            <a:r>
              <a:rPr lang="en-US" altLang="ja-JP" sz="2400" dirty="0" smtClean="0">
                <a:latin typeface="Arial" pitchFamily="34" charset="0"/>
                <a:cs typeface="Arial" pitchFamily="34" charset="0"/>
              </a:rPr>
              <a:t>268</a:t>
            </a:r>
            <a:r>
              <a:rPr lang="ja-JP" altLang="en-US" sz="2400" dirty="0" smtClean="0">
                <a:latin typeface="Arial" pitchFamily="34" charset="0"/>
                <a:cs typeface="Arial" pitchFamily="34" charset="0"/>
              </a:rPr>
              <a:t>ノード，</a:t>
            </a:r>
            <a:r>
              <a:rPr lang="en-US" altLang="ja-JP" sz="2400" dirty="0" smtClean="0">
                <a:latin typeface="Arial" pitchFamily="34" charset="0"/>
                <a:cs typeface="Arial" pitchFamily="34" charset="0"/>
              </a:rPr>
              <a:t>4288</a:t>
            </a:r>
            <a:r>
              <a:rPr lang="ja-JP" altLang="en-US" sz="2400" dirty="0" smtClean="0">
                <a:latin typeface="Arial" pitchFamily="34" charset="0"/>
                <a:cs typeface="Arial" pitchFamily="34" charset="0"/>
              </a:rPr>
              <a:t>コア，</a:t>
            </a:r>
            <a:r>
              <a:rPr lang="en-US" altLang="ja-JP" sz="2400" dirty="0" smtClean="0">
                <a:latin typeface="Arial" pitchFamily="34" charset="0"/>
                <a:cs typeface="Arial" pitchFamily="34" charset="0"/>
              </a:rPr>
              <a:t>1072GPU</a:t>
            </a:r>
            <a:r>
              <a:rPr lang="ja-JP" altLang="en-US" sz="2400" dirty="0" smtClean="0">
                <a:latin typeface="Arial" pitchFamily="34" charset="0"/>
                <a:cs typeface="Arial" pitchFamily="34" charset="0"/>
              </a:rPr>
              <a:t>）の</a:t>
            </a:r>
            <a:r>
              <a:rPr lang="en-US" altLang="ja-JP" sz="2400" dirty="0" smtClean="0">
                <a:latin typeface="Arial" pitchFamily="34" charset="0"/>
                <a:cs typeface="Arial" pitchFamily="34" charset="0"/>
              </a:rPr>
              <a:t/>
            </a:r>
            <a:br>
              <a:rPr lang="en-US" altLang="ja-JP" sz="2400" dirty="0" smtClean="0">
                <a:latin typeface="Arial" pitchFamily="34" charset="0"/>
                <a:cs typeface="Arial" pitchFamily="34" charset="0"/>
              </a:rPr>
            </a:br>
            <a:r>
              <a:rPr lang="ja-JP" altLang="en-US" sz="2400" dirty="0" smtClean="0">
                <a:latin typeface="Arial" pitchFamily="34" charset="0"/>
                <a:cs typeface="Arial" pitchFamily="34" charset="0"/>
              </a:rPr>
              <a:t>うち，</a:t>
            </a:r>
            <a:r>
              <a:rPr lang="en-US" altLang="ja-JP" sz="2400" dirty="0" smtClean="0">
                <a:latin typeface="Arial" pitchFamily="34" charset="0"/>
                <a:cs typeface="Arial" pitchFamily="34" charset="0"/>
              </a:rPr>
              <a:t>1</a:t>
            </a:r>
            <a:r>
              <a:rPr lang="ja-JP" altLang="en-US" sz="2400" dirty="0" smtClean="0">
                <a:latin typeface="Arial" pitchFamily="34" charset="0"/>
                <a:cs typeface="Arial" pitchFamily="34" charset="0"/>
              </a:rPr>
              <a:t>～</a:t>
            </a:r>
            <a:r>
              <a:rPr lang="en-US" altLang="ja-JP" sz="2400" dirty="0" smtClean="0">
                <a:latin typeface="Arial" pitchFamily="34" charset="0"/>
                <a:cs typeface="Arial" pitchFamily="34" charset="0"/>
              </a:rPr>
              <a:t>64</a:t>
            </a:r>
            <a:r>
              <a:rPr lang="ja-JP" altLang="en-US" sz="2400" dirty="0" smtClean="0">
                <a:latin typeface="Arial" pitchFamily="34" charset="0"/>
                <a:cs typeface="Arial" pitchFamily="34" charset="0"/>
              </a:rPr>
              <a:t>ノードを使用した．</a:t>
            </a:r>
            <a:endParaRPr lang="en-US" altLang="ja-JP" sz="2400" dirty="0" smtClean="0">
              <a:latin typeface="Arial" pitchFamily="34" charset="0"/>
              <a:cs typeface="Arial" pitchFamily="34" charset="0"/>
            </a:endParaRPr>
          </a:p>
          <a:p>
            <a:pPr lvl="1" eaLnBrk="1" hangingPunct="1"/>
            <a:r>
              <a:rPr lang="ja-JP" altLang="en-US" sz="2000" dirty="0" smtClean="0">
                <a:latin typeface="Arial" pitchFamily="34" charset="0"/>
                <a:cs typeface="Arial" pitchFamily="34" charset="0"/>
              </a:rPr>
              <a:t>各ノードに</a:t>
            </a:r>
            <a:r>
              <a:rPr lang="en-US" altLang="ja-JP" sz="2000" dirty="0" smtClean="0">
                <a:latin typeface="Arial" pitchFamily="34" charset="0"/>
                <a:cs typeface="Arial" pitchFamily="34" charset="0"/>
              </a:rPr>
              <a:t>Intel Xeon E5-2670</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rPr>
              <a:t>Sandy Bridge-EP 2.6GHz</a:t>
            </a:r>
            <a:r>
              <a:rPr lang="ja-JP" altLang="en-US" sz="2000" dirty="0" smtClean="0">
                <a:latin typeface="Arial" pitchFamily="34" charset="0"/>
                <a:cs typeface="Arial" pitchFamily="34" charset="0"/>
              </a:rPr>
              <a:t>）が</a:t>
            </a:r>
            <a:r>
              <a:rPr lang="en-US" altLang="ja-JP" sz="2000" dirty="0" smtClean="0">
                <a:latin typeface="Arial" pitchFamily="34" charset="0"/>
                <a:cs typeface="Arial" pitchFamily="34" charset="0"/>
              </a:rPr>
              <a:t>2</a:t>
            </a:r>
            <a:r>
              <a:rPr lang="ja-JP" altLang="en-US" sz="2000" dirty="0" smtClean="0">
                <a:latin typeface="Arial" pitchFamily="34" charset="0"/>
                <a:cs typeface="Arial" pitchFamily="34" charset="0"/>
              </a:rPr>
              <a:t>ソケット，</a:t>
            </a:r>
            <a:r>
              <a:rPr lang="en-US" altLang="ja-JP" sz="2000" dirty="0" smtClean="0">
                <a:latin typeface="Arial" pitchFamily="34" charset="0"/>
                <a:cs typeface="Arial" pitchFamily="34" charset="0"/>
              </a:rPr>
              <a:t>NVIDIA Tesla M2090</a:t>
            </a:r>
            <a:r>
              <a:rPr lang="ja-JP" altLang="en-US" sz="2000" dirty="0" smtClean="0">
                <a:latin typeface="Arial" pitchFamily="34" charset="0"/>
                <a:cs typeface="Arial" pitchFamily="34" charset="0"/>
              </a:rPr>
              <a:t>が</a:t>
            </a:r>
            <a:r>
              <a:rPr lang="en-US" altLang="ja-JP" sz="2000" dirty="0" smtClean="0">
                <a:latin typeface="Arial" pitchFamily="34" charset="0"/>
                <a:cs typeface="Arial" pitchFamily="34" charset="0"/>
              </a:rPr>
              <a:t>4</a:t>
            </a:r>
            <a:r>
              <a:rPr lang="ja-JP" altLang="en-US" sz="2000" dirty="0" smtClean="0">
                <a:latin typeface="Arial" pitchFamily="34" charset="0"/>
                <a:cs typeface="Arial" pitchFamily="34" charset="0"/>
              </a:rPr>
              <a:t>基</a:t>
            </a:r>
            <a:endParaRPr lang="en-US" altLang="ja-JP" sz="2000" dirty="0" smtClean="0">
              <a:latin typeface="Arial" pitchFamily="34" charset="0"/>
              <a:cs typeface="Arial" pitchFamily="34" charset="0"/>
            </a:endParaRPr>
          </a:p>
          <a:p>
            <a:pPr lvl="1" eaLnBrk="1" hangingPunct="1"/>
            <a:r>
              <a:rPr lang="ja-JP" altLang="en-US" sz="2000" dirty="0" smtClean="0">
                <a:latin typeface="Arial" pitchFamily="34" charset="0"/>
                <a:cs typeface="Arial" pitchFamily="34" charset="0"/>
              </a:rPr>
              <a:t>ノード間は</a:t>
            </a:r>
            <a:r>
              <a:rPr lang="en-US" altLang="ja-JP" sz="2000" dirty="0" err="1" smtClean="0">
                <a:latin typeface="Arial" pitchFamily="34" charset="0"/>
                <a:cs typeface="Arial" pitchFamily="34" charset="0"/>
              </a:rPr>
              <a:t>InfiniBand</a:t>
            </a:r>
            <a:r>
              <a:rPr lang="en-US" altLang="ja-JP" sz="2000" dirty="0" smtClean="0">
                <a:latin typeface="Arial" pitchFamily="34" charset="0"/>
                <a:cs typeface="Arial" pitchFamily="34" charset="0"/>
              </a:rPr>
              <a:t> QDR</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rPr>
              <a:t>2</a:t>
            </a:r>
            <a:r>
              <a:rPr lang="ja-JP" altLang="en-US" sz="2000" dirty="0" smtClean="0">
                <a:latin typeface="Arial" pitchFamily="34" charset="0"/>
                <a:cs typeface="Arial" pitchFamily="34" charset="0"/>
              </a:rPr>
              <a:t>レール）で接続</a:t>
            </a:r>
          </a:p>
          <a:p>
            <a:pPr lvl="1" eaLnBrk="1" hangingPunct="1"/>
            <a:r>
              <a:rPr lang="en-US" altLang="ja-JP" sz="2000" dirty="0" smtClean="0">
                <a:latin typeface="Arial" pitchFamily="34" charset="0"/>
                <a:cs typeface="Arial" pitchFamily="34" charset="0"/>
              </a:rPr>
              <a:t>MPI</a:t>
            </a:r>
            <a:r>
              <a:rPr lang="ja-JP" altLang="en-US" sz="2000" dirty="0" smtClean="0">
                <a:latin typeface="Arial" pitchFamily="34" charset="0"/>
                <a:cs typeface="Arial" pitchFamily="34" charset="0"/>
              </a:rPr>
              <a:t>ライブラリ：</a:t>
            </a:r>
            <a:r>
              <a:rPr lang="en-US" altLang="ja-JP" sz="2000" dirty="0" smtClean="0">
                <a:latin typeface="Arial" pitchFamily="34" charset="0"/>
                <a:cs typeface="Arial" pitchFamily="34" charset="0"/>
              </a:rPr>
              <a:t>MVAPICH2 2.0b</a:t>
            </a:r>
          </a:p>
          <a:p>
            <a:pPr lvl="1" eaLnBrk="1" hangingPunct="1"/>
            <a:r>
              <a:rPr lang="en-US" altLang="ja-JP" sz="2000" dirty="0" smtClean="0">
                <a:latin typeface="Arial" pitchFamily="34" charset="0"/>
                <a:cs typeface="Arial" pitchFamily="34" charset="0"/>
              </a:rPr>
              <a:t>PGI CUDA Fortran Compiler 14.2 + CUDA 5.5 + CUFFT</a:t>
            </a:r>
          </a:p>
          <a:p>
            <a:pPr lvl="1"/>
            <a:r>
              <a:rPr lang="ja-JP" altLang="en-US" sz="2000" dirty="0" smtClean="0">
                <a:latin typeface="Arial" pitchFamily="34" charset="0"/>
                <a:cs typeface="Arial" pitchFamily="34" charset="0"/>
              </a:rPr>
              <a:t>コンパイラオプション：“</a:t>
            </a:r>
            <a:r>
              <a:rPr lang="en-US" altLang="ja-JP" sz="2000" dirty="0" smtClean="0">
                <a:latin typeface="Arial" pitchFamily="34" charset="0"/>
                <a:cs typeface="Arial" pitchFamily="34" charset="0"/>
              </a:rPr>
              <a:t>pgf90 </a:t>
            </a:r>
            <a:r>
              <a:rPr lang="en-US" altLang="ja-JP" sz="2000" dirty="0">
                <a:latin typeface="Arial" pitchFamily="34" charset="0"/>
                <a:cs typeface="Arial" pitchFamily="34" charset="0"/>
              </a:rPr>
              <a:t>-fast -</a:t>
            </a:r>
            <a:r>
              <a:rPr lang="en-US" altLang="ja-JP" sz="2000" dirty="0" err="1" smtClean="0">
                <a:latin typeface="Arial" pitchFamily="34" charset="0"/>
                <a:cs typeface="Arial" pitchFamily="34" charset="0"/>
              </a:rPr>
              <a:t>Mcuda</a:t>
            </a:r>
            <a:r>
              <a:rPr lang="en-US" altLang="ja-JP" sz="2000" dirty="0" smtClean="0">
                <a:latin typeface="Arial" pitchFamily="34" charset="0"/>
                <a:cs typeface="Arial" pitchFamily="34" charset="0"/>
              </a:rPr>
              <a:t>=cc2x,cuda5.5”</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rPr>
              <a:t>FFTE 6.0</a:t>
            </a:r>
            <a:r>
              <a:rPr lang="ja-JP" altLang="en-US" sz="2000" dirty="0" err="1" smtClean="0">
                <a:latin typeface="Arial" pitchFamily="34" charset="0"/>
                <a:cs typeface="Arial" pitchFamily="34" charset="0"/>
              </a:rPr>
              <a:t>，</a:t>
            </a:r>
            <a:r>
              <a:rPr lang="en-US" altLang="ja-JP" sz="2000" dirty="0" smtClean="0">
                <a:latin typeface="Arial" pitchFamily="34" charset="0"/>
                <a:cs typeface="Arial" pitchFamily="34" charset="0"/>
              </a:rPr>
              <a:t>GPU</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rPr>
              <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“pgf90 –fast -</a:t>
            </a:r>
            <a:r>
              <a:rPr lang="en-US" altLang="ja-JP" sz="2000" dirty="0" err="1" smtClean="0">
                <a:latin typeface="Arial" pitchFamily="34" charset="0"/>
                <a:cs typeface="Arial" pitchFamily="34" charset="0"/>
              </a:rPr>
              <a:t>mp</a:t>
            </a:r>
            <a:r>
              <a:rPr lang="en-US" altLang="ja-JP" sz="2000" dirty="0" smtClean="0">
                <a:latin typeface="Arial" pitchFamily="34" charset="0"/>
                <a:cs typeface="Arial" pitchFamily="34" charset="0"/>
              </a:rPr>
              <a:t>”</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rPr>
              <a:t>FFTE 6.0</a:t>
            </a:r>
            <a:r>
              <a:rPr lang="ja-JP" altLang="en-US" sz="2000" dirty="0" err="1" smtClean="0">
                <a:latin typeface="Arial" pitchFamily="34" charset="0"/>
                <a:cs typeface="Arial" pitchFamily="34" charset="0"/>
              </a:rPr>
              <a:t>，</a:t>
            </a:r>
            <a:r>
              <a:rPr lang="en-US" altLang="ja-JP" sz="2000" dirty="0" smtClean="0">
                <a:latin typeface="Arial" pitchFamily="34" charset="0"/>
                <a:cs typeface="Arial" pitchFamily="34" charset="0"/>
              </a:rPr>
              <a:t>CPU</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rPr>
              <a:t>”</a:t>
            </a:r>
            <a:r>
              <a:rPr lang="en-US" altLang="ja-JP" sz="2000" dirty="0" err="1" smtClean="0">
                <a:latin typeface="Arial" pitchFamily="34" charset="0"/>
                <a:cs typeface="Arial" pitchFamily="34" charset="0"/>
              </a:rPr>
              <a:t>pgcc</a:t>
            </a:r>
            <a:r>
              <a:rPr lang="en-US" altLang="ja-JP" sz="2000" dirty="0" smtClean="0">
                <a:latin typeface="Arial" pitchFamily="34" charset="0"/>
                <a:cs typeface="Arial" pitchFamily="34" charset="0"/>
              </a:rPr>
              <a:t> -fast”</a:t>
            </a:r>
            <a:r>
              <a:rPr lang="ja-JP" altLang="en-US" sz="2000" dirty="0" smtClean="0">
                <a:latin typeface="Arial" pitchFamily="34" charset="0"/>
                <a:cs typeface="Arial" pitchFamily="34" charset="0"/>
              </a:rPr>
              <a:t>（</a:t>
            </a:r>
            <a:r>
              <a:rPr lang="en-US" altLang="ja-JP" sz="2000" dirty="0" smtClean="0">
                <a:latin typeface="Arial" pitchFamily="34" charset="0"/>
                <a:cs typeface="Arial" pitchFamily="34" charset="0"/>
              </a:rPr>
              <a:t>FFTW 3.3.3</a:t>
            </a:r>
            <a:r>
              <a:rPr lang="ja-JP" altLang="en-US" sz="2000" dirty="0" smtClean="0">
                <a:latin typeface="Arial" pitchFamily="34" charset="0"/>
                <a:cs typeface="Arial" pitchFamily="34" charset="0"/>
              </a:rPr>
              <a:t>）</a:t>
            </a: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12</a:t>
            </a:fld>
            <a:endParaRPr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日付プレースホルダー 4"/>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10243"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10244" name="Rectangle 2"/>
          <p:cNvSpPr>
            <a:spLocks noGrp="1" noChangeArrowheads="1"/>
          </p:cNvSpPr>
          <p:nvPr>
            <p:ph type="title"/>
          </p:nvPr>
        </p:nvSpPr>
        <p:spPr>
          <a:xfrm>
            <a:off x="457200" y="44450"/>
            <a:ext cx="8229600" cy="1143000"/>
          </a:xfrm>
        </p:spPr>
        <p:txBody>
          <a:bodyPr>
            <a:normAutofit fontScale="90000"/>
          </a:bodyPr>
          <a:lstStyle/>
          <a:p>
            <a:r>
              <a:rPr lang="en-US" altLang="ja-JP" sz="4000" dirty="0" smtClean="0">
                <a:latin typeface="Arial" pitchFamily="34" charset="0"/>
                <a:cs typeface="Arial" pitchFamily="34" charset="0"/>
              </a:rPr>
              <a:t>HA-PACS</a:t>
            </a:r>
            <a:r>
              <a:rPr lang="ja-JP" altLang="en-US" sz="4000" dirty="0" smtClean="0">
                <a:latin typeface="Arial" pitchFamily="34" charset="0"/>
                <a:cs typeface="Arial" pitchFamily="34" charset="0"/>
              </a:rPr>
              <a:t>ベースクラスタのノード構成</a:t>
            </a: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13</a:t>
            </a:fld>
            <a:endParaRPr lang="en-US" altLang="ja-JP" dirty="0" smtClean="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044" y="980728"/>
            <a:ext cx="8286420" cy="5256584"/>
          </a:xfrm>
          <a:prstGeom prst="rect">
            <a:avLst/>
          </a:prstGeom>
        </p:spPr>
      </p:pic>
      <p:sp>
        <p:nvSpPr>
          <p:cNvPr id="2" name="角丸四角形 1"/>
          <p:cNvSpPr/>
          <p:nvPr/>
        </p:nvSpPr>
        <p:spPr>
          <a:xfrm>
            <a:off x="1763688" y="4437112"/>
            <a:ext cx="1368152"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763688" y="5013176"/>
            <a:ext cx="1368152"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211960" y="5013176"/>
            <a:ext cx="1368152"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211960" y="4437112"/>
            <a:ext cx="1368152"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6512" y="4437112"/>
            <a:ext cx="1936749" cy="1200329"/>
          </a:xfrm>
          <a:prstGeom prst="rect">
            <a:avLst/>
          </a:prstGeom>
          <a:noFill/>
        </p:spPr>
        <p:txBody>
          <a:bodyPr wrap="none" rtlCol="0">
            <a:spAutoFit/>
          </a:bodyPr>
          <a:lstStyle/>
          <a:p>
            <a:r>
              <a:rPr kumimoji="1" lang="en-US" altLang="ja-JP" sz="2400" dirty="0" smtClean="0"/>
              <a:t>1GPU</a:t>
            </a:r>
            <a:r>
              <a:rPr kumimoji="1" lang="ja-JP" altLang="en-US" sz="2400" dirty="0" smtClean="0"/>
              <a:t>あたり</a:t>
            </a:r>
            <a:endParaRPr kumimoji="1" lang="en-US" altLang="ja-JP" sz="2400" dirty="0" smtClean="0"/>
          </a:p>
          <a:p>
            <a:r>
              <a:rPr kumimoji="1" lang="en-US" altLang="ja-JP" sz="2400" dirty="0" smtClean="0"/>
              <a:t>1MPI</a:t>
            </a:r>
            <a:r>
              <a:rPr kumimoji="1" lang="ja-JP" altLang="en-US" sz="2400" dirty="0" smtClean="0"/>
              <a:t>プロセス</a:t>
            </a:r>
            <a:endParaRPr kumimoji="1" lang="en-US" altLang="ja-JP" sz="2400" dirty="0" smtClean="0"/>
          </a:p>
          <a:p>
            <a:r>
              <a:rPr kumimoji="1" lang="ja-JP" altLang="en-US" sz="2400" dirty="0" smtClean="0"/>
              <a:t>を立ち上げる</a:t>
            </a:r>
            <a:endParaRPr kumimoji="1" lang="ja-JP" altLang="en-US" sz="2400" dirty="0"/>
          </a:p>
        </p:txBody>
      </p:sp>
    </p:spTree>
    <p:extLst>
      <p:ext uri="{BB962C8B-B14F-4D97-AF65-F5344CB8AC3E}">
        <p14:creationId xmlns:p14="http://schemas.microsoft.com/office/powerpoint/2010/main" val="1891524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14339"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graphicFrame>
        <p:nvGraphicFramePr>
          <p:cNvPr id="14340" name="Object 2"/>
          <p:cNvGraphicFramePr>
            <a:graphicFrameLocks noChangeAspect="1"/>
          </p:cNvGraphicFramePr>
          <p:nvPr>
            <p:extLst>
              <p:ext uri="{D42A27DB-BD31-4B8C-83A1-F6EECF244321}">
                <p14:modId xmlns:p14="http://schemas.microsoft.com/office/powerpoint/2010/main" val="768436729"/>
              </p:ext>
            </p:extLst>
          </p:nvPr>
        </p:nvGraphicFramePr>
        <p:xfrm>
          <a:off x="14288" y="285750"/>
          <a:ext cx="9194800" cy="6022975"/>
        </p:xfrm>
        <a:graphic>
          <a:graphicData uri="http://schemas.openxmlformats.org/presentationml/2006/ole">
            <mc:AlternateContent xmlns:mc="http://schemas.openxmlformats.org/markup-compatibility/2006">
              <mc:Choice xmlns:v="urn:schemas-microsoft-com:vml" Requires="v">
                <p:oleObj spid="_x0000_s6346" name="グラフ" r:id="rId4" imgW="6086357" imgH="3981520" progId="MSGraph.Chart.8">
                  <p:embed followColorScheme="full"/>
                </p:oleObj>
              </mc:Choice>
              <mc:Fallback>
                <p:oleObj name="グラフ" r:id="rId4" imgW="6086357" imgH="3981520" progId="MSGraph.Chart.8">
                  <p:embed followColorScheme="full"/>
                  <p:pic>
                    <p:nvPicPr>
                      <p:cNvPr id="0" name=""/>
                      <p:cNvPicPr>
                        <a:picLocks noChangeAspect="1" noChangeArrowheads="1"/>
                      </p:cNvPicPr>
                      <p:nvPr/>
                    </p:nvPicPr>
                    <p:blipFill>
                      <a:blip r:embed="rId5"/>
                      <a:srcRect/>
                      <a:stretch>
                        <a:fillRect/>
                      </a:stretch>
                    </p:blipFill>
                    <p:spPr bwMode="auto">
                      <a:xfrm>
                        <a:off x="14288" y="285750"/>
                        <a:ext cx="9194800" cy="602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14</a:t>
            </a:fld>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graphicFrame>
        <p:nvGraphicFramePr>
          <p:cNvPr id="15364" name="Object 2"/>
          <p:cNvGraphicFramePr>
            <a:graphicFrameLocks noChangeAspect="1"/>
          </p:cNvGraphicFramePr>
          <p:nvPr>
            <p:extLst>
              <p:ext uri="{D42A27DB-BD31-4B8C-83A1-F6EECF244321}">
                <p14:modId xmlns:p14="http://schemas.microsoft.com/office/powerpoint/2010/main" val="2947403740"/>
              </p:ext>
            </p:extLst>
          </p:nvPr>
        </p:nvGraphicFramePr>
        <p:xfrm>
          <a:off x="-180528" y="285750"/>
          <a:ext cx="9223375" cy="6022975"/>
        </p:xfrm>
        <a:graphic>
          <a:graphicData uri="http://schemas.openxmlformats.org/presentationml/2006/ole">
            <mc:AlternateContent xmlns:mc="http://schemas.openxmlformats.org/markup-compatibility/2006">
              <mc:Choice xmlns:v="urn:schemas-microsoft-com:vml" Requires="v">
                <p:oleObj spid="_x0000_s9315" name="グラフ" r:id="rId4" imgW="6105523" imgH="3971803" progId="MSGraph.Chart.8">
                  <p:embed followColorScheme="full"/>
                </p:oleObj>
              </mc:Choice>
              <mc:Fallback>
                <p:oleObj name="グラフ" r:id="rId4" imgW="6105523" imgH="3971803" progId="MSGraph.Chart.8">
                  <p:embed followColorScheme="full"/>
                  <p:pic>
                    <p:nvPicPr>
                      <p:cNvPr id="0" name=""/>
                      <p:cNvPicPr>
                        <a:picLocks noChangeAspect="1" noChangeArrowheads="1"/>
                      </p:cNvPicPr>
                      <p:nvPr/>
                    </p:nvPicPr>
                    <p:blipFill>
                      <a:blip r:embed="rId5"/>
                      <a:srcRect/>
                      <a:stretch>
                        <a:fillRect/>
                      </a:stretch>
                    </p:blipFill>
                    <p:spPr bwMode="auto">
                      <a:xfrm>
                        <a:off x="-180528" y="285750"/>
                        <a:ext cx="9223375" cy="602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15</a:t>
            </a:fld>
            <a:endParaRPr lang="en-US" altLang="ja-JP" dirty="0" smtClean="0"/>
          </a:p>
        </p:txBody>
      </p:sp>
      <p:sp>
        <p:nvSpPr>
          <p:cNvPr id="7" name="フッター プレースホルダー 4"/>
          <p:cNvSpPr>
            <a:spLocks noGrp="1"/>
          </p:cNvSpPr>
          <p:nvPr>
            <p:ph type="ftr" sz="quarter" idx="11"/>
          </p:nvPr>
        </p:nvSpPr>
        <p:spPr>
          <a:xfrm>
            <a:off x="3124200" y="6356350"/>
            <a:ext cx="2895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Tree>
    <p:extLst>
      <p:ext uri="{BB962C8B-B14F-4D97-AF65-F5344CB8AC3E}">
        <p14:creationId xmlns:p14="http://schemas.microsoft.com/office/powerpoint/2010/main" val="880844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graphicFrame>
        <p:nvGraphicFramePr>
          <p:cNvPr id="15364" name="Object 2"/>
          <p:cNvGraphicFramePr>
            <a:graphicFrameLocks noChangeAspect="1"/>
          </p:cNvGraphicFramePr>
          <p:nvPr>
            <p:extLst>
              <p:ext uri="{D42A27DB-BD31-4B8C-83A1-F6EECF244321}">
                <p14:modId xmlns:p14="http://schemas.microsoft.com/office/powerpoint/2010/main" val="258180248"/>
              </p:ext>
            </p:extLst>
          </p:nvPr>
        </p:nvGraphicFramePr>
        <p:xfrm>
          <a:off x="-186879" y="260648"/>
          <a:ext cx="9223375" cy="6022975"/>
        </p:xfrm>
        <a:graphic>
          <a:graphicData uri="http://schemas.openxmlformats.org/presentationml/2006/ole">
            <mc:AlternateContent xmlns:mc="http://schemas.openxmlformats.org/markup-compatibility/2006">
              <mc:Choice xmlns:v="urn:schemas-microsoft-com:vml" Requires="v">
                <p:oleObj spid="_x0000_s10339" name="グラフ" r:id="rId4" imgW="6105523" imgH="3971803" progId="MSGraph.Chart.8">
                  <p:embed followColorScheme="full"/>
                </p:oleObj>
              </mc:Choice>
              <mc:Fallback>
                <p:oleObj name="グラフ" r:id="rId4" imgW="6105523" imgH="3971803" progId="MSGraph.Chart.8">
                  <p:embed followColorScheme="full"/>
                  <p:pic>
                    <p:nvPicPr>
                      <p:cNvPr id="0" name=""/>
                      <p:cNvPicPr>
                        <a:picLocks noChangeAspect="1" noChangeArrowheads="1"/>
                      </p:cNvPicPr>
                      <p:nvPr/>
                    </p:nvPicPr>
                    <p:blipFill>
                      <a:blip r:embed="rId5"/>
                      <a:srcRect/>
                      <a:stretch>
                        <a:fillRect/>
                      </a:stretch>
                    </p:blipFill>
                    <p:spPr bwMode="auto">
                      <a:xfrm>
                        <a:off x="-186879" y="260648"/>
                        <a:ext cx="9223375" cy="602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16</a:t>
            </a:fld>
            <a:endParaRPr lang="en-US" altLang="ja-JP" dirty="0" smtClean="0"/>
          </a:p>
        </p:txBody>
      </p:sp>
      <p:sp>
        <p:nvSpPr>
          <p:cNvPr id="7" name="フッター プレースホルダー 4"/>
          <p:cNvSpPr>
            <a:spLocks noGrp="1"/>
          </p:cNvSpPr>
          <p:nvPr>
            <p:ph type="ftr" sz="quarter" idx="11"/>
          </p:nvPr>
        </p:nvSpPr>
        <p:spPr>
          <a:xfrm>
            <a:off x="3124200" y="6356350"/>
            <a:ext cx="2895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Tree>
    <p:extLst>
      <p:ext uri="{BB962C8B-B14F-4D97-AF65-F5344CB8AC3E}">
        <p14:creationId xmlns:p14="http://schemas.microsoft.com/office/powerpoint/2010/main" val="1221196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9" name="Object 2"/>
          <p:cNvGraphicFramePr>
            <a:graphicFrameLocks noChangeAspect="1"/>
          </p:cNvGraphicFramePr>
          <p:nvPr>
            <p:extLst>
              <p:ext uri="{D42A27DB-BD31-4B8C-83A1-F6EECF244321}">
                <p14:modId xmlns:p14="http://schemas.microsoft.com/office/powerpoint/2010/main" val="426279375"/>
              </p:ext>
            </p:extLst>
          </p:nvPr>
        </p:nvGraphicFramePr>
        <p:xfrm>
          <a:off x="-242888" y="303213"/>
          <a:ext cx="9269413" cy="6162675"/>
        </p:xfrm>
        <a:graphic>
          <a:graphicData uri="http://schemas.openxmlformats.org/presentationml/2006/ole">
            <mc:AlternateContent xmlns:mc="http://schemas.openxmlformats.org/markup-compatibility/2006">
              <mc:Choice xmlns:v="urn:schemas-microsoft-com:vml" Requires="v">
                <p:oleObj spid="_x0000_s11327" name="グラフ" r:id="rId4" imgW="6076909" imgH="4057642" progId="MSGraph.Chart.8">
                  <p:embed followColorScheme="full"/>
                </p:oleObj>
              </mc:Choice>
              <mc:Fallback>
                <p:oleObj name="グラフ" r:id="rId4" imgW="6076909" imgH="4057642" progId="MSGraph.Chart.8">
                  <p:embed followColorScheme="full"/>
                  <p:pic>
                    <p:nvPicPr>
                      <p:cNvPr id="0" name=""/>
                      <p:cNvPicPr>
                        <a:picLocks noChangeAspect="1" noChangeArrowheads="1"/>
                      </p:cNvPicPr>
                      <p:nvPr/>
                    </p:nvPicPr>
                    <p:blipFill>
                      <a:blip r:embed="rId5"/>
                      <a:srcRect/>
                      <a:stretch>
                        <a:fillRect/>
                      </a:stretch>
                    </p:blipFill>
                    <p:spPr bwMode="auto">
                      <a:xfrm>
                        <a:off x="-242888" y="303213"/>
                        <a:ext cx="9269413" cy="616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日付プレースホルダー 3"/>
          <p:cNvSpPr>
            <a:spLocks noGrp="1"/>
          </p:cNvSpPr>
          <p:nvPr>
            <p:ph type="dt" sz="quarter" idx="10"/>
          </p:nvPr>
        </p:nvSpPr>
        <p:spPr>
          <a:xfrm>
            <a:off x="457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7"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17</a:t>
            </a:fld>
            <a:endParaRPr lang="en-US" altLang="ja-JP" dirty="0" smtClean="0"/>
          </a:p>
        </p:txBody>
      </p:sp>
      <p:sp>
        <p:nvSpPr>
          <p:cNvPr id="8" name="フッター プレースホルダー 4"/>
          <p:cNvSpPr>
            <a:spLocks noGrp="1"/>
          </p:cNvSpPr>
          <p:nvPr>
            <p:ph type="ftr" sz="quarter" idx="11"/>
          </p:nvPr>
        </p:nvSpPr>
        <p:spPr>
          <a:xfrm>
            <a:off x="3124200" y="6356350"/>
            <a:ext cx="2895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日付プレースホルダー 4"/>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16387"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16388" name="Rectangle 2"/>
          <p:cNvSpPr>
            <a:spLocks noGrp="1" noChangeArrowheads="1"/>
          </p:cNvSpPr>
          <p:nvPr>
            <p:ph type="title"/>
          </p:nvPr>
        </p:nvSpPr>
        <p:spPr>
          <a:xfrm>
            <a:off x="457200" y="201613"/>
            <a:ext cx="8229600" cy="850900"/>
          </a:xfrm>
        </p:spPr>
        <p:txBody>
          <a:bodyPr/>
          <a:lstStyle/>
          <a:p>
            <a:pPr eaLnBrk="1" hangingPunct="1"/>
            <a:r>
              <a:rPr lang="ja-JP" altLang="en-US" sz="4000" dirty="0" smtClean="0"/>
              <a:t>まとめ</a:t>
            </a:r>
          </a:p>
        </p:txBody>
      </p:sp>
      <mc:AlternateContent xmlns:mc="http://schemas.openxmlformats.org/markup-compatibility/2006">
        <mc:Choice xmlns:a14="http://schemas.microsoft.com/office/drawing/2010/main" Requires="a14">
          <p:sp>
            <p:nvSpPr>
              <p:cNvPr id="19461" name="Rectangle 3"/>
              <p:cNvSpPr>
                <a:spLocks noGrp="1" noChangeArrowheads="1"/>
              </p:cNvSpPr>
              <p:nvPr>
                <p:ph type="body" sz="half" idx="1"/>
              </p:nvPr>
            </p:nvSpPr>
            <p:spPr>
              <a:xfrm>
                <a:off x="179388" y="1052513"/>
                <a:ext cx="8785225" cy="5184775"/>
              </a:xfrm>
            </p:spPr>
            <p:txBody>
              <a:bodyPr>
                <a:normAutofit fontScale="92500" lnSpcReduction="10000"/>
              </a:bodyPr>
              <a:lstStyle/>
              <a:p>
                <a:pPr eaLnBrk="1" hangingPunct="1">
                  <a:defRPr/>
                </a:pP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クラスタにおいて並列三次元</a:t>
                </a:r>
                <a:r>
                  <a:rPr lang="en-US" altLang="ja-JP" sz="2800" dirty="0" smtClean="0">
                    <a:latin typeface="Arial" pitchFamily="34" charset="0"/>
                    <a:cs typeface="Arial" pitchFamily="34" charset="0"/>
                  </a:rPr>
                  <a:t>FFT</a:t>
                </a:r>
                <a:r>
                  <a:rPr lang="ja-JP" altLang="en-US" sz="2800" dirty="0" smtClean="0">
                    <a:latin typeface="Arial" pitchFamily="34" charset="0"/>
                    <a:cs typeface="Arial" pitchFamily="34" charset="0"/>
                  </a:rPr>
                  <a:t>を実現し評価した結果について述べた．</a:t>
                </a:r>
              </a:p>
              <a:p>
                <a:pPr eaLnBrk="1" hangingPunct="1">
                  <a:defRPr/>
                </a:pP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を用いた場合には</a:t>
                </a:r>
                <a:r>
                  <a:rPr lang="en-US" altLang="ja-JP" sz="2800" dirty="0" smtClean="0">
                    <a:latin typeface="Arial" pitchFamily="34" charset="0"/>
                    <a:cs typeface="Arial" pitchFamily="34" charset="0"/>
                  </a:rPr>
                  <a:t>CPU</a:t>
                </a:r>
                <a:r>
                  <a:rPr lang="ja-JP" altLang="en-US" sz="2800" dirty="0" smtClean="0">
                    <a:latin typeface="Arial" pitchFamily="34" charset="0"/>
                    <a:cs typeface="Arial" pitchFamily="34" charset="0"/>
                  </a:rPr>
                  <a:t>に比べて演算時間が短縮される一方で，全実行時間における通信時間の割合が増大する．</a:t>
                </a:r>
                <a:endParaRPr lang="en-US" altLang="ja-JP" sz="2800" dirty="0" smtClean="0">
                  <a:latin typeface="Arial" pitchFamily="34" charset="0"/>
                  <a:cs typeface="Arial" pitchFamily="34" charset="0"/>
                </a:endParaRPr>
              </a:p>
              <a:p>
                <a:pPr lvl="1">
                  <a:defRPr/>
                </a:pPr>
                <a:r>
                  <a:rPr lang="en-US" altLang="ja-JP" sz="2400" dirty="0" smtClean="0">
                    <a:latin typeface="Arial" pitchFamily="34" charset="0"/>
                    <a:cs typeface="Arial" pitchFamily="34" charset="0"/>
                  </a:rPr>
                  <a:t>HA-PACS</a:t>
                </a:r>
                <a:r>
                  <a:rPr lang="ja-JP" altLang="en-US" sz="2400" dirty="0" smtClean="0">
                    <a:latin typeface="Arial" pitchFamily="34" charset="0"/>
                    <a:cs typeface="Arial" pitchFamily="34" charset="0"/>
                  </a:rPr>
                  <a:t>ベースクラスタの</a:t>
                </a:r>
                <a:r>
                  <a:rPr lang="en-US" altLang="ja-JP" sz="2400" dirty="0" smtClean="0">
                    <a:latin typeface="Arial" pitchFamily="34" charset="0"/>
                    <a:cs typeface="Arial" pitchFamily="34" charset="0"/>
                  </a:rPr>
                  <a:t>64</a:t>
                </a:r>
                <a:r>
                  <a:rPr lang="ja-JP" altLang="en-US" sz="2400" dirty="0" smtClean="0">
                    <a:latin typeface="Arial" pitchFamily="34" charset="0"/>
                    <a:cs typeface="Arial" pitchFamily="34" charset="0"/>
                  </a:rPr>
                  <a:t>ノード，</a:t>
                </a:r>
                <a:r>
                  <a:rPr lang="en-US" altLang="ja-JP" sz="2400" dirty="0" smtClean="0">
                    <a:latin typeface="Arial" pitchFamily="34" charset="0"/>
                    <a:cs typeface="Arial" pitchFamily="34" charset="0"/>
                  </a:rPr>
                  <a:t>256MPI</a:t>
                </a:r>
                <a:r>
                  <a:rPr lang="ja-JP" altLang="en-US" sz="2400" dirty="0" smtClean="0">
                    <a:latin typeface="Arial" pitchFamily="34" charset="0"/>
                    <a:cs typeface="Arial" pitchFamily="34" charset="0"/>
                  </a:rPr>
                  <a:t>プロセスを用いた場合，</a:t>
                </a:r>
                <a14:m>
                  <m:oMath xmlns:m="http://schemas.openxmlformats.org/officeDocument/2006/math">
                    <m:sSup>
                      <m:sSupPr>
                        <m:ctrlPr>
                          <a:rPr lang="en-US" altLang="ja-JP" sz="2400" i="1" smtClean="0">
                            <a:latin typeface="Cambria Math"/>
                            <a:cs typeface="Arial" pitchFamily="34" charset="0"/>
                          </a:rPr>
                        </m:ctrlPr>
                      </m:sSupPr>
                      <m:e>
                        <m:r>
                          <a:rPr lang="en-US" altLang="ja-JP" sz="2400" b="0" i="1" smtClean="0">
                            <a:latin typeface="Cambria Math"/>
                            <a:cs typeface="Arial" pitchFamily="34" charset="0"/>
                          </a:rPr>
                          <m:t>2048</m:t>
                        </m:r>
                      </m:e>
                      <m:sup>
                        <m:r>
                          <a:rPr lang="en-US" altLang="ja-JP" sz="2400" b="0" i="1" smtClean="0">
                            <a:latin typeface="Cambria Math"/>
                            <a:cs typeface="Arial" pitchFamily="34" charset="0"/>
                          </a:rPr>
                          <m:t>3</m:t>
                        </m:r>
                      </m:sup>
                    </m:sSup>
                  </m:oMath>
                </a14:m>
                <a:r>
                  <a:rPr lang="ja-JP" altLang="en-US" sz="2400" dirty="0" smtClean="0">
                    <a:latin typeface="Arial" pitchFamily="34" charset="0"/>
                    <a:cs typeface="Arial" pitchFamily="34" charset="0"/>
                  </a:rPr>
                  <a:t>点</a:t>
                </a:r>
                <a:r>
                  <a:rPr lang="en-US" altLang="ja-JP" sz="2400" dirty="0" smtClean="0">
                    <a:latin typeface="Arial" pitchFamily="34" charset="0"/>
                    <a:cs typeface="Arial" pitchFamily="34" charset="0"/>
                  </a:rPr>
                  <a:t>FFT</a:t>
                </a:r>
                <a:r>
                  <a:rPr lang="ja-JP" altLang="en-US" sz="2400" dirty="0" smtClean="0">
                    <a:latin typeface="Arial" pitchFamily="34" charset="0"/>
                    <a:cs typeface="Arial" pitchFamily="34" charset="0"/>
                  </a:rPr>
                  <a:t>において実行時間の約</a:t>
                </a:r>
                <a:r>
                  <a:rPr lang="en-US" altLang="ja-JP" sz="2400" dirty="0" smtClean="0">
                    <a:latin typeface="Arial" pitchFamily="34" charset="0"/>
                    <a:cs typeface="Arial" pitchFamily="34" charset="0"/>
                  </a:rPr>
                  <a:t>70%</a:t>
                </a:r>
                <a:r>
                  <a:rPr lang="ja-JP" altLang="en-US" sz="2400" dirty="0" smtClean="0">
                    <a:latin typeface="Arial" pitchFamily="34" charset="0"/>
                    <a:cs typeface="Arial" pitchFamily="34" charset="0"/>
                  </a:rPr>
                  <a:t>が全対全通信で占められている．</a:t>
                </a:r>
                <a:endParaRPr lang="en-US" altLang="ja-JP" sz="2400" dirty="0" smtClean="0">
                  <a:latin typeface="Arial" pitchFamily="34" charset="0"/>
                  <a:cs typeface="Arial" pitchFamily="34" charset="0"/>
                </a:endParaRPr>
              </a:p>
              <a:p>
                <a:pPr eaLnBrk="1" hangingPunct="1">
                  <a:defRPr/>
                </a:pPr>
                <a:r>
                  <a:rPr lang="en-US" altLang="ja-JP" sz="2800" dirty="0" smtClean="0">
                    <a:latin typeface="Arial" pitchFamily="34" charset="0"/>
                    <a:cs typeface="Arial" pitchFamily="34" charset="0"/>
                  </a:rPr>
                  <a:t>MPI</a:t>
                </a:r>
                <a:r>
                  <a:rPr lang="ja-JP" altLang="en-US" sz="2800" dirty="0" smtClean="0">
                    <a:latin typeface="Arial" pitchFamily="34" charset="0"/>
                    <a:cs typeface="Arial" pitchFamily="34" charset="0"/>
                  </a:rPr>
                  <a:t>ライブラリである</a:t>
                </a:r>
                <a:r>
                  <a:rPr lang="en-US" altLang="ja-JP" sz="2800" dirty="0" smtClean="0">
                    <a:latin typeface="Arial" pitchFamily="34" charset="0"/>
                    <a:cs typeface="Arial" pitchFamily="34" charset="0"/>
                  </a:rPr>
                  <a:t>MVAPICH2</a:t>
                </a:r>
                <a:r>
                  <a:rPr lang="ja-JP" altLang="en-US" sz="2800" dirty="0" smtClean="0">
                    <a:latin typeface="Arial" pitchFamily="34" charset="0"/>
                    <a:cs typeface="Arial" pitchFamily="34" charset="0"/>
                  </a:rPr>
                  <a:t>の新機能（</a:t>
                </a:r>
                <a:r>
                  <a:rPr lang="en-US" altLang="ja-JP" sz="2800" dirty="0" smtClean="0">
                    <a:latin typeface="Arial" pitchFamily="34" charset="0"/>
                    <a:cs typeface="Arial" pitchFamily="34" charset="0"/>
                  </a:rPr>
                  <a:t>MVAPICH2-GPU</a:t>
                </a:r>
                <a:r>
                  <a:rPr lang="ja-JP" altLang="en-US" sz="2800" dirty="0" smtClean="0">
                    <a:latin typeface="Arial" pitchFamily="34" charset="0"/>
                    <a:cs typeface="Arial" pitchFamily="34" charset="0"/>
                  </a:rPr>
                  <a:t>）を用いることで，</a:t>
                </a:r>
                <a:r>
                  <a:rPr lang="en-US" altLang="ja-JP" sz="2800" dirty="0" err="1" smtClean="0">
                    <a:latin typeface="Arial" pitchFamily="34" charset="0"/>
                    <a:cs typeface="Arial" pitchFamily="34" charset="0"/>
                  </a:rPr>
                  <a:t>PCIe</a:t>
                </a:r>
                <a:r>
                  <a:rPr lang="ja-JP" altLang="en-US" sz="2800" dirty="0" smtClean="0">
                    <a:latin typeface="Arial" pitchFamily="34" charset="0"/>
                    <a:cs typeface="Arial" pitchFamily="34" charset="0"/>
                  </a:rPr>
                  <a:t>転送とノード間通信をオーバーラップさせた際のプログラミングが容易になるとともに通信性能も向上した．</a:t>
                </a:r>
                <a:endParaRPr lang="en-US" altLang="ja-JP" sz="2800" dirty="0">
                  <a:latin typeface="Arial" pitchFamily="34" charset="0"/>
                  <a:cs typeface="Arial" pitchFamily="34" charset="0"/>
                </a:endParaRPr>
              </a:p>
              <a:p>
                <a:pPr eaLnBrk="1" hangingPunct="1">
                  <a:defRPr/>
                </a:pP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クラスタ向けの並列</a:t>
                </a:r>
                <a:r>
                  <a:rPr lang="en-US" altLang="ja-JP" sz="2800" dirty="0" smtClean="0">
                    <a:latin typeface="Arial" pitchFamily="34" charset="0"/>
                    <a:cs typeface="Arial" pitchFamily="34" charset="0"/>
                  </a:rPr>
                  <a:t>FFT</a:t>
                </a:r>
                <a:r>
                  <a:rPr lang="ja-JP" altLang="en-US" sz="2800" dirty="0" smtClean="0">
                    <a:latin typeface="Arial" pitchFamily="34" charset="0"/>
                    <a:cs typeface="Arial" pitchFamily="34" charset="0"/>
                  </a:rPr>
                  <a:t>ライブラリを</a:t>
                </a:r>
                <a:r>
                  <a:rPr lang="en-US" altLang="ja-JP" sz="2800" dirty="0" smtClean="0">
                    <a:latin typeface="Arial" pitchFamily="34" charset="0"/>
                    <a:cs typeface="Arial" pitchFamily="34" charset="0"/>
                  </a:rPr>
                  <a:t>FFTE 6.0</a:t>
                </a:r>
                <a:r>
                  <a:rPr lang="ja-JP" altLang="en-US" sz="2800" dirty="0" smtClean="0">
                    <a:latin typeface="Arial" pitchFamily="34" charset="0"/>
                    <a:cs typeface="Arial" pitchFamily="34" charset="0"/>
                  </a:rPr>
                  <a:t>として</a:t>
                </a:r>
                <a:r>
                  <a:rPr lang="en-US" altLang="ja-JP" sz="2800" dirty="0" smtClean="0">
                    <a:latin typeface="Arial" pitchFamily="34" charset="0"/>
                    <a:cs typeface="Arial" pitchFamily="34" charset="0"/>
                    <a:hlinkClick r:id="rId3"/>
                  </a:rPr>
                  <a:t>http://www.ffte.jp/</a:t>
                </a:r>
                <a:r>
                  <a:rPr lang="ja-JP" altLang="en-US" sz="2800" dirty="0" err="1" smtClean="0">
                    <a:latin typeface="Arial" pitchFamily="34" charset="0"/>
                    <a:cs typeface="Arial" pitchFamily="34" charset="0"/>
                  </a:rPr>
                  <a:t>にて</a:t>
                </a:r>
                <a:r>
                  <a:rPr lang="ja-JP" altLang="en-US" sz="2800" dirty="0" smtClean="0">
                    <a:latin typeface="Arial" pitchFamily="34" charset="0"/>
                    <a:cs typeface="Arial" pitchFamily="34" charset="0"/>
                  </a:rPr>
                  <a:t>公開中．</a:t>
                </a:r>
                <a:endParaRPr lang="en-US" altLang="ja-JP" sz="2800" dirty="0" smtClean="0">
                  <a:latin typeface="Arial" pitchFamily="34" charset="0"/>
                  <a:cs typeface="Arial" pitchFamily="34" charset="0"/>
                </a:endParaRPr>
              </a:p>
            </p:txBody>
          </p:sp>
        </mc:Choice>
        <mc:Fallback>
          <p:sp>
            <p:nvSpPr>
              <p:cNvPr id="19461" name="Rectangle 3"/>
              <p:cNvSpPr>
                <a:spLocks noGrp="1" noRot="1" noChangeAspect="1" noMove="1" noResize="1" noEditPoints="1" noAdjustHandles="1" noChangeArrowheads="1" noChangeShapeType="1" noTextEdit="1"/>
              </p:cNvSpPr>
              <p:nvPr>
                <p:ph type="body" sz="half" idx="1"/>
              </p:nvPr>
            </p:nvSpPr>
            <p:spPr>
              <a:xfrm>
                <a:off x="179388" y="1052513"/>
                <a:ext cx="8785225" cy="5184775"/>
              </a:xfrm>
              <a:blipFill rotWithShape="1">
                <a:blip r:embed="rId4"/>
                <a:stretch>
                  <a:fillRect l="-1040" t="-2000" r="-3537"/>
                </a:stretch>
              </a:blipFill>
            </p:spPr>
            <p:txBody>
              <a:bodyPr/>
              <a:lstStyle/>
              <a:p>
                <a:r>
                  <a:rPr lang="ja-JP" altLang="en-US">
                    <a:noFill/>
                  </a:rPr>
                  <a:t> </a:t>
                </a:r>
              </a:p>
            </p:txBody>
          </p:sp>
        </mc:Fallback>
      </mc:AlternateContent>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18</a:t>
            </a:fld>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3075"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3076" name="Rectangle 2"/>
          <p:cNvSpPr>
            <a:spLocks noGrp="1" noChangeArrowheads="1"/>
          </p:cNvSpPr>
          <p:nvPr>
            <p:ph type="title"/>
          </p:nvPr>
        </p:nvSpPr>
        <p:spPr>
          <a:xfrm>
            <a:off x="457200" y="274638"/>
            <a:ext cx="8229600" cy="922337"/>
          </a:xfrm>
        </p:spPr>
        <p:txBody>
          <a:bodyPr/>
          <a:lstStyle/>
          <a:p>
            <a:pPr eaLnBrk="1" hangingPunct="1"/>
            <a:r>
              <a:rPr lang="ja-JP" altLang="en-US" sz="4000" dirty="0" smtClean="0"/>
              <a:t>発表内容</a:t>
            </a:r>
          </a:p>
        </p:txBody>
      </p:sp>
      <p:sp>
        <p:nvSpPr>
          <p:cNvPr id="3077" name="Rectangle 3"/>
          <p:cNvSpPr>
            <a:spLocks noGrp="1" noChangeArrowheads="1"/>
          </p:cNvSpPr>
          <p:nvPr>
            <p:ph type="body" idx="1"/>
          </p:nvPr>
        </p:nvSpPr>
        <p:spPr>
          <a:xfrm>
            <a:off x="323850" y="1484313"/>
            <a:ext cx="8496300" cy="4525962"/>
          </a:xfrm>
        </p:spPr>
        <p:txBody>
          <a:bodyPr/>
          <a:lstStyle/>
          <a:p>
            <a:pPr eaLnBrk="1" hangingPunct="1"/>
            <a:r>
              <a:rPr lang="ja-JP" altLang="en-US" dirty="0" smtClean="0">
                <a:latin typeface="Arial" pitchFamily="34" charset="0"/>
                <a:cs typeface="Arial" pitchFamily="34" charset="0"/>
              </a:rPr>
              <a:t>背景</a:t>
            </a:r>
          </a:p>
          <a:p>
            <a:pPr eaLnBrk="1" hangingPunct="1"/>
            <a:r>
              <a:rPr lang="ja-JP" altLang="en-US" dirty="0" smtClean="0">
                <a:latin typeface="Arial" pitchFamily="34" charset="0"/>
                <a:cs typeface="Arial" pitchFamily="34" charset="0"/>
              </a:rPr>
              <a:t>目的</a:t>
            </a:r>
          </a:p>
          <a:p>
            <a:pPr eaLnBrk="1" hangingPunct="1"/>
            <a:r>
              <a:rPr lang="ja-JP" altLang="en-US" dirty="0" smtClean="0">
                <a:latin typeface="Arial" pitchFamily="34" charset="0"/>
                <a:cs typeface="Arial" pitchFamily="34" charset="0"/>
              </a:rPr>
              <a:t>三次元</a:t>
            </a:r>
            <a:r>
              <a:rPr lang="en-US" altLang="ja-JP" dirty="0" smtClean="0">
                <a:latin typeface="Arial" pitchFamily="34" charset="0"/>
                <a:cs typeface="Arial" pitchFamily="34" charset="0"/>
              </a:rPr>
              <a:t>FFT</a:t>
            </a:r>
            <a:r>
              <a:rPr lang="ja-JP" altLang="en-US" dirty="0" smtClean="0">
                <a:latin typeface="Arial" pitchFamily="34" charset="0"/>
                <a:cs typeface="Arial" pitchFamily="34" charset="0"/>
              </a:rPr>
              <a:t>アルゴリズム</a:t>
            </a:r>
          </a:p>
          <a:p>
            <a:pPr eaLnBrk="1" hangingPunct="1"/>
            <a:r>
              <a:rPr lang="en-US" altLang="ja-JP" dirty="0" smtClean="0">
                <a:latin typeface="Arial" pitchFamily="34" charset="0"/>
                <a:cs typeface="Arial" pitchFamily="34" charset="0"/>
              </a:rPr>
              <a:t>GPU</a:t>
            </a:r>
            <a:r>
              <a:rPr lang="ja-JP" altLang="en-US" dirty="0" smtClean="0">
                <a:latin typeface="Arial" pitchFamily="34" charset="0"/>
                <a:cs typeface="Arial" pitchFamily="34" charset="0"/>
              </a:rPr>
              <a:t>クラスタにおける並列三次元</a:t>
            </a:r>
            <a:r>
              <a:rPr lang="en-US" altLang="ja-JP" dirty="0" smtClean="0">
                <a:latin typeface="Arial" pitchFamily="34" charset="0"/>
                <a:cs typeface="Arial" pitchFamily="34" charset="0"/>
              </a:rPr>
              <a:t>FFT</a:t>
            </a:r>
            <a:endParaRPr lang="ja-JP" altLang="en-US" dirty="0" smtClean="0">
              <a:latin typeface="Arial" pitchFamily="34" charset="0"/>
              <a:cs typeface="Arial" pitchFamily="34" charset="0"/>
            </a:endParaRPr>
          </a:p>
          <a:p>
            <a:pPr eaLnBrk="1" hangingPunct="1"/>
            <a:r>
              <a:rPr lang="ja-JP" altLang="en-US" dirty="0" smtClean="0">
                <a:latin typeface="Arial" pitchFamily="34" charset="0"/>
                <a:cs typeface="Arial" pitchFamily="34" charset="0"/>
              </a:rPr>
              <a:t>性能評価</a:t>
            </a:r>
          </a:p>
          <a:p>
            <a:pPr eaLnBrk="1" hangingPunct="1"/>
            <a:r>
              <a:rPr lang="ja-JP" altLang="en-US" dirty="0" smtClean="0">
                <a:latin typeface="Arial" pitchFamily="34" charset="0"/>
                <a:cs typeface="Arial" pitchFamily="34" charset="0"/>
              </a:rPr>
              <a:t>まとめ</a:t>
            </a: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2</a:t>
            </a:fld>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4099"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4100" name="Rectangle 2"/>
          <p:cNvSpPr>
            <a:spLocks noGrp="1" noChangeArrowheads="1"/>
          </p:cNvSpPr>
          <p:nvPr>
            <p:ph type="title"/>
          </p:nvPr>
        </p:nvSpPr>
        <p:spPr>
          <a:xfrm>
            <a:off x="457200" y="260350"/>
            <a:ext cx="8229600" cy="792163"/>
          </a:xfrm>
        </p:spPr>
        <p:txBody>
          <a:bodyPr/>
          <a:lstStyle/>
          <a:p>
            <a:pPr eaLnBrk="1" hangingPunct="1"/>
            <a:r>
              <a:rPr lang="ja-JP" altLang="en-US" sz="4000" dirty="0" smtClean="0"/>
              <a:t>背景</a:t>
            </a:r>
          </a:p>
        </p:txBody>
      </p:sp>
      <p:sp>
        <p:nvSpPr>
          <p:cNvPr id="4101" name="Rectangle 3"/>
          <p:cNvSpPr>
            <a:spLocks noGrp="1" noChangeArrowheads="1"/>
          </p:cNvSpPr>
          <p:nvPr>
            <p:ph type="body" idx="1"/>
          </p:nvPr>
        </p:nvSpPr>
        <p:spPr>
          <a:xfrm>
            <a:off x="250825" y="1054100"/>
            <a:ext cx="8605838" cy="5111750"/>
          </a:xfrm>
        </p:spPr>
        <p:txBody>
          <a:bodyPr>
            <a:normAutofit/>
          </a:bodyPr>
          <a:lstStyle/>
          <a:p>
            <a:pPr eaLnBrk="1" hangingPunct="1"/>
            <a:r>
              <a:rPr lang="ja-JP" altLang="en-US" sz="2800" dirty="0" smtClean="0">
                <a:latin typeface="Arial" pitchFamily="34" charset="0"/>
                <a:cs typeface="Arial" pitchFamily="34" charset="0"/>
              </a:rPr>
              <a:t>近年，</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a:t>
            </a:r>
            <a:r>
              <a:rPr lang="en-US" altLang="ja-JP" sz="2800" dirty="0" smtClean="0">
                <a:latin typeface="Arial" pitchFamily="34" charset="0"/>
                <a:cs typeface="Arial" pitchFamily="34" charset="0"/>
              </a:rPr>
              <a:t>Graphics Processing Unit</a:t>
            </a:r>
            <a:r>
              <a:rPr lang="ja-JP" altLang="en-US" sz="2800" dirty="0" smtClean="0">
                <a:latin typeface="Arial" pitchFamily="34" charset="0"/>
                <a:cs typeface="Arial" pitchFamily="34" charset="0"/>
              </a:rPr>
              <a:t>）の高い演算性能とメモリバンド幅に着目し，これを様々な</a:t>
            </a:r>
            <a:r>
              <a:rPr lang="en-US" altLang="ja-JP" sz="2800" dirty="0" smtClean="0">
                <a:latin typeface="Arial" pitchFamily="34" charset="0"/>
                <a:cs typeface="Arial" pitchFamily="34" charset="0"/>
              </a:rPr>
              <a:t>HPC</a:t>
            </a:r>
            <a:r>
              <a:rPr lang="ja-JP" altLang="en-US" sz="2800" dirty="0" smtClean="0">
                <a:latin typeface="Arial" pitchFamily="34" charset="0"/>
                <a:cs typeface="Arial" pitchFamily="34" charset="0"/>
              </a:rPr>
              <a:t>アプリケーションに適用する試みが行われている．</a:t>
            </a:r>
            <a:endParaRPr lang="en-US" altLang="ja-JP" sz="2800" dirty="0" smtClean="0">
              <a:latin typeface="Arial" pitchFamily="34" charset="0"/>
              <a:cs typeface="Arial" pitchFamily="34" charset="0"/>
            </a:endParaRPr>
          </a:p>
          <a:p>
            <a:pPr eaLnBrk="1" hangingPunct="1"/>
            <a:r>
              <a:rPr lang="ja-JP" altLang="en-US" sz="2800" dirty="0" smtClean="0">
                <a:latin typeface="Arial" pitchFamily="34" charset="0"/>
                <a:cs typeface="Arial" pitchFamily="34" charset="0"/>
              </a:rPr>
              <a:t>また，</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を搭載した計算ノードを多数接続した</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クラスタも普及が進んでおり，</a:t>
            </a:r>
            <a:r>
              <a:rPr lang="en-US" altLang="ja-JP" sz="2800" dirty="0" smtClean="0">
                <a:latin typeface="Arial" pitchFamily="34" charset="0"/>
                <a:cs typeface="Arial" pitchFamily="34" charset="0"/>
              </a:rPr>
              <a:t>2013</a:t>
            </a:r>
            <a:r>
              <a:rPr lang="ja-JP" altLang="en-US" sz="2800" dirty="0" smtClean="0">
                <a:latin typeface="Arial" pitchFamily="34" charset="0"/>
                <a:cs typeface="Arial" pitchFamily="34" charset="0"/>
              </a:rPr>
              <a:t>年</a:t>
            </a:r>
            <a:r>
              <a:rPr lang="en-US" altLang="ja-JP" sz="2800" dirty="0" smtClean="0">
                <a:latin typeface="Arial" pitchFamily="34" charset="0"/>
                <a:cs typeface="Arial" pitchFamily="34" charset="0"/>
              </a:rPr>
              <a:t>11</a:t>
            </a:r>
            <a:r>
              <a:rPr lang="ja-JP" altLang="en-US" sz="2800" dirty="0" smtClean="0">
                <a:latin typeface="Arial" pitchFamily="34" charset="0"/>
                <a:cs typeface="Arial" pitchFamily="34" charset="0"/>
              </a:rPr>
              <a:t>月の</a:t>
            </a:r>
            <a:r>
              <a:rPr lang="en-US" altLang="ja-JP" sz="2800" dirty="0" smtClean="0">
                <a:latin typeface="Arial" pitchFamily="34" charset="0"/>
                <a:cs typeface="Arial" pitchFamily="34" charset="0"/>
              </a:rPr>
              <a:t>TOP500</a:t>
            </a:r>
            <a:r>
              <a:rPr lang="ja-JP" altLang="en-US" sz="2800" dirty="0" smtClean="0">
                <a:latin typeface="Arial" pitchFamily="34" charset="0"/>
                <a:cs typeface="Arial" pitchFamily="34" charset="0"/>
              </a:rPr>
              <a:t>リストでは</a:t>
            </a:r>
            <a:r>
              <a:rPr lang="en-US" altLang="ja-JP" sz="2800" dirty="0" smtClean="0">
                <a:latin typeface="Arial" pitchFamily="34" charset="0"/>
                <a:cs typeface="Arial" pitchFamily="34" charset="0"/>
              </a:rPr>
              <a:t>NVIDIA Tesla K20X GPU</a:t>
            </a:r>
            <a:r>
              <a:rPr lang="ja-JP" altLang="en-US" sz="2800" dirty="0" smtClean="0">
                <a:latin typeface="Arial" pitchFamily="34" charset="0"/>
                <a:cs typeface="Arial" pitchFamily="34" charset="0"/>
              </a:rPr>
              <a:t>を搭載した</a:t>
            </a:r>
            <a:r>
              <a:rPr lang="en-US" altLang="ja-JP" sz="2800" dirty="0" smtClean="0">
                <a:latin typeface="Arial" pitchFamily="34" charset="0"/>
                <a:cs typeface="Arial" pitchFamily="34" charset="0"/>
              </a:rPr>
              <a:t>Titan</a:t>
            </a:r>
            <a:r>
              <a:rPr lang="ja-JP" altLang="en-US" sz="2800" dirty="0" err="1" smtClean="0">
                <a:latin typeface="Arial" pitchFamily="34" charset="0"/>
                <a:cs typeface="Arial" pitchFamily="34" charset="0"/>
              </a:rPr>
              <a:t>が第</a:t>
            </a:r>
            <a:r>
              <a:rPr lang="en-US" altLang="ja-JP" sz="2800" dirty="0" smtClean="0">
                <a:latin typeface="Arial" pitchFamily="34" charset="0"/>
                <a:cs typeface="Arial" pitchFamily="34" charset="0"/>
              </a:rPr>
              <a:t>2</a:t>
            </a:r>
            <a:r>
              <a:rPr lang="ja-JP" altLang="en-US" sz="2800" dirty="0" smtClean="0">
                <a:latin typeface="Arial" pitchFamily="34" charset="0"/>
                <a:cs typeface="Arial" pitchFamily="34" charset="0"/>
              </a:rPr>
              <a:t>位にランクされている．</a:t>
            </a:r>
            <a:endParaRPr lang="en-US" altLang="ja-JP" sz="2800" dirty="0" smtClean="0">
              <a:latin typeface="Arial" pitchFamily="34" charset="0"/>
              <a:cs typeface="Arial" pitchFamily="34" charset="0"/>
            </a:endParaRPr>
          </a:p>
          <a:p>
            <a:pPr eaLnBrk="1" hangingPunct="1"/>
            <a:r>
              <a:rPr lang="ja-JP" altLang="en-US" sz="2800" dirty="0">
                <a:latin typeface="Arial" pitchFamily="34" charset="0"/>
                <a:cs typeface="Arial" pitchFamily="34" charset="0"/>
              </a:rPr>
              <a:t>これまで</a:t>
            </a:r>
            <a:r>
              <a:rPr lang="ja-JP" altLang="en-US" sz="2800" dirty="0" smtClean="0">
                <a:latin typeface="Arial" pitchFamily="34" charset="0"/>
                <a:cs typeface="Arial" pitchFamily="34" charset="0"/>
              </a:rPr>
              <a:t>に</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クラスタにおける並列三次元</a:t>
            </a:r>
            <a:r>
              <a:rPr lang="en-US" altLang="ja-JP" sz="2800" dirty="0" smtClean="0">
                <a:latin typeface="Arial" pitchFamily="34" charset="0"/>
                <a:cs typeface="Arial" pitchFamily="34" charset="0"/>
              </a:rPr>
              <a:t>FFT</a:t>
            </a:r>
            <a:r>
              <a:rPr lang="ja-JP" altLang="en-US" sz="2800" dirty="0" smtClean="0">
                <a:latin typeface="Arial" pitchFamily="34" charset="0"/>
                <a:cs typeface="Arial" pitchFamily="34" charset="0"/>
              </a:rPr>
              <a:t>の実現は行われている</a:t>
            </a:r>
            <a:r>
              <a:rPr lang="en-US" altLang="ja-JP" sz="2800" dirty="0" smtClean="0">
                <a:latin typeface="Arial" pitchFamily="34" charset="0"/>
                <a:cs typeface="Arial" pitchFamily="34" charset="0"/>
              </a:rPr>
              <a:t>[Chen et al. 2010, Nukada et al. 2012]</a:t>
            </a:r>
            <a:r>
              <a:rPr lang="ja-JP" altLang="en-US" sz="2800" dirty="0" smtClean="0">
                <a:latin typeface="Arial" pitchFamily="34" charset="0"/>
                <a:cs typeface="Arial" pitchFamily="34" charset="0"/>
              </a:rPr>
              <a:t>が，一次元分割のみサポートされており，二次元分割はサポートされていない．</a:t>
            </a:r>
            <a:endParaRPr lang="en-US" altLang="ja-JP" sz="2800" dirty="0" smtClean="0">
              <a:latin typeface="Arial" pitchFamily="34" charset="0"/>
              <a:cs typeface="Arial" pitchFamily="34" charset="0"/>
            </a:endParaRP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3</a:t>
            </a:fld>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5123"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5124" name="Rectangle 2"/>
          <p:cNvSpPr>
            <a:spLocks noGrp="1" noChangeArrowheads="1"/>
          </p:cNvSpPr>
          <p:nvPr>
            <p:ph type="title"/>
          </p:nvPr>
        </p:nvSpPr>
        <p:spPr>
          <a:xfrm>
            <a:off x="457200" y="260350"/>
            <a:ext cx="8229600" cy="792163"/>
          </a:xfrm>
        </p:spPr>
        <p:txBody>
          <a:bodyPr/>
          <a:lstStyle/>
          <a:p>
            <a:pPr eaLnBrk="1" hangingPunct="1"/>
            <a:r>
              <a:rPr lang="ja-JP" altLang="en-US" sz="4000" dirty="0" smtClean="0"/>
              <a:t>目的</a:t>
            </a:r>
          </a:p>
        </p:txBody>
      </p:sp>
      <p:sp>
        <p:nvSpPr>
          <p:cNvPr id="5125" name="Rectangle 3"/>
          <p:cNvSpPr>
            <a:spLocks noGrp="1" noChangeArrowheads="1"/>
          </p:cNvSpPr>
          <p:nvPr>
            <p:ph type="body" idx="1"/>
          </p:nvPr>
        </p:nvSpPr>
        <p:spPr>
          <a:xfrm>
            <a:off x="250825" y="1054100"/>
            <a:ext cx="8605838" cy="5111750"/>
          </a:xfrm>
        </p:spPr>
        <p:txBody>
          <a:bodyPr/>
          <a:lstStyle/>
          <a:p>
            <a:pPr eaLnBrk="1" hangingPunct="1"/>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クラスタにおける並列三次元</a:t>
            </a:r>
            <a:r>
              <a:rPr lang="en-US" altLang="ja-JP" sz="2800" dirty="0" smtClean="0">
                <a:latin typeface="Arial" pitchFamily="34" charset="0"/>
                <a:cs typeface="Arial" pitchFamily="34" charset="0"/>
              </a:rPr>
              <a:t>FFT</a:t>
            </a:r>
            <a:r>
              <a:rPr lang="ja-JP" altLang="en-US" sz="2800" dirty="0" smtClean="0">
                <a:latin typeface="Arial" pitchFamily="34" charset="0"/>
                <a:cs typeface="Arial" pitchFamily="34" charset="0"/>
              </a:rPr>
              <a:t>の実現を行う．</a:t>
            </a:r>
            <a:endParaRPr lang="en-US" altLang="ja-JP" sz="2800" dirty="0" smtClean="0">
              <a:latin typeface="Arial" pitchFamily="34" charset="0"/>
              <a:cs typeface="Arial" pitchFamily="34" charset="0"/>
            </a:endParaRPr>
          </a:p>
          <a:p>
            <a:r>
              <a:rPr lang="en-US" altLang="ja-JP" sz="2800" dirty="0">
                <a:latin typeface="Arial" pitchFamily="34" charset="0"/>
                <a:cs typeface="Arial" pitchFamily="34" charset="0"/>
              </a:rPr>
              <a:t>CPU</a:t>
            </a:r>
            <a:r>
              <a:rPr lang="ja-JP" altLang="en-US" sz="2800" dirty="0">
                <a:latin typeface="Arial" pitchFamily="34" charset="0"/>
                <a:cs typeface="Arial" pitchFamily="34" charset="0"/>
              </a:rPr>
              <a:t>版と同じインターフェースで</a:t>
            </a:r>
            <a:r>
              <a:rPr lang="en-US" altLang="ja-JP" sz="2800" dirty="0">
                <a:latin typeface="Arial" pitchFamily="34" charset="0"/>
                <a:cs typeface="Arial" pitchFamily="34" charset="0"/>
              </a:rPr>
              <a:t>GPU</a:t>
            </a:r>
            <a:r>
              <a:rPr lang="ja-JP" altLang="en-US" sz="2800" dirty="0">
                <a:latin typeface="Arial" pitchFamily="34" charset="0"/>
                <a:cs typeface="Arial" pitchFamily="34" charset="0"/>
              </a:rPr>
              <a:t>版を使用すること</a:t>
            </a:r>
            <a:r>
              <a:rPr lang="ja-JP" altLang="en-US" sz="2800" dirty="0" smtClean="0">
                <a:latin typeface="Arial" pitchFamily="34" charset="0"/>
                <a:cs typeface="Arial" pitchFamily="34" charset="0"/>
              </a:rPr>
              <a:t>ができるようにする．</a:t>
            </a:r>
            <a:endParaRPr lang="en-US" altLang="ja-JP" sz="2800" dirty="0" smtClean="0">
              <a:latin typeface="Arial" pitchFamily="34" charset="0"/>
              <a:cs typeface="Arial" pitchFamily="34" charset="0"/>
            </a:endParaRPr>
          </a:p>
          <a:p>
            <a:pPr eaLnBrk="1" hangingPunct="1"/>
            <a:r>
              <a:rPr lang="ja-JP" altLang="en-US" sz="2800" dirty="0" smtClean="0">
                <a:latin typeface="Arial" pitchFamily="34" charset="0"/>
                <a:cs typeface="Arial" pitchFamily="34" charset="0"/>
              </a:rPr>
              <a:t>筑波大学計算科学研究センターに設置された</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クラスタである</a:t>
            </a:r>
            <a:r>
              <a:rPr lang="en-US" altLang="ja-JP" sz="2800" dirty="0" smtClean="0">
                <a:latin typeface="Arial" pitchFamily="34" charset="0"/>
                <a:cs typeface="Arial" pitchFamily="34" charset="0"/>
              </a:rPr>
              <a:t>HA-PACS</a:t>
            </a:r>
            <a:r>
              <a:rPr lang="ja-JP" altLang="en-US" sz="2800" dirty="0" smtClean="0">
                <a:latin typeface="Arial" pitchFamily="34" charset="0"/>
                <a:cs typeface="Arial" pitchFamily="34" charset="0"/>
              </a:rPr>
              <a:t>ベースクラスタにおいて性能評価を行う．</a:t>
            </a:r>
            <a:endParaRPr lang="en-US" altLang="ja-JP" sz="2800" dirty="0" smtClean="0">
              <a:latin typeface="Arial" pitchFamily="34" charset="0"/>
              <a:cs typeface="Arial" pitchFamily="34" charset="0"/>
            </a:endParaRP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4</a:t>
            </a:fld>
            <a:endParaRPr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5123"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5124" name="Rectangle 2"/>
          <p:cNvSpPr>
            <a:spLocks noGrp="1" noChangeArrowheads="1"/>
          </p:cNvSpPr>
          <p:nvPr>
            <p:ph type="title"/>
          </p:nvPr>
        </p:nvSpPr>
        <p:spPr>
          <a:xfrm>
            <a:off x="457200" y="260350"/>
            <a:ext cx="8229600" cy="792163"/>
          </a:xfrm>
        </p:spPr>
        <p:txBody>
          <a:bodyPr/>
          <a:lstStyle/>
          <a:p>
            <a:pPr eaLnBrk="1" hangingPunct="1"/>
            <a:r>
              <a:rPr lang="ja-JP" altLang="en-US" sz="4000" dirty="0"/>
              <a:t>方針</a:t>
            </a:r>
            <a:endParaRPr lang="ja-JP" altLang="en-US" sz="4000" dirty="0" smtClean="0"/>
          </a:p>
        </p:txBody>
      </p:sp>
      <p:sp>
        <p:nvSpPr>
          <p:cNvPr id="5125" name="Rectangle 3"/>
          <p:cNvSpPr>
            <a:spLocks noGrp="1" noChangeArrowheads="1"/>
          </p:cNvSpPr>
          <p:nvPr>
            <p:ph type="body" idx="1"/>
          </p:nvPr>
        </p:nvSpPr>
        <p:spPr>
          <a:xfrm>
            <a:off x="250825" y="1054100"/>
            <a:ext cx="8605838" cy="5111750"/>
          </a:xfrm>
        </p:spPr>
        <p:txBody>
          <a:bodyPr>
            <a:normAutofit lnSpcReduction="10000"/>
          </a:bodyPr>
          <a:lstStyle/>
          <a:p>
            <a:r>
              <a:rPr lang="en-US" altLang="ja-JP" sz="2800" dirty="0">
                <a:latin typeface="Arial" pitchFamily="34" charset="0"/>
                <a:cs typeface="Arial" pitchFamily="34" charset="0"/>
              </a:rPr>
              <a:t>CPU</a:t>
            </a:r>
            <a:r>
              <a:rPr lang="ja-JP" altLang="en-US" sz="2800" dirty="0">
                <a:latin typeface="Arial" pitchFamily="34" charset="0"/>
                <a:cs typeface="Arial" pitchFamily="34" charset="0"/>
              </a:rPr>
              <a:t>版と</a:t>
            </a:r>
            <a:r>
              <a:rPr lang="en-US" altLang="ja-JP" sz="2800" dirty="0">
                <a:latin typeface="Arial" pitchFamily="34" charset="0"/>
                <a:cs typeface="Arial" pitchFamily="34" charset="0"/>
              </a:rPr>
              <a:t>GPU</a:t>
            </a:r>
            <a:r>
              <a:rPr lang="ja-JP" altLang="en-US" sz="2800" dirty="0">
                <a:latin typeface="Arial" pitchFamily="34" charset="0"/>
                <a:cs typeface="Arial" pitchFamily="34" charset="0"/>
              </a:rPr>
              <a:t>版を同一インターフェースとするため，入力データおよび出力データはホストメモリに格納する</a:t>
            </a:r>
            <a:r>
              <a:rPr lang="ja-JP" altLang="en-US" sz="2800" dirty="0" smtClean="0">
                <a:latin typeface="Arial" pitchFamily="34" charset="0"/>
                <a:cs typeface="Arial" pitchFamily="34" charset="0"/>
              </a:rPr>
              <a:t>．</a:t>
            </a:r>
            <a:endParaRPr lang="ja-JP" altLang="en-US" sz="2800" dirty="0">
              <a:latin typeface="Arial" pitchFamily="34" charset="0"/>
              <a:cs typeface="Arial" pitchFamily="34" charset="0"/>
            </a:endParaRPr>
          </a:p>
          <a:p>
            <a:pPr lvl="1"/>
            <a:r>
              <a:rPr lang="en-US" altLang="ja-JP" sz="2400" dirty="0" smtClean="0">
                <a:latin typeface="Arial" pitchFamily="34" charset="0"/>
                <a:cs typeface="Arial" pitchFamily="34" charset="0"/>
              </a:rPr>
              <a:t>FFT</a:t>
            </a:r>
            <a:r>
              <a:rPr lang="ja-JP" altLang="en-US" sz="2400" dirty="0" smtClean="0">
                <a:latin typeface="Arial" pitchFamily="34" charset="0"/>
                <a:cs typeface="Arial" pitchFamily="34" charset="0"/>
              </a:rPr>
              <a:t>ライブラリが呼び出された際に，ホストメモリからデバイスメモリに転送し，</a:t>
            </a:r>
            <a:r>
              <a:rPr lang="en-US" altLang="ja-JP" sz="2400" dirty="0" smtClean="0">
                <a:latin typeface="Arial" pitchFamily="34" charset="0"/>
                <a:cs typeface="Arial" pitchFamily="34" charset="0"/>
              </a:rPr>
              <a:t>FFT</a:t>
            </a:r>
            <a:r>
              <a:rPr lang="ja-JP" altLang="en-US" sz="2400" dirty="0" smtClean="0">
                <a:latin typeface="Arial" pitchFamily="34" charset="0"/>
                <a:cs typeface="Arial" pitchFamily="34" charset="0"/>
              </a:rPr>
              <a:t>ライブラリの終了時にデバイスメモリからホストメモリに転送する．</a:t>
            </a:r>
          </a:p>
          <a:p>
            <a:r>
              <a:rPr lang="en-US" altLang="ja-JP" sz="2800" dirty="0" smtClean="0">
                <a:latin typeface="Arial" pitchFamily="34" charset="0"/>
                <a:cs typeface="Arial" pitchFamily="34" charset="0"/>
              </a:rPr>
              <a:t>FFT</a:t>
            </a:r>
            <a:r>
              <a:rPr lang="ja-JP" altLang="en-US" sz="2800" dirty="0">
                <a:latin typeface="Arial" pitchFamily="34" charset="0"/>
                <a:cs typeface="Arial" pitchFamily="34" charset="0"/>
              </a:rPr>
              <a:t>ライブラリを置き換えるだけで性能可搬性を</a:t>
            </a:r>
            <a:r>
              <a:rPr lang="ja-JP" altLang="en-US" sz="2800" dirty="0" smtClean="0">
                <a:latin typeface="Arial" pitchFamily="34" charset="0"/>
                <a:cs typeface="Arial" pitchFamily="34" charset="0"/>
              </a:rPr>
              <a:t>実現する．</a:t>
            </a:r>
            <a:endParaRPr lang="ja-JP" altLang="en-US" sz="2800" dirty="0">
              <a:latin typeface="Arial" pitchFamily="34" charset="0"/>
              <a:cs typeface="Arial" pitchFamily="34" charset="0"/>
            </a:endParaRPr>
          </a:p>
          <a:p>
            <a:r>
              <a:rPr lang="ja-JP" altLang="en-US" sz="2800" dirty="0" smtClean="0">
                <a:latin typeface="Arial" pitchFamily="34" charset="0"/>
                <a:cs typeface="Arial" pitchFamily="34" charset="0"/>
              </a:rPr>
              <a:t>計算</a:t>
            </a:r>
            <a:r>
              <a:rPr lang="ja-JP" altLang="en-US" sz="2800" dirty="0">
                <a:latin typeface="Arial" pitchFamily="34" charset="0"/>
                <a:cs typeface="Arial" pitchFamily="34" charset="0"/>
              </a:rPr>
              <a:t>可能な問題サイズは</a:t>
            </a:r>
            <a:r>
              <a:rPr lang="en-US" altLang="ja-JP" sz="2800" dirty="0">
                <a:latin typeface="Arial" pitchFamily="34" charset="0"/>
                <a:cs typeface="Arial" pitchFamily="34" charset="0"/>
              </a:rPr>
              <a:t>GPU</a:t>
            </a:r>
            <a:r>
              <a:rPr lang="ja-JP" altLang="en-US" sz="2800" dirty="0" err="1">
                <a:latin typeface="Arial" pitchFamily="34" charset="0"/>
                <a:cs typeface="Arial" pitchFamily="34" charset="0"/>
              </a:rPr>
              <a:t>のデバイスメ</a:t>
            </a:r>
            <a:r>
              <a:rPr lang="ja-JP" altLang="en-US" sz="2800" dirty="0">
                <a:latin typeface="Arial" pitchFamily="34" charset="0"/>
                <a:cs typeface="Arial" pitchFamily="34" charset="0"/>
              </a:rPr>
              <a:t>モリの容量が限度になる．</a:t>
            </a:r>
          </a:p>
          <a:p>
            <a:pPr lvl="1"/>
            <a:r>
              <a:rPr lang="ja-JP" altLang="en-US" sz="2400" dirty="0">
                <a:latin typeface="Arial" pitchFamily="34" charset="0"/>
                <a:cs typeface="Arial" pitchFamily="34" charset="0"/>
              </a:rPr>
              <a:t>ホストメモリのデータを分割してデバイスメモリに転送しながら</a:t>
            </a:r>
            <a:r>
              <a:rPr lang="en-US" altLang="ja-JP" sz="2400" dirty="0">
                <a:latin typeface="Arial" pitchFamily="34" charset="0"/>
                <a:cs typeface="Arial" pitchFamily="34" charset="0"/>
              </a:rPr>
              <a:t>FFT</a:t>
            </a:r>
            <a:r>
              <a:rPr lang="ja-JP" altLang="en-US" sz="2400" dirty="0">
                <a:latin typeface="Arial" pitchFamily="34" charset="0"/>
                <a:cs typeface="Arial" pitchFamily="34" charset="0"/>
              </a:rPr>
              <a:t>計算を行うことも可能であるが</a:t>
            </a:r>
            <a:r>
              <a:rPr lang="ja-JP" altLang="en-US" sz="2400" dirty="0" smtClean="0">
                <a:latin typeface="Arial" pitchFamily="34" charset="0"/>
                <a:cs typeface="Arial" pitchFamily="34" charset="0"/>
              </a:rPr>
              <a:t>，今回の</a:t>
            </a:r>
            <a:r>
              <a:rPr lang="ja-JP" altLang="en-US" sz="2400" dirty="0">
                <a:latin typeface="Arial" pitchFamily="34" charset="0"/>
                <a:cs typeface="Arial" pitchFamily="34" charset="0"/>
              </a:rPr>
              <a:t>実装ではそこまで</a:t>
            </a:r>
            <a:r>
              <a:rPr lang="ja-JP" altLang="en-US" sz="2400" dirty="0" smtClean="0">
                <a:latin typeface="Arial" pitchFamily="34" charset="0"/>
                <a:cs typeface="Arial" pitchFamily="34" charset="0"/>
              </a:rPr>
              <a:t>行わないこととする．</a:t>
            </a:r>
            <a:endParaRPr lang="ja-JP" altLang="en-US" sz="2400" dirty="0">
              <a:latin typeface="Arial" pitchFamily="34" charset="0"/>
              <a:cs typeface="Arial" pitchFamily="34" charset="0"/>
            </a:endParaRP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5</a:t>
            </a:fld>
            <a:endParaRPr lang="en-US" altLang="ja-JP" dirty="0" smtClean="0"/>
          </a:p>
        </p:txBody>
      </p:sp>
    </p:spTree>
    <p:extLst>
      <p:ext uri="{BB962C8B-B14F-4D97-AF65-F5344CB8AC3E}">
        <p14:creationId xmlns:p14="http://schemas.microsoft.com/office/powerpoint/2010/main" val="776768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9219"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9220"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51D0191-0573-4E4B-9008-4BF5D53C664A}" type="slidenum">
              <a:rPr lang="en-US" altLang="ja-JP" smtClean="0"/>
              <a:pPr eaLnBrk="1" hangingPunct="1"/>
              <a:t>6</a:t>
            </a:fld>
            <a:endParaRPr lang="en-US" altLang="ja-JP" dirty="0" smtClean="0"/>
          </a:p>
        </p:txBody>
      </p:sp>
      <p:sp>
        <p:nvSpPr>
          <p:cNvPr id="9221" name="Rectangle 2"/>
          <p:cNvSpPr>
            <a:spLocks noGrp="1" noChangeArrowheads="1"/>
          </p:cNvSpPr>
          <p:nvPr>
            <p:ph type="title"/>
          </p:nvPr>
        </p:nvSpPr>
        <p:spPr>
          <a:xfrm>
            <a:off x="179512" y="228600"/>
            <a:ext cx="8784976" cy="1555750"/>
          </a:xfrm>
        </p:spPr>
        <p:txBody>
          <a:bodyPr/>
          <a:lstStyle/>
          <a:p>
            <a:r>
              <a:rPr lang="ja-JP" altLang="en-US" sz="4000" dirty="0" smtClean="0">
                <a:latin typeface="Arial" pitchFamily="34" charset="0"/>
                <a:cs typeface="Arial" pitchFamily="34" charset="0"/>
              </a:rPr>
              <a:t>三次元</a:t>
            </a:r>
            <a:r>
              <a:rPr lang="en-US" altLang="ja-JP" sz="4000" dirty="0" smtClean="0">
                <a:latin typeface="Arial" pitchFamily="34" charset="0"/>
                <a:cs typeface="Arial" pitchFamily="34" charset="0"/>
              </a:rPr>
              <a:t>FFT</a:t>
            </a:r>
          </a:p>
        </p:txBody>
      </p:sp>
      <p:sp>
        <p:nvSpPr>
          <p:cNvPr id="9222" name="Rectangle 3"/>
          <p:cNvSpPr>
            <a:spLocks noGrp="1" noChangeArrowheads="1"/>
          </p:cNvSpPr>
          <p:nvPr>
            <p:ph type="body" idx="1"/>
          </p:nvPr>
        </p:nvSpPr>
        <p:spPr>
          <a:xfrm>
            <a:off x="467544" y="1700808"/>
            <a:ext cx="8208912" cy="966192"/>
          </a:xfrm>
        </p:spPr>
        <p:txBody>
          <a:bodyPr>
            <a:noAutofit/>
          </a:bodyPr>
          <a:lstStyle/>
          <a:p>
            <a:r>
              <a:rPr lang="ja-JP" altLang="en-US" dirty="0" smtClean="0">
                <a:latin typeface="Arial" pitchFamily="34" charset="0"/>
                <a:cs typeface="Arial" pitchFamily="34" charset="0"/>
              </a:rPr>
              <a:t>三次元離散フーリエ変換（</a:t>
            </a:r>
            <a:r>
              <a:rPr lang="en-US" altLang="ja-JP" dirty="0" smtClean="0">
                <a:latin typeface="Arial" pitchFamily="34" charset="0"/>
                <a:cs typeface="Arial" pitchFamily="34" charset="0"/>
              </a:rPr>
              <a:t>DFT</a:t>
            </a:r>
            <a:r>
              <a:rPr lang="ja-JP" altLang="en-US" dirty="0" smtClean="0">
                <a:latin typeface="Arial" pitchFamily="34" charset="0"/>
                <a:cs typeface="Arial" pitchFamily="34" charset="0"/>
              </a:rPr>
              <a:t>）の定義</a:t>
            </a:r>
            <a:endParaRPr lang="en-US" altLang="ja-JP" dirty="0" smtClean="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 name="テキスト ボックス 1"/>
              <p:cNvSpPr txBox="1"/>
              <p:nvPr/>
            </p:nvSpPr>
            <p:spPr>
              <a:xfrm>
                <a:off x="-4268" y="2420888"/>
                <a:ext cx="9148268" cy="23401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a:rPr>
                        <m:t>𝑦</m:t>
                      </m:r>
                      <m:d>
                        <m:dPr>
                          <m:ctrlPr>
                            <a:rPr kumimoji="1" lang="en-US" altLang="ja-JP" sz="3600" b="0" i="1" smtClean="0">
                              <a:latin typeface="Cambria Math"/>
                            </a:rPr>
                          </m:ctrlPr>
                        </m:dPr>
                        <m:e>
                          <m:sSub>
                            <m:sSubPr>
                              <m:ctrlPr>
                                <a:rPr kumimoji="1" lang="en-US" altLang="ja-JP" sz="3600" b="0" i="1" smtClean="0">
                                  <a:latin typeface="Cambria Math"/>
                                </a:rPr>
                              </m:ctrlPr>
                            </m:sSubPr>
                            <m:e>
                              <m:r>
                                <a:rPr kumimoji="1" lang="en-US" altLang="ja-JP" sz="3600" b="0" i="1" smtClean="0">
                                  <a:latin typeface="Cambria Math"/>
                                </a:rPr>
                                <m:t>𝑘</m:t>
                              </m:r>
                            </m:e>
                            <m:sub>
                              <m:r>
                                <a:rPr kumimoji="1" lang="en-US" altLang="ja-JP" sz="3600" b="0" i="1" smtClean="0">
                                  <a:latin typeface="Cambria Math"/>
                                </a:rPr>
                                <m:t>1</m:t>
                              </m:r>
                            </m:sub>
                          </m:sSub>
                          <m:r>
                            <a:rPr kumimoji="1" lang="en-US" altLang="ja-JP" sz="3600" b="0" i="1" smtClean="0">
                              <a:latin typeface="Cambria Math"/>
                            </a:rPr>
                            <m:t>,</m:t>
                          </m:r>
                          <m:sSub>
                            <m:sSubPr>
                              <m:ctrlPr>
                                <a:rPr kumimoji="1" lang="en-US" altLang="ja-JP" sz="3600" b="0" i="1" smtClean="0">
                                  <a:latin typeface="Cambria Math"/>
                                </a:rPr>
                              </m:ctrlPr>
                            </m:sSubPr>
                            <m:e>
                              <m:r>
                                <a:rPr kumimoji="1" lang="en-US" altLang="ja-JP" sz="3600" b="0" i="1" smtClean="0">
                                  <a:latin typeface="Cambria Math"/>
                                </a:rPr>
                                <m:t>𝑘</m:t>
                              </m:r>
                            </m:e>
                            <m:sub>
                              <m:r>
                                <a:rPr kumimoji="1" lang="en-US" altLang="ja-JP" sz="3600" b="0" i="1" smtClean="0">
                                  <a:latin typeface="Cambria Math"/>
                                </a:rPr>
                                <m:t>2</m:t>
                              </m:r>
                            </m:sub>
                          </m:sSub>
                          <m:r>
                            <a:rPr kumimoji="1" lang="en-US" altLang="ja-JP" sz="3600" b="0" i="0" smtClean="0">
                              <a:latin typeface="Cambria Math"/>
                            </a:rPr>
                            <m:t>,</m:t>
                          </m:r>
                          <m:sSub>
                            <m:sSubPr>
                              <m:ctrlPr>
                                <a:rPr kumimoji="1" lang="en-US" altLang="ja-JP" sz="3600" b="0" i="1" smtClean="0">
                                  <a:latin typeface="Cambria Math"/>
                                </a:rPr>
                              </m:ctrlPr>
                            </m:sSubPr>
                            <m:e>
                              <m:r>
                                <a:rPr kumimoji="1" lang="en-US" altLang="ja-JP" sz="3600" b="0" i="1" smtClean="0">
                                  <a:latin typeface="Cambria Math"/>
                                </a:rPr>
                                <m:t>𝑘</m:t>
                              </m:r>
                            </m:e>
                            <m:sub>
                              <m:r>
                                <a:rPr kumimoji="1" lang="en-US" altLang="ja-JP" sz="3600" b="0" i="1" smtClean="0">
                                  <a:latin typeface="Cambria Math"/>
                                </a:rPr>
                                <m:t>3</m:t>
                              </m:r>
                            </m:sub>
                          </m:sSub>
                        </m:e>
                      </m:d>
                      <m:r>
                        <a:rPr kumimoji="1" lang="en-US" altLang="ja-JP" sz="3600" b="0" i="0" smtClean="0">
                          <a:latin typeface="Cambria Math"/>
                        </a:rPr>
                        <m:t>=</m:t>
                      </m:r>
                      <m:nary>
                        <m:naryPr>
                          <m:chr m:val="∑"/>
                          <m:ctrlPr>
                            <a:rPr kumimoji="1" lang="en-US" altLang="ja-JP" sz="3600" b="0" i="1" smtClean="0">
                              <a:latin typeface="Cambria Math"/>
                            </a:rPr>
                          </m:ctrlPr>
                        </m:naryPr>
                        <m:sub>
                          <m:sSub>
                            <m:sSubPr>
                              <m:ctrlPr>
                                <a:rPr kumimoji="1" lang="en-US" altLang="ja-JP" sz="3600" b="0" i="1" smtClean="0">
                                  <a:latin typeface="Cambria Math"/>
                                </a:rPr>
                              </m:ctrlPr>
                            </m:sSubPr>
                            <m:e>
                              <m:r>
                                <a:rPr kumimoji="1" lang="en-US" altLang="ja-JP" sz="3600" b="0" i="1" smtClean="0">
                                  <a:latin typeface="Cambria Math"/>
                                </a:rPr>
                                <m:t>𝑗</m:t>
                              </m:r>
                            </m:e>
                            <m:sub>
                              <m:r>
                                <a:rPr kumimoji="1" lang="en-US" altLang="ja-JP" sz="3600" b="0" i="1" smtClean="0">
                                  <a:latin typeface="Cambria Math"/>
                                </a:rPr>
                                <m:t>1</m:t>
                              </m:r>
                            </m:sub>
                          </m:sSub>
                          <m:r>
                            <m:rPr>
                              <m:brk m:alnAt="23"/>
                            </m:rPr>
                            <a:rPr kumimoji="1" lang="en-US" altLang="ja-JP" sz="3600" b="0" i="1" smtClean="0">
                              <a:latin typeface="Cambria Math"/>
                            </a:rPr>
                            <m:t>=</m:t>
                          </m:r>
                          <m:r>
                            <a:rPr kumimoji="1" lang="en-US" altLang="ja-JP" sz="3600" b="0" i="1" smtClean="0">
                              <a:latin typeface="Cambria Math"/>
                            </a:rPr>
                            <m:t>0</m:t>
                          </m:r>
                        </m:sub>
                        <m:sup>
                          <m:sSub>
                            <m:sSubPr>
                              <m:ctrlPr>
                                <a:rPr kumimoji="1" lang="en-US" altLang="ja-JP" sz="3600" b="0" i="1" smtClean="0">
                                  <a:latin typeface="Cambria Math"/>
                                </a:rPr>
                              </m:ctrlPr>
                            </m:sSubPr>
                            <m:e>
                              <m:r>
                                <a:rPr kumimoji="1" lang="en-US" altLang="ja-JP" sz="3600" b="0" i="1" smtClean="0">
                                  <a:latin typeface="Cambria Math"/>
                                </a:rPr>
                                <m:t>𝑛</m:t>
                              </m:r>
                            </m:e>
                            <m:sub>
                              <m:r>
                                <a:rPr kumimoji="1" lang="en-US" altLang="ja-JP" sz="3600" b="0" i="1" smtClean="0">
                                  <a:latin typeface="Cambria Math"/>
                                </a:rPr>
                                <m:t>1</m:t>
                              </m:r>
                            </m:sub>
                          </m:sSub>
                          <m:r>
                            <a:rPr kumimoji="1" lang="en-US" altLang="ja-JP" sz="3600" b="0" i="1" smtClean="0">
                              <a:latin typeface="Cambria Math"/>
                            </a:rPr>
                            <m:t>−1</m:t>
                          </m:r>
                        </m:sup>
                        <m:e>
                          <m:nary>
                            <m:naryPr>
                              <m:chr m:val="∑"/>
                              <m:ctrlPr>
                                <a:rPr kumimoji="1" lang="en-US" altLang="ja-JP" sz="3600" b="0" i="1" smtClean="0">
                                  <a:latin typeface="Cambria Math"/>
                                </a:rPr>
                              </m:ctrlPr>
                            </m:naryPr>
                            <m:sub>
                              <m:sSub>
                                <m:sSubPr>
                                  <m:ctrlPr>
                                    <a:rPr kumimoji="1" lang="en-US" altLang="ja-JP" sz="3600" b="0" i="1" smtClean="0">
                                      <a:latin typeface="Cambria Math"/>
                                    </a:rPr>
                                  </m:ctrlPr>
                                </m:sSubPr>
                                <m:e>
                                  <m:r>
                                    <a:rPr kumimoji="1" lang="en-US" altLang="ja-JP" sz="3600" b="0" i="1" smtClean="0">
                                      <a:latin typeface="Cambria Math"/>
                                    </a:rPr>
                                    <m:t>𝑗</m:t>
                                  </m:r>
                                </m:e>
                                <m:sub>
                                  <m:r>
                                    <a:rPr kumimoji="1" lang="en-US" altLang="ja-JP" sz="3600" b="0" i="1" smtClean="0">
                                      <a:latin typeface="Cambria Math"/>
                                    </a:rPr>
                                    <m:t>2</m:t>
                                  </m:r>
                                </m:sub>
                              </m:sSub>
                              <m:r>
                                <m:rPr>
                                  <m:brk m:alnAt="23"/>
                                </m:rPr>
                                <a:rPr kumimoji="1" lang="en-US" altLang="ja-JP" sz="3600" b="0" i="1" smtClean="0">
                                  <a:latin typeface="Cambria Math"/>
                                </a:rPr>
                                <m:t>=</m:t>
                              </m:r>
                              <m:r>
                                <a:rPr kumimoji="1" lang="en-US" altLang="ja-JP" sz="3600" b="0" i="1" smtClean="0">
                                  <a:latin typeface="Cambria Math"/>
                                </a:rPr>
                                <m:t>0</m:t>
                              </m:r>
                            </m:sub>
                            <m:sup>
                              <m:sSub>
                                <m:sSubPr>
                                  <m:ctrlPr>
                                    <a:rPr kumimoji="1" lang="en-US" altLang="ja-JP" sz="3600" b="0" i="1" smtClean="0">
                                      <a:latin typeface="Cambria Math"/>
                                    </a:rPr>
                                  </m:ctrlPr>
                                </m:sSubPr>
                                <m:e>
                                  <m:r>
                                    <a:rPr kumimoji="1" lang="en-US" altLang="ja-JP" sz="3600" b="0" i="1" smtClean="0">
                                      <a:latin typeface="Cambria Math"/>
                                    </a:rPr>
                                    <m:t>𝑛</m:t>
                                  </m:r>
                                </m:e>
                                <m:sub>
                                  <m:r>
                                    <a:rPr kumimoji="1" lang="en-US" altLang="ja-JP" sz="3600" b="0" i="1" smtClean="0">
                                      <a:latin typeface="Cambria Math"/>
                                    </a:rPr>
                                    <m:t>2</m:t>
                                  </m:r>
                                </m:sub>
                              </m:sSub>
                              <m:r>
                                <a:rPr kumimoji="1" lang="en-US" altLang="ja-JP" sz="3600" b="0" i="1" smtClean="0">
                                  <a:latin typeface="Cambria Math"/>
                                </a:rPr>
                                <m:t>−1</m:t>
                              </m:r>
                            </m:sup>
                            <m:e>
                              <m:nary>
                                <m:naryPr>
                                  <m:chr m:val="∑"/>
                                  <m:ctrlPr>
                                    <a:rPr kumimoji="1" lang="en-US" altLang="ja-JP" sz="3600" b="0" i="1" smtClean="0">
                                      <a:latin typeface="Cambria Math"/>
                                    </a:rPr>
                                  </m:ctrlPr>
                                </m:naryPr>
                                <m:sub>
                                  <m:sSub>
                                    <m:sSubPr>
                                      <m:ctrlPr>
                                        <a:rPr kumimoji="1" lang="en-US" altLang="ja-JP" sz="3600" b="0" i="1" smtClean="0">
                                          <a:latin typeface="Cambria Math"/>
                                        </a:rPr>
                                      </m:ctrlPr>
                                    </m:sSubPr>
                                    <m:e>
                                      <m:r>
                                        <a:rPr kumimoji="1" lang="en-US" altLang="ja-JP" sz="3600" b="0" i="1" smtClean="0">
                                          <a:latin typeface="Cambria Math"/>
                                        </a:rPr>
                                        <m:t>𝑗</m:t>
                                      </m:r>
                                    </m:e>
                                    <m:sub>
                                      <m:r>
                                        <a:rPr kumimoji="1" lang="en-US" altLang="ja-JP" sz="3600" b="0" i="1" smtClean="0">
                                          <a:latin typeface="Cambria Math"/>
                                        </a:rPr>
                                        <m:t>3</m:t>
                                      </m:r>
                                    </m:sub>
                                  </m:sSub>
                                  <m:r>
                                    <m:rPr>
                                      <m:brk m:alnAt="23"/>
                                    </m:rPr>
                                    <a:rPr kumimoji="1" lang="en-US" altLang="ja-JP" sz="3600" b="0" i="1" smtClean="0">
                                      <a:latin typeface="Cambria Math"/>
                                    </a:rPr>
                                    <m:t>=</m:t>
                                  </m:r>
                                  <m:r>
                                    <a:rPr kumimoji="1" lang="en-US" altLang="ja-JP" sz="3600" b="0" i="1" smtClean="0">
                                      <a:latin typeface="Cambria Math"/>
                                    </a:rPr>
                                    <m:t>0</m:t>
                                  </m:r>
                                </m:sub>
                                <m:sup>
                                  <m:sSub>
                                    <m:sSubPr>
                                      <m:ctrlPr>
                                        <a:rPr kumimoji="1" lang="en-US" altLang="ja-JP" sz="3600" b="0" i="1" smtClean="0">
                                          <a:latin typeface="Cambria Math"/>
                                        </a:rPr>
                                      </m:ctrlPr>
                                    </m:sSubPr>
                                    <m:e>
                                      <m:r>
                                        <a:rPr kumimoji="1" lang="en-US" altLang="ja-JP" sz="3600" b="0" i="1" smtClean="0">
                                          <a:latin typeface="Cambria Math"/>
                                        </a:rPr>
                                        <m:t>𝑛</m:t>
                                      </m:r>
                                    </m:e>
                                    <m:sub>
                                      <m:r>
                                        <a:rPr kumimoji="1" lang="en-US" altLang="ja-JP" sz="3600" b="0" i="1" smtClean="0">
                                          <a:latin typeface="Cambria Math"/>
                                        </a:rPr>
                                        <m:t>3</m:t>
                                      </m:r>
                                    </m:sub>
                                  </m:sSub>
                                  <m:r>
                                    <a:rPr kumimoji="1" lang="en-US" altLang="ja-JP" sz="3600" b="0" i="1" smtClean="0">
                                      <a:latin typeface="Cambria Math"/>
                                    </a:rPr>
                                    <m:t>−1</m:t>
                                  </m:r>
                                </m:sup>
                                <m:e>
                                  <m:r>
                                    <a:rPr kumimoji="1" lang="en-US" altLang="ja-JP" sz="3600" b="0" i="1" smtClean="0">
                                      <a:latin typeface="Cambria Math"/>
                                    </a:rPr>
                                    <m:t>𝑥</m:t>
                                  </m:r>
                                  <m:r>
                                    <a:rPr kumimoji="1" lang="en-US" altLang="ja-JP" sz="3600" b="0" i="1" smtClean="0">
                                      <a:latin typeface="Cambria Math"/>
                                    </a:rPr>
                                    <m:t>(</m:t>
                                  </m:r>
                                  <m:sSub>
                                    <m:sSubPr>
                                      <m:ctrlPr>
                                        <a:rPr kumimoji="1" lang="en-US" altLang="ja-JP" sz="3600" b="0" i="1" smtClean="0">
                                          <a:latin typeface="Cambria Math"/>
                                        </a:rPr>
                                      </m:ctrlPr>
                                    </m:sSubPr>
                                    <m:e>
                                      <m:r>
                                        <a:rPr kumimoji="1" lang="en-US" altLang="ja-JP" sz="3600" b="0" i="1" smtClean="0">
                                          <a:latin typeface="Cambria Math"/>
                                        </a:rPr>
                                        <m:t>𝑗</m:t>
                                      </m:r>
                                    </m:e>
                                    <m:sub>
                                      <m:r>
                                        <a:rPr kumimoji="1" lang="en-US" altLang="ja-JP" sz="3600" b="0" i="1" smtClean="0">
                                          <a:latin typeface="Cambria Math"/>
                                        </a:rPr>
                                        <m:t>1</m:t>
                                      </m:r>
                                    </m:sub>
                                  </m:sSub>
                                </m:e>
                              </m:nary>
                            </m:e>
                          </m:nary>
                          <m:sSubSup>
                            <m:sSubSupPr>
                              <m:ctrlPr>
                                <a:rPr kumimoji="1" lang="en-US" altLang="ja-JP" sz="3600" b="0" i="1" dirty="0" smtClean="0">
                                  <a:latin typeface="Cambria Math"/>
                                  <a:ea typeface="Cambria Math" pitchFamily="18" charset="0"/>
                                </a:rPr>
                              </m:ctrlPr>
                            </m:sSubSupPr>
                            <m:e>
                              <m:r>
                                <a:rPr kumimoji="1" lang="en-US" altLang="ja-JP" sz="3600" b="0" i="1" dirty="0" smtClean="0">
                                  <a:latin typeface="Cambria Math"/>
                                  <a:ea typeface="Cambria Math" pitchFamily="18" charset="0"/>
                                </a:rPr>
                                <m:t>,</m:t>
                              </m:r>
                              <m:sSub>
                                <m:sSubPr>
                                  <m:ctrlPr>
                                    <a:rPr kumimoji="1" lang="en-US" altLang="ja-JP" sz="3600" b="0" i="1" dirty="0" smtClean="0">
                                      <a:latin typeface="Cambria Math"/>
                                      <a:ea typeface="Cambria Math" pitchFamily="18" charset="0"/>
                                    </a:rPr>
                                  </m:ctrlPr>
                                </m:sSubPr>
                                <m:e>
                                  <m:r>
                                    <a:rPr kumimoji="1" lang="en-US" altLang="ja-JP" sz="3600" b="0" i="1" dirty="0" smtClean="0">
                                      <a:latin typeface="Cambria Math"/>
                                      <a:ea typeface="Cambria Math" pitchFamily="18" charset="0"/>
                                    </a:rPr>
                                    <m:t>𝑗</m:t>
                                  </m:r>
                                </m:e>
                                <m:sub>
                                  <m:r>
                                    <a:rPr kumimoji="1" lang="en-US" altLang="ja-JP" sz="3600" b="0" i="1" dirty="0" smtClean="0">
                                      <a:latin typeface="Cambria Math"/>
                                      <a:ea typeface="Cambria Math" pitchFamily="18" charset="0"/>
                                    </a:rPr>
                                    <m:t>2</m:t>
                                  </m:r>
                                </m:sub>
                              </m:sSub>
                              <m:r>
                                <a:rPr kumimoji="1" lang="en-US" altLang="ja-JP" sz="3600" b="0" i="1" dirty="0" smtClean="0">
                                  <a:latin typeface="Cambria Math"/>
                                  <a:ea typeface="Cambria Math" pitchFamily="18" charset="0"/>
                                </a:rPr>
                                <m:t>,</m:t>
                              </m:r>
                              <m:sSub>
                                <m:sSubPr>
                                  <m:ctrlPr>
                                    <a:rPr kumimoji="1" lang="en-US" altLang="ja-JP" sz="3600" b="0" i="1" dirty="0" smtClean="0">
                                      <a:latin typeface="Cambria Math"/>
                                      <a:ea typeface="Cambria Math" pitchFamily="18" charset="0"/>
                                    </a:rPr>
                                  </m:ctrlPr>
                                </m:sSubPr>
                                <m:e>
                                  <m:r>
                                    <a:rPr kumimoji="1" lang="en-US" altLang="ja-JP" sz="3600" b="0" i="1" dirty="0" smtClean="0">
                                      <a:latin typeface="Cambria Math"/>
                                      <a:ea typeface="Cambria Math" pitchFamily="18" charset="0"/>
                                    </a:rPr>
                                    <m:t>𝑗</m:t>
                                  </m:r>
                                </m:e>
                                <m:sub>
                                  <m:r>
                                    <a:rPr kumimoji="1" lang="en-US" altLang="ja-JP" sz="3600" b="0" i="1" dirty="0" smtClean="0">
                                      <a:latin typeface="Cambria Math"/>
                                      <a:ea typeface="Cambria Math" pitchFamily="18" charset="0"/>
                                    </a:rPr>
                                    <m:t>3</m:t>
                                  </m:r>
                                </m:sub>
                              </m:sSub>
                              <m:r>
                                <a:rPr kumimoji="1" lang="en-US" altLang="ja-JP" sz="3600" b="0" i="1" dirty="0" smtClean="0">
                                  <a:latin typeface="Cambria Math"/>
                                  <a:ea typeface="Cambria Math" pitchFamily="18" charset="0"/>
                                </a:rPr>
                                <m:t>)</m:t>
                              </m:r>
                              <m:r>
                                <a:rPr lang="el-GR" altLang="ja-JP" sz="3600" i="1">
                                  <a:latin typeface="Cambria Math"/>
                                </a:rPr>
                                <m:t>𝜔</m:t>
                              </m:r>
                            </m:e>
                            <m:sub>
                              <m:sSub>
                                <m:sSubPr>
                                  <m:ctrlPr>
                                    <a:rPr lang="el-GR" altLang="ja-JP" sz="3600" i="1" smtClean="0">
                                      <a:latin typeface="Cambria Math"/>
                                    </a:rPr>
                                  </m:ctrlPr>
                                </m:sSubPr>
                                <m:e>
                                  <m:r>
                                    <a:rPr lang="en-US" altLang="ja-JP" sz="3600" b="0" i="1" smtClean="0">
                                      <a:latin typeface="Cambria Math"/>
                                    </a:rPr>
                                    <m:t>𝑛</m:t>
                                  </m:r>
                                </m:e>
                                <m:sub>
                                  <m:r>
                                    <a:rPr lang="en-US" altLang="ja-JP" sz="3600" b="0" i="1" smtClean="0">
                                      <a:latin typeface="Cambria Math"/>
                                    </a:rPr>
                                    <m:t>3</m:t>
                                  </m:r>
                                </m:sub>
                              </m:sSub>
                            </m:sub>
                            <m:sup>
                              <m:sSub>
                                <m:sSubPr>
                                  <m:ctrlPr>
                                    <a:rPr lang="en-US" altLang="ja-JP" sz="3600" b="0" i="1" smtClean="0">
                                      <a:latin typeface="Cambria Math"/>
                                    </a:rPr>
                                  </m:ctrlPr>
                                </m:sSubPr>
                                <m:e>
                                  <m:r>
                                    <a:rPr lang="en-US" altLang="ja-JP" sz="3600" b="0" i="1" smtClean="0">
                                      <a:latin typeface="Cambria Math"/>
                                    </a:rPr>
                                    <m:t>𝑗</m:t>
                                  </m:r>
                                </m:e>
                                <m:sub>
                                  <m:r>
                                    <a:rPr lang="en-US" altLang="ja-JP" sz="3600" b="0" i="1" smtClean="0">
                                      <a:latin typeface="Cambria Math"/>
                                    </a:rPr>
                                    <m:t>3</m:t>
                                  </m:r>
                                </m:sub>
                              </m:sSub>
                              <m:sSub>
                                <m:sSubPr>
                                  <m:ctrlPr>
                                    <a:rPr lang="en-US" altLang="ja-JP" sz="3600" b="0" i="1" smtClean="0">
                                      <a:latin typeface="Cambria Math"/>
                                    </a:rPr>
                                  </m:ctrlPr>
                                </m:sSubPr>
                                <m:e>
                                  <m:r>
                                    <a:rPr lang="en-US" altLang="ja-JP" sz="3600" b="0" i="1" smtClean="0">
                                      <a:latin typeface="Cambria Math"/>
                                    </a:rPr>
                                    <m:t>𝑘</m:t>
                                  </m:r>
                                </m:e>
                                <m:sub>
                                  <m:r>
                                    <a:rPr lang="en-US" altLang="ja-JP" sz="3600" b="0" i="1" smtClean="0">
                                      <a:latin typeface="Cambria Math"/>
                                    </a:rPr>
                                    <m:t>3</m:t>
                                  </m:r>
                                </m:sub>
                              </m:sSub>
                            </m:sup>
                          </m:sSubSup>
                          <m:sSubSup>
                            <m:sSubSupPr>
                              <m:ctrlPr>
                                <a:rPr lang="en-US" altLang="ja-JP" sz="3600" i="1" dirty="0">
                                  <a:latin typeface="Cambria Math"/>
                                  <a:ea typeface="Cambria Math" pitchFamily="18" charset="0"/>
                                </a:rPr>
                              </m:ctrlPr>
                            </m:sSubSupPr>
                            <m:e>
                              <m:r>
                                <a:rPr lang="el-GR" altLang="ja-JP" sz="3600" i="1">
                                  <a:latin typeface="Cambria Math"/>
                                </a:rPr>
                                <m:t>𝜔</m:t>
                              </m:r>
                            </m:e>
                            <m:sub>
                              <m:sSub>
                                <m:sSubPr>
                                  <m:ctrlPr>
                                    <a:rPr lang="el-GR" altLang="ja-JP" sz="3600" i="1">
                                      <a:latin typeface="Cambria Math"/>
                                    </a:rPr>
                                  </m:ctrlPr>
                                </m:sSubPr>
                                <m:e>
                                  <m:r>
                                    <a:rPr lang="en-US" altLang="ja-JP" sz="3600" i="1">
                                      <a:latin typeface="Cambria Math"/>
                                    </a:rPr>
                                    <m:t>𝑛</m:t>
                                  </m:r>
                                </m:e>
                                <m:sub>
                                  <m:r>
                                    <a:rPr lang="en-US" altLang="ja-JP" sz="3600" b="0" i="1" smtClean="0">
                                      <a:latin typeface="Cambria Math"/>
                                    </a:rPr>
                                    <m:t>2</m:t>
                                  </m:r>
                                </m:sub>
                              </m:sSub>
                            </m:sub>
                            <m:sup>
                              <m:sSub>
                                <m:sSubPr>
                                  <m:ctrlPr>
                                    <a:rPr lang="en-US" altLang="ja-JP" sz="3600" i="1">
                                      <a:latin typeface="Cambria Math"/>
                                    </a:rPr>
                                  </m:ctrlPr>
                                </m:sSubPr>
                                <m:e>
                                  <m:r>
                                    <a:rPr lang="en-US" altLang="ja-JP" sz="3600" i="1">
                                      <a:latin typeface="Cambria Math"/>
                                    </a:rPr>
                                    <m:t>𝑗</m:t>
                                  </m:r>
                                </m:e>
                                <m:sub>
                                  <m:r>
                                    <a:rPr lang="en-US" altLang="ja-JP" sz="3600" b="0" i="1" smtClean="0">
                                      <a:latin typeface="Cambria Math"/>
                                    </a:rPr>
                                    <m:t>2</m:t>
                                  </m:r>
                                </m:sub>
                              </m:sSub>
                              <m:sSub>
                                <m:sSubPr>
                                  <m:ctrlPr>
                                    <a:rPr lang="en-US" altLang="ja-JP" sz="3600" i="1">
                                      <a:latin typeface="Cambria Math"/>
                                    </a:rPr>
                                  </m:ctrlPr>
                                </m:sSubPr>
                                <m:e>
                                  <m:r>
                                    <a:rPr lang="en-US" altLang="ja-JP" sz="3600" i="1">
                                      <a:latin typeface="Cambria Math"/>
                                    </a:rPr>
                                    <m:t>𝑘</m:t>
                                  </m:r>
                                </m:e>
                                <m:sub>
                                  <m:r>
                                    <a:rPr lang="en-US" altLang="ja-JP" sz="3600" b="0" i="1" smtClean="0">
                                      <a:latin typeface="Cambria Math"/>
                                    </a:rPr>
                                    <m:t>2</m:t>
                                  </m:r>
                                </m:sub>
                              </m:sSub>
                            </m:sup>
                          </m:sSubSup>
                          <m:sSubSup>
                            <m:sSubSupPr>
                              <m:ctrlPr>
                                <a:rPr lang="en-US" altLang="ja-JP" sz="3600" i="1" dirty="0">
                                  <a:latin typeface="Cambria Math"/>
                                  <a:ea typeface="Cambria Math" pitchFamily="18" charset="0"/>
                                </a:rPr>
                              </m:ctrlPr>
                            </m:sSubSupPr>
                            <m:e>
                              <m:r>
                                <a:rPr lang="el-GR" altLang="ja-JP" sz="3600" i="1">
                                  <a:latin typeface="Cambria Math"/>
                                </a:rPr>
                                <m:t>𝜔</m:t>
                              </m:r>
                            </m:e>
                            <m:sub>
                              <m:sSub>
                                <m:sSubPr>
                                  <m:ctrlPr>
                                    <a:rPr lang="el-GR" altLang="ja-JP" sz="3600" i="1">
                                      <a:latin typeface="Cambria Math"/>
                                    </a:rPr>
                                  </m:ctrlPr>
                                </m:sSubPr>
                                <m:e>
                                  <m:r>
                                    <a:rPr lang="en-US" altLang="ja-JP" sz="3600" i="1">
                                      <a:latin typeface="Cambria Math"/>
                                    </a:rPr>
                                    <m:t>𝑛</m:t>
                                  </m:r>
                                </m:e>
                                <m:sub>
                                  <m:r>
                                    <a:rPr lang="en-US" altLang="ja-JP" sz="3600" b="0" i="1" smtClean="0">
                                      <a:latin typeface="Cambria Math"/>
                                    </a:rPr>
                                    <m:t>1</m:t>
                                  </m:r>
                                </m:sub>
                              </m:sSub>
                            </m:sub>
                            <m:sup>
                              <m:sSub>
                                <m:sSubPr>
                                  <m:ctrlPr>
                                    <a:rPr lang="en-US" altLang="ja-JP" sz="3600" i="1">
                                      <a:latin typeface="Cambria Math"/>
                                    </a:rPr>
                                  </m:ctrlPr>
                                </m:sSubPr>
                                <m:e>
                                  <m:r>
                                    <a:rPr lang="en-US" altLang="ja-JP" sz="3600" i="1">
                                      <a:latin typeface="Cambria Math"/>
                                    </a:rPr>
                                    <m:t>𝑗</m:t>
                                  </m:r>
                                </m:e>
                                <m:sub>
                                  <m:r>
                                    <a:rPr lang="en-US" altLang="ja-JP" sz="3600" b="0" i="1" smtClean="0">
                                      <a:latin typeface="Cambria Math"/>
                                    </a:rPr>
                                    <m:t>1</m:t>
                                  </m:r>
                                </m:sub>
                              </m:sSub>
                              <m:sSub>
                                <m:sSubPr>
                                  <m:ctrlPr>
                                    <a:rPr lang="en-US" altLang="ja-JP" sz="3600" i="1">
                                      <a:latin typeface="Cambria Math"/>
                                    </a:rPr>
                                  </m:ctrlPr>
                                </m:sSubPr>
                                <m:e>
                                  <m:r>
                                    <a:rPr lang="en-US" altLang="ja-JP" sz="3600" i="1">
                                      <a:latin typeface="Cambria Math"/>
                                    </a:rPr>
                                    <m:t>𝑘</m:t>
                                  </m:r>
                                </m:e>
                                <m:sub>
                                  <m:r>
                                    <a:rPr lang="en-US" altLang="ja-JP" sz="3600" b="0" i="1" smtClean="0">
                                      <a:latin typeface="Cambria Math"/>
                                    </a:rPr>
                                    <m:t>1</m:t>
                                  </m:r>
                                </m:sub>
                              </m:sSub>
                            </m:sup>
                          </m:sSubSup>
                          <m:r>
                            <a:rPr kumimoji="1" lang="en-US" altLang="ja-JP" sz="3600" b="0" i="1" dirty="0" smtClean="0">
                              <a:latin typeface="Cambria Math"/>
                              <a:ea typeface="Cambria Math" pitchFamily="18" charset="0"/>
                            </a:rPr>
                            <m:t>, </m:t>
                          </m:r>
                        </m:e>
                      </m:nary>
                    </m:oMath>
                  </m:oMathPara>
                </a14:m>
                <a:endParaRPr kumimoji="1" lang="ja-JP" altLang="en-US" sz="36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4268" y="2420888"/>
                <a:ext cx="9148268" cy="2340192"/>
              </a:xfrm>
              <a:prstGeom prst="rect">
                <a:avLst/>
              </a:prstGeom>
              <a:blipFill rotWithShape="1">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611560" y="5587456"/>
                <a:ext cx="7920880" cy="7938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smtClean="0">
                              <a:latin typeface="Cambria Math"/>
                            </a:rPr>
                          </m:ctrlPr>
                        </m:sSubPr>
                        <m:e>
                          <m:r>
                            <a:rPr kumimoji="1" lang="en-US" altLang="ja-JP" sz="3600" b="0" i="1" smtClean="0">
                              <a:latin typeface="Cambria Math"/>
                            </a:rPr>
                            <m:t> </m:t>
                          </m:r>
                          <m:r>
                            <a:rPr lang="el-GR" altLang="ja-JP" sz="3600" i="1">
                              <a:latin typeface="Cambria Math"/>
                            </a:rPr>
                            <m:t>𝜔</m:t>
                          </m:r>
                        </m:e>
                        <m:sub>
                          <m:sSub>
                            <m:sSubPr>
                              <m:ctrlPr>
                                <a:rPr lang="el-GR" altLang="ja-JP" sz="3600" i="1" smtClean="0">
                                  <a:latin typeface="Cambria Math"/>
                                </a:rPr>
                              </m:ctrlPr>
                            </m:sSubPr>
                            <m:e>
                              <m:r>
                                <a:rPr lang="en-US" altLang="ja-JP" sz="3600" b="0" i="1" smtClean="0">
                                  <a:latin typeface="Cambria Math"/>
                                </a:rPr>
                                <m:t>𝑛</m:t>
                              </m:r>
                            </m:e>
                            <m:sub>
                              <m:r>
                                <a:rPr lang="en-US" altLang="ja-JP" sz="3600" b="0" i="1" smtClean="0">
                                  <a:latin typeface="Cambria Math"/>
                                </a:rPr>
                                <m:t>𝑟</m:t>
                              </m:r>
                            </m:sub>
                          </m:sSub>
                        </m:sub>
                      </m:sSub>
                      <m:r>
                        <a:rPr kumimoji="1" lang="en-US" altLang="ja-JP" sz="3600" b="0" i="1"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𝑒</m:t>
                          </m:r>
                        </m:e>
                        <m:sup>
                          <m:r>
                            <a:rPr kumimoji="1" lang="en-US" altLang="ja-JP" sz="3600" b="0" i="1" smtClean="0">
                              <a:latin typeface="Cambria Math"/>
                            </a:rPr>
                            <m:t>−2</m:t>
                          </m:r>
                          <m:r>
                            <a:rPr kumimoji="1" lang="el-GR" altLang="ja-JP" sz="3600" b="0" i="1" smtClean="0">
                              <a:latin typeface="Cambria Math"/>
                            </a:rPr>
                            <m:t>𝜋</m:t>
                          </m:r>
                          <m:r>
                            <a:rPr kumimoji="1" lang="en-US" altLang="ja-JP" sz="3600" b="0" i="1" smtClean="0">
                              <a:latin typeface="Cambria Math"/>
                            </a:rPr>
                            <m:t>𝑖</m:t>
                          </m:r>
                          <m:r>
                            <a:rPr kumimoji="1" lang="en-US" altLang="ja-JP" sz="3600" b="0" i="1" smtClean="0">
                              <a:latin typeface="Cambria Math"/>
                            </a:rPr>
                            <m:t>/</m:t>
                          </m:r>
                          <m:sSub>
                            <m:sSubPr>
                              <m:ctrlPr>
                                <a:rPr kumimoji="1" lang="en-US" altLang="ja-JP" sz="3600" b="0" i="1" smtClean="0">
                                  <a:latin typeface="Cambria Math"/>
                                </a:rPr>
                              </m:ctrlPr>
                            </m:sSubPr>
                            <m:e>
                              <m:r>
                                <a:rPr kumimoji="1" lang="en-US" altLang="ja-JP" sz="3600" b="0" i="1" smtClean="0">
                                  <a:latin typeface="Cambria Math"/>
                                </a:rPr>
                                <m:t>𝑛</m:t>
                              </m:r>
                            </m:e>
                            <m:sub>
                              <m:r>
                                <a:rPr kumimoji="1" lang="en-US" altLang="ja-JP" sz="3600" b="0" i="1" smtClean="0">
                                  <a:latin typeface="Cambria Math"/>
                                </a:rPr>
                                <m:t>𝑟</m:t>
                              </m:r>
                            </m:sub>
                          </m:sSub>
                        </m:sup>
                      </m:sSup>
                      <m:r>
                        <a:rPr kumimoji="1" lang="en-US" altLang="ja-JP" sz="3600" b="0" i="0" smtClean="0">
                          <a:latin typeface="Cambria Math"/>
                        </a:rPr>
                        <m:t> </m:t>
                      </m:r>
                      <m:r>
                        <m:rPr>
                          <m:sty m:val="p"/>
                        </m:rPr>
                        <a:rPr kumimoji="1" lang="en-US" altLang="ja-JP" sz="3600" b="0" i="0" smtClean="0">
                          <a:latin typeface="Cambria Math"/>
                          <a:ea typeface="Cambria Math"/>
                        </a:rPr>
                        <m:t>and</m:t>
                      </m:r>
                      <m:r>
                        <a:rPr kumimoji="1" lang="en-US" altLang="ja-JP" sz="3600" b="0" i="1" smtClean="0">
                          <a:latin typeface="Cambria Math"/>
                          <a:ea typeface="Cambria Math"/>
                        </a:rPr>
                        <m:t>  </m:t>
                      </m:r>
                      <m:r>
                        <a:rPr kumimoji="1" lang="en-US" altLang="ja-JP" sz="3600" b="0" i="1" smtClean="0">
                          <a:latin typeface="Cambria Math"/>
                          <a:ea typeface="Cambria Math"/>
                        </a:rPr>
                        <m:t>𝑖</m:t>
                      </m:r>
                      <m:r>
                        <a:rPr kumimoji="1" lang="en-US" altLang="ja-JP" sz="3600" b="0" i="1" smtClean="0">
                          <a:latin typeface="Cambria Math"/>
                          <a:ea typeface="Cambria Math"/>
                        </a:rPr>
                        <m:t>=</m:t>
                      </m:r>
                      <m:rad>
                        <m:radPr>
                          <m:degHide m:val="on"/>
                          <m:ctrlPr>
                            <a:rPr kumimoji="1" lang="en-US" altLang="ja-JP" sz="3600" b="0" i="1" smtClean="0">
                              <a:latin typeface="Cambria Math"/>
                              <a:ea typeface="Cambria Math"/>
                            </a:rPr>
                          </m:ctrlPr>
                        </m:radPr>
                        <m:deg/>
                        <m:e>
                          <m:r>
                            <a:rPr kumimoji="1" lang="en-US" altLang="ja-JP" sz="3600" b="0" i="1" smtClean="0">
                              <a:latin typeface="Cambria Math"/>
                              <a:ea typeface="Cambria Math"/>
                            </a:rPr>
                            <m:t>−1</m:t>
                          </m:r>
                        </m:e>
                      </m:rad>
                    </m:oMath>
                  </m:oMathPara>
                </a14:m>
                <a:endParaRPr kumimoji="1" lang="ja-JP" altLang="en-US" sz="36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611560" y="5587456"/>
                <a:ext cx="7920880" cy="793872"/>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971600" y="4870901"/>
                <a:ext cx="7128792" cy="646331"/>
              </a:xfrm>
              <a:prstGeom prst="rect">
                <a:avLst/>
              </a:prstGeom>
              <a:noFill/>
            </p:spPr>
            <p:txBody>
              <a:bodyPr wrap="square" rtlCol="0">
                <a:spAutoFit/>
              </a:bodyPr>
              <a:lstStyle/>
              <a:p>
                <a14:m>
                  <m:oMath xmlns:m="http://schemas.openxmlformats.org/officeDocument/2006/math">
                    <m:r>
                      <a:rPr kumimoji="1" lang="en-US" altLang="ja-JP" sz="3600" b="0" i="1" smtClean="0">
                        <a:latin typeface="Cambria Math"/>
                      </a:rPr>
                      <m:t>        0</m:t>
                    </m:r>
                    <m:r>
                      <a:rPr kumimoji="1" lang="en-US" altLang="ja-JP" sz="3600" b="0" i="1" smtClean="0">
                        <a:latin typeface="Cambria Math"/>
                        <a:ea typeface="Cambria Math"/>
                      </a:rPr>
                      <m:t>≤</m:t>
                    </m:r>
                    <m:sSub>
                      <m:sSubPr>
                        <m:ctrlPr>
                          <a:rPr kumimoji="1" lang="en-US" altLang="ja-JP" sz="3600" b="0" i="1" smtClean="0">
                            <a:latin typeface="Cambria Math"/>
                            <a:ea typeface="Cambria Math"/>
                          </a:rPr>
                        </m:ctrlPr>
                      </m:sSubPr>
                      <m:e>
                        <m:r>
                          <a:rPr kumimoji="1" lang="en-US" altLang="ja-JP" sz="3600" b="0" i="1" smtClean="0">
                            <a:latin typeface="Cambria Math"/>
                            <a:ea typeface="Cambria Math"/>
                          </a:rPr>
                          <m:t>𝑘</m:t>
                        </m:r>
                      </m:e>
                      <m:sub>
                        <m:r>
                          <a:rPr kumimoji="1" lang="en-US" altLang="ja-JP" sz="3600" b="0" i="1" smtClean="0">
                            <a:latin typeface="Cambria Math"/>
                            <a:ea typeface="Cambria Math"/>
                          </a:rPr>
                          <m:t>𝑟</m:t>
                        </m:r>
                      </m:sub>
                    </m:sSub>
                    <m:r>
                      <a:rPr kumimoji="1" lang="en-US" altLang="ja-JP" sz="3600" b="0" i="1" smtClean="0">
                        <a:latin typeface="Cambria Math"/>
                        <a:ea typeface="Cambria Math"/>
                      </a:rPr>
                      <m:t>≤</m:t>
                    </m:r>
                    <m:sSub>
                      <m:sSubPr>
                        <m:ctrlPr>
                          <a:rPr kumimoji="1" lang="en-US" altLang="ja-JP" sz="3600" b="0" i="1" smtClean="0">
                            <a:latin typeface="Cambria Math"/>
                            <a:ea typeface="Cambria Math"/>
                          </a:rPr>
                        </m:ctrlPr>
                      </m:sSubPr>
                      <m:e>
                        <m:r>
                          <a:rPr kumimoji="1" lang="en-US" altLang="ja-JP" sz="3600" b="0" i="1" smtClean="0">
                            <a:latin typeface="Cambria Math"/>
                            <a:ea typeface="Cambria Math"/>
                          </a:rPr>
                          <m:t>𝑛</m:t>
                        </m:r>
                      </m:e>
                      <m:sub>
                        <m:r>
                          <a:rPr kumimoji="1" lang="en-US" altLang="ja-JP" sz="3600" b="0" i="1" smtClean="0">
                            <a:latin typeface="Cambria Math"/>
                            <a:ea typeface="Cambria Math"/>
                          </a:rPr>
                          <m:t>𝑟</m:t>
                        </m:r>
                      </m:sub>
                    </m:sSub>
                    <m:r>
                      <a:rPr kumimoji="1" lang="en-US" altLang="ja-JP" sz="3600" b="0" i="1" smtClean="0">
                        <a:latin typeface="Cambria Math"/>
                        <a:ea typeface="Cambria Math"/>
                      </a:rPr>
                      <m:t>−1</m:t>
                    </m:r>
                  </m:oMath>
                </a14:m>
                <a:r>
                  <a:rPr kumimoji="1" lang="en-US" altLang="ja-JP" sz="3600" dirty="0" smtClean="0"/>
                  <a:t>,</a:t>
                </a:r>
                <a:endParaRPr kumimoji="1" lang="ja-JP" altLang="en-US" sz="36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971600" y="4870901"/>
                <a:ext cx="7128792" cy="646331"/>
              </a:xfrm>
              <a:prstGeom prst="rect">
                <a:avLst/>
              </a:prstGeom>
              <a:blipFill rotWithShape="1">
                <a:blip r:embed="rId4"/>
                <a:stretch>
                  <a:fillRect t="-14151" b="-34906"/>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11267"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11268"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7</a:t>
            </a:fld>
            <a:endParaRPr lang="en-US" altLang="ja-JP" dirty="0" smtClean="0"/>
          </a:p>
        </p:txBody>
      </p:sp>
      <p:sp>
        <p:nvSpPr>
          <p:cNvPr id="11269" name="Rectangle 2"/>
          <p:cNvSpPr>
            <a:spLocks noGrp="1" noChangeArrowheads="1"/>
          </p:cNvSpPr>
          <p:nvPr>
            <p:ph type="title"/>
          </p:nvPr>
        </p:nvSpPr>
        <p:spPr>
          <a:xfrm>
            <a:off x="457200" y="44450"/>
            <a:ext cx="8229600" cy="1143000"/>
          </a:xfrm>
        </p:spPr>
        <p:txBody>
          <a:bodyPr>
            <a:normAutofit/>
          </a:bodyPr>
          <a:lstStyle/>
          <a:p>
            <a:pPr eaLnBrk="1" hangingPunct="1"/>
            <a:r>
              <a:rPr lang="ja-JP" altLang="en-US" sz="4000" dirty="0" smtClean="0">
                <a:latin typeface="Arial" pitchFamily="34" charset="0"/>
                <a:cs typeface="Arial" pitchFamily="34" charset="0"/>
              </a:rPr>
              <a:t>三次元</a:t>
            </a:r>
            <a:r>
              <a:rPr lang="en-US" altLang="ja-JP" sz="4000" dirty="0" smtClean="0">
                <a:latin typeface="Arial" pitchFamily="34" charset="0"/>
                <a:cs typeface="Arial" pitchFamily="34" charset="0"/>
              </a:rPr>
              <a:t>FFT</a:t>
            </a:r>
            <a:r>
              <a:rPr lang="ja-JP" altLang="en-US" sz="4000" dirty="0" smtClean="0">
                <a:latin typeface="Arial" pitchFamily="34" charset="0"/>
                <a:cs typeface="Arial" pitchFamily="34" charset="0"/>
              </a:rPr>
              <a:t>アルゴリズム</a:t>
            </a:r>
            <a:endParaRPr lang="en-US" altLang="ja-JP" sz="4000" dirty="0" smtClean="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1270" name="Rectangle 3"/>
              <p:cNvSpPr>
                <a:spLocks noGrp="1" noChangeArrowheads="1"/>
              </p:cNvSpPr>
              <p:nvPr>
                <p:ph type="body" idx="1"/>
              </p:nvPr>
            </p:nvSpPr>
            <p:spPr>
              <a:xfrm>
                <a:off x="251520" y="1268760"/>
                <a:ext cx="8640960" cy="4968552"/>
              </a:xfrm>
            </p:spPr>
            <p:txBody>
              <a:bodyPr>
                <a:noAutofit/>
              </a:bodyPr>
              <a:lstStyle/>
              <a:p>
                <a:r>
                  <a:rPr lang="en-US" altLang="ja-JP" dirty="0" smtClean="0">
                    <a:latin typeface="Arial" pitchFamily="34" charset="0"/>
                    <a:cs typeface="Arial" pitchFamily="34" charset="0"/>
                  </a:rPr>
                  <a:t>Step </a:t>
                </a:r>
                <a:r>
                  <a:rPr lang="en-US" altLang="ja-JP" dirty="0">
                    <a:latin typeface="Arial" pitchFamily="34" charset="0"/>
                    <a:cs typeface="Arial" pitchFamily="34" charset="0"/>
                  </a:rPr>
                  <a:t>1</a:t>
                </a:r>
                <a:r>
                  <a:rPr lang="en-US" altLang="ja-JP" dirty="0" smtClean="0">
                    <a:latin typeface="Arial" pitchFamily="34" charset="0"/>
                    <a:cs typeface="Arial" pitchFamily="34" charset="0"/>
                  </a:rPr>
                  <a:t>: </a:t>
                </a:r>
                <a14:m>
                  <m:oMath xmlns:m="http://schemas.openxmlformats.org/officeDocument/2006/math">
                    <m:sSub>
                      <m:sSubPr>
                        <m:ctrlPr>
                          <a:rPr lang="en-US" altLang="ja-JP" i="1" smtClean="0">
                            <a:latin typeface="Cambria Math"/>
                          </a:rPr>
                        </m:ctrlPr>
                      </m:sSubPr>
                      <m:e>
                        <m:r>
                          <a:rPr lang="en-US" altLang="ja-JP" b="0" i="1" smtClean="0">
                            <a:latin typeface="Cambria Math"/>
                          </a:rPr>
                          <m:t>𝑛</m:t>
                        </m:r>
                      </m:e>
                      <m:sub>
                        <m:r>
                          <a:rPr lang="en-US" altLang="ja-JP" b="0" i="1" smtClean="0">
                            <a:latin typeface="Cambria Math"/>
                          </a:rPr>
                          <m:t>1</m:t>
                        </m:r>
                      </m:sub>
                    </m:sSub>
                    <m:sSub>
                      <m:sSubPr>
                        <m:ctrlPr>
                          <a:rPr lang="en-US" altLang="ja-JP" b="0" i="1" smtClean="0">
                            <a:latin typeface="Cambria Math"/>
                          </a:rPr>
                        </m:ctrlPr>
                      </m:sSubPr>
                      <m:e>
                        <m:r>
                          <a:rPr lang="en-US" altLang="ja-JP" b="0" i="1" smtClean="0">
                            <a:latin typeface="Cambria Math"/>
                          </a:rPr>
                          <m:t>𝑛</m:t>
                        </m:r>
                      </m:e>
                      <m:sub>
                        <m:r>
                          <a:rPr lang="en-US" altLang="ja-JP" b="0" i="1" smtClean="0">
                            <a:latin typeface="Cambria Math"/>
                          </a:rPr>
                          <m:t>2</m:t>
                        </m:r>
                      </m:sub>
                    </m:sSub>
                  </m:oMath>
                </a14:m>
                <a:r>
                  <a:rPr lang="ja-JP" altLang="en-US" dirty="0" smtClean="0">
                    <a:latin typeface="Arial" pitchFamily="34" charset="0"/>
                    <a:cs typeface="Arial" pitchFamily="34" charset="0"/>
                  </a:rPr>
                  <a:t>組の</a:t>
                </a:r>
                <a14:m>
                  <m:oMath xmlns:m="http://schemas.openxmlformats.org/officeDocument/2006/math">
                    <m:sSub>
                      <m:sSubPr>
                        <m:ctrlPr>
                          <a:rPr lang="en-US" altLang="ja-JP" i="1" smtClean="0">
                            <a:latin typeface="Cambria Math"/>
                          </a:rPr>
                        </m:ctrlPr>
                      </m:sSubPr>
                      <m:e>
                        <m:r>
                          <a:rPr lang="en-US" altLang="ja-JP" b="0" i="1" smtClean="0">
                            <a:latin typeface="Cambria Math"/>
                          </a:rPr>
                          <m:t>𝑛</m:t>
                        </m:r>
                      </m:e>
                      <m:sub>
                        <m:r>
                          <a:rPr lang="en-US" altLang="ja-JP" b="0" i="1" smtClean="0">
                            <a:latin typeface="Cambria Math"/>
                          </a:rPr>
                          <m:t>3</m:t>
                        </m:r>
                      </m:sub>
                    </m:sSub>
                  </m:oMath>
                </a14:m>
                <a:r>
                  <a:rPr lang="ja-JP" altLang="en-US" dirty="0" smtClean="0">
                    <a:latin typeface="Arial" pitchFamily="34" charset="0"/>
                    <a:cs typeface="Arial" pitchFamily="34" charset="0"/>
                  </a:rPr>
                  <a:t>点</a:t>
                </a:r>
                <a:r>
                  <a:rPr lang="en-US" altLang="ja-JP" dirty="0" smtClean="0">
                    <a:latin typeface="Arial" pitchFamily="34" charset="0"/>
                    <a:cs typeface="Arial" pitchFamily="34" charset="0"/>
                  </a:rPr>
                  <a:t>multicolumn FFT</a:t>
                </a:r>
              </a:p>
              <a:p>
                <a:r>
                  <a:rPr lang="en-US" altLang="ja-JP" dirty="0" smtClean="0">
                    <a:latin typeface="Arial" pitchFamily="34" charset="0"/>
                    <a:cs typeface="Arial" pitchFamily="34" charset="0"/>
                  </a:rPr>
                  <a:t>Step 2: </a:t>
                </a:r>
                <a:r>
                  <a:rPr lang="ja-JP" altLang="en-US" dirty="0" smtClean="0">
                    <a:latin typeface="Arial" pitchFamily="34" charset="0"/>
                    <a:cs typeface="Arial" pitchFamily="34" charset="0"/>
                  </a:rPr>
                  <a:t>行列の転置</a:t>
                </a:r>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Step 3: </a:t>
                </a:r>
                <a14:m>
                  <m:oMath xmlns:m="http://schemas.openxmlformats.org/officeDocument/2006/math">
                    <m:sSub>
                      <m:sSubPr>
                        <m:ctrlPr>
                          <a:rPr lang="en-US" altLang="ja-JP" i="1">
                            <a:latin typeface="Cambria Math"/>
                          </a:rPr>
                        </m:ctrlPr>
                      </m:sSubPr>
                      <m:e>
                        <m:r>
                          <a:rPr lang="en-US" altLang="ja-JP" i="1">
                            <a:latin typeface="Cambria Math"/>
                          </a:rPr>
                          <m:t>𝑛</m:t>
                        </m:r>
                      </m:e>
                      <m:sub>
                        <m:r>
                          <a:rPr lang="en-US" altLang="ja-JP" i="1">
                            <a:latin typeface="Cambria Math"/>
                          </a:rPr>
                          <m:t>1</m:t>
                        </m:r>
                      </m:sub>
                    </m:sSub>
                    <m:sSub>
                      <m:sSubPr>
                        <m:ctrlPr>
                          <a:rPr lang="en-US" altLang="ja-JP" i="1">
                            <a:latin typeface="Cambria Math"/>
                          </a:rPr>
                        </m:ctrlPr>
                      </m:sSubPr>
                      <m:e>
                        <m:r>
                          <a:rPr lang="en-US" altLang="ja-JP" i="1">
                            <a:latin typeface="Cambria Math"/>
                          </a:rPr>
                          <m:t>𝑛</m:t>
                        </m:r>
                      </m:e>
                      <m:sub>
                        <m:r>
                          <a:rPr lang="en-US" altLang="ja-JP" b="0" i="1" smtClean="0">
                            <a:latin typeface="Cambria Math"/>
                          </a:rPr>
                          <m:t>3</m:t>
                        </m:r>
                      </m:sub>
                    </m:sSub>
                  </m:oMath>
                </a14:m>
                <a:r>
                  <a:rPr lang="ja-JP" altLang="en-US" dirty="0">
                    <a:latin typeface="Arial" pitchFamily="34" charset="0"/>
                    <a:cs typeface="Arial" pitchFamily="34" charset="0"/>
                  </a:rPr>
                  <a:t>組の</a:t>
                </a:r>
                <a14:m>
                  <m:oMath xmlns:m="http://schemas.openxmlformats.org/officeDocument/2006/math">
                    <m:sSub>
                      <m:sSubPr>
                        <m:ctrlPr>
                          <a:rPr lang="en-US" altLang="ja-JP" i="1">
                            <a:latin typeface="Cambria Math"/>
                          </a:rPr>
                        </m:ctrlPr>
                      </m:sSubPr>
                      <m:e>
                        <m:r>
                          <a:rPr lang="en-US" altLang="ja-JP" i="1">
                            <a:latin typeface="Cambria Math"/>
                          </a:rPr>
                          <m:t>𝑛</m:t>
                        </m:r>
                      </m:e>
                      <m:sub>
                        <m:r>
                          <a:rPr lang="en-US" altLang="ja-JP" b="0" i="1" smtClean="0">
                            <a:latin typeface="Cambria Math"/>
                          </a:rPr>
                          <m:t>2</m:t>
                        </m:r>
                      </m:sub>
                    </m:sSub>
                  </m:oMath>
                </a14:m>
                <a:r>
                  <a:rPr lang="ja-JP" altLang="en-US" dirty="0">
                    <a:latin typeface="Arial" pitchFamily="34" charset="0"/>
                    <a:cs typeface="Arial" pitchFamily="34" charset="0"/>
                  </a:rPr>
                  <a:t>点</a:t>
                </a:r>
                <a:r>
                  <a:rPr lang="en-US" altLang="ja-JP" dirty="0">
                    <a:latin typeface="Arial" pitchFamily="34" charset="0"/>
                    <a:cs typeface="Arial" pitchFamily="34" charset="0"/>
                  </a:rPr>
                  <a:t>multicolumn FFT</a:t>
                </a:r>
              </a:p>
              <a:p>
                <a:r>
                  <a:rPr lang="en-US" altLang="ja-JP" dirty="0" smtClean="0">
                    <a:latin typeface="Arial" pitchFamily="34" charset="0"/>
                    <a:cs typeface="Arial" pitchFamily="34" charset="0"/>
                  </a:rPr>
                  <a:t>Step </a:t>
                </a:r>
                <a:r>
                  <a:rPr lang="en-US" altLang="ja-JP" dirty="0">
                    <a:latin typeface="Arial" pitchFamily="34" charset="0"/>
                    <a:cs typeface="Arial" pitchFamily="34" charset="0"/>
                  </a:rPr>
                  <a:t>4</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行列の転置</a:t>
                </a:r>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Step 5</a:t>
                </a:r>
                <a:r>
                  <a:rPr lang="en-US" altLang="ja-JP" dirty="0">
                    <a:latin typeface="Arial" pitchFamily="34" charset="0"/>
                    <a:cs typeface="Arial" pitchFamily="34" charset="0"/>
                  </a:rPr>
                  <a:t>: </a:t>
                </a:r>
                <a14:m>
                  <m:oMath xmlns:m="http://schemas.openxmlformats.org/officeDocument/2006/math">
                    <m:sSub>
                      <m:sSubPr>
                        <m:ctrlPr>
                          <a:rPr lang="en-US" altLang="ja-JP" i="1">
                            <a:latin typeface="Cambria Math"/>
                          </a:rPr>
                        </m:ctrlPr>
                      </m:sSubPr>
                      <m:e>
                        <m:r>
                          <a:rPr lang="en-US" altLang="ja-JP" i="1">
                            <a:latin typeface="Cambria Math"/>
                          </a:rPr>
                          <m:t>𝑛</m:t>
                        </m:r>
                      </m:e>
                      <m:sub>
                        <m:r>
                          <a:rPr lang="en-US" altLang="ja-JP" b="0" i="1" smtClean="0">
                            <a:latin typeface="Cambria Math"/>
                          </a:rPr>
                          <m:t>2</m:t>
                        </m:r>
                      </m:sub>
                    </m:sSub>
                    <m:sSub>
                      <m:sSubPr>
                        <m:ctrlPr>
                          <a:rPr lang="en-US" altLang="ja-JP" i="1">
                            <a:latin typeface="Cambria Math"/>
                          </a:rPr>
                        </m:ctrlPr>
                      </m:sSubPr>
                      <m:e>
                        <m:r>
                          <a:rPr lang="en-US" altLang="ja-JP" i="1">
                            <a:latin typeface="Cambria Math"/>
                          </a:rPr>
                          <m:t>𝑛</m:t>
                        </m:r>
                      </m:e>
                      <m:sub>
                        <m:r>
                          <a:rPr lang="en-US" altLang="ja-JP" i="1">
                            <a:latin typeface="Cambria Math"/>
                          </a:rPr>
                          <m:t>3</m:t>
                        </m:r>
                      </m:sub>
                    </m:sSub>
                  </m:oMath>
                </a14:m>
                <a:r>
                  <a:rPr lang="ja-JP" altLang="en-US" dirty="0">
                    <a:latin typeface="Arial" pitchFamily="34" charset="0"/>
                    <a:cs typeface="Arial" pitchFamily="34" charset="0"/>
                  </a:rPr>
                  <a:t>組の</a:t>
                </a:r>
                <a14:m>
                  <m:oMath xmlns:m="http://schemas.openxmlformats.org/officeDocument/2006/math">
                    <m:sSub>
                      <m:sSubPr>
                        <m:ctrlPr>
                          <a:rPr lang="en-US" altLang="ja-JP" i="1">
                            <a:latin typeface="Cambria Math"/>
                          </a:rPr>
                        </m:ctrlPr>
                      </m:sSubPr>
                      <m:e>
                        <m:r>
                          <a:rPr lang="en-US" altLang="ja-JP" i="1">
                            <a:latin typeface="Cambria Math"/>
                          </a:rPr>
                          <m:t>𝑛</m:t>
                        </m:r>
                      </m:e>
                      <m:sub>
                        <m:r>
                          <a:rPr lang="en-US" altLang="ja-JP" b="0" i="1" smtClean="0">
                            <a:latin typeface="Cambria Math"/>
                          </a:rPr>
                          <m:t>1</m:t>
                        </m:r>
                      </m:sub>
                    </m:sSub>
                  </m:oMath>
                </a14:m>
                <a:r>
                  <a:rPr lang="ja-JP" altLang="en-US" dirty="0">
                    <a:latin typeface="Arial" pitchFamily="34" charset="0"/>
                    <a:cs typeface="Arial" pitchFamily="34" charset="0"/>
                  </a:rPr>
                  <a:t>点</a:t>
                </a:r>
                <a:r>
                  <a:rPr lang="en-US" altLang="ja-JP" dirty="0">
                    <a:latin typeface="Arial" pitchFamily="34" charset="0"/>
                    <a:cs typeface="Arial" pitchFamily="34" charset="0"/>
                  </a:rPr>
                  <a:t>multicolumn FFT</a:t>
                </a:r>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Step 6: </a:t>
                </a:r>
                <a:r>
                  <a:rPr lang="ja-JP" altLang="en-US" dirty="0" smtClean="0">
                    <a:latin typeface="Arial" pitchFamily="34" charset="0"/>
                    <a:cs typeface="Arial" pitchFamily="34" charset="0"/>
                  </a:rPr>
                  <a:t>行列の転置</a:t>
                </a:r>
                <a:endParaRPr lang="en-US" altLang="ja-JP" dirty="0" smtClean="0">
                  <a:latin typeface="Arial" pitchFamily="34" charset="0"/>
                  <a:cs typeface="Arial" pitchFamily="34" charset="0"/>
                </a:endParaRPr>
              </a:p>
            </p:txBody>
          </p:sp>
        </mc:Choice>
        <mc:Fallback xmlns="">
          <p:sp>
            <p:nvSpPr>
              <p:cNvPr id="11270" name="Rectangle 3"/>
              <p:cNvSpPr>
                <a:spLocks noGrp="1" noRot="1" noChangeAspect="1" noMove="1" noResize="1" noEditPoints="1" noAdjustHandles="1" noChangeArrowheads="1" noChangeShapeType="1" noTextEdit="1"/>
              </p:cNvSpPr>
              <p:nvPr>
                <p:ph type="body" idx="1"/>
              </p:nvPr>
            </p:nvSpPr>
            <p:spPr>
              <a:xfrm>
                <a:off x="251520" y="1268760"/>
                <a:ext cx="8640960" cy="4968552"/>
              </a:xfrm>
              <a:blipFill rotWithShape="1">
                <a:blip r:embed="rId2"/>
                <a:stretch>
                  <a:fillRect l="-1551" t="-1963"/>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218" name="Rectangle 2"/>
          <p:cNvSpPr>
            <a:spLocks noGrp="1" noChangeArrowheads="1"/>
          </p:cNvSpPr>
          <p:nvPr>
            <p:ph type="title"/>
          </p:nvPr>
        </p:nvSpPr>
        <p:spPr>
          <a:xfrm>
            <a:off x="71438" y="188913"/>
            <a:ext cx="8964612" cy="701675"/>
          </a:xfrm>
        </p:spPr>
        <p:txBody>
          <a:bodyPr>
            <a:normAutofit fontScale="90000"/>
          </a:bodyPr>
          <a:lstStyle/>
          <a:p>
            <a:r>
              <a:rPr lang="ja-JP" altLang="en-US" dirty="0" smtClean="0">
                <a:latin typeface="Arial" panose="020B0604020202020204" pitchFamily="34" charset="0"/>
                <a:cs typeface="Arial" panose="020B0604020202020204" pitchFamily="34" charset="0"/>
              </a:rPr>
              <a:t>並列三次元</a:t>
            </a:r>
            <a:r>
              <a:rPr lang="en-US" altLang="ja-JP" dirty="0">
                <a:latin typeface="Arial" panose="020B0604020202020204" pitchFamily="34" charset="0"/>
                <a:cs typeface="Arial" panose="020B0604020202020204" pitchFamily="34" charset="0"/>
              </a:rPr>
              <a:t>FFT</a:t>
            </a:r>
            <a:r>
              <a:rPr lang="ja-JP" altLang="en-US" dirty="0">
                <a:latin typeface="Arial" panose="020B0604020202020204" pitchFamily="34" charset="0"/>
                <a:cs typeface="Arial" panose="020B0604020202020204" pitchFamily="34" charset="0"/>
              </a:rPr>
              <a:t>アルゴリズム</a:t>
            </a:r>
          </a:p>
        </p:txBody>
      </p:sp>
      <p:sp>
        <p:nvSpPr>
          <p:cNvPr id="1289219" name="AutoShape 3"/>
          <p:cNvSpPr>
            <a:spLocks noChangeArrowheads="1"/>
          </p:cNvSpPr>
          <p:nvPr/>
        </p:nvSpPr>
        <p:spPr bwMode="auto">
          <a:xfrm>
            <a:off x="4114800" y="5659438"/>
            <a:ext cx="914400" cy="914400"/>
          </a:xfrm>
          <a:prstGeom prst="left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89230" name="Rectangle 14"/>
          <p:cNvSpPr>
            <a:spLocks noChangeArrowheads="1"/>
          </p:cNvSpPr>
          <p:nvPr/>
        </p:nvSpPr>
        <p:spPr bwMode="auto">
          <a:xfrm>
            <a:off x="511175" y="1492250"/>
            <a:ext cx="3352800" cy="1143000"/>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89234" name="Line 18"/>
          <p:cNvSpPr>
            <a:spLocks noChangeShapeType="1"/>
          </p:cNvSpPr>
          <p:nvPr/>
        </p:nvSpPr>
        <p:spPr bwMode="auto">
          <a:xfrm>
            <a:off x="2187575" y="1489720"/>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289269" name="Rectangle 53"/>
          <p:cNvSpPr>
            <a:spLocks noChangeArrowheads="1"/>
          </p:cNvSpPr>
          <p:nvPr/>
        </p:nvSpPr>
        <p:spPr bwMode="auto">
          <a:xfrm>
            <a:off x="5562600" y="5354638"/>
            <a:ext cx="3352800" cy="1143000"/>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89275" name="AutoShape 59"/>
          <p:cNvSpPr>
            <a:spLocks noChangeArrowheads="1"/>
          </p:cNvSpPr>
          <p:nvPr/>
        </p:nvSpPr>
        <p:spPr bwMode="auto">
          <a:xfrm>
            <a:off x="57150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76" name="AutoShape 60"/>
          <p:cNvSpPr>
            <a:spLocks noChangeArrowheads="1"/>
          </p:cNvSpPr>
          <p:nvPr/>
        </p:nvSpPr>
        <p:spPr bwMode="auto">
          <a:xfrm>
            <a:off x="65532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77" name="AutoShape 61"/>
          <p:cNvSpPr>
            <a:spLocks noChangeArrowheads="1"/>
          </p:cNvSpPr>
          <p:nvPr/>
        </p:nvSpPr>
        <p:spPr bwMode="auto">
          <a:xfrm>
            <a:off x="73914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78" name="AutoShape 62"/>
          <p:cNvSpPr>
            <a:spLocks noChangeArrowheads="1"/>
          </p:cNvSpPr>
          <p:nvPr/>
        </p:nvSpPr>
        <p:spPr bwMode="auto">
          <a:xfrm>
            <a:off x="82296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79" name="AutoShape 63"/>
          <p:cNvSpPr>
            <a:spLocks noChangeArrowheads="1"/>
          </p:cNvSpPr>
          <p:nvPr/>
        </p:nvSpPr>
        <p:spPr bwMode="auto">
          <a:xfrm>
            <a:off x="85344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80" name="AutoShape 64"/>
          <p:cNvSpPr>
            <a:spLocks noChangeArrowheads="1"/>
          </p:cNvSpPr>
          <p:nvPr/>
        </p:nvSpPr>
        <p:spPr bwMode="auto">
          <a:xfrm>
            <a:off x="76962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81" name="AutoShape 65"/>
          <p:cNvSpPr>
            <a:spLocks noChangeArrowheads="1"/>
          </p:cNvSpPr>
          <p:nvPr/>
        </p:nvSpPr>
        <p:spPr bwMode="auto">
          <a:xfrm>
            <a:off x="68580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82" name="AutoShape 66"/>
          <p:cNvSpPr>
            <a:spLocks noChangeArrowheads="1"/>
          </p:cNvSpPr>
          <p:nvPr/>
        </p:nvSpPr>
        <p:spPr bwMode="auto">
          <a:xfrm>
            <a:off x="6019800" y="55070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89283" name="AutoShape 67"/>
          <p:cNvSpPr>
            <a:spLocks noChangeArrowheads="1"/>
          </p:cNvSpPr>
          <p:nvPr/>
        </p:nvSpPr>
        <p:spPr bwMode="auto">
          <a:xfrm>
            <a:off x="4079875" y="1590675"/>
            <a:ext cx="914400" cy="990600"/>
          </a:xfrm>
          <a:prstGeom prst="right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89284" name="Text Box 68"/>
          <p:cNvSpPr txBox="1">
            <a:spLocks noChangeArrowheads="1"/>
          </p:cNvSpPr>
          <p:nvPr/>
        </p:nvSpPr>
        <p:spPr bwMode="auto">
          <a:xfrm>
            <a:off x="3810000" y="1095127"/>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dirty="0" smtClean="0"/>
              <a:t>全対全通信</a:t>
            </a:r>
            <a:endParaRPr lang="en-US" altLang="ja-JP" sz="2400" dirty="0"/>
          </a:p>
        </p:txBody>
      </p:sp>
      <p:sp>
        <p:nvSpPr>
          <p:cNvPr id="1289285" name="AutoShape 69"/>
          <p:cNvSpPr>
            <a:spLocks noChangeArrowheads="1"/>
          </p:cNvSpPr>
          <p:nvPr/>
        </p:nvSpPr>
        <p:spPr bwMode="auto">
          <a:xfrm>
            <a:off x="4114800" y="3678238"/>
            <a:ext cx="914400" cy="914400"/>
          </a:xfrm>
          <a:prstGeom prst="left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89286" name="AutoShape 70"/>
          <p:cNvSpPr>
            <a:spLocks noChangeArrowheads="1"/>
          </p:cNvSpPr>
          <p:nvPr/>
        </p:nvSpPr>
        <p:spPr bwMode="auto">
          <a:xfrm rot="13237365" flipH="1">
            <a:off x="4267200" y="4592638"/>
            <a:ext cx="647700" cy="990600"/>
          </a:xfrm>
          <a:prstGeom prst="right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89287" name="AutoShape 71"/>
          <p:cNvSpPr>
            <a:spLocks noChangeArrowheads="1"/>
          </p:cNvSpPr>
          <p:nvPr/>
        </p:nvSpPr>
        <p:spPr bwMode="auto">
          <a:xfrm rot="5400000">
            <a:off x="5734050" y="2592388"/>
            <a:ext cx="647700" cy="990600"/>
          </a:xfrm>
          <a:prstGeom prst="right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mc:AlternateContent xmlns:mc="http://schemas.openxmlformats.org/markup-compatibility/2006" xmlns:a14="http://schemas.microsoft.com/office/drawing/2010/main">
        <mc:Choice Requires="a14">
          <p:sp>
            <p:nvSpPr>
              <p:cNvPr id="2" name="正方形/長方形 1"/>
              <p:cNvSpPr/>
              <p:nvPr/>
            </p:nvSpPr>
            <p:spPr>
              <a:xfrm>
                <a:off x="1619672" y="836712"/>
                <a:ext cx="1207254" cy="633571"/>
              </a:xfrm>
              <a:prstGeom prst="rect">
                <a:avLst/>
              </a:prstGeom>
            </p:spPr>
            <p:txBody>
              <a:bodyPr wrap="none">
                <a:spAutoFit/>
              </a:bodyPr>
              <a:lstStyle/>
              <a:p>
                <a14:m>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i="1">
                            <a:latin typeface="Cambria Math"/>
                            <a:cs typeface="Arial" pitchFamily="34" charset="0"/>
                          </a:rPr>
                          <m:t>2</m:t>
                        </m:r>
                      </m:sub>
                    </m:sSub>
                    <m:sSub>
                      <m:sSubPr>
                        <m:ctrlPr>
                          <a:rPr lang="en-US" altLang="ja-JP" sz="3600" i="1" smtClean="0">
                            <a:latin typeface="Cambria Math"/>
                            <a:cs typeface="Arial" pitchFamily="34" charset="0"/>
                          </a:rPr>
                        </m:ctrlPr>
                      </m:sSubPr>
                      <m:e>
                        <m:r>
                          <a:rPr lang="en-US" altLang="ja-JP" sz="3600" b="0" i="1" smtClean="0">
                            <a:latin typeface="Cambria Math"/>
                            <a:cs typeface="Arial" pitchFamily="34" charset="0"/>
                          </a:rPr>
                          <m:t>𝑛</m:t>
                        </m:r>
                      </m:e>
                      <m:sub>
                        <m:r>
                          <a:rPr lang="en-US" altLang="ja-JP" sz="3600" b="0" i="1" smtClean="0">
                            <a:latin typeface="Cambria Math"/>
                            <a:cs typeface="Arial" pitchFamily="34" charset="0"/>
                          </a:rPr>
                          <m:t>3</m:t>
                        </m:r>
                      </m:sub>
                    </m:sSub>
                  </m:oMath>
                </a14:m>
                <a:r>
                  <a:rPr lang="en-US" altLang="ja-JP" dirty="0">
                    <a:latin typeface="Arial" pitchFamily="34" charset="0"/>
                    <a:cs typeface="Arial" pitchFamily="34" charset="0"/>
                  </a:rPr>
                  <a:t> </a:t>
                </a:r>
                <a:endParaRPr lang="ja-JP" altLang="en-US" dirty="0"/>
              </a:p>
            </p:txBody>
          </p:sp>
        </mc:Choice>
        <mc:Fallback xmlns="">
          <p:sp>
            <p:nvSpPr>
              <p:cNvPr id="2" name="正方形/長方形 1"/>
              <p:cNvSpPr>
                <a:spLocks noRot="1" noChangeAspect="1" noMove="1" noResize="1" noEditPoints="1" noAdjustHandles="1" noChangeArrowheads="1" noChangeShapeType="1" noTextEdit="1"/>
              </p:cNvSpPr>
              <p:nvPr/>
            </p:nvSpPr>
            <p:spPr>
              <a:xfrm>
                <a:off x="1619672" y="836712"/>
                <a:ext cx="1207254" cy="63357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0" name="正方形/長方形 79"/>
              <p:cNvSpPr/>
              <p:nvPr/>
            </p:nvSpPr>
            <p:spPr>
              <a:xfrm>
                <a:off x="-108520" y="1628800"/>
                <a:ext cx="757387"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1</m:t>
                          </m:r>
                        </m:sub>
                      </m:sSub>
                    </m:oMath>
                  </m:oMathPara>
                </a14:m>
                <a:endParaRPr lang="ja-JP" altLang="en-US" dirty="0"/>
              </a:p>
            </p:txBody>
          </p:sp>
        </mc:Choice>
        <mc:Fallback xmlns="">
          <p:sp>
            <p:nvSpPr>
              <p:cNvPr id="80" name="正方形/長方形 79"/>
              <p:cNvSpPr>
                <a:spLocks noRot="1" noChangeAspect="1" noMove="1" noResize="1" noEditPoints="1" noAdjustHandles="1" noChangeArrowheads="1" noChangeShapeType="1" noTextEdit="1"/>
              </p:cNvSpPr>
              <p:nvPr/>
            </p:nvSpPr>
            <p:spPr>
              <a:xfrm>
                <a:off x="-108520" y="1628800"/>
                <a:ext cx="757387" cy="646331"/>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1" name="正方形/長方形 80"/>
              <p:cNvSpPr/>
              <p:nvPr/>
            </p:nvSpPr>
            <p:spPr>
              <a:xfrm>
                <a:off x="539552" y="1700808"/>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0</m:t>
                          </m:r>
                        </m:sub>
                      </m:sSub>
                    </m:oMath>
                  </m:oMathPara>
                </a14:m>
                <a:endParaRPr lang="ja-JP" altLang="en-US" dirty="0"/>
              </a:p>
            </p:txBody>
          </p:sp>
        </mc:Choice>
        <mc:Fallback xmlns="">
          <p:sp>
            <p:nvSpPr>
              <p:cNvPr id="81" name="正方形/長方形 80"/>
              <p:cNvSpPr>
                <a:spLocks noRot="1" noChangeAspect="1" noMove="1" noResize="1" noEditPoints="1" noAdjustHandles="1" noChangeArrowheads="1" noChangeShapeType="1" noTextEdit="1"/>
              </p:cNvSpPr>
              <p:nvPr/>
            </p:nvSpPr>
            <p:spPr>
              <a:xfrm>
                <a:off x="539552" y="1700808"/>
                <a:ext cx="740972" cy="646331"/>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2" name="正方形/長方形 81"/>
              <p:cNvSpPr/>
              <p:nvPr/>
            </p:nvSpPr>
            <p:spPr>
              <a:xfrm>
                <a:off x="1403648" y="1700808"/>
                <a:ext cx="730264"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1</m:t>
                          </m:r>
                        </m:sub>
                      </m:sSub>
                    </m:oMath>
                  </m:oMathPara>
                </a14:m>
                <a:endParaRPr lang="ja-JP" altLang="en-US" dirty="0"/>
              </a:p>
            </p:txBody>
          </p:sp>
        </mc:Choice>
        <mc:Fallback xmlns="">
          <p:sp>
            <p:nvSpPr>
              <p:cNvPr id="82" name="正方形/長方形 81"/>
              <p:cNvSpPr>
                <a:spLocks noRot="1" noChangeAspect="1" noMove="1" noResize="1" noEditPoints="1" noAdjustHandles="1" noChangeArrowheads="1" noChangeShapeType="1" noTextEdit="1"/>
              </p:cNvSpPr>
              <p:nvPr/>
            </p:nvSpPr>
            <p:spPr>
              <a:xfrm>
                <a:off x="1403648" y="1700808"/>
                <a:ext cx="730264" cy="646331"/>
              </a:xfrm>
              <a:prstGeom prst="rect">
                <a:avLst/>
              </a:prstGeom>
              <a:blipFill rotWithShape="1">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3" name="正方形/長方形 82"/>
              <p:cNvSpPr/>
              <p:nvPr/>
            </p:nvSpPr>
            <p:spPr>
              <a:xfrm>
                <a:off x="2267744" y="1700808"/>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2</m:t>
                          </m:r>
                        </m:sub>
                      </m:sSub>
                    </m:oMath>
                  </m:oMathPara>
                </a14:m>
                <a:endParaRPr lang="ja-JP" altLang="en-US" dirty="0"/>
              </a:p>
            </p:txBody>
          </p:sp>
        </mc:Choice>
        <mc:Fallback xmlns="">
          <p:sp>
            <p:nvSpPr>
              <p:cNvPr id="83" name="正方形/長方形 82"/>
              <p:cNvSpPr>
                <a:spLocks noRot="1" noChangeAspect="1" noMove="1" noResize="1" noEditPoints="1" noAdjustHandles="1" noChangeArrowheads="1" noChangeShapeType="1" noTextEdit="1"/>
              </p:cNvSpPr>
              <p:nvPr/>
            </p:nvSpPr>
            <p:spPr>
              <a:xfrm>
                <a:off x="2267744" y="1700808"/>
                <a:ext cx="740972" cy="646331"/>
              </a:xfrm>
              <a:prstGeom prst="rect">
                <a:avLst/>
              </a:prstGeom>
              <a:blipFill rotWithShape="1">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4" name="正方形/長方形 83"/>
              <p:cNvSpPr/>
              <p:nvPr/>
            </p:nvSpPr>
            <p:spPr>
              <a:xfrm>
                <a:off x="3131840" y="1700808"/>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3</m:t>
                          </m:r>
                        </m:sub>
                      </m:sSub>
                    </m:oMath>
                  </m:oMathPara>
                </a14:m>
                <a:endParaRPr lang="ja-JP" altLang="en-US" dirty="0"/>
              </a:p>
            </p:txBody>
          </p:sp>
        </mc:Choice>
        <mc:Fallback xmlns="">
          <p:sp>
            <p:nvSpPr>
              <p:cNvPr id="84" name="正方形/長方形 83"/>
              <p:cNvSpPr>
                <a:spLocks noRot="1" noChangeAspect="1" noMove="1" noResize="1" noEditPoints="1" noAdjustHandles="1" noChangeArrowheads="1" noChangeShapeType="1" noTextEdit="1"/>
              </p:cNvSpPr>
              <p:nvPr/>
            </p:nvSpPr>
            <p:spPr>
              <a:xfrm>
                <a:off x="3131840" y="1700808"/>
                <a:ext cx="740972" cy="646331"/>
              </a:xfrm>
              <a:prstGeom prst="rect">
                <a:avLst/>
              </a:prstGeom>
              <a:blipFill rotWithShape="1">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9" name="正方形/長方形 88"/>
              <p:cNvSpPr/>
              <p:nvPr/>
            </p:nvSpPr>
            <p:spPr>
              <a:xfrm>
                <a:off x="4966741" y="5590981"/>
                <a:ext cx="757387"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1</m:t>
                          </m:r>
                        </m:sub>
                      </m:sSub>
                    </m:oMath>
                  </m:oMathPara>
                </a14:m>
                <a:endParaRPr lang="ja-JP" altLang="en-US" dirty="0"/>
              </a:p>
            </p:txBody>
          </p:sp>
        </mc:Choice>
        <mc:Fallback xmlns="">
          <p:sp>
            <p:nvSpPr>
              <p:cNvPr id="89" name="正方形/長方形 88"/>
              <p:cNvSpPr>
                <a:spLocks noRot="1" noChangeAspect="1" noMove="1" noResize="1" noEditPoints="1" noAdjustHandles="1" noChangeArrowheads="1" noChangeShapeType="1" noTextEdit="1"/>
              </p:cNvSpPr>
              <p:nvPr/>
            </p:nvSpPr>
            <p:spPr>
              <a:xfrm>
                <a:off x="4966741" y="5590981"/>
                <a:ext cx="757387" cy="646331"/>
              </a:xfrm>
              <a:prstGeom prst="rect">
                <a:avLst/>
              </a:prstGeom>
              <a:blipFill rotWithShape="1">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0" name="正方形/長方形 89"/>
              <p:cNvSpPr/>
              <p:nvPr/>
            </p:nvSpPr>
            <p:spPr>
              <a:xfrm>
                <a:off x="6605106" y="4653136"/>
                <a:ext cx="1207254" cy="633571"/>
              </a:xfrm>
              <a:prstGeom prst="rect">
                <a:avLst/>
              </a:prstGeom>
            </p:spPr>
            <p:txBody>
              <a:bodyPr wrap="none">
                <a:spAutoFit/>
              </a:bodyPr>
              <a:lstStyle/>
              <a:p>
                <a14:m>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i="1">
                            <a:latin typeface="Cambria Math"/>
                            <a:cs typeface="Arial" pitchFamily="34" charset="0"/>
                          </a:rPr>
                          <m:t>2</m:t>
                        </m:r>
                      </m:sub>
                    </m:sSub>
                    <m:sSub>
                      <m:sSubPr>
                        <m:ctrlPr>
                          <a:rPr lang="en-US" altLang="ja-JP" sz="3600" i="1" smtClean="0">
                            <a:latin typeface="Cambria Math"/>
                            <a:cs typeface="Arial" pitchFamily="34" charset="0"/>
                          </a:rPr>
                        </m:ctrlPr>
                      </m:sSubPr>
                      <m:e>
                        <m:r>
                          <a:rPr lang="en-US" altLang="ja-JP" sz="3600" b="0" i="1" smtClean="0">
                            <a:latin typeface="Cambria Math"/>
                            <a:cs typeface="Arial" pitchFamily="34" charset="0"/>
                          </a:rPr>
                          <m:t>𝑛</m:t>
                        </m:r>
                      </m:e>
                      <m:sub>
                        <m:r>
                          <a:rPr lang="en-US" altLang="ja-JP" sz="3600" b="0" i="1" smtClean="0">
                            <a:latin typeface="Cambria Math"/>
                            <a:cs typeface="Arial" pitchFamily="34" charset="0"/>
                          </a:rPr>
                          <m:t>3</m:t>
                        </m:r>
                      </m:sub>
                    </m:sSub>
                  </m:oMath>
                </a14:m>
                <a:r>
                  <a:rPr lang="en-US" altLang="ja-JP" dirty="0">
                    <a:latin typeface="Arial" pitchFamily="34" charset="0"/>
                    <a:cs typeface="Arial" pitchFamily="34" charset="0"/>
                  </a:rPr>
                  <a:t> </a:t>
                </a:r>
                <a:endParaRPr lang="ja-JP" altLang="en-US" dirty="0"/>
              </a:p>
            </p:txBody>
          </p:sp>
        </mc:Choice>
        <mc:Fallback xmlns="">
          <p:sp>
            <p:nvSpPr>
              <p:cNvPr id="90" name="正方形/長方形 89"/>
              <p:cNvSpPr>
                <a:spLocks noRot="1" noChangeAspect="1" noMove="1" noResize="1" noEditPoints="1" noAdjustHandles="1" noChangeArrowheads="1" noChangeShapeType="1" noTextEdit="1"/>
              </p:cNvSpPr>
              <p:nvPr/>
            </p:nvSpPr>
            <p:spPr>
              <a:xfrm>
                <a:off x="6605106" y="4653136"/>
                <a:ext cx="1207254" cy="633571"/>
              </a:xfrm>
              <a:prstGeom prst="rect">
                <a:avLst/>
              </a:prstGeom>
              <a:blipFill rotWithShape="1">
                <a:blip r:embed="rId10"/>
                <a:stretch>
                  <a:fillRect/>
                </a:stretch>
              </a:blipFill>
            </p:spPr>
            <p:txBody>
              <a:bodyPr/>
              <a:lstStyle/>
              <a:p>
                <a:r>
                  <a:rPr lang="ja-JP" altLang="en-US">
                    <a:noFill/>
                  </a:rPr>
                  <a:t> </a:t>
                </a:r>
              </a:p>
            </p:txBody>
          </p:sp>
        </mc:Fallback>
      </mc:AlternateContent>
      <p:sp>
        <p:nvSpPr>
          <p:cNvPr id="91" name="スライド番号プレースホルダー 5"/>
          <p:cNvSpPr txBox="1">
            <a:spLocks/>
          </p:cNvSpPr>
          <p:nvPr/>
        </p:nvSpPr>
        <p:spPr>
          <a:xfrm>
            <a:off x="6530280" y="2467918"/>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8D3D116-CAE3-4AE2-AAC2-8588C51268B3}" type="slidenum">
              <a:rPr lang="en-US" altLang="ja-JP" smtClean="0"/>
              <a:pPr/>
              <a:t>8</a:t>
            </a:fld>
            <a:endParaRPr lang="en-US" altLang="ja-JP"/>
          </a:p>
        </p:txBody>
      </p:sp>
      <p:sp>
        <p:nvSpPr>
          <p:cNvPr id="92" name="Rectangle 53"/>
          <p:cNvSpPr>
            <a:spLocks noChangeArrowheads="1"/>
          </p:cNvSpPr>
          <p:nvPr/>
        </p:nvSpPr>
        <p:spPr bwMode="auto">
          <a:xfrm>
            <a:off x="5539680" y="1466206"/>
            <a:ext cx="3352800" cy="1143000"/>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6" name="AutoShape 59"/>
          <p:cNvSpPr>
            <a:spLocks noChangeArrowheads="1"/>
          </p:cNvSpPr>
          <p:nvPr/>
        </p:nvSpPr>
        <p:spPr bwMode="auto">
          <a:xfrm>
            <a:off x="56920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97" name="AutoShape 60"/>
          <p:cNvSpPr>
            <a:spLocks noChangeArrowheads="1"/>
          </p:cNvSpPr>
          <p:nvPr/>
        </p:nvSpPr>
        <p:spPr bwMode="auto">
          <a:xfrm>
            <a:off x="65302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98" name="AutoShape 61"/>
          <p:cNvSpPr>
            <a:spLocks noChangeArrowheads="1"/>
          </p:cNvSpPr>
          <p:nvPr/>
        </p:nvSpPr>
        <p:spPr bwMode="auto">
          <a:xfrm>
            <a:off x="73684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99" name="AutoShape 62"/>
          <p:cNvSpPr>
            <a:spLocks noChangeArrowheads="1"/>
          </p:cNvSpPr>
          <p:nvPr/>
        </p:nvSpPr>
        <p:spPr bwMode="auto">
          <a:xfrm>
            <a:off x="82066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00" name="AutoShape 63"/>
          <p:cNvSpPr>
            <a:spLocks noChangeArrowheads="1"/>
          </p:cNvSpPr>
          <p:nvPr/>
        </p:nvSpPr>
        <p:spPr bwMode="auto">
          <a:xfrm>
            <a:off x="85114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01" name="AutoShape 64"/>
          <p:cNvSpPr>
            <a:spLocks noChangeArrowheads="1"/>
          </p:cNvSpPr>
          <p:nvPr/>
        </p:nvSpPr>
        <p:spPr bwMode="auto">
          <a:xfrm>
            <a:off x="76732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02" name="AutoShape 65"/>
          <p:cNvSpPr>
            <a:spLocks noChangeArrowheads="1"/>
          </p:cNvSpPr>
          <p:nvPr/>
        </p:nvSpPr>
        <p:spPr bwMode="auto">
          <a:xfrm>
            <a:off x="68350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03" name="AutoShape 66"/>
          <p:cNvSpPr>
            <a:spLocks noChangeArrowheads="1"/>
          </p:cNvSpPr>
          <p:nvPr/>
        </p:nvSpPr>
        <p:spPr bwMode="auto">
          <a:xfrm>
            <a:off x="5996880" y="1618606"/>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mc:AlternateContent xmlns:mc="http://schemas.openxmlformats.org/markup-compatibility/2006" xmlns:a14="http://schemas.microsoft.com/office/drawing/2010/main">
        <mc:Choice Requires="a14">
          <p:sp>
            <p:nvSpPr>
              <p:cNvPr id="104" name="正方形/長方形 103"/>
              <p:cNvSpPr/>
              <p:nvPr/>
            </p:nvSpPr>
            <p:spPr>
              <a:xfrm>
                <a:off x="4943821" y="1702549"/>
                <a:ext cx="768094"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3</m:t>
                          </m:r>
                        </m:sub>
                      </m:sSub>
                    </m:oMath>
                  </m:oMathPara>
                </a14:m>
                <a:endParaRPr lang="ja-JP" altLang="en-US" dirty="0"/>
              </a:p>
            </p:txBody>
          </p:sp>
        </mc:Choice>
        <mc:Fallback xmlns="">
          <p:sp>
            <p:nvSpPr>
              <p:cNvPr id="104" name="正方形/長方形 103"/>
              <p:cNvSpPr>
                <a:spLocks noRot="1" noChangeAspect="1" noMove="1" noResize="1" noEditPoints="1" noAdjustHandles="1" noChangeArrowheads="1" noChangeShapeType="1" noTextEdit="1"/>
              </p:cNvSpPr>
              <p:nvPr/>
            </p:nvSpPr>
            <p:spPr>
              <a:xfrm>
                <a:off x="4943821" y="1702549"/>
                <a:ext cx="768094" cy="646331"/>
              </a:xfrm>
              <a:prstGeom prst="rect">
                <a:avLst/>
              </a:prstGeom>
              <a:blipFill rotWithShape="1">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5" name="正方形/長方形 104"/>
              <p:cNvSpPr/>
              <p:nvPr/>
            </p:nvSpPr>
            <p:spPr>
              <a:xfrm>
                <a:off x="6582186" y="764704"/>
                <a:ext cx="1196546" cy="633571"/>
              </a:xfrm>
              <a:prstGeom prst="rect">
                <a:avLst/>
              </a:prstGeom>
            </p:spPr>
            <p:txBody>
              <a:bodyPr wrap="none">
                <a:spAutoFit/>
              </a:bodyPr>
              <a:lstStyle/>
              <a:p>
                <a14:m>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1</m:t>
                        </m:r>
                      </m:sub>
                    </m:sSub>
                    <m:sSub>
                      <m:sSubPr>
                        <m:ctrlPr>
                          <a:rPr lang="en-US" altLang="ja-JP" sz="3600" i="1" smtClean="0">
                            <a:latin typeface="Cambria Math"/>
                            <a:cs typeface="Arial" pitchFamily="34" charset="0"/>
                          </a:rPr>
                        </m:ctrlPr>
                      </m:sSubPr>
                      <m:e>
                        <m:r>
                          <a:rPr lang="en-US" altLang="ja-JP" sz="3600" b="0" i="1" smtClean="0">
                            <a:latin typeface="Cambria Math"/>
                            <a:cs typeface="Arial" pitchFamily="34" charset="0"/>
                          </a:rPr>
                          <m:t>𝑛</m:t>
                        </m:r>
                      </m:e>
                      <m:sub>
                        <m:r>
                          <a:rPr lang="en-US" altLang="ja-JP" sz="3600" b="0" i="1" smtClean="0">
                            <a:latin typeface="Cambria Math"/>
                            <a:cs typeface="Arial" pitchFamily="34" charset="0"/>
                          </a:rPr>
                          <m:t>2</m:t>
                        </m:r>
                      </m:sub>
                    </m:sSub>
                  </m:oMath>
                </a14:m>
                <a:r>
                  <a:rPr lang="en-US" altLang="ja-JP" dirty="0">
                    <a:latin typeface="Arial" pitchFamily="34" charset="0"/>
                    <a:cs typeface="Arial" pitchFamily="34" charset="0"/>
                  </a:rPr>
                  <a:t> </a:t>
                </a:r>
                <a:endParaRPr lang="ja-JP" altLang="en-US" dirty="0"/>
              </a:p>
            </p:txBody>
          </p:sp>
        </mc:Choice>
        <mc:Fallback xmlns="">
          <p:sp>
            <p:nvSpPr>
              <p:cNvPr id="105" name="正方形/長方形 104"/>
              <p:cNvSpPr>
                <a:spLocks noRot="1" noChangeAspect="1" noMove="1" noResize="1" noEditPoints="1" noAdjustHandles="1" noChangeArrowheads="1" noChangeShapeType="1" noTextEdit="1"/>
              </p:cNvSpPr>
              <p:nvPr/>
            </p:nvSpPr>
            <p:spPr>
              <a:xfrm>
                <a:off x="6582186" y="764704"/>
                <a:ext cx="1196546" cy="633571"/>
              </a:xfrm>
              <a:prstGeom prst="rect">
                <a:avLst/>
              </a:prstGeom>
              <a:blipFill rotWithShape="1">
                <a:blip r:embed="rId12"/>
                <a:stretch>
                  <a:fillRect/>
                </a:stretch>
              </a:blipFill>
            </p:spPr>
            <p:txBody>
              <a:bodyPr/>
              <a:lstStyle/>
              <a:p>
                <a:r>
                  <a:rPr lang="ja-JP" altLang="en-US">
                    <a:noFill/>
                  </a:rPr>
                  <a:t> </a:t>
                </a:r>
              </a:p>
            </p:txBody>
          </p:sp>
        </mc:Fallback>
      </mc:AlternateContent>
      <p:sp>
        <p:nvSpPr>
          <p:cNvPr id="106" name="Text Box 68"/>
          <p:cNvSpPr txBox="1">
            <a:spLocks noChangeArrowheads="1"/>
          </p:cNvSpPr>
          <p:nvPr/>
        </p:nvSpPr>
        <p:spPr bwMode="auto">
          <a:xfrm>
            <a:off x="4932040" y="4839543"/>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dirty="0" smtClean="0"/>
              <a:t>全対全通信</a:t>
            </a:r>
            <a:endParaRPr lang="en-US" altLang="ja-JP" sz="2400" dirty="0"/>
          </a:p>
        </p:txBody>
      </p:sp>
      <p:sp>
        <p:nvSpPr>
          <p:cNvPr id="107" name="Text Box 68"/>
          <p:cNvSpPr txBox="1">
            <a:spLocks noChangeArrowheads="1"/>
          </p:cNvSpPr>
          <p:nvPr/>
        </p:nvSpPr>
        <p:spPr bwMode="auto">
          <a:xfrm>
            <a:off x="6304835" y="2636912"/>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dirty="0"/>
              <a:t>転置</a:t>
            </a:r>
            <a:endParaRPr lang="en-US" altLang="ja-JP" sz="2400" dirty="0"/>
          </a:p>
        </p:txBody>
      </p:sp>
      <p:sp>
        <p:nvSpPr>
          <p:cNvPr id="108" name="Rectangle 53"/>
          <p:cNvSpPr>
            <a:spLocks noChangeArrowheads="1"/>
          </p:cNvSpPr>
          <p:nvPr/>
        </p:nvSpPr>
        <p:spPr bwMode="auto">
          <a:xfrm>
            <a:off x="5539680" y="3554438"/>
            <a:ext cx="3352800" cy="1143000"/>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mc:AlternateContent xmlns:mc="http://schemas.openxmlformats.org/markup-compatibility/2006" xmlns:a14="http://schemas.microsoft.com/office/drawing/2010/main">
        <mc:Choice Requires="a14">
          <p:sp>
            <p:nvSpPr>
              <p:cNvPr id="120" name="正方形/長方形 119"/>
              <p:cNvSpPr/>
              <p:nvPr/>
            </p:nvSpPr>
            <p:spPr>
              <a:xfrm>
                <a:off x="6582186" y="2852936"/>
                <a:ext cx="1196546" cy="633571"/>
              </a:xfrm>
              <a:prstGeom prst="rect">
                <a:avLst/>
              </a:prstGeom>
            </p:spPr>
            <p:txBody>
              <a:bodyPr wrap="none">
                <a:spAutoFit/>
              </a:bodyPr>
              <a:lstStyle/>
              <a:p>
                <a14:m>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1</m:t>
                        </m:r>
                      </m:sub>
                    </m:sSub>
                    <m:sSub>
                      <m:sSubPr>
                        <m:ctrlPr>
                          <a:rPr lang="en-US" altLang="ja-JP" sz="3600" i="1" smtClean="0">
                            <a:latin typeface="Cambria Math"/>
                            <a:cs typeface="Arial" pitchFamily="34" charset="0"/>
                          </a:rPr>
                        </m:ctrlPr>
                      </m:sSubPr>
                      <m:e>
                        <m:r>
                          <a:rPr lang="en-US" altLang="ja-JP" sz="3600" b="0" i="1" smtClean="0">
                            <a:latin typeface="Cambria Math"/>
                            <a:cs typeface="Arial" pitchFamily="34" charset="0"/>
                          </a:rPr>
                          <m:t>𝑛</m:t>
                        </m:r>
                      </m:e>
                      <m:sub>
                        <m:r>
                          <a:rPr lang="en-US" altLang="ja-JP" sz="3600" b="0" i="1" smtClean="0">
                            <a:latin typeface="Cambria Math"/>
                            <a:cs typeface="Arial" pitchFamily="34" charset="0"/>
                          </a:rPr>
                          <m:t>3</m:t>
                        </m:r>
                      </m:sub>
                    </m:sSub>
                  </m:oMath>
                </a14:m>
                <a:r>
                  <a:rPr lang="en-US" altLang="ja-JP" dirty="0">
                    <a:latin typeface="Arial" pitchFamily="34" charset="0"/>
                    <a:cs typeface="Arial" pitchFamily="34" charset="0"/>
                  </a:rPr>
                  <a:t> </a:t>
                </a:r>
                <a:endParaRPr lang="ja-JP" altLang="en-US" dirty="0"/>
              </a:p>
            </p:txBody>
          </p:sp>
        </mc:Choice>
        <mc:Fallback xmlns="">
          <p:sp>
            <p:nvSpPr>
              <p:cNvPr id="120" name="正方形/長方形 119"/>
              <p:cNvSpPr>
                <a:spLocks noRot="1" noChangeAspect="1" noMove="1" noResize="1" noEditPoints="1" noAdjustHandles="1" noChangeArrowheads="1" noChangeShapeType="1" noTextEdit="1"/>
              </p:cNvSpPr>
              <p:nvPr/>
            </p:nvSpPr>
            <p:spPr>
              <a:xfrm>
                <a:off x="6582186" y="2852936"/>
                <a:ext cx="1196546" cy="633571"/>
              </a:xfrm>
              <a:prstGeom prst="rect">
                <a:avLst/>
              </a:prstGeom>
              <a:blipFill rotWithShape="1">
                <a:blip r:embed="rId1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1" name="正方形/長方形 120"/>
              <p:cNvSpPr/>
              <p:nvPr/>
            </p:nvSpPr>
            <p:spPr>
              <a:xfrm>
                <a:off x="4932040" y="3789040"/>
                <a:ext cx="768094"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2</m:t>
                          </m:r>
                        </m:sub>
                      </m:sSub>
                    </m:oMath>
                  </m:oMathPara>
                </a14:m>
                <a:endParaRPr lang="ja-JP" altLang="en-US" dirty="0"/>
              </a:p>
            </p:txBody>
          </p:sp>
        </mc:Choice>
        <mc:Fallback xmlns="">
          <p:sp>
            <p:nvSpPr>
              <p:cNvPr id="121" name="正方形/長方形 120"/>
              <p:cNvSpPr>
                <a:spLocks noRot="1" noChangeAspect="1" noMove="1" noResize="1" noEditPoints="1" noAdjustHandles="1" noChangeArrowheads="1" noChangeShapeType="1" noTextEdit="1"/>
              </p:cNvSpPr>
              <p:nvPr/>
            </p:nvSpPr>
            <p:spPr>
              <a:xfrm>
                <a:off x="4932040" y="3789040"/>
                <a:ext cx="768094" cy="646331"/>
              </a:xfrm>
              <a:prstGeom prst="rect">
                <a:avLst/>
              </a:prstGeom>
              <a:blipFill rotWithShape="1">
                <a:blip r:embed="rId1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2" name="正方形/長方形 121"/>
              <p:cNvSpPr/>
              <p:nvPr/>
            </p:nvSpPr>
            <p:spPr>
              <a:xfrm>
                <a:off x="5580112" y="3790781"/>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0</m:t>
                          </m:r>
                        </m:sub>
                      </m:sSub>
                    </m:oMath>
                  </m:oMathPara>
                </a14:m>
                <a:endParaRPr lang="ja-JP" altLang="en-US" dirty="0"/>
              </a:p>
            </p:txBody>
          </p:sp>
        </mc:Choice>
        <mc:Fallback xmlns="">
          <p:sp>
            <p:nvSpPr>
              <p:cNvPr id="122" name="正方形/長方形 121"/>
              <p:cNvSpPr>
                <a:spLocks noRot="1" noChangeAspect="1" noMove="1" noResize="1" noEditPoints="1" noAdjustHandles="1" noChangeArrowheads="1" noChangeShapeType="1" noTextEdit="1"/>
              </p:cNvSpPr>
              <p:nvPr/>
            </p:nvSpPr>
            <p:spPr>
              <a:xfrm>
                <a:off x="5580112" y="3790781"/>
                <a:ext cx="740972" cy="646331"/>
              </a:xfrm>
              <a:prstGeom prst="rect">
                <a:avLst/>
              </a:prstGeom>
              <a:blipFill rotWithShape="1">
                <a:blip r:embed="rId1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3" name="正方形/長方形 122"/>
              <p:cNvSpPr/>
              <p:nvPr/>
            </p:nvSpPr>
            <p:spPr>
              <a:xfrm>
                <a:off x="6444208" y="3790781"/>
                <a:ext cx="730264"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1</m:t>
                          </m:r>
                        </m:sub>
                      </m:sSub>
                    </m:oMath>
                  </m:oMathPara>
                </a14:m>
                <a:endParaRPr lang="ja-JP" altLang="en-US" dirty="0"/>
              </a:p>
            </p:txBody>
          </p:sp>
        </mc:Choice>
        <mc:Fallback xmlns="">
          <p:sp>
            <p:nvSpPr>
              <p:cNvPr id="123" name="正方形/長方形 122"/>
              <p:cNvSpPr>
                <a:spLocks noRot="1" noChangeAspect="1" noMove="1" noResize="1" noEditPoints="1" noAdjustHandles="1" noChangeArrowheads="1" noChangeShapeType="1" noTextEdit="1"/>
              </p:cNvSpPr>
              <p:nvPr/>
            </p:nvSpPr>
            <p:spPr>
              <a:xfrm>
                <a:off x="6444208" y="3790781"/>
                <a:ext cx="730264" cy="646331"/>
              </a:xfrm>
              <a:prstGeom prst="rect">
                <a:avLst/>
              </a:prstGeom>
              <a:blipFill rotWithShape="1">
                <a:blip r:embed="rId1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4" name="正方形/長方形 123"/>
              <p:cNvSpPr/>
              <p:nvPr/>
            </p:nvSpPr>
            <p:spPr>
              <a:xfrm>
                <a:off x="7308304" y="3790781"/>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2</m:t>
                          </m:r>
                        </m:sub>
                      </m:sSub>
                    </m:oMath>
                  </m:oMathPara>
                </a14:m>
                <a:endParaRPr lang="ja-JP" altLang="en-US" dirty="0"/>
              </a:p>
            </p:txBody>
          </p:sp>
        </mc:Choice>
        <mc:Fallback xmlns="">
          <p:sp>
            <p:nvSpPr>
              <p:cNvPr id="124" name="正方形/長方形 123"/>
              <p:cNvSpPr>
                <a:spLocks noRot="1" noChangeAspect="1" noMove="1" noResize="1" noEditPoints="1" noAdjustHandles="1" noChangeArrowheads="1" noChangeShapeType="1" noTextEdit="1"/>
              </p:cNvSpPr>
              <p:nvPr/>
            </p:nvSpPr>
            <p:spPr>
              <a:xfrm>
                <a:off x="7308304" y="3790781"/>
                <a:ext cx="740972" cy="646331"/>
              </a:xfrm>
              <a:prstGeom prst="rect">
                <a:avLst/>
              </a:prstGeom>
              <a:blipFill rotWithShape="1">
                <a:blip r:embed="rId1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5" name="正方形/長方形 124"/>
              <p:cNvSpPr/>
              <p:nvPr/>
            </p:nvSpPr>
            <p:spPr>
              <a:xfrm>
                <a:off x="8172400" y="3790781"/>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3</m:t>
                          </m:r>
                        </m:sub>
                      </m:sSub>
                    </m:oMath>
                  </m:oMathPara>
                </a14:m>
                <a:endParaRPr lang="ja-JP" altLang="en-US" dirty="0"/>
              </a:p>
            </p:txBody>
          </p:sp>
        </mc:Choice>
        <mc:Fallback xmlns="">
          <p:sp>
            <p:nvSpPr>
              <p:cNvPr id="125" name="正方形/長方形 124"/>
              <p:cNvSpPr>
                <a:spLocks noRot="1" noChangeAspect="1" noMove="1" noResize="1" noEditPoints="1" noAdjustHandles="1" noChangeArrowheads="1" noChangeShapeType="1" noTextEdit="1"/>
              </p:cNvSpPr>
              <p:nvPr/>
            </p:nvSpPr>
            <p:spPr>
              <a:xfrm>
                <a:off x="8172400" y="3790781"/>
                <a:ext cx="740972" cy="646331"/>
              </a:xfrm>
              <a:prstGeom prst="rect">
                <a:avLst/>
              </a:prstGeom>
              <a:blipFill rotWithShape="1">
                <a:blip r:embed="rId18"/>
                <a:stretch>
                  <a:fillRect/>
                </a:stretch>
              </a:blipFill>
            </p:spPr>
            <p:txBody>
              <a:bodyPr/>
              <a:lstStyle/>
              <a:p>
                <a:r>
                  <a:rPr lang="ja-JP" altLang="en-US">
                    <a:noFill/>
                  </a:rPr>
                  <a:t> </a:t>
                </a:r>
              </a:p>
            </p:txBody>
          </p:sp>
        </mc:Fallback>
      </mc:AlternateContent>
      <p:sp>
        <p:nvSpPr>
          <p:cNvPr id="126" name="Rectangle 53"/>
          <p:cNvSpPr>
            <a:spLocks noChangeArrowheads="1"/>
          </p:cNvSpPr>
          <p:nvPr/>
        </p:nvSpPr>
        <p:spPr bwMode="auto">
          <a:xfrm>
            <a:off x="499120" y="3554438"/>
            <a:ext cx="3352800" cy="1143000"/>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0" name="AutoShape 59"/>
          <p:cNvSpPr>
            <a:spLocks noChangeArrowheads="1"/>
          </p:cNvSpPr>
          <p:nvPr/>
        </p:nvSpPr>
        <p:spPr bwMode="auto">
          <a:xfrm>
            <a:off x="6515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1" name="AutoShape 60"/>
          <p:cNvSpPr>
            <a:spLocks noChangeArrowheads="1"/>
          </p:cNvSpPr>
          <p:nvPr/>
        </p:nvSpPr>
        <p:spPr bwMode="auto">
          <a:xfrm>
            <a:off x="14897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2" name="AutoShape 61"/>
          <p:cNvSpPr>
            <a:spLocks noChangeArrowheads="1"/>
          </p:cNvSpPr>
          <p:nvPr/>
        </p:nvSpPr>
        <p:spPr bwMode="auto">
          <a:xfrm>
            <a:off x="23279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3" name="AutoShape 62"/>
          <p:cNvSpPr>
            <a:spLocks noChangeArrowheads="1"/>
          </p:cNvSpPr>
          <p:nvPr/>
        </p:nvSpPr>
        <p:spPr bwMode="auto">
          <a:xfrm>
            <a:off x="31661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4" name="AutoShape 63"/>
          <p:cNvSpPr>
            <a:spLocks noChangeArrowheads="1"/>
          </p:cNvSpPr>
          <p:nvPr/>
        </p:nvSpPr>
        <p:spPr bwMode="auto">
          <a:xfrm>
            <a:off x="34709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5" name="AutoShape 64"/>
          <p:cNvSpPr>
            <a:spLocks noChangeArrowheads="1"/>
          </p:cNvSpPr>
          <p:nvPr/>
        </p:nvSpPr>
        <p:spPr bwMode="auto">
          <a:xfrm>
            <a:off x="26327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6" name="AutoShape 65"/>
          <p:cNvSpPr>
            <a:spLocks noChangeArrowheads="1"/>
          </p:cNvSpPr>
          <p:nvPr/>
        </p:nvSpPr>
        <p:spPr bwMode="auto">
          <a:xfrm>
            <a:off x="17945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7" name="AutoShape 66"/>
          <p:cNvSpPr>
            <a:spLocks noChangeArrowheads="1"/>
          </p:cNvSpPr>
          <p:nvPr/>
        </p:nvSpPr>
        <p:spPr bwMode="auto">
          <a:xfrm>
            <a:off x="956320" y="3706838"/>
            <a:ext cx="228600" cy="914400"/>
          </a:xfrm>
          <a:prstGeom prst="downArrow">
            <a:avLst>
              <a:gd name="adj1" fmla="val 50000"/>
              <a:gd name="adj2" fmla="val 10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mc:AlternateContent xmlns:mc="http://schemas.openxmlformats.org/markup-compatibility/2006" xmlns:a14="http://schemas.microsoft.com/office/drawing/2010/main">
        <mc:Choice Requires="a14">
          <p:sp>
            <p:nvSpPr>
              <p:cNvPr id="138" name="正方形/長方形 137"/>
              <p:cNvSpPr/>
              <p:nvPr/>
            </p:nvSpPr>
            <p:spPr>
              <a:xfrm>
                <a:off x="-96739" y="3790781"/>
                <a:ext cx="768094"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2</m:t>
                          </m:r>
                        </m:sub>
                      </m:sSub>
                    </m:oMath>
                  </m:oMathPara>
                </a14:m>
                <a:endParaRPr lang="ja-JP" altLang="en-US" dirty="0"/>
              </a:p>
            </p:txBody>
          </p:sp>
        </mc:Choice>
        <mc:Fallback xmlns="">
          <p:sp>
            <p:nvSpPr>
              <p:cNvPr id="138" name="正方形/長方形 137"/>
              <p:cNvSpPr>
                <a:spLocks noRot="1" noChangeAspect="1" noMove="1" noResize="1" noEditPoints="1" noAdjustHandles="1" noChangeArrowheads="1" noChangeShapeType="1" noTextEdit="1"/>
              </p:cNvSpPr>
              <p:nvPr/>
            </p:nvSpPr>
            <p:spPr>
              <a:xfrm>
                <a:off x="-96739" y="3790781"/>
                <a:ext cx="768094" cy="646331"/>
              </a:xfrm>
              <a:prstGeom prst="rect">
                <a:avLst/>
              </a:prstGeom>
              <a:blipFill rotWithShape="1">
                <a:blip r:embed="rId1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9" name="正方形/長方形 138"/>
              <p:cNvSpPr/>
              <p:nvPr/>
            </p:nvSpPr>
            <p:spPr>
              <a:xfrm>
                <a:off x="1541626" y="2852936"/>
                <a:ext cx="1196546" cy="633571"/>
              </a:xfrm>
              <a:prstGeom prst="rect">
                <a:avLst/>
              </a:prstGeom>
            </p:spPr>
            <p:txBody>
              <a:bodyPr wrap="none">
                <a:spAutoFit/>
              </a:bodyPr>
              <a:lstStyle/>
              <a:p>
                <a14:m>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1</m:t>
                        </m:r>
                      </m:sub>
                    </m:sSub>
                    <m:sSub>
                      <m:sSubPr>
                        <m:ctrlPr>
                          <a:rPr lang="en-US" altLang="ja-JP" sz="3600" i="1" smtClean="0">
                            <a:latin typeface="Cambria Math"/>
                            <a:cs typeface="Arial" pitchFamily="34" charset="0"/>
                          </a:rPr>
                        </m:ctrlPr>
                      </m:sSubPr>
                      <m:e>
                        <m:r>
                          <a:rPr lang="en-US" altLang="ja-JP" sz="3600" b="0" i="1" smtClean="0">
                            <a:latin typeface="Cambria Math"/>
                            <a:cs typeface="Arial" pitchFamily="34" charset="0"/>
                          </a:rPr>
                          <m:t>𝑛</m:t>
                        </m:r>
                      </m:e>
                      <m:sub>
                        <m:r>
                          <a:rPr lang="en-US" altLang="ja-JP" sz="3600" b="0" i="1" smtClean="0">
                            <a:latin typeface="Cambria Math"/>
                            <a:cs typeface="Arial" pitchFamily="34" charset="0"/>
                          </a:rPr>
                          <m:t>3</m:t>
                        </m:r>
                      </m:sub>
                    </m:sSub>
                  </m:oMath>
                </a14:m>
                <a:r>
                  <a:rPr lang="en-US" altLang="ja-JP" dirty="0">
                    <a:latin typeface="Arial" pitchFamily="34" charset="0"/>
                    <a:cs typeface="Arial" pitchFamily="34" charset="0"/>
                  </a:rPr>
                  <a:t> </a:t>
                </a:r>
                <a:endParaRPr lang="ja-JP" altLang="en-US" dirty="0"/>
              </a:p>
            </p:txBody>
          </p:sp>
        </mc:Choice>
        <mc:Fallback xmlns="">
          <p:sp>
            <p:nvSpPr>
              <p:cNvPr id="139" name="正方形/長方形 138"/>
              <p:cNvSpPr>
                <a:spLocks noRot="1" noChangeAspect="1" noMove="1" noResize="1" noEditPoints="1" noAdjustHandles="1" noChangeArrowheads="1" noChangeShapeType="1" noTextEdit="1"/>
              </p:cNvSpPr>
              <p:nvPr/>
            </p:nvSpPr>
            <p:spPr>
              <a:xfrm>
                <a:off x="1541626" y="2852936"/>
                <a:ext cx="1196546" cy="633571"/>
              </a:xfrm>
              <a:prstGeom prst="rect">
                <a:avLst/>
              </a:prstGeom>
              <a:blipFill rotWithShape="1">
                <a:blip r:embed="rId20"/>
                <a:stretch>
                  <a:fillRect/>
                </a:stretch>
              </a:blipFill>
            </p:spPr>
            <p:txBody>
              <a:bodyPr/>
              <a:lstStyle/>
              <a:p>
                <a:r>
                  <a:rPr lang="ja-JP" altLang="en-US">
                    <a:noFill/>
                  </a:rPr>
                  <a:t> </a:t>
                </a:r>
              </a:p>
            </p:txBody>
          </p:sp>
        </mc:Fallback>
      </mc:AlternateContent>
      <p:sp>
        <p:nvSpPr>
          <p:cNvPr id="141" name="Rectangle 53"/>
          <p:cNvSpPr>
            <a:spLocks noChangeArrowheads="1"/>
          </p:cNvSpPr>
          <p:nvPr/>
        </p:nvSpPr>
        <p:spPr bwMode="auto">
          <a:xfrm>
            <a:off x="487339" y="5389265"/>
            <a:ext cx="3352800" cy="1143000"/>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mc:AlternateContent xmlns:mc="http://schemas.openxmlformats.org/markup-compatibility/2006" xmlns:a14="http://schemas.microsoft.com/office/drawing/2010/main">
        <mc:Choice Requires="a14">
          <p:sp>
            <p:nvSpPr>
              <p:cNvPr id="153" name="正方形/長方形 152"/>
              <p:cNvSpPr/>
              <p:nvPr/>
            </p:nvSpPr>
            <p:spPr>
              <a:xfrm>
                <a:off x="-108520" y="5625608"/>
                <a:ext cx="768094"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3</m:t>
                          </m:r>
                        </m:sub>
                      </m:sSub>
                    </m:oMath>
                  </m:oMathPara>
                </a14:m>
                <a:endParaRPr lang="ja-JP" altLang="en-US" dirty="0"/>
              </a:p>
            </p:txBody>
          </p:sp>
        </mc:Choice>
        <mc:Fallback xmlns="">
          <p:sp>
            <p:nvSpPr>
              <p:cNvPr id="153" name="正方形/長方形 152"/>
              <p:cNvSpPr>
                <a:spLocks noRot="1" noChangeAspect="1" noMove="1" noResize="1" noEditPoints="1" noAdjustHandles="1" noChangeArrowheads="1" noChangeShapeType="1" noTextEdit="1"/>
              </p:cNvSpPr>
              <p:nvPr/>
            </p:nvSpPr>
            <p:spPr>
              <a:xfrm>
                <a:off x="-108520" y="5625608"/>
                <a:ext cx="768094" cy="646331"/>
              </a:xfrm>
              <a:prstGeom prst="rect">
                <a:avLst/>
              </a:prstGeom>
              <a:blipFill rotWithShape="1">
                <a:blip r:embed="rId2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4" name="正方形/長方形 153"/>
              <p:cNvSpPr/>
              <p:nvPr/>
            </p:nvSpPr>
            <p:spPr>
              <a:xfrm>
                <a:off x="1529845" y="4687763"/>
                <a:ext cx="1196546" cy="633571"/>
              </a:xfrm>
              <a:prstGeom prst="rect">
                <a:avLst/>
              </a:prstGeom>
            </p:spPr>
            <p:txBody>
              <a:bodyPr wrap="none">
                <a:spAutoFit/>
              </a:bodyPr>
              <a:lstStyle/>
              <a:p>
                <a14:m>
                  <m:oMath xmlns:m="http://schemas.openxmlformats.org/officeDocument/2006/math">
                    <m:sSub>
                      <m:sSubPr>
                        <m:ctrlPr>
                          <a:rPr lang="en-US" altLang="ja-JP" sz="3600" i="1" smtClean="0">
                            <a:latin typeface="Cambria Math"/>
                            <a:cs typeface="Arial" pitchFamily="34" charset="0"/>
                          </a:rPr>
                        </m:ctrlPr>
                      </m:sSubPr>
                      <m:e>
                        <m:r>
                          <a:rPr lang="en-US" altLang="ja-JP" sz="3600" i="1">
                            <a:latin typeface="Cambria Math"/>
                            <a:cs typeface="Arial" pitchFamily="34" charset="0"/>
                          </a:rPr>
                          <m:t>𝑛</m:t>
                        </m:r>
                      </m:e>
                      <m:sub>
                        <m:r>
                          <a:rPr lang="en-US" altLang="ja-JP" sz="3600" b="0" i="1" smtClean="0">
                            <a:latin typeface="Cambria Math"/>
                            <a:cs typeface="Arial" pitchFamily="34" charset="0"/>
                          </a:rPr>
                          <m:t>1</m:t>
                        </m:r>
                      </m:sub>
                    </m:sSub>
                    <m:sSub>
                      <m:sSubPr>
                        <m:ctrlPr>
                          <a:rPr lang="en-US" altLang="ja-JP" sz="3600" i="1" smtClean="0">
                            <a:latin typeface="Cambria Math"/>
                            <a:cs typeface="Arial" pitchFamily="34" charset="0"/>
                          </a:rPr>
                        </m:ctrlPr>
                      </m:sSubPr>
                      <m:e>
                        <m:r>
                          <a:rPr lang="en-US" altLang="ja-JP" sz="3600" b="0" i="1" smtClean="0">
                            <a:latin typeface="Cambria Math"/>
                            <a:cs typeface="Arial" pitchFamily="34" charset="0"/>
                          </a:rPr>
                          <m:t>𝑛</m:t>
                        </m:r>
                      </m:e>
                      <m:sub>
                        <m:r>
                          <a:rPr lang="en-US" altLang="ja-JP" sz="3600" b="0" i="1" smtClean="0">
                            <a:latin typeface="Cambria Math"/>
                            <a:cs typeface="Arial" pitchFamily="34" charset="0"/>
                          </a:rPr>
                          <m:t>2</m:t>
                        </m:r>
                      </m:sub>
                    </m:sSub>
                  </m:oMath>
                </a14:m>
                <a:r>
                  <a:rPr lang="en-US" altLang="ja-JP" dirty="0">
                    <a:latin typeface="Arial" pitchFamily="34" charset="0"/>
                    <a:cs typeface="Arial" pitchFamily="34" charset="0"/>
                  </a:rPr>
                  <a:t> </a:t>
                </a:r>
                <a:endParaRPr lang="ja-JP" altLang="en-US" dirty="0"/>
              </a:p>
            </p:txBody>
          </p:sp>
        </mc:Choice>
        <mc:Fallback xmlns="">
          <p:sp>
            <p:nvSpPr>
              <p:cNvPr id="154" name="正方形/長方形 153"/>
              <p:cNvSpPr>
                <a:spLocks noRot="1" noChangeAspect="1" noMove="1" noResize="1" noEditPoints="1" noAdjustHandles="1" noChangeArrowheads="1" noChangeShapeType="1" noTextEdit="1"/>
              </p:cNvSpPr>
              <p:nvPr/>
            </p:nvSpPr>
            <p:spPr>
              <a:xfrm>
                <a:off x="1529845" y="4687763"/>
                <a:ext cx="1196546" cy="633571"/>
              </a:xfrm>
              <a:prstGeom prst="rect">
                <a:avLst/>
              </a:prstGeom>
              <a:blipFill rotWithShape="1">
                <a:blip r:embed="rId2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5" name="正方形/長方形 154"/>
              <p:cNvSpPr/>
              <p:nvPr/>
            </p:nvSpPr>
            <p:spPr>
              <a:xfrm>
                <a:off x="539552" y="5590981"/>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0</m:t>
                          </m:r>
                        </m:sub>
                      </m:sSub>
                    </m:oMath>
                  </m:oMathPara>
                </a14:m>
                <a:endParaRPr lang="ja-JP" altLang="en-US" dirty="0"/>
              </a:p>
            </p:txBody>
          </p:sp>
        </mc:Choice>
        <mc:Fallback xmlns="">
          <p:sp>
            <p:nvSpPr>
              <p:cNvPr id="155" name="正方形/長方形 154"/>
              <p:cNvSpPr>
                <a:spLocks noRot="1" noChangeAspect="1" noMove="1" noResize="1" noEditPoints="1" noAdjustHandles="1" noChangeArrowheads="1" noChangeShapeType="1" noTextEdit="1"/>
              </p:cNvSpPr>
              <p:nvPr/>
            </p:nvSpPr>
            <p:spPr>
              <a:xfrm>
                <a:off x="539552" y="5590981"/>
                <a:ext cx="740972" cy="646331"/>
              </a:xfrm>
              <a:prstGeom prst="rect">
                <a:avLst/>
              </a:prstGeom>
              <a:blipFill rotWithShape="1">
                <a:blip r:embed="rId2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6" name="正方形/長方形 155"/>
              <p:cNvSpPr/>
              <p:nvPr/>
            </p:nvSpPr>
            <p:spPr>
              <a:xfrm>
                <a:off x="1403648" y="5590981"/>
                <a:ext cx="730264"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1</m:t>
                          </m:r>
                        </m:sub>
                      </m:sSub>
                    </m:oMath>
                  </m:oMathPara>
                </a14:m>
                <a:endParaRPr lang="ja-JP" altLang="en-US" dirty="0"/>
              </a:p>
            </p:txBody>
          </p:sp>
        </mc:Choice>
        <mc:Fallback xmlns="">
          <p:sp>
            <p:nvSpPr>
              <p:cNvPr id="156" name="正方形/長方形 155"/>
              <p:cNvSpPr>
                <a:spLocks noRot="1" noChangeAspect="1" noMove="1" noResize="1" noEditPoints="1" noAdjustHandles="1" noChangeArrowheads="1" noChangeShapeType="1" noTextEdit="1"/>
              </p:cNvSpPr>
              <p:nvPr/>
            </p:nvSpPr>
            <p:spPr>
              <a:xfrm>
                <a:off x="1403648" y="5590981"/>
                <a:ext cx="730264" cy="646331"/>
              </a:xfrm>
              <a:prstGeom prst="rect">
                <a:avLst/>
              </a:prstGeom>
              <a:blipFill rotWithShape="1">
                <a:blip r:embed="rId2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7" name="正方形/長方形 156"/>
              <p:cNvSpPr/>
              <p:nvPr/>
            </p:nvSpPr>
            <p:spPr>
              <a:xfrm>
                <a:off x="2267744" y="5590981"/>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2</m:t>
                          </m:r>
                        </m:sub>
                      </m:sSub>
                    </m:oMath>
                  </m:oMathPara>
                </a14:m>
                <a:endParaRPr lang="ja-JP" altLang="en-US" dirty="0"/>
              </a:p>
            </p:txBody>
          </p:sp>
        </mc:Choice>
        <mc:Fallback xmlns="">
          <p:sp>
            <p:nvSpPr>
              <p:cNvPr id="157" name="正方形/長方形 156"/>
              <p:cNvSpPr>
                <a:spLocks noRot="1" noChangeAspect="1" noMove="1" noResize="1" noEditPoints="1" noAdjustHandles="1" noChangeArrowheads="1" noChangeShapeType="1" noTextEdit="1"/>
              </p:cNvSpPr>
              <p:nvPr/>
            </p:nvSpPr>
            <p:spPr>
              <a:xfrm>
                <a:off x="2267744" y="5590981"/>
                <a:ext cx="740972" cy="646331"/>
              </a:xfrm>
              <a:prstGeom prst="rect">
                <a:avLst/>
              </a:prstGeom>
              <a:blipFill rotWithShape="1">
                <a:blip r:embed="rId2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8" name="正方形/長方形 157"/>
              <p:cNvSpPr/>
              <p:nvPr/>
            </p:nvSpPr>
            <p:spPr>
              <a:xfrm>
                <a:off x="3131840" y="5590981"/>
                <a:ext cx="74097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3600" i="1" smtClean="0">
                              <a:solidFill>
                                <a:srgbClr val="FFFF00"/>
                              </a:solidFill>
                              <a:latin typeface="Cambria Math"/>
                              <a:cs typeface="Arial" pitchFamily="34" charset="0"/>
                            </a:rPr>
                          </m:ctrlPr>
                        </m:sSubPr>
                        <m:e>
                          <m:r>
                            <a:rPr lang="en-US" altLang="ja-JP" sz="3600" b="0" i="1" smtClean="0">
                              <a:solidFill>
                                <a:srgbClr val="FFFF00"/>
                              </a:solidFill>
                              <a:latin typeface="Cambria Math"/>
                              <a:cs typeface="Arial" pitchFamily="34" charset="0"/>
                            </a:rPr>
                            <m:t>𝑃</m:t>
                          </m:r>
                        </m:e>
                        <m:sub>
                          <m:r>
                            <a:rPr lang="en-US" altLang="ja-JP" sz="3600" b="0" i="1" smtClean="0">
                              <a:solidFill>
                                <a:srgbClr val="FFFF00"/>
                              </a:solidFill>
                              <a:latin typeface="Cambria Math"/>
                              <a:cs typeface="Arial" pitchFamily="34" charset="0"/>
                            </a:rPr>
                            <m:t>3</m:t>
                          </m:r>
                        </m:sub>
                      </m:sSub>
                    </m:oMath>
                  </m:oMathPara>
                </a14:m>
                <a:endParaRPr lang="ja-JP" altLang="en-US" dirty="0"/>
              </a:p>
            </p:txBody>
          </p:sp>
        </mc:Choice>
        <mc:Fallback xmlns="">
          <p:sp>
            <p:nvSpPr>
              <p:cNvPr id="158" name="正方形/長方形 157"/>
              <p:cNvSpPr>
                <a:spLocks noRot="1" noChangeAspect="1" noMove="1" noResize="1" noEditPoints="1" noAdjustHandles="1" noChangeArrowheads="1" noChangeShapeType="1" noTextEdit="1"/>
              </p:cNvSpPr>
              <p:nvPr/>
            </p:nvSpPr>
            <p:spPr>
              <a:xfrm>
                <a:off x="3131840" y="5590981"/>
                <a:ext cx="740972" cy="646331"/>
              </a:xfrm>
              <a:prstGeom prst="rect">
                <a:avLst/>
              </a:prstGeom>
              <a:blipFill rotWithShape="1">
                <a:blip r:embed="rId26"/>
                <a:stretch>
                  <a:fillRect/>
                </a:stretch>
              </a:blipFill>
            </p:spPr>
            <p:txBody>
              <a:bodyPr/>
              <a:lstStyle/>
              <a:p>
                <a:r>
                  <a:rPr lang="ja-JP" altLang="en-US">
                    <a:noFill/>
                  </a:rPr>
                  <a:t> </a:t>
                </a:r>
              </a:p>
            </p:txBody>
          </p:sp>
        </mc:Fallback>
      </mc:AlternateContent>
      <p:sp>
        <p:nvSpPr>
          <p:cNvPr id="159" name="Text Box 68"/>
          <p:cNvSpPr txBox="1">
            <a:spLocks noChangeArrowheads="1"/>
          </p:cNvSpPr>
          <p:nvPr/>
        </p:nvSpPr>
        <p:spPr bwMode="auto">
          <a:xfrm>
            <a:off x="4275837" y="6381328"/>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dirty="0"/>
              <a:t>転置</a:t>
            </a:r>
            <a:endParaRPr lang="en-US" altLang="ja-JP" sz="2400" dirty="0"/>
          </a:p>
        </p:txBody>
      </p:sp>
      <p:sp>
        <p:nvSpPr>
          <p:cNvPr id="160" name="日付プレースホルダー 3"/>
          <p:cNvSpPr>
            <a:spLocks noGrp="1"/>
          </p:cNvSpPr>
          <p:nvPr>
            <p:ph type="dt" sz="quarter" idx="10"/>
          </p:nvPr>
        </p:nvSpPr>
        <p:spPr>
          <a:xfrm>
            <a:off x="457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161" name="フッター プレースホルダー 4"/>
          <p:cNvSpPr>
            <a:spLocks noGrp="1"/>
          </p:cNvSpPr>
          <p:nvPr>
            <p:ph type="ftr" sz="quarter" idx="11"/>
          </p:nvPr>
        </p:nvSpPr>
        <p:spPr>
          <a:xfrm>
            <a:off x="3124200" y="6356350"/>
            <a:ext cx="2895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162"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8</a:t>
            </a:fld>
            <a:endParaRPr lang="en-US" altLang="ja-JP" dirty="0" smtClean="0"/>
          </a:p>
        </p:txBody>
      </p:sp>
      <p:sp>
        <p:nvSpPr>
          <p:cNvPr id="88" name="Line 18"/>
          <p:cNvSpPr>
            <a:spLocks noChangeShapeType="1"/>
          </p:cNvSpPr>
          <p:nvPr/>
        </p:nvSpPr>
        <p:spPr bwMode="auto">
          <a:xfrm>
            <a:off x="1331640" y="1484784"/>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 name="Line 18"/>
          <p:cNvSpPr>
            <a:spLocks noChangeShapeType="1"/>
          </p:cNvSpPr>
          <p:nvPr/>
        </p:nvSpPr>
        <p:spPr bwMode="auto">
          <a:xfrm>
            <a:off x="3059832" y="1479848"/>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3" name="Line 18"/>
          <p:cNvSpPr>
            <a:spLocks noChangeShapeType="1"/>
          </p:cNvSpPr>
          <p:nvPr/>
        </p:nvSpPr>
        <p:spPr bwMode="auto">
          <a:xfrm>
            <a:off x="7228135" y="1476152"/>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4" name="Line 18"/>
          <p:cNvSpPr>
            <a:spLocks noChangeShapeType="1"/>
          </p:cNvSpPr>
          <p:nvPr/>
        </p:nvSpPr>
        <p:spPr bwMode="auto">
          <a:xfrm>
            <a:off x="6372200" y="1471216"/>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5" name="Line 18"/>
          <p:cNvSpPr>
            <a:spLocks noChangeShapeType="1"/>
          </p:cNvSpPr>
          <p:nvPr/>
        </p:nvSpPr>
        <p:spPr bwMode="auto">
          <a:xfrm>
            <a:off x="8100392" y="1466280"/>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6" name="Line 18"/>
          <p:cNvSpPr>
            <a:spLocks noChangeShapeType="1"/>
          </p:cNvSpPr>
          <p:nvPr/>
        </p:nvSpPr>
        <p:spPr bwMode="auto">
          <a:xfrm>
            <a:off x="2187575" y="3564384"/>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7" name="Line 18"/>
          <p:cNvSpPr>
            <a:spLocks noChangeShapeType="1"/>
          </p:cNvSpPr>
          <p:nvPr/>
        </p:nvSpPr>
        <p:spPr bwMode="auto">
          <a:xfrm>
            <a:off x="1331640" y="3559448"/>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8" name="Line 18"/>
          <p:cNvSpPr>
            <a:spLocks noChangeShapeType="1"/>
          </p:cNvSpPr>
          <p:nvPr/>
        </p:nvSpPr>
        <p:spPr bwMode="auto">
          <a:xfrm>
            <a:off x="3059832" y="3554512"/>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9" name="Line 18"/>
          <p:cNvSpPr>
            <a:spLocks noChangeShapeType="1"/>
          </p:cNvSpPr>
          <p:nvPr/>
        </p:nvSpPr>
        <p:spPr bwMode="auto">
          <a:xfrm>
            <a:off x="7228135" y="3582888"/>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0" name="Line 18"/>
          <p:cNvSpPr>
            <a:spLocks noChangeShapeType="1"/>
          </p:cNvSpPr>
          <p:nvPr/>
        </p:nvSpPr>
        <p:spPr bwMode="auto">
          <a:xfrm>
            <a:off x="6372200" y="3577952"/>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5" name="Line 18"/>
          <p:cNvSpPr>
            <a:spLocks noChangeShapeType="1"/>
          </p:cNvSpPr>
          <p:nvPr/>
        </p:nvSpPr>
        <p:spPr bwMode="auto">
          <a:xfrm>
            <a:off x="8100392" y="3573016"/>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6" name="Line 18"/>
          <p:cNvSpPr>
            <a:spLocks noChangeShapeType="1"/>
          </p:cNvSpPr>
          <p:nvPr/>
        </p:nvSpPr>
        <p:spPr bwMode="auto">
          <a:xfrm>
            <a:off x="7228135" y="5364584"/>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7" name="Line 18"/>
          <p:cNvSpPr>
            <a:spLocks noChangeShapeType="1"/>
          </p:cNvSpPr>
          <p:nvPr/>
        </p:nvSpPr>
        <p:spPr bwMode="auto">
          <a:xfrm>
            <a:off x="6372200" y="5359648"/>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8" name="Line 18"/>
          <p:cNvSpPr>
            <a:spLocks noChangeShapeType="1"/>
          </p:cNvSpPr>
          <p:nvPr/>
        </p:nvSpPr>
        <p:spPr bwMode="auto">
          <a:xfrm>
            <a:off x="8100392" y="5354712"/>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9" name="Line 18"/>
          <p:cNvSpPr>
            <a:spLocks noChangeShapeType="1"/>
          </p:cNvSpPr>
          <p:nvPr/>
        </p:nvSpPr>
        <p:spPr bwMode="auto">
          <a:xfrm>
            <a:off x="2187575" y="5383088"/>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0" name="Line 18"/>
          <p:cNvSpPr>
            <a:spLocks noChangeShapeType="1"/>
          </p:cNvSpPr>
          <p:nvPr/>
        </p:nvSpPr>
        <p:spPr bwMode="auto">
          <a:xfrm>
            <a:off x="1331640" y="5378152"/>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1" name="Line 18"/>
          <p:cNvSpPr>
            <a:spLocks noChangeShapeType="1"/>
          </p:cNvSpPr>
          <p:nvPr/>
        </p:nvSpPr>
        <p:spPr bwMode="auto">
          <a:xfrm>
            <a:off x="3059832" y="5373216"/>
            <a:ext cx="0" cy="1160760"/>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ー 3"/>
          <p:cNvSpPr>
            <a:spLocks noGrp="1"/>
          </p:cNvSpPr>
          <p:nvPr>
            <p:ph type="dt" sz="quarter" idx="10"/>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t>2014/3/11</a:t>
            </a:r>
          </a:p>
        </p:txBody>
      </p:sp>
      <p:sp>
        <p:nvSpPr>
          <p:cNvPr id="5123"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「コンピューティクスによる物質デザイン：複合相関と非平衡ダイナミクス」</a:t>
            </a:r>
            <a:r>
              <a:rPr lang="en-US" altLang="ja-JP" dirty="0" smtClean="0"/>
              <a:t/>
            </a:r>
            <a:br>
              <a:rPr lang="en-US" altLang="ja-JP" dirty="0" smtClean="0"/>
            </a:br>
            <a:r>
              <a:rPr lang="ja-JP" altLang="en-US" dirty="0" smtClean="0"/>
              <a:t>平成</a:t>
            </a:r>
            <a:r>
              <a:rPr lang="en-US" altLang="ja-JP" dirty="0" smtClean="0"/>
              <a:t>25</a:t>
            </a:r>
            <a:r>
              <a:rPr lang="ja-JP" altLang="en-US" dirty="0" smtClean="0"/>
              <a:t>年度第</a:t>
            </a:r>
            <a:r>
              <a:rPr lang="en-US" altLang="ja-JP" dirty="0" smtClean="0"/>
              <a:t>2</a:t>
            </a:r>
            <a:r>
              <a:rPr lang="ja-JP" altLang="en-US" dirty="0" smtClean="0"/>
              <a:t>回研究会</a:t>
            </a:r>
            <a:endParaRPr lang="en-US" altLang="ja-JP" dirty="0" smtClean="0"/>
          </a:p>
        </p:txBody>
      </p:sp>
      <p:sp>
        <p:nvSpPr>
          <p:cNvPr id="5124" name="Rectangle 2"/>
          <p:cNvSpPr>
            <a:spLocks noGrp="1" noChangeArrowheads="1"/>
          </p:cNvSpPr>
          <p:nvPr>
            <p:ph type="title"/>
          </p:nvPr>
        </p:nvSpPr>
        <p:spPr>
          <a:xfrm>
            <a:off x="205680" y="260350"/>
            <a:ext cx="8686800" cy="792163"/>
          </a:xfrm>
        </p:spPr>
        <p:txBody>
          <a:bodyPr>
            <a:normAutofit fontScale="90000"/>
          </a:bodyPr>
          <a:lstStyle/>
          <a:p>
            <a:pPr eaLnBrk="1" hangingPunct="1"/>
            <a:r>
              <a:rPr lang="en-US" altLang="ja-JP" sz="4000" dirty="0" smtClean="0">
                <a:latin typeface="Arial" pitchFamily="34" charset="0"/>
                <a:cs typeface="Arial" pitchFamily="34" charset="0"/>
              </a:rPr>
              <a:t>GPU</a:t>
            </a:r>
            <a:r>
              <a:rPr lang="ja-JP" altLang="en-US" sz="4000" dirty="0" smtClean="0">
                <a:latin typeface="Arial" pitchFamily="34" charset="0"/>
                <a:cs typeface="Arial" pitchFamily="34" charset="0"/>
              </a:rPr>
              <a:t>クラスタにおける並列三次元</a:t>
            </a:r>
            <a:r>
              <a:rPr lang="en-US" altLang="ja-JP" sz="4000" dirty="0" smtClean="0">
                <a:latin typeface="Arial" pitchFamily="34" charset="0"/>
                <a:cs typeface="Arial" pitchFamily="34" charset="0"/>
              </a:rPr>
              <a:t>FFT</a:t>
            </a:r>
            <a:r>
              <a:rPr lang="ja-JP" altLang="en-US" sz="4000" dirty="0" smtClean="0">
                <a:latin typeface="Arial" pitchFamily="34" charset="0"/>
                <a:cs typeface="Arial" pitchFamily="34" charset="0"/>
              </a:rPr>
              <a:t>（</a:t>
            </a:r>
            <a:r>
              <a:rPr lang="en-US" altLang="ja-JP" sz="4000" dirty="0" smtClean="0">
                <a:latin typeface="Arial" pitchFamily="34" charset="0"/>
                <a:cs typeface="Arial" pitchFamily="34" charset="0"/>
              </a:rPr>
              <a:t>1/2</a:t>
            </a:r>
            <a:r>
              <a:rPr lang="ja-JP" altLang="en-US" sz="4000" dirty="0" smtClean="0">
                <a:latin typeface="Arial" pitchFamily="34" charset="0"/>
                <a:cs typeface="Arial" pitchFamily="34" charset="0"/>
              </a:rPr>
              <a:t>）</a:t>
            </a:r>
          </a:p>
        </p:txBody>
      </p:sp>
      <p:sp>
        <p:nvSpPr>
          <p:cNvPr id="5125" name="Rectangle 3"/>
          <p:cNvSpPr>
            <a:spLocks noGrp="1" noChangeArrowheads="1"/>
          </p:cNvSpPr>
          <p:nvPr>
            <p:ph type="body" idx="1"/>
          </p:nvPr>
        </p:nvSpPr>
        <p:spPr>
          <a:xfrm>
            <a:off x="250825" y="1054100"/>
            <a:ext cx="8605838" cy="5111750"/>
          </a:xfrm>
        </p:spPr>
        <p:txBody>
          <a:bodyPr>
            <a:normAutofit lnSpcReduction="10000"/>
          </a:bodyPr>
          <a:lstStyle/>
          <a:p>
            <a:pPr eaLnBrk="1" hangingPunct="1"/>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クラスタにおいて並列三次元</a:t>
            </a:r>
            <a:r>
              <a:rPr lang="en-US" altLang="ja-JP" sz="2800" dirty="0" smtClean="0">
                <a:latin typeface="Arial" pitchFamily="34" charset="0"/>
                <a:cs typeface="Arial" pitchFamily="34" charset="0"/>
              </a:rPr>
              <a:t>FFT</a:t>
            </a:r>
            <a:r>
              <a:rPr lang="ja-JP" altLang="en-US" sz="2800" dirty="0" smtClean="0">
                <a:latin typeface="Arial" pitchFamily="34" charset="0"/>
                <a:cs typeface="Arial" pitchFamily="34" charset="0"/>
              </a:rPr>
              <a:t>を行う際には，全対全通信が</a:t>
            </a:r>
            <a:r>
              <a:rPr lang="en-US" altLang="ja-JP" sz="2800" dirty="0">
                <a:latin typeface="Arial" pitchFamily="34" charset="0"/>
                <a:cs typeface="Arial" pitchFamily="34" charset="0"/>
              </a:rPr>
              <a:t>2</a:t>
            </a:r>
            <a:r>
              <a:rPr lang="ja-JP" altLang="en-US" sz="2800" dirty="0" smtClean="0">
                <a:latin typeface="Arial" pitchFamily="34" charset="0"/>
                <a:cs typeface="Arial" pitchFamily="34" charset="0"/>
              </a:rPr>
              <a:t>回行われる．</a:t>
            </a:r>
            <a:endParaRPr lang="en-US" altLang="ja-JP" sz="2800" dirty="0" smtClean="0">
              <a:latin typeface="Arial" pitchFamily="34" charset="0"/>
              <a:cs typeface="Arial" pitchFamily="34" charset="0"/>
            </a:endParaRPr>
          </a:p>
          <a:p>
            <a:pPr eaLnBrk="1" hangingPunct="1"/>
            <a:r>
              <a:rPr lang="ja-JP" altLang="en-US" sz="2800" dirty="0">
                <a:latin typeface="Arial" pitchFamily="34" charset="0"/>
                <a:cs typeface="Arial" pitchFamily="34" charset="0"/>
              </a:rPr>
              <a:t>計算</a:t>
            </a:r>
            <a:r>
              <a:rPr lang="ja-JP" altLang="en-US" sz="2800" dirty="0" smtClean="0">
                <a:latin typeface="Arial" pitchFamily="34" charset="0"/>
                <a:cs typeface="Arial" pitchFamily="34" charset="0"/>
              </a:rPr>
              <a:t>時間の大部分が全対全通信によって占められることになる．</a:t>
            </a:r>
            <a:endParaRPr lang="en-US" altLang="ja-JP" sz="2800" dirty="0" smtClean="0">
              <a:latin typeface="Arial" pitchFamily="34" charset="0"/>
              <a:cs typeface="Arial" pitchFamily="34" charset="0"/>
            </a:endParaRPr>
          </a:p>
          <a:p>
            <a:pPr eaLnBrk="1" hangingPunct="1"/>
            <a:r>
              <a:rPr lang="en-US" altLang="ja-JP" sz="2800" dirty="0" smtClean="0">
                <a:latin typeface="Arial" pitchFamily="34" charset="0"/>
                <a:cs typeface="Arial" pitchFamily="34" charset="0"/>
              </a:rPr>
              <a:t>CPU</a:t>
            </a:r>
            <a:r>
              <a:rPr lang="ja-JP" altLang="en-US" sz="2800" dirty="0" smtClean="0">
                <a:latin typeface="Arial" pitchFamily="34" charset="0"/>
                <a:cs typeface="Arial" pitchFamily="34" charset="0"/>
              </a:rPr>
              <a:t>と</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間を接続するインターフェースである</a:t>
            </a:r>
            <a:r>
              <a:rPr lang="en-US" altLang="ja-JP" sz="2800" dirty="0" smtClean="0">
                <a:latin typeface="Arial" pitchFamily="34" charset="0"/>
                <a:cs typeface="Arial" pitchFamily="34" charset="0"/>
              </a:rPr>
              <a:t>PCI Express</a:t>
            </a:r>
            <a:r>
              <a:rPr lang="ja-JP" altLang="en-US" sz="2800" dirty="0" smtClean="0">
                <a:latin typeface="Arial" pitchFamily="34" charset="0"/>
                <a:cs typeface="Arial" pitchFamily="34" charset="0"/>
              </a:rPr>
              <a:t>バスの理論ピークバンド幅は</a:t>
            </a:r>
            <a:r>
              <a:rPr lang="en-US" altLang="ja-JP" sz="2800" dirty="0" smtClean="0">
                <a:latin typeface="Arial" pitchFamily="34" charset="0"/>
                <a:cs typeface="Arial" pitchFamily="34" charset="0"/>
              </a:rPr>
              <a:t>PCI Express Gen 2 x 16</a:t>
            </a:r>
            <a:r>
              <a:rPr lang="ja-JP" altLang="en-US" sz="2800" dirty="0" smtClean="0">
                <a:latin typeface="Arial" pitchFamily="34" charset="0"/>
                <a:cs typeface="Arial" pitchFamily="34" charset="0"/>
              </a:rPr>
              <a:t>レーンの場合には一方向あたり</a:t>
            </a:r>
            <a:r>
              <a:rPr lang="en-US" altLang="ja-JP" sz="2800" dirty="0" smtClean="0">
                <a:latin typeface="Arial" pitchFamily="34" charset="0"/>
                <a:cs typeface="Arial" pitchFamily="34" charset="0"/>
              </a:rPr>
              <a:t>8GB/sec</a:t>
            </a:r>
            <a:r>
              <a:rPr lang="ja-JP" altLang="en-US" sz="2800" dirty="0" err="1" smtClean="0">
                <a:latin typeface="Arial" pitchFamily="34" charset="0"/>
                <a:cs typeface="Arial" pitchFamily="34" charset="0"/>
              </a:rPr>
              <a:t>．</a:t>
            </a:r>
            <a:endParaRPr lang="en-US" altLang="ja-JP" sz="2800" dirty="0" smtClean="0">
              <a:latin typeface="Arial" pitchFamily="34" charset="0"/>
              <a:cs typeface="Arial" pitchFamily="34" charset="0"/>
            </a:endParaRPr>
          </a:p>
          <a:p>
            <a:pPr eaLnBrk="1" hangingPunct="1"/>
            <a:r>
              <a:rPr lang="en-US" altLang="ja-JP" sz="2800" dirty="0" smtClean="0">
                <a:latin typeface="Arial" pitchFamily="34" charset="0"/>
                <a:cs typeface="Arial" pitchFamily="34" charset="0"/>
              </a:rPr>
              <a:t>CPU</a:t>
            </a:r>
            <a:r>
              <a:rPr lang="ja-JP" altLang="en-US" sz="2800" dirty="0" smtClean="0">
                <a:latin typeface="Arial" pitchFamily="34" charset="0"/>
                <a:cs typeface="Arial" pitchFamily="34" charset="0"/>
              </a:rPr>
              <a:t>と</a:t>
            </a:r>
            <a:r>
              <a:rPr lang="en-US" altLang="ja-JP" sz="2800" dirty="0" smtClean="0">
                <a:latin typeface="Arial" pitchFamily="34" charset="0"/>
                <a:cs typeface="Arial" pitchFamily="34" charset="0"/>
              </a:rPr>
              <a:t>GPU</a:t>
            </a:r>
            <a:r>
              <a:rPr lang="ja-JP" altLang="en-US" sz="2800" dirty="0" smtClean="0">
                <a:latin typeface="Arial" pitchFamily="34" charset="0"/>
                <a:cs typeface="Arial" pitchFamily="34" charset="0"/>
              </a:rPr>
              <a:t>間のデータ転送量をできるだけ削減することが重要になる．</a:t>
            </a:r>
            <a:endParaRPr lang="en-US" altLang="ja-JP" sz="2800" dirty="0" smtClean="0">
              <a:latin typeface="Arial" pitchFamily="34" charset="0"/>
              <a:cs typeface="Arial" pitchFamily="34" charset="0"/>
            </a:endParaRPr>
          </a:p>
          <a:p>
            <a:pPr lvl="1"/>
            <a:r>
              <a:rPr lang="en-US" altLang="ja-JP" sz="2400" dirty="0" smtClean="0">
                <a:latin typeface="Arial" pitchFamily="34" charset="0"/>
                <a:cs typeface="Arial" pitchFamily="34" charset="0"/>
              </a:rPr>
              <a:t>CPU</a:t>
            </a:r>
            <a:r>
              <a:rPr lang="ja-JP" altLang="en-US" sz="2400" dirty="0" smtClean="0">
                <a:latin typeface="Arial" pitchFamily="34" charset="0"/>
                <a:cs typeface="Arial" pitchFamily="34" charset="0"/>
              </a:rPr>
              <a:t>と</a:t>
            </a:r>
            <a:r>
              <a:rPr lang="en-US" altLang="ja-JP" sz="2400" dirty="0" smtClean="0">
                <a:latin typeface="Arial" pitchFamily="34" charset="0"/>
                <a:cs typeface="Arial" pitchFamily="34" charset="0"/>
              </a:rPr>
              <a:t>GPU</a:t>
            </a:r>
            <a:r>
              <a:rPr lang="ja-JP" altLang="en-US" sz="2400" dirty="0" smtClean="0">
                <a:latin typeface="Arial" pitchFamily="34" charset="0"/>
                <a:cs typeface="Arial" pitchFamily="34" charset="0"/>
              </a:rPr>
              <a:t>間のデータ転送は</a:t>
            </a:r>
            <a:r>
              <a:rPr lang="en-US" altLang="ja-JP" sz="2400" dirty="0" smtClean="0">
                <a:latin typeface="Arial" pitchFamily="34" charset="0"/>
                <a:cs typeface="Arial" pitchFamily="34" charset="0"/>
              </a:rPr>
              <a:t>FFT</a:t>
            </a:r>
            <a:r>
              <a:rPr lang="ja-JP" altLang="en-US" sz="2400" dirty="0" smtClean="0">
                <a:latin typeface="Arial" pitchFamily="34" charset="0"/>
                <a:cs typeface="Arial" pitchFamily="34" charset="0"/>
              </a:rPr>
              <a:t>の開始前と終了後にそれぞれ</a:t>
            </a:r>
            <a:r>
              <a:rPr lang="en-US" altLang="ja-JP" sz="2400" dirty="0" smtClean="0">
                <a:latin typeface="Arial" pitchFamily="34" charset="0"/>
                <a:cs typeface="Arial" pitchFamily="34" charset="0"/>
              </a:rPr>
              <a:t>1</a:t>
            </a:r>
            <a:r>
              <a:rPr lang="ja-JP" altLang="en-US" sz="2400" dirty="0" smtClean="0">
                <a:latin typeface="Arial" pitchFamily="34" charset="0"/>
                <a:cs typeface="Arial" pitchFamily="34" charset="0"/>
              </a:rPr>
              <a:t>回のみ行う．</a:t>
            </a:r>
            <a:endParaRPr lang="en-US" altLang="ja-JP" sz="2400" dirty="0" smtClean="0">
              <a:latin typeface="Arial" pitchFamily="34" charset="0"/>
              <a:cs typeface="Arial" pitchFamily="34" charset="0"/>
            </a:endParaRPr>
          </a:p>
          <a:p>
            <a:pPr lvl="1"/>
            <a:r>
              <a:rPr lang="ja-JP" altLang="en-US" sz="2400" dirty="0" smtClean="0">
                <a:latin typeface="Arial" pitchFamily="34" charset="0"/>
                <a:cs typeface="Arial" pitchFamily="34" charset="0"/>
              </a:rPr>
              <a:t>行列の転置は</a:t>
            </a:r>
            <a:r>
              <a:rPr lang="en-US" altLang="ja-JP" sz="2400" dirty="0" smtClean="0">
                <a:latin typeface="Arial" pitchFamily="34" charset="0"/>
                <a:cs typeface="Arial" pitchFamily="34" charset="0"/>
              </a:rPr>
              <a:t>GPU</a:t>
            </a:r>
            <a:r>
              <a:rPr lang="ja-JP" altLang="en-US" sz="2400" dirty="0" smtClean="0">
                <a:latin typeface="Arial" pitchFamily="34" charset="0"/>
                <a:cs typeface="Arial" pitchFamily="34" charset="0"/>
              </a:rPr>
              <a:t>内で行う．</a:t>
            </a:r>
            <a:endParaRPr lang="en-US" altLang="ja-JP" sz="2400" dirty="0" smtClean="0">
              <a:latin typeface="Arial" pitchFamily="34" charset="0"/>
              <a:cs typeface="Arial" pitchFamily="34" charset="0"/>
            </a:endParaRPr>
          </a:p>
        </p:txBody>
      </p:sp>
      <p:sp>
        <p:nvSpPr>
          <p:cNvPr id="6" name="スライド番号プレースホルダー 5"/>
          <p:cNvSpPr>
            <a:spLocks noGrp="1"/>
          </p:cNvSpPr>
          <p:nvPr>
            <p:ph type="sldNum" sz="quarter" idx="12"/>
          </p:nvPr>
        </p:nvSpPr>
        <p:spPr>
          <a:xfrm>
            <a:off x="6553200" y="6356350"/>
            <a:ext cx="2133600" cy="365125"/>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22CC4FA-D6A7-4830-8317-565B99EB4DF3}" type="slidenum">
              <a:rPr lang="en-US" altLang="ja-JP" smtClean="0"/>
              <a:pPr eaLnBrk="1" hangingPunct="1"/>
              <a:t>9</a:t>
            </a:fld>
            <a:endParaRPr lang="en-US" altLang="ja-JP" dirty="0" smtClean="0"/>
          </a:p>
        </p:txBody>
      </p:sp>
    </p:spTree>
    <p:extLst>
      <p:ext uri="{BB962C8B-B14F-4D97-AF65-F5344CB8AC3E}">
        <p14:creationId xmlns:p14="http://schemas.microsoft.com/office/powerpoint/2010/main" val="404721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1608</Words>
  <Application>Microsoft Office PowerPoint</Application>
  <PresentationFormat>画面に合わせる (4:3)</PresentationFormat>
  <Paragraphs>195</Paragraphs>
  <Slides>18</Slides>
  <Notes>15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0" baseType="lpstr">
      <vt:lpstr>Office ​​テーマ</vt:lpstr>
      <vt:lpstr>グラフ</vt:lpstr>
      <vt:lpstr>GPUクラスタにおける並列三次元FFTの実現と評価</vt:lpstr>
      <vt:lpstr>発表内容</vt:lpstr>
      <vt:lpstr>背景</vt:lpstr>
      <vt:lpstr>目的</vt:lpstr>
      <vt:lpstr>方針</vt:lpstr>
      <vt:lpstr>三次元FFT</vt:lpstr>
      <vt:lpstr>三次元FFTアルゴリズム</vt:lpstr>
      <vt:lpstr>並列三次元FFTアルゴリズム</vt:lpstr>
      <vt:lpstr>GPUクラスタにおける並列三次元FFT（1/2）</vt:lpstr>
      <vt:lpstr>GPUクラスタにおける並列三次元FFT（2/2）</vt:lpstr>
      <vt:lpstr>MPI + CUDAでの通信</vt:lpstr>
      <vt:lpstr>性能評価</vt:lpstr>
      <vt:lpstr>HA-PACSベースクラスタのノード構成</vt:lpstr>
      <vt:lpstr>PowerPoint プレゼンテーション</vt:lpstr>
      <vt:lpstr>PowerPoint プレゼンテーション</vt:lpstr>
      <vt:lpstr>PowerPoint プレゼンテーション</vt:lpstr>
      <vt:lpstr>PowerPoint プレゼンテーション</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ポストペタスケール計算環境に向けた並列FFTの自動チューニング</dc:title>
  <dc:creator>daisuke</dc:creator>
  <cp:lastModifiedBy>daisuke</cp:lastModifiedBy>
  <cp:revision>198</cp:revision>
  <dcterms:created xsi:type="dcterms:W3CDTF">2012-08-30T09:02:21Z</dcterms:created>
  <dcterms:modified xsi:type="dcterms:W3CDTF">2014-03-11T02:43:28Z</dcterms:modified>
</cp:coreProperties>
</file>