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03" r:id="rId5"/>
    <p:sldId id="308" r:id="rId6"/>
    <p:sldId id="309" r:id="rId7"/>
    <p:sldId id="310" r:id="rId8"/>
    <p:sldId id="311" r:id="rId9"/>
    <p:sldId id="304" r:id="rId10"/>
    <p:sldId id="302" r:id="rId11"/>
    <p:sldId id="314" r:id="rId12"/>
    <p:sldId id="315" r:id="rId13"/>
    <p:sldId id="316" r:id="rId14"/>
    <p:sldId id="275" r:id="rId15"/>
    <p:sldId id="337" r:id="rId16"/>
    <p:sldId id="318" r:id="rId17"/>
    <p:sldId id="306" r:id="rId18"/>
    <p:sldId id="322" r:id="rId19"/>
    <p:sldId id="331" r:id="rId20"/>
    <p:sldId id="323" r:id="rId21"/>
    <p:sldId id="332" r:id="rId22"/>
    <p:sldId id="324" r:id="rId23"/>
    <p:sldId id="295" r:id="rId24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31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BDA"/>
    <a:srgbClr val="93A299"/>
    <a:srgbClr val="FFFFFF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>
      <p:cViewPr varScale="1">
        <p:scale>
          <a:sx n="118" d="100"/>
          <a:sy n="118" d="100"/>
        </p:scale>
        <p:origin x="1074" y="108"/>
      </p:cViewPr>
      <p:guideLst>
        <p:guide orient="horz" pos="2795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imamura\Documents\&#23398;&#20250;&#12539;&#20250;&#35696;&#12539;&#35542;&#25991;\GTC%20Japan%202013\Eigen-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Elapsed time on GTX580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Sheet1!$N$27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Sheet1!$O$26:$V$26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Sheet1!$O$27:$V$27</c:f>
              <c:numCache>
                <c:formatCode>General</c:formatCode>
                <c:ptCount val="8"/>
                <c:pt idx="0">
                  <c:v>0.24</c:v>
                </c:pt>
                <c:pt idx="1">
                  <c:v>0.89</c:v>
                </c:pt>
                <c:pt idx="2">
                  <c:v>2.3199999999999998</c:v>
                </c:pt>
                <c:pt idx="3">
                  <c:v>4.34</c:v>
                </c:pt>
                <c:pt idx="4">
                  <c:v>7.91</c:v>
                </c:pt>
                <c:pt idx="5">
                  <c:v>11.27</c:v>
                </c:pt>
                <c:pt idx="6">
                  <c:v>16.52</c:v>
                </c:pt>
                <c:pt idx="7">
                  <c:v>23.29</c:v>
                </c:pt>
              </c:numCache>
            </c:numRef>
          </c:val>
        </c:ser>
        <c:ser>
          <c:idx val="1"/>
          <c:order val="1"/>
          <c:tx>
            <c:strRef>
              <c:f>Sheet1!$N$28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Sheet1!$O$26:$V$26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Sheet1!$O$28:$V$28</c:f>
              <c:numCache>
                <c:formatCode>General</c:formatCode>
                <c:ptCount val="8"/>
                <c:pt idx="0">
                  <c:v>0.17</c:v>
                </c:pt>
                <c:pt idx="1">
                  <c:v>1.04</c:v>
                </c:pt>
                <c:pt idx="2">
                  <c:v>2.75</c:v>
                </c:pt>
                <c:pt idx="3">
                  <c:v>5.45</c:v>
                </c:pt>
                <c:pt idx="4">
                  <c:v>10.38</c:v>
                </c:pt>
                <c:pt idx="5">
                  <c:v>15.36</c:v>
                </c:pt>
                <c:pt idx="6">
                  <c:v>23.39</c:v>
                </c:pt>
                <c:pt idx="7">
                  <c:v>34.71</c:v>
                </c:pt>
              </c:numCache>
            </c:numRef>
          </c:val>
        </c:ser>
        <c:ser>
          <c:idx val="2"/>
          <c:order val="2"/>
          <c:tx>
            <c:strRef>
              <c:f>Sheet1!$N$29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Sheet1!$O$26:$V$26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Sheet1!$O$29:$V$29</c:f>
              <c:numCache>
                <c:formatCode>General</c:formatCode>
                <c:ptCount val="8"/>
                <c:pt idx="0">
                  <c:v>0.14000000000000001</c:v>
                </c:pt>
                <c:pt idx="1">
                  <c:v>0.82</c:v>
                </c:pt>
                <c:pt idx="2">
                  <c:v>2.58</c:v>
                </c:pt>
                <c:pt idx="3">
                  <c:v>5.34</c:v>
                </c:pt>
                <c:pt idx="4">
                  <c:v>11.17</c:v>
                </c:pt>
                <c:pt idx="5">
                  <c:v>17.16</c:v>
                </c:pt>
                <c:pt idx="6">
                  <c:v>27.22</c:v>
                </c:pt>
                <c:pt idx="7">
                  <c:v>41.55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892528"/>
        <c:axId val="357892136"/>
      </c:barChart>
      <c:catAx>
        <c:axId val="3578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7892136"/>
        <c:crosses val="autoZero"/>
        <c:auto val="1"/>
        <c:lblAlgn val="ctr"/>
        <c:lblOffset val="100"/>
        <c:noMultiLvlLbl val="0"/>
      </c:catAx>
      <c:valAx>
        <c:axId val="35789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78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Elapsed</a:t>
            </a:r>
            <a:r>
              <a:rPr lang="en-US" altLang="ja-JP" baseline="0"/>
              <a:t> time on C2050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Sheet1!$N$52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Sheet1!$O$51:$V$51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Sheet1!$O$52:$V$52</c:f>
              <c:numCache>
                <c:formatCode>General</c:formatCode>
                <c:ptCount val="8"/>
                <c:pt idx="0">
                  <c:v>0.31</c:v>
                </c:pt>
                <c:pt idx="1">
                  <c:v>1.24</c:v>
                </c:pt>
                <c:pt idx="2">
                  <c:v>3.1</c:v>
                </c:pt>
                <c:pt idx="3">
                  <c:v>5.69</c:v>
                </c:pt>
                <c:pt idx="4">
                  <c:v>10.11</c:v>
                </c:pt>
                <c:pt idx="5">
                  <c:v>14.33</c:v>
                </c:pt>
                <c:pt idx="6">
                  <c:v>20.8</c:v>
                </c:pt>
                <c:pt idx="7">
                  <c:v>29.14</c:v>
                </c:pt>
              </c:numCache>
            </c:numRef>
          </c:val>
        </c:ser>
        <c:ser>
          <c:idx val="1"/>
          <c:order val="1"/>
          <c:tx>
            <c:strRef>
              <c:f>Sheet1!$N$53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Sheet1!$O$51:$V$51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Sheet1!$O$53:$V$53</c:f>
              <c:numCache>
                <c:formatCode>General</c:formatCode>
                <c:ptCount val="8"/>
                <c:pt idx="0">
                  <c:v>0.23</c:v>
                </c:pt>
                <c:pt idx="1">
                  <c:v>1.3</c:v>
                </c:pt>
                <c:pt idx="2">
                  <c:v>3.28</c:v>
                </c:pt>
                <c:pt idx="3">
                  <c:v>6.68</c:v>
                </c:pt>
                <c:pt idx="4">
                  <c:v>12.32</c:v>
                </c:pt>
                <c:pt idx="5">
                  <c:v>18.149999999999999</c:v>
                </c:pt>
                <c:pt idx="6">
                  <c:v>27.73</c:v>
                </c:pt>
                <c:pt idx="7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Sheet1!$N$54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Sheet1!$O$51:$V$51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Sheet1!$O$54:$V$54</c:f>
              <c:numCache>
                <c:formatCode>General</c:formatCode>
                <c:ptCount val="8"/>
                <c:pt idx="0">
                  <c:v>0.23</c:v>
                </c:pt>
                <c:pt idx="1">
                  <c:v>2.1</c:v>
                </c:pt>
                <c:pt idx="2">
                  <c:v>6.87</c:v>
                </c:pt>
                <c:pt idx="3">
                  <c:v>16.739999999999998</c:v>
                </c:pt>
                <c:pt idx="4">
                  <c:v>35.130000000000003</c:v>
                </c:pt>
                <c:pt idx="5">
                  <c:v>55.21</c:v>
                </c:pt>
                <c:pt idx="6">
                  <c:v>87.72</c:v>
                </c:pt>
                <c:pt idx="7">
                  <c:v>141.34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890176"/>
        <c:axId val="358025664"/>
      </c:barChart>
      <c:catAx>
        <c:axId val="3578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8025664"/>
        <c:crosses val="autoZero"/>
        <c:auto val="1"/>
        <c:lblAlgn val="ctr"/>
        <c:lblOffset val="100"/>
        <c:noMultiLvlLbl val="0"/>
      </c:catAx>
      <c:valAx>
        <c:axId val="35802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78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Elapsed</a:t>
            </a:r>
            <a:r>
              <a:rPr lang="en-US" altLang="ja-JP" baseline="0"/>
              <a:t> time on K20c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Sheet1!$O$1:$V$1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Sheet1!$O$2:$V$2</c:f>
              <c:numCache>
                <c:formatCode>General</c:formatCode>
                <c:ptCount val="8"/>
                <c:pt idx="0">
                  <c:v>0.27</c:v>
                </c:pt>
                <c:pt idx="1">
                  <c:v>0.81</c:v>
                </c:pt>
                <c:pt idx="2">
                  <c:v>2.13</c:v>
                </c:pt>
                <c:pt idx="3">
                  <c:v>3.84</c:v>
                </c:pt>
                <c:pt idx="4">
                  <c:v>6.65</c:v>
                </c:pt>
                <c:pt idx="5">
                  <c:v>9.24</c:v>
                </c:pt>
                <c:pt idx="6">
                  <c:v>13.1</c:v>
                </c:pt>
                <c:pt idx="7">
                  <c:v>18.309999999999999</c:v>
                </c:pt>
              </c:numCache>
            </c:numRef>
          </c:val>
        </c:ser>
        <c:ser>
          <c:idx val="1"/>
          <c:order val="1"/>
          <c:tx>
            <c:strRef>
              <c:f>Sheet1!$N$3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Sheet1!$O$1:$V$1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Sheet1!$O$3:$V$3</c:f>
              <c:numCache>
                <c:formatCode>General</c:formatCode>
                <c:ptCount val="8"/>
                <c:pt idx="0">
                  <c:v>0.16</c:v>
                </c:pt>
                <c:pt idx="1">
                  <c:v>1.02</c:v>
                </c:pt>
                <c:pt idx="2">
                  <c:v>2.59</c:v>
                </c:pt>
                <c:pt idx="3">
                  <c:v>5.09</c:v>
                </c:pt>
                <c:pt idx="4">
                  <c:v>9.52</c:v>
                </c:pt>
                <c:pt idx="5">
                  <c:v>14.03</c:v>
                </c:pt>
                <c:pt idx="6">
                  <c:v>21.25</c:v>
                </c:pt>
                <c:pt idx="7">
                  <c:v>32.08</c:v>
                </c:pt>
              </c:numCache>
            </c:numRef>
          </c:val>
        </c:ser>
        <c:ser>
          <c:idx val="2"/>
          <c:order val="2"/>
          <c:tx>
            <c:strRef>
              <c:f>Sheet1!$N$4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Sheet1!$O$1:$V$1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Sheet1!$O$4:$V$4</c:f>
              <c:numCache>
                <c:formatCode>General</c:formatCode>
                <c:ptCount val="8"/>
                <c:pt idx="0">
                  <c:v>0.14000000000000001</c:v>
                </c:pt>
                <c:pt idx="1">
                  <c:v>0.82</c:v>
                </c:pt>
                <c:pt idx="2">
                  <c:v>3.24</c:v>
                </c:pt>
                <c:pt idx="3">
                  <c:v>5.34</c:v>
                </c:pt>
                <c:pt idx="4">
                  <c:v>11.23</c:v>
                </c:pt>
                <c:pt idx="5">
                  <c:v>17.27</c:v>
                </c:pt>
                <c:pt idx="6">
                  <c:v>27.36</c:v>
                </c:pt>
                <c:pt idx="7">
                  <c:v>41.74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635144"/>
        <c:axId val="500635536"/>
      </c:barChart>
      <c:catAx>
        <c:axId val="50063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0635536"/>
        <c:crosses val="autoZero"/>
        <c:auto val="1"/>
        <c:lblAlgn val="ctr"/>
        <c:lblOffset val="100"/>
        <c:noMultiLvlLbl val="0"/>
      </c:catAx>
      <c:valAx>
        <c:axId val="50063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063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38100">
      <a:solidFill>
        <a:srgbClr val="C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Elapsed time on K20c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Sheet1!$O$1:$V$1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Sheet1!$O$2:$V$2</c:f>
              <c:numCache>
                <c:formatCode>General</c:formatCode>
                <c:ptCount val="8"/>
                <c:pt idx="0">
                  <c:v>0.27</c:v>
                </c:pt>
                <c:pt idx="1">
                  <c:v>0.81</c:v>
                </c:pt>
                <c:pt idx="2">
                  <c:v>2.13</c:v>
                </c:pt>
                <c:pt idx="3">
                  <c:v>3.84</c:v>
                </c:pt>
                <c:pt idx="4">
                  <c:v>6.65</c:v>
                </c:pt>
                <c:pt idx="5">
                  <c:v>9.24</c:v>
                </c:pt>
                <c:pt idx="6">
                  <c:v>13.1</c:v>
                </c:pt>
                <c:pt idx="7">
                  <c:v>18.309999999999999</c:v>
                </c:pt>
              </c:numCache>
            </c:numRef>
          </c:val>
        </c:ser>
        <c:ser>
          <c:idx val="1"/>
          <c:order val="1"/>
          <c:tx>
            <c:strRef>
              <c:f>Sheet1!$N$3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Sheet1!$O$1:$V$1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Sheet1!$O$3:$V$3</c:f>
              <c:numCache>
                <c:formatCode>General</c:formatCode>
                <c:ptCount val="8"/>
                <c:pt idx="0">
                  <c:v>0.16</c:v>
                </c:pt>
                <c:pt idx="1">
                  <c:v>1.02</c:v>
                </c:pt>
                <c:pt idx="2">
                  <c:v>2.59</c:v>
                </c:pt>
                <c:pt idx="3">
                  <c:v>5.09</c:v>
                </c:pt>
                <c:pt idx="4">
                  <c:v>9.52</c:v>
                </c:pt>
                <c:pt idx="5">
                  <c:v>14.03</c:v>
                </c:pt>
                <c:pt idx="6">
                  <c:v>21.25</c:v>
                </c:pt>
                <c:pt idx="7">
                  <c:v>32.08</c:v>
                </c:pt>
              </c:numCache>
            </c:numRef>
          </c:val>
        </c:ser>
        <c:ser>
          <c:idx val="2"/>
          <c:order val="2"/>
          <c:tx>
            <c:strRef>
              <c:f>Sheet1!$N$4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Sheet1!$O$1:$V$1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Sheet1!$O$4:$V$4</c:f>
              <c:numCache>
                <c:formatCode>General</c:formatCode>
                <c:ptCount val="8"/>
                <c:pt idx="0">
                  <c:v>0.14000000000000001</c:v>
                </c:pt>
                <c:pt idx="1">
                  <c:v>0.82</c:v>
                </c:pt>
                <c:pt idx="2">
                  <c:v>3.24</c:v>
                </c:pt>
                <c:pt idx="3">
                  <c:v>5.34</c:v>
                </c:pt>
                <c:pt idx="4">
                  <c:v>11.23</c:v>
                </c:pt>
                <c:pt idx="5">
                  <c:v>17.27</c:v>
                </c:pt>
                <c:pt idx="6">
                  <c:v>27.36</c:v>
                </c:pt>
                <c:pt idx="7">
                  <c:v>41.74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636320"/>
        <c:axId val="500636712"/>
      </c:barChart>
      <c:catAx>
        <c:axId val="50063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0636712"/>
        <c:crosses val="autoZero"/>
        <c:auto val="1"/>
        <c:lblAlgn val="ctr"/>
        <c:lblOffset val="100"/>
        <c:noMultiLvlLbl val="0"/>
      </c:catAx>
      <c:valAx>
        <c:axId val="500636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06363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8575">
      <a:solidFill>
        <a:srgbClr val="C00000"/>
      </a:solidFill>
    </a:ln>
    <a:effectLst/>
  </c:spPr>
  <c:txPr>
    <a:bodyPr/>
    <a:lstStyle/>
    <a:p>
      <a:pPr>
        <a:defRPr sz="1200"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N^3/time</a:t>
            </a:r>
            <a:r>
              <a:rPr lang="en-US" altLang="ja-JP" baseline="0"/>
              <a:t> on K20c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Sheet1!$N$6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Sheet1!$O$5:$V$5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Sheet1!$O$6:$V$6</c:f>
              <c:numCache>
                <c:formatCode>General</c:formatCode>
                <c:ptCount val="8"/>
                <c:pt idx="0">
                  <c:v>3976821570.3703699</c:v>
                </c:pt>
                <c:pt idx="1">
                  <c:v>10604857520.987654</c:v>
                </c:pt>
                <c:pt idx="2">
                  <c:v>13610811853.521128</c:v>
                </c:pt>
                <c:pt idx="3">
                  <c:v>17069875200</c:v>
                </c:pt>
                <c:pt idx="4">
                  <c:v>20949484135.93985</c:v>
                </c:pt>
                <c:pt idx="5">
                  <c:v>23564135508.225109</c:v>
                </c:pt>
                <c:pt idx="6">
                  <c:v>26634630839.694656</c:v>
                </c:pt>
                <c:pt idx="7">
                  <c:v>28639353694.37466</c:v>
                </c:pt>
              </c:numCache>
            </c:numRef>
          </c:val>
        </c:ser>
        <c:ser>
          <c:idx val="1"/>
          <c:order val="1"/>
          <c:tx>
            <c:strRef>
              <c:f>Sheet1!$N$7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Sheet1!$O$5:$V$5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Sheet1!$O$7:$V$7</c:f>
              <c:numCache>
                <c:formatCode>General</c:formatCode>
                <c:ptCount val="8"/>
                <c:pt idx="0">
                  <c:v>6710886400</c:v>
                </c:pt>
                <c:pt idx="1">
                  <c:v>8421504501.960784</c:v>
                </c:pt>
                <c:pt idx="2">
                  <c:v>11193447586.100388</c:v>
                </c:pt>
                <c:pt idx="3">
                  <c:v>12877862626.32613</c:v>
                </c:pt>
                <c:pt idx="4">
                  <c:v>14633830830.252102</c:v>
                </c:pt>
                <c:pt idx="5">
                  <c:v>15519074276.265146</c:v>
                </c:pt>
                <c:pt idx="6">
                  <c:v>16419466541.17647</c:v>
                </c:pt>
                <c:pt idx="7">
                  <c:v>16346214655.361597</c:v>
                </c:pt>
              </c:numCache>
            </c:numRef>
          </c:val>
        </c:ser>
        <c:ser>
          <c:idx val="2"/>
          <c:order val="2"/>
          <c:tx>
            <c:strRef>
              <c:f>Sheet1!$N$8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Sheet1!$O$5:$V$5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Sheet1!$O$8:$V$8</c:f>
              <c:numCache>
                <c:formatCode>General</c:formatCode>
                <c:ptCount val="8"/>
                <c:pt idx="0">
                  <c:v>7669584457.1428566</c:v>
                </c:pt>
                <c:pt idx="1">
                  <c:v>10475529990.243902</c:v>
                </c:pt>
                <c:pt idx="2">
                  <c:v>8947848533.3333321</c:v>
                </c:pt>
                <c:pt idx="3">
                  <c:v>12274966435.955057</c:v>
                </c:pt>
                <c:pt idx="4">
                  <c:v>12405527115.22707</c:v>
                </c:pt>
                <c:pt idx="5">
                  <c:v>12607562947.075855</c:v>
                </c:pt>
                <c:pt idx="6">
                  <c:v>12752692397.660818</c:v>
                </c:pt>
                <c:pt idx="7">
                  <c:v>12563166414.566362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637496"/>
        <c:axId val="500637888"/>
      </c:barChart>
      <c:catAx>
        <c:axId val="50063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0637888"/>
        <c:crosses val="autoZero"/>
        <c:auto val="1"/>
        <c:lblAlgn val="ctr"/>
        <c:lblOffset val="100"/>
        <c:noMultiLvlLbl val="0"/>
      </c:catAx>
      <c:valAx>
        <c:axId val="500637888"/>
        <c:scaling>
          <c:orientation val="minMax"/>
          <c:max val="3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063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38100">
      <a:solidFill>
        <a:srgbClr val="C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N^3/time</a:t>
            </a:r>
            <a:r>
              <a:rPr lang="en-US" altLang="ja-JP" baseline="0"/>
              <a:t> on GTX580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Sheet1!$N$31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Sheet1!$O$30:$V$30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Sheet1!$O$31:$V$31</c:f>
              <c:numCache>
                <c:formatCode>General</c:formatCode>
                <c:ptCount val="8"/>
                <c:pt idx="0">
                  <c:v>4473924266.666667</c:v>
                </c:pt>
                <c:pt idx="1">
                  <c:v>9651611901.1235962</c:v>
                </c:pt>
                <c:pt idx="2">
                  <c:v>12496133296.551725</c:v>
                </c:pt>
                <c:pt idx="3">
                  <c:v>15103299716.129032</c:v>
                </c:pt>
                <c:pt idx="4">
                  <c:v>17612398167.38306</c:v>
                </c:pt>
                <c:pt idx="5">
                  <c:v>19319663894.942326</c:v>
                </c:pt>
                <c:pt idx="6">
                  <c:v>21120681840.193707</c:v>
                </c:pt>
                <c:pt idx="7">
                  <c:v>22515524523.142982</c:v>
                </c:pt>
              </c:numCache>
            </c:numRef>
          </c:val>
        </c:ser>
        <c:ser>
          <c:idx val="1"/>
          <c:order val="1"/>
          <c:tx>
            <c:strRef>
              <c:f>Sheet1!$N$32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Sheet1!$O$30:$V$30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Sheet1!$O$32:$V$32</c:f>
              <c:numCache>
                <c:formatCode>General</c:formatCode>
                <c:ptCount val="8"/>
                <c:pt idx="0">
                  <c:v>6316128376.4705877</c:v>
                </c:pt>
                <c:pt idx="1">
                  <c:v>8259552492.3076916</c:v>
                </c:pt>
                <c:pt idx="2">
                  <c:v>10542192453.818182</c:v>
                </c:pt>
                <c:pt idx="3">
                  <c:v>12027214819.816513</c:v>
                </c:pt>
                <c:pt idx="4">
                  <c:v>13421393979.19075</c:v>
                </c:pt>
                <c:pt idx="5">
                  <c:v>14175300266.666668</c:v>
                </c:pt>
                <c:pt idx="6">
                  <c:v>14917215220.179564</c:v>
                </c:pt>
                <c:pt idx="7">
                  <c:v>15107650998.09853</c:v>
                </c:pt>
              </c:numCache>
            </c:numRef>
          </c:val>
        </c:ser>
        <c:ser>
          <c:idx val="2"/>
          <c:order val="2"/>
          <c:tx>
            <c:strRef>
              <c:f>Sheet1!$N$33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Sheet1!$O$30:$V$30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Sheet1!$O$33:$V$33</c:f>
              <c:numCache>
                <c:formatCode>General</c:formatCode>
                <c:ptCount val="8"/>
                <c:pt idx="0">
                  <c:v>7669584457.1428566</c:v>
                </c:pt>
                <c:pt idx="1">
                  <c:v>10475529990.243902</c:v>
                </c:pt>
                <c:pt idx="2">
                  <c:v>11236833041.860464</c:v>
                </c:pt>
                <c:pt idx="3">
                  <c:v>12274966435.955057</c:v>
                </c:pt>
                <c:pt idx="4">
                  <c:v>12472163787.287376</c:v>
                </c:pt>
                <c:pt idx="5">
                  <c:v>12688380658.275059</c:v>
                </c:pt>
                <c:pt idx="6">
                  <c:v>12818283027.185894</c:v>
                </c:pt>
                <c:pt idx="7">
                  <c:v>12620615310.324911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411144"/>
        <c:axId val="501411536"/>
      </c:barChart>
      <c:catAx>
        <c:axId val="50141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1411536"/>
        <c:crosses val="autoZero"/>
        <c:auto val="1"/>
        <c:lblAlgn val="ctr"/>
        <c:lblOffset val="100"/>
        <c:noMultiLvlLbl val="0"/>
      </c:catAx>
      <c:valAx>
        <c:axId val="501411536"/>
        <c:scaling>
          <c:orientation val="minMax"/>
          <c:max val="3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1411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N^3/time</a:t>
            </a:r>
            <a:r>
              <a:rPr lang="en-US" altLang="ja-JP" baseline="0"/>
              <a:t> on C2050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Sheet1!$N$56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Sheet1!$O$55:$V$55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Sheet1!$O$56:$V$56</c:f>
              <c:numCache>
                <c:formatCode>General</c:formatCode>
                <c:ptCount val="8"/>
                <c:pt idx="0">
                  <c:v>3463683303.2258067</c:v>
                </c:pt>
                <c:pt idx="1">
                  <c:v>6927366606.4516134</c:v>
                </c:pt>
                <c:pt idx="2">
                  <c:v>9351944918.7096767</c:v>
                </c:pt>
                <c:pt idx="3">
                  <c:v>11519915776.449911</c:v>
                </c:pt>
                <c:pt idx="4">
                  <c:v>13779828833.234423</c:v>
                </c:pt>
                <c:pt idx="5">
                  <c:v>15194180885.973482</c:v>
                </c:pt>
                <c:pt idx="6">
                  <c:v>16774695384.615383</c:v>
                </c:pt>
                <c:pt idx="7">
                  <c:v>17995420938.366505</c:v>
                </c:pt>
              </c:numCache>
            </c:numRef>
          </c:val>
        </c:ser>
        <c:ser>
          <c:idx val="1"/>
          <c:order val="1"/>
          <c:tx>
            <c:strRef>
              <c:f>Sheet1!$N$57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Sheet1!$O$55:$V$55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Sheet1!$O$57:$V$57</c:f>
              <c:numCache>
                <c:formatCode>General</c:formatCode>
                <c:ptCount val="8"/>
                <c:pt idx="0">
                  <c:v>4668442713.043478</c:v>
                </c:pt>
                <c:pt idx="1">
                  <c:v>6607641993.8461533</c:v>
                </c:pt>
                <c:pt idx="2">
                  <c:v>8838728429.2682934</c:v>
                </c:pt>
                <c:pt idx="3">
                  <c:v>9812622869.4610786</c:v>
                </c:pt>
                <c:pt idx="4">
                  <c:v>11307960187.012987</c:v>
                </c:pt>
                <c:pt idx="5">
                  <c:v>11996287167.823692</c:v>
                </c:pt>
                <c:pt idx="6">
                  <c:v>12582533862.243057</c:v>
                </c:pt>
                <c:pt idx="7">
                  <c:v>12515192509.403341</c:v>
                </c:pt>
              </c:numCache>
            </c:numRef>
          </c:val>
        </c:ser>
        <c:ser>
          <c:idx val="2"/>
          <c:order val="2"/>
          <c:tx>
            <c:strRef>
              <c:f>Sheet1!$N$58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Sheet1!$O$55:$V$55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Sheet1!$O$58:$V$58</c:f>
              <c:numCache>
                <c:formatCode>General</c:formatCode>
                <c:ptCount val="8"/>
                <c:pt idx="0">
                  <c:v>4668442713.043478</c:v>
                </c:pt>
                <c:pt idx="1">
                  <c:v>4090445043.8095236</c:v>
                </c:pt>
                <c:pt idx="2">
                  <c:v>4219946033.1877728</c:v>
                </c:pt>
                <c:pt idx="3">
                  <c:v>3915670296.7741938</c:v>
                </c:pt>
                <c:pt idx="4">
                  <c:v>3965672345.6874461</c:v>
                </c:pt>
                <c:pt idx="5">
                  <c:v>3943716937.0766163</c:v>
                </c:pt>
                <c:pt idx="6">
                  <c:v>3977583948.9284086</c:v>
                </c:pt>
                <c:pt idx="7">
                  <c:v>3710107302.5611997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412320"/>
        <c:axId val="501412712"/>
      </c:barChart>
      <c:catAx>
        <c:axId val="5014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1412712"/>
        <c:crosses val="autoZero"/>
        <c:auto val="1"/>
        <c:lblAlgn val="ctr"/>
        <c:lblOffset val="100"/>
        <c:noMultiLvlLbl val="0"/>
      </c:catAx>
      <c:valAx>
        <c:axId val="501412712"/>
        <c:scaling>
          <c:orientation val="minMax"/>
          <c:max val="3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141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N^3/time on K20c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Sheet1!$N$6</c:f>
              <c:strCache>
                <c:ptCount val="1"/>
                <c:pt idx="0">
                  <c:v>EigenG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Sheet1!$O$5:$V$5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Sheet1!$O$6:$V$6</c:f>
              <c:numCache>
                <c:formatCode>General</c:formatCode>
                <c:ptCount val="8"/>
                <c:pt idx="0">
                  <c:v>3976821570.3703699</c:v>
                </c:pt>
                <c:pt idx="1">
                  <c:v>10604857520.987654</c:v>
                </c:pt>
                <c:pt idx="2">
                  <c:v>13610811853.521128</c:v>
                </c:pt>
                <c:pt idx="3">
                  <c:v>17069875200</c:v>
                </c:pt>
                <c:pt idx="4">
                  <c:v>20949484135.93985</c:v>
                </c:pt>
                <c:pt idx="5">
                  <c:v>23564135508.225109</c:v>
                </c:pt>
                <c:pt idx="6">
                  <c:v>26634630839.694656</c:v>
                </c:pt>
                <c:pt idx="7">
                  <c:v>28639353694.37466</c:v>
                </c:pt>
              </c:numCache>
            </c:numRef>
          </c:val>
        </c:ser>
        <c:ser>
          <c:idx val="1"/>
          <c:order val="1"/>
          <c:tx>
            <c:strRef>
              <c:f>Sheet1!$N$7</c:f>
              <c:strCache>
                <c:ptCount val="1"/>
                <c:pt idx="0">
                  <c:v>MAGMA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Sheet1!$O$5:$V$5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Sheet1!$O$7:$V$7</c:f>
              <c:numCache>
                <c:formatCode>General</c:formatCode>
                <c:ptCount val="8"/>
                <c:pt idx="0">
                  <c:v>6710886400</c:v>
                </c:pt>
                <c:pt idx="1">
                  <c:v>8421504501.960784</c:v>
                </c:pt>
                <c:pt idx="2">
                  <c:v>11193447586.100388</c:v>
                </c:pt>
                <c:pt idx="3">
                  <c:v>12877862626.32613</c:v>
                </c:pt>
                <c:pt idx="4">
                  <c:v>14633830830.252102</c:v>
                </c:pt>
                <c:pt idx="5">
                  <c:v>15519074276.265146</c:v>
                </c:pt>
                <c:pt idx="6">
                  <c:v>16419466541.17647</c:v>
                </c:pt>
                <c:pt idx="7">
                  <c:v>16346214655.361597</c:v>
                </c:pt>
              </c:numCache>
            </c:numRef>
          </c:val>
        </c:ser>
        <c:ser>
          <c:idx val="2"/>
          <c:order val="2"/>
          <c:tx>
            <c:strRef>
              <c:f>Sheet1!$N$8</c:f>
              <c:strCache>
                <c:ptCount val="1"/>
                <c:pt idx="0">
                  <c:v>LAPACK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Sheet1!$O$5:$V$5</c:f>
              <c:numCache>
                <c:formatCode>General</c:formatCode>
                <c:ptCount val="8"/>
                <c:pt idx="0">
                  <c:v>1024</c:v>
                </c:pt>
                <c:pt idx="1">
                  <c:v>2048</c:v>
                </c:pt>
                <c:pt idx="2">
                  <c:v>3072</c:v>
                </c:pt>
                <c:pt idx="3">
                  <c:v>4032</c:v>
                </c:pt>
                <c:pt idx="4">
                  <c:v>5184</c:v>
                </c:pt>
                <c:pt idx="5">
                  <c:v>6016</c:v>
                </c:pt>
                <c:pt idx="6">
                  <c:v>7040</c:v>
                </c:pt>
                <c:pt idx="7">
                  <c:v>8064</c:v>
                </c:pt>
              </c:numCache>
            </c:numRef>
          </c:cat>
          <c:val>
            <c:numRef>
              <c:f>Sheet1!$O$8:$V$8</c:f>
              <c:numCache>
                <c:formatCode>General</c:formatCode>
                <c:ptCount val="8"/>
                <c:pt idx="0">
                  <c:v>7669584457.1428566</c:v>
                </c:pt>
                <c:pt idx="1">
                  <c:v>10475529990.243902</c:v>
                </c:pt>
                <c:pt idx="2">
                  <c:v>8947848533.3333321</c:v>
                </c:pt>
                <c:pt idx="3">
                  <c:v>12274966435.955057</c:v>
                </c:pt>
                <c:pt idx="4">
                  <c:v>12405527115.22707</c:v>
                </c:pt>
                <c:pt idx="5">
                  <c:v>12607562947.075855</c:v>
                </c:pt>
                <c:pt idx="6">
                  <c:v>12752692397.660818</c:v>
                </c:pt>
                <c:pt idx="7">
                  <c:v>12563166414.566362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413496"/>
        <c:axId val="501413888"/>
      </c:barChart>
      <c:catAx>
        <c:axId val="50141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1413888"/>
        <c:crosses val="autoZero"/>
        <c:auto val="1"/>
        <c:lblAlgn val="ctr"/>
        <c:lblOffset val="100"/>
        <c:noMultiLvlLbl val="0"/>
      </c:catAx>
      <c:valAx>
        <c:axId val="501413888"/>
        <c:scaling>
          <c:orientation val="minMax"/>
          <c:max val="3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141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8575">
      <a:solidFill>
        <a:srgbClr val="C00000"/>
      </a:solidFill>
    </a:ln>
    <a:effectLst/>
  </c:spPr>
  <c:txPr>
    <a:bodyPr/>
    <a:lstStyle/>
    <a:p>
      <a:pPr>
        <a:defRPr sz="1200"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F124E-ED7C-47D2-97B7-0EE8299996B5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F2DA-26E6-4A96-B467-0BBAE25F85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161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2FCD-4FB4-44CB-9809-61F9B6DDA611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B4576-0E9B-4A02-9E95-34B9464B7B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49613" y="504825"/>
            <a:ext cx="3367087" cy="25257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576-0E9B-4A02-9E95-34B9464B7B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4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49613" y="504825"/>
            <a:ext cx="3367087" cy="25257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BCE4-16DA-49B5-A292-D7A05632AD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23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49613" y="504825"/>
            <a:ext cx="3367087" cy="25257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BCE4-16DA-49B5-A292-D7A05632ADD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56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49613" y="504825"/>
            <a:ext cx="3367087" cy="25257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576-0E9B-4A02-9E95-34B9464B7BB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07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49613" y="504825"/>
            <a:ext cx="3367087" cy="25257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576-0E9B-4A02-9E95-34B9464B7BB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36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package" Target="../embeddings/Microsoft_Excel_Worksheet4.xls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emf"/><Relationship Id="rId5" Type="http://schemas.openxmlformats.org/officeDocument/2006/relationships/image" Target="../media/image23.emf"/><Relationship Id="rId10" Type="http://schemas.openxmlformats.org/officeDocument/2006/relationships/package" Target="../embeddings/Microsoft_Excel_Worksheet3.xlsx"/><Relationship Id="rId4" Type="http://schemas.openxmlformats.org/officeDocument/2006/relationships/package" Target="../embeddings/Microsoft_Excel_Worksheet1.xls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4400" cap="none" dirty="0" smtClean="0"/>
              <a:t>第三世代</a:t>
            </a:r>
            <a:r>
              <a:rPr lang="en-US" altLang="ja-JP" sz="4400" cap="none" dirty="0" smtClean="0"/>
              <a:t>NVIDIA GPU</a:t>
            </a:r>
            <a:r>
              <a:rPr lang="ja-JP" altLang="en-US" sz="4400" cap="none" dirty="0" smtClean="0"/>
              <a:t>を用いた高性能固有値ソルバの開発</a:t>
            </a:r>
            <a:endParaRPr lang="ja-JP" altLang="en-US" sz="4400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270576" cy="2732112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300" dirty="0">
                <a:latin typeface="ＭＳ Ｐゴシック" pitchFamily="50" charset="-128"/>
                <a:ea typeface="ＭＳ Ｐゴシック" pitchFamily="50" charset="-128"/>
              </a:rPr>
              <a:t>今村俊幸 </a:t>
            </a:r>
            <a:r>
              <a:rPr lang="en-US" altLang="ja-JP" sz="3300" dirty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en-US" altLang="zh-TW" sz="3300" dirty="0">
                <a:latin typeface="ＭＳ Ｐゴシック" pitchFamily="50" charset="-128"/>
                <a:ea typeface="ＭＳ Ｐゴシック" pitchFamily="50" charset="-128"/>
              </a:rPr>
              <a:t>Toshiyuki Imamura) </a:t>
            </a:r>
            <a:r>
              <a:rPr lang="en-US" altLang="zh-TW" sz="3300" baseline="30000" dirty="0">
                <a:latin typeface="ＭＳ Ｐゴシック" pitchFamily="50" charset="-128"/>
                <a:ea typeface="ＭＳ Ｐゴシック" pitchFamily="50" charset="-128"/>
              </a:rPr>
              <a:t>1,2)</a:t>
            </a:r>
          </a:p>
          <a:p>
            <a:endParaRPr lang="en-US" altLang="ja-JP" dirty="0">
              <a:latin typeface="ＭＳ Ｐゴシック" pitchFamily="50" charset="-128"/>
            </a:endParaRPr>
          </a:p>
          <a:p>
            <a:r>
              <a:rPr lang="en-US" altLang="ja-JP" dirty="0" smtClean="0">
                <a:latin typeface="ＭＳ Ｐゴシック" pitchFamily="50" charset="-128"/>
              </a:rPr>
              <a:t>1) </a:t>
            </a:r>
            <a:r>
              <a:rPr lang="ja-JP" altLang="en-US" dirty="0" smtClean="0">
                <a:latin typeface="ＭＳ Ｐゴシック" pitchFamily="50" charset="-128"/>
              </a:rPr>
              <a:t>理化学研究所 計算科学研究機構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en-US" altLang="ja-JP" dirty="0" smtClean="0">
                <a:latin typeface="ＭＳ Ｐゴシック" pitchFamily="50" charset="-128"/>
              </a:rPr>
              <a:t>    (RIKEN, Advanced Institute for Computational Science)</a:t>
            </a:r>
          </a:p>
          <a:p>
            <a:r>
              <a:rPr lang="en-US" altLang="ja-JP" dirty="0">
                <a:latin typeface="ＭＳ Ｐゴシック" pitchFamily="50" charset="-128"/>
              </a:rPr>
              <a:t>2</a:t>
            </a:r>
            <a:r>
              <a:rPr lang="en-US" altLang="ja-JP" dirty="0" smtClean="0">
                <a:latin typeface="ＭＳ Ｐゴシック" pitchFamily="50" charset="-128"/>
              </a:rPr>
              <a:t>) CREST/JST</a:t>
            </a:r>
          </a:p>
          <a:p>
            <a:endParaRPr lang="en-US" altLang="ja-JP" dirty="0">
              <a:latin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</a:rPr>
              <a:t>本研究は</a:t>
            </a:r>
            <a:r>
              <a:rPr lang="en-US" altLang="ja-JP" dirty="0" smtClean="0">
                <a:latin typeface="ＭＳ Ｐゴシック" pitchFamily="50" charset="-128"/>
              </a:rPr>
              <a:t>JST CREST/ </a:t>
            </a:r>
            <a:r>
              <a:rPr lang="en-US" altLang="ja-JP" dirty="0" err="1" smtClean="0">
                <a:latin typeface="ＭＳ Ｐゴシック" pitchFamily="50" charset="-128"/>
              </a:rPr>
              <a:t>EigenExa</a:t>
            </a:r>
            <a:r>
              <a:rPr lang="en-US" altLang="ja-JP" dirty="0" smtClean="0">
                <a:latin typeface="ＭＳ Ｐゴシック" pitchFamily="50" charset="-128"/>
              </a:rPr>
              <a:t> </a:t>
            </a:r>
            <a:r>
              <a:rPr lang="ja-JP" altLang="en-US" dirty="0" smtClean="0">
                <a:latin typeface="ＭＳ Ｐゴシック" pitchFamily="50" charset="-128"/>
              </a:rPr>
              <a:t>チームでの共同研究成果を含みます。特に、</a:t>
            </a:r>
            <a:r>
              <a:rPr lang="en-US" altLang="ja-JP" dirty="0" smtClean="0">
                <a:latin typeface="ＭＳ Ｐゴシック" pitchFamily="50" charset="-128"/>
              </a:rPr>
              <a:t> JAEA</a:t>
            </a:r>
            <a:r>
              <a:rPr lang="ja-JP" altLang="en-US" dirty="0" smtClean="0">
                <a:latin typeface="ＭＳ Ｐゴシック" pitchFamily="50" charset="-128"/>
              </a:rPr>
              <a:t>山田氏</a:t>
            </a:r>
            <a:r>
              <a:rPr lang="ja-JP" altLang="en-US" dirty="0">
                <a:latin typeface="ＭＳ Ｐゴシック" pitchFamily="50" charset="-128"/>
              </a:rPr>
              <a:t>・</a:t>
            </a:r>
            <a:r>
              <a:rPr lang="ja-JP" altLang="en-US" dirty="0" smtClean="0">
                <a:latin typeface="ＭＳ Ｐゴシック" pitchFamily="50" charset="-128"/>
              </a:rPr>
              <a:t>町田氏ならびに電通大学生に感謝します。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en-US" altLang="ja-JP" dirty="0" smtClean="0">
                <a:latin typeface="ＭＳ Ｐゴシック" pitchFamily="50" charset="-128"/>
              </a:rPr>
              <a:t>※ GTC Japan 2013, PPAM2013 Warsaw</a:t>
            </a:r>
            <a:r>
              <a:rPr lang="ja-JP" altLang="en-US" dirty="0" err="1" smtClean="0">
                <a:latin typeface="ＭＳ Ｐゴシック" pitchFamily="50" charset="-128"/>
              </a:rPr>
              <a:t>での</a:t>
            </a:r>
            <a:r>
              <a:rPr lang="ja-JP" altLang="en-US" dirty="0" smtClean="0">
                <a:latin typeface="ＭＳ Ｐゴシック" pitchFamily="50" charset="-128"/>
              </a:rPr>
              <a:t>講演のエンハンス版です。</a:t>
            </a:r>
            <a:endParaRPr lang="en-US" altLang="ja-JP" dirty="0" smtClean="0">
              <a:latin typeface="ＭＳ Ｐゴシック" pitchFamily="50" charset="-128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March, 11. 2014</a:t>
            </a:r>
            <a:endParaRPr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「コンピューティクスによる物質デザイン</a:t>
            </a:r>
            <a:r>
              <a:rPr lang="en-US" altLang="ja-JP" dirty="0" smtClean="0"/>
              <a:t>: </a:t>
            </a:r>
            <a:r>
              <a:rPr lang="ja-JP" altLang="en-US" dirty="0" smtClean="0"/>
              <a:t>複合相関と非平衡ダイナミックス」</a:t>
            </a:r>
            <a:r>
              <a:rPr lang="en-US" altLang="ja-JP" dirty="0" smtClean="0"/>
              <a:t>, 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年度第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回研究会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32524"/>
            <a:ext cx="652754" cy="110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8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Straightforward CUDA code writing</a:t>
            </a:r>
            <a:endParaRPr lang="en-US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March, 11. 2014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「コンピューティクスによる物質デザイン</a:t>
            </a:r>
            <a:r>
              <a:rPr lang="en-US" altLang="ja-JP" smtClean="0"/>
              <a:t>: </a:t>
            </a:r>
            <a:r>
              <a:rPr lang="ja-JP" altLang="en-US" smtClean="0"/>
              <a:t>複合相関と非平衡ダイナミックス」</a:t>
            </a:r>
            <a:r>
              <a:rPr lang="en-US" altLang="ja-JP" smtClean="0"/>
              <a:t>, </a:t>
            </a:r>
            <a:r>
              <a:rPr lang="ja-JP" altLang="en-US" smtClean="0"/>
              <a:t>平成</a:t>
            </a:r>
            <a:r>
              <a:rPr lang="en-US" altLang="ja-JP" smtClean="0"/>
              <a:t>25</a:t>
            </a:r>
            <a:r>
              <a:rPr lang="ja-JP" altLang="en-US" smtClean="0"/>
              <a:t>年度第</a:t>
            </a:r>
            <a:r>
              <a:rPr lang="en-US" altLang="ja-JP" smtClean="0"/>
              <a:t>2</a:t>
            </a:r>
            <a:r>
              <a:rPr lang="ja-JP" altLang="en-US" smtClean="0"/>
              <a:t>回研究会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35496" y="4219405"/>
            <a:ext cx="2697044" cy="1815882"/>
            <a:chOff x="1703512" y="4565446"/>
            <a:chExt cx="2697044" cy="1815882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512" y="5057264"/>
              <a:ext cx="920545" cy="687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7" name="グループ化 76"/>
            <p:cNvGrpSpPr/>
            <p:nvPr/>
          </p:nvGrpSpPr>
          <p:grpSpPr>
            <a:xfrm>
              <a:off x="2735968" y="4565446"/>
              <a:ext cx="1664588" cy="1815882"/>
              <a:chOff x="3491880" y="2708920"/>
              <a:chExt cx="1944216" cy="2120925"/>
            </a:xfrm>
          </p:grpSpPr>
          <p:sp>
            <p:nvSpPr>
              <p:cNvPr id="79" name="テキスト ボックス 78"/>
              <p:cNvSpPr txBox="1"/>
              <p:nvPr/>
            </p:nvSpPr>
            <p:spPr>
              <a:xfrm>
                <a:off x="3491880" y="2708920"/>
                <a:ext cx="1944216" cy="21209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従来法</a:t>
                </a:r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</p:txBody>
          </p:sp>
          <p:sp>
            <p:nvSpPr>
              <p:cNvPr id="80" name="正方形/長方形 79"/>
              <p:cNvSpPr/>
              <p:nvPr/>
            </p:nvSpPr>
            <p:spPr bwMode="auto">
              <a:xfrm>
                <a:off x="3779912" y="3127922"/>
                <a:ext cx="1440160" cy="3954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三重対格化</a:t>
                </a:r>
              </a:p>
            </p:txBody>
          </p:sp>
          <p:sp>
            <p:nvSpPr>
              <p:cNvPr id="81" name="正方形/長方形 80"/>
              <p:cNvSpPr/>
              <p:nvPr/>
            </p:nvSpPr>
            <p:spPr bwMode="auto">
              <a:xfrm>
                <a:off x="3779912" y="3694694"/>
                <a:ext cx="1440160" cy="3954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固有値計算</a:t>
                </a:r>
              </a:p>
            </p:txBody>
          </p:sp>
          <p:sp>
            <p:nvSpPr>
              <p:cNvPr id="82" name="正方形/長方形 81"/>
              <p:cNvSpPr/>
              <p:nvPr/>
            </p:nvSpPr>
            <p:spPr bwMode="auto">
              <a:xfrm>
                <a:off x="3779912" y="4270758"/>
                <a:ext cx="1440160" cy="3954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逆変換</a:t>
                </a:r>
              </a:p>
            </p:txBody>
          </p:sp>
          <p:sp>
            <p:nvSpPr>
              <p:cNvPr id="83" name="下矢印 82"/>
              <p:cNvSpPr/>
              <p:nvPr/>
            </p:nvSpPr>
            <p:spPr bwMode="auto">
              <a:xfrm>
                <a:off x="4427984" y="3501008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" name="下矢印 83"/>
              <p:cNvSpPr/>
              <p:nvPr/>
            </p:nvSpPr>
            <p:spPr bwMode="auto">
              <a:xfrm>
                <a:off x="4427984" y="4077072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78" name="左右矢印 77"/>
            <p:cNvSpPr/>
            <p:nvPr/>
          </p:nvSpPr>
          <p:spPr bwMode="auto">
            <a:xfrm>
              <a:off x="2447936" y="5273288"/>
              <a:ext cx="432767" cy="225892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高負荷関数単位で</a:t>
            </a:r>
            <a:r>
              <a:rPr lang="en-US" altLang="ja-JP" dirty="0" smtClean="0"/>
              <a:t>offload</a:t>
            </a: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</a:t>
            </a:r>
            <a:r>
              <a:rPr lang="ja-JP" altLang="en-US" dirty="0" smtClean="0">
                <a:sym typeface="Wingdings" panose="05000000000000000000" pitchFamily="2" charset="2"/>
              </a:rPr>
              <a:t>線形計算ならば、</a:t>
            </a:r>
            <a:r>
              <a:rPr lang="en-US" altLang="ja-JP" dirty="0" err="1" smtClean="0">
                <a:sym typeface="Wingdings" panose="05000000000000000000" pitchFamily="2" charset="2"/>
              </a:rPr>
              <a:t>matrix,vector</a:t>
            </a:r>
            <a:r>
              <a:rPr lang="ja-JP" altLang="en-US" dirty="0" smtClean="0">
                <a:sym typeface="Wingdings" panose="05000000000000000000" pitchFamily="2" charset="2"/>
              </a:rPr>
              <a:t>単位での疎粒度タスク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CUDA4</a:t>
            </a:r>
            <a:r>
              <a:rPr lang="ja-JP" altLang="en-US" dirty="0" smtClean="0">
                <a:sym typeface="Wingdings" panose="05000000000000000000" pitchFamily="2" charset="2"/>
              </a:rPr>
              <a:t>以降のマルチカーネル対応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ja-JP" altLang="en-US" dirty="0" smtClean="0">
                <a:sym typeface="Wingdings" panose="05000000000000000000" pitchFamily="2" charset="2"/>
              </a:rPr>
              <a:t>効率的なコア利用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sym typeface="Wingdings" panose="05000000000000000000" pitchFamily="2" charset="2"/>
              </a:rPr>
              <a:t></a:t>
            </a:r>
            <a:r>
              <a:rPr lang="ja-JP" altLang="en-US" dirty="0">
                <a:sym typeface="Wingdings" panose="05000000000000000000" pitchFamily="2" charset="2"/>
              </a:rPr>
              <a:t>十分</a:t>
            </a:r>
            <a:r>
              <a:rPr lang="ja-JP" altLang="en-US" dirty="0" smtClean="0">
                <a:sym typeface="Wingdings" panose="05000000000000000000" pitchFamily="2" charset="2"/>
              </a:rPr>
              <a:t>に最適化された</a:t>
            </a:r>
            <a:r>
              <a:rPr lang="en-US" altLang="ja-JP" dirty="0" smtClean="0">
                <a:sym typeface="Wingdings" panose="05000000000000000000" pitchFamily="2" charset="2"/>
              </a:rPr>
              <a:t>GPU BLAS</a:t>
            </a:r>
            <a:r>
              <a:rPr lang="ja-JP" altLang="en-US" dirty="0" smtClean="0">
                <a:sym typeface="Wingdings" panose="05000000000000000000" pitchFamily="2" charset="2"/>
              </a:rPr>
              <a:t>が欲しい！！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3911623" y="3284985"/>
            <a:ext cx="5196881" cy="3254359"/>
            <a:chOff x="5795663" y="3631025"/>
            <a:chExt cx="5196881" cy="3254359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5795663" y="3631025"/>
              <a:ext cx="5196881" cy="3172190"/>
              <a:chOff x="1650564" y="2814835"/>
              <a:chExt cx="3902069" cy="1992946"/>
            </a:xfrm>
          </p:grpSpPr>
          <p:sp>
            <p:nvSpPr>
              <p:cNvPr id="69" name="テキスト ボックス 68"/>
              <p:cNvSpPr txBox="1"/>
              <p:nvPr/>
            </p:nvSpPr>
            <p:spPr>
              <a:xfrm>
                <a:off x="1650564" y="2814835"/>
                <a:ext cx="3902069" cy="1992946"/>
              </a:xfrm>
              <a:custGeom>
                <a:avLst/>
                <a:gdLst>
                  <a:gd name="connsiteX0" fmla="*/ 0 w 2731317"/>
                  <a:gd name="connsiteY0" fmla="*/ 0 h 3200876"/>
                  <a:gd name="connsiteX1" fmla="*/ 2731317 w 2731317"/>
                  <a:gd name="connsiteY1" fmla="*/ 0 h 3200876"/>
                  <a:gd name="connsiteX2" fmla="*/ 2731317 w 2731317"/>
                  <a:gd name="connsiteY2" fmla="*/ 3200876 h 3200876"/>
                  <a:gd name="connsiteX3" fmla="*/ 0 w 2731317"/>
                  <a:gd name="connsiteY3" fmla="*/ 3200876 h 3200876"/>
                  <a:gd name="connsiteX4" fmla="*/ 0 w 2731317"/>
                  <a:gd name="connsiteY4" fmla="*/ 0 h 3200876"/>
                  <a:gd name="connsiteX0" fmla="*/ 660 w 2731977"/>
                  <a:gd name="connsiteY0" fmla="*/ 24323 h 3225199"/>
                  <a:gd name="connsiteX1" fmla="*/ 0 w 2731977"/>
                  <a:gd name="connsiteY1" fmla="*/ 0 h 3225199"/>
                  <a:gd name="connsiteX2" fmla="*/ 2731977 w 2731977"/>
                  <a:gd name="connsiteY2" fmla="*/ 24323 h 3225199"/>
                  <a:gd name="connsiteX3" fmla="*/ 2731977 w 2731977"/>
                  <a:gd name="connsiteY3" fmla="*/ 3225199 h 3225199"/>
                  <a:gd name="connsiteX4" fmla="*/ 660 w 2731977"/>
                  <a:gd name="connsiteY4" fmla="*/ 3225199 h 3225199"/>
                  <a:gd name="connsiteX5" fmla="*/ 660 w 2731977"/>
                  <a:gd name="connsiteY5" fmla="*/ 24323 h 3225199"/>
                  <a:gd name="connsiteX0" fmla="*/ 0 w 5169716"/>
                  <a:gd name="connsiteY0" fmla="*/ 1548323 h 3225199"/>
                  <a:gd name="connsiteX1" fmla="*/ 2437739 w 5169716"/>
                  <a:gd name="connsiteY1" fmla="*/ 0 h 3225199"/>
                  <a:gd name="connsiteX2" fmla="*/ 5169716 w 5169716"/>
                  <a:gd name="connsiteY2" fmla="*/ 24323 h 3225199"/>
                  <a:gd name="connsiteX3" fmla="*/ 5169716 w 5169716"/>
                  <a:gd name="connsiteY3" fmla="*/ 3225199 h 3225199"/>
                  <a:gd name="connsiteX4" fmla="*/ 2438399 w 5169716"/>
                  <a:gd name="connsiteY4" fmla="*/ 3225199 h 3225199"/>
                  <a:gd name="connsiteX5" fmla="*/ 0 w 5169716"/>
                  <a:gd name="connsiteY5" fmla="*/ 1548323 h 3225199"/>
                  <a:gd name="connsiteX0" fmla="*/ 13913 w 5183629"/>
                  <a:gd name="connsiteY0" fmla="*/ 1524000 h 3200876"/>
                  <a:gd name="connsiteX1" fmla="*/ 0 w 5183629"/>
                  <a:gd name="connsiteY1" fmla="*/ 28685 h 3200876"/>
                  <a:gd name="connsiteX2" fmla="*/ 5183629 w 5183629"/>
                  <a:gd name="connsiteY2" fmla="*/ 0 h 3200876"/>
                  <a:gd name="connsiteX3" fmla="*/ 5183629 w 5183629"/>
                  <a:gd name="connsiteY3" fmla="*/ 3200876 h 3200876"/>
                  <a:gd name="connsiteX4" fmla="*/ 2452312 w 5183629"/>
                  <a:gd name="connsiteY4" fmla="*/ 3200876 h 3200876"/>
                  <a:gd name="connsiteX5" fmla="*/ 13913 w 5183629"/>
                  <a:gd name="connsiteY5" fmla="*/ 1524000 h 3200876"/>
                  <a:gd name="connsiteX0" fmla="*/ 13913 w 5183629"/>
                  <a:gd name="connsiteY0" fmla="*/ 1524000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13913 w 5183629"/>
                  <a:gd name="connsiteY6" fmla="*/ 1524000 h 3200876"/>
                  <a:gd name="connsiteX0" fmla="*/ 2478816 w 5183629"/>
                  <a:gd name="connsiteY0" fmla="*/ 1524000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2478816 w 5183629"/>
                  <a:gd name="connsiteY6" fmla="*/ 1524000 h 3200876"/>
                  <a:gd name="connsiteX0" fmla="*/ 2412554 w 5183629"/>
                  <a:gd name="connsiteY0" fmla="*/ 1510748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2412554 w 5183629"/>
                  <a:gd name="connsiteY6" fmla="*/ 1510748 h 3200876"/>
                  <a:gd name="connsiteX0" fmla="*/ 2452310 w 5183629"/>
                  <a:gd name="connsiteY0" fmla="*/ 1510748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2452310 w 5183629"/>
                  <a:gd name="connsiteY6" fmla="*/ 1510748 h 3200876"/>
                  <a:gd name="connsiteX0" fmla="*/ 2452310 w 5196878"/>
                  <a:gd name="connsiteY0" fmla="*/ 1482063 h 3172191"/>
                  <a:gd name="connsiteX1" fmla="*/ 13254 w 5196878"/>
                  <a:gd name="connsiteY1" fmla="*/ 1470992 h 3172191"/>
                  <a:gd name="connsiteX2" fmla="*/ 0 w 5196878"/>
                  <a:gd name="connsiteY2" fmla="*/ 0 h 3172191"/>
                  <a:gd name="connsiteX3" fmla="*/ 5196878 w 5196878"/>
                  <a:gd name="connsiteY3" fmla="*/ 11071 h 3172191"/>
                  <a:gd name="connsiteX4" fmla="*/ 5183629 w 5196878"/>
                  <a:gd name="connsiteY4" fmla="*/ 3172191 h 3172191"/>
                  <a:gd name="connsiteX5" fmla="*/ 2452312 w 5196878"/>
                  <a:gd name="connsiteY5" fmla="*/ 3172191 h 3172191"/>
                  <a:gd name="connsiteX6" fmla="*/ 2452310 w 5196878"/>
                  <a:gd name="connsiteY6" fmla="*/ 1482063 h 317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6878" h="3172191">
                    <a:moveTo>
                      <a:pt x="2452310" y="1482063"/>
                    </a:moveTo>
                    <a:cubicBezTo>
                      <a:pt x="2452090" y="1473955"/>
                      <a:pt x="13474" y="1479100"/>
                      <a:pt x="13254" y="1470992"/>
                    </a:cubicBezTo>
                    <a:lnTo>
                      <a:pt x="0" y="0"/>
                    </a:lnTo>
                    <a:lnTo>
                      <a:pt x="5196878" y="11071"/>
                    </a:lnTo>
                    <a:cubicBezTo>
                      <a:pt x="5192462" y="1064778"/>
                      <a:pt x="5188045" y="2118484"/>
                      <a:pt x="5183629" y="3172191"/>
                    </a:cubicBezTo>
                    <a:lnTo>
                      <a:pt x="2452312" y="3172191"/>
                    </a:lnTo>
                    <a:cubicBezTo>
                      <a:pt x="2452311" y="2608815"/>
                      <a:pt x="2452311" y="2045439"/>
                      <a:pt x="2452310" y="1482063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ja-JP" altLang="en-US" sz="1600" dirty="0"/>
                  <a:t>新規法：</a:t>
                </a:r>
                <a:endParaRPr lang="en-US" altLang="ja-JP" sz="1600" dirty="0"/>
              </a:p>
              <a:p>
                <a:pPr algn="r"/>
                <a:r>
                  <a:rPr lang="ja-JP" altLang="en-US" sz="1200" dirty="0"/>
                  <a:t> </a:t>
                </a:r>
                <a:r>
                  <a:rPr lang="ja-JP" altLang="en-US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行列積を中心に </a:t>
                </a:r>
                <a:r>
                  <a:rPr lang="en-US" altLang="ja-JP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GPU</a:t>
                </a:r>
                <a:r>
                  <a:rPr lang="ja-JP" altLang="en-US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で非同期計算</a:t>
                </a:r>
                <a:endParaRPr lang="en-US" altLang="ja-JP" sz="1100" b="1" dirty="0">
                  <a:solidFill>
                    <a:srgbClr val="C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r>
                  <a:rPr lang="ja-JP" altLang="en-US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 </a:t>
                </a:r>
                <a:r>
                  <a:rPr lang="ja-JP" altLang="en-US" sz="1100" b="1" dirty="0">
                    <a:solidFill>
                      <a:srgbClr val="00B05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それ以外は </a:t>
                </a:r>
                <a:r>
                  <a:rPr lang="en-US" altLang="ja-JP" sz="1100" b="1" dirty="0">
                    <a:solidFill>
                      <a:srgbClr val="00B05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CPU</a:t>
                </a:r>
                <a:r>
                  <a:rPr lang="ja-JP" altLang="en-US" sz="1100" b="1" dirty="0">
                    <a:solidFill>
                      <a:srgbClr val="00B05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でマルチスレッド並列</a:t>
                </a:r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r>
                  <a:rPr lang="ja-JP" altLang="en-US" sz="1100" b="1" dirty="0">
                    <a:solidFill>
                      <a:srgbClr val="00206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ベクトルデータのみホスト・デバイス間転送</a:t>
                </a:r>
                <a:endParaRPr lang="en-US" altLang="ja-JP" sz="1100" b="1" dirty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400" dirty="0"/>
              </a:p>
              <a:p>
                <a:pPr algn="r"/>
                <a:endParaRPr lang="en-US" altLang="ja-JP" sz="14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</p:txBody>
          </p:sp>
          <p:sp>
            <p:nvSpPr>
              <p:cNvPr id="70" name="正方形/長方形 69"/>
              <p:cNvSpPr/>
              <p:nvPr/>
            </p:nvSpPr>
            <p:spPr bwMode="auto">
              <a:xfrm>
                <a:off x="3779912" y="3327909"/>
                <a:ext cx="1440160" cy="21269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三重対格化</a:t>
                </a:r>
              </a:p>
            </p:txBody>
          </p:sp>
          <p:sp>
            <p:nvSpPr>
              <p:cNvPr id="71" name="正方形/長方形 70"/>
              <p:cNvSpPr/>
              <p:nvPr/>
            </p:nvSpPr>
            <p:spPr bwMode="auto">
              <a:xfrm>
                <a:off x="3779912" y="3894681"/>
                <a:ext cx="1440160" cy="21269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固有値計算</a:t>
                </a:r>
              </a:p>
            </p:txBody>
          </p:sp>
          <p:sp>
            <p:nvSpPr>
              <p:cNvPr id="72" name="正方形/長方形 71"/>
              <p:cNvSpPr/>
              <p:nvPr/>
            </p:nvSpPr>
            <p:spPr bwMode="auto">
              <a:xfrm>
                <a:off x="3779912" y="4470745"/>
                <a:ext cx="1440160" cy="21269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逆変換</a:t>
                </a:r>
              </a:p>
            </p:txBody>
          </p:sp>
          <p:sp>
            <p:nvSpPr>
              <p:cNvPr id="73" name="下矢印 72"/>
              <p:cNvSpPr/>
              <p:nvPr/>
            </p:nvSpPr>
            <p:spPr bwMode="auto">
              <a:xfrm>
                <a:off x="4427984" y="3609633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" name="下矢印 73"/>
              <p:cNvSpPr/>
              <p:nvPr/>
            </p:nvSpPr>
            <p:spPr bwMode="auto">
              <a:xfrm>
                <a:off x="4427984" y="4185697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5843572" y="5392602"/>
              <a:ext cx="1459508" cy="1171377"/>
              <a:chOff x="971600" y="4675293"/>
              <a:chExt cx="1704685" cy="1368152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1054228" y="4675293"/>
                <a:ext cx="1622057" cy="1368152"/>
              </a:xfrm>
              <a:prstGeom prst="roundRect">
                <a:avLst>
                  <a:gd name="adj" fmla="val 9661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pic>
            <p:nvPicPr>
              <p:cNvPr id="68" name="Picture 7" descr="http://images.nvidia.com/products/geforce_gtx_285/GeForce_GTX_285_low_3qt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1600" y="4756993"/>
                <a:ext cx="1657960" cy="1125830"/>
              </a:xfrm>
              <a:prstGeom prst="rect">
                <a:avLst/>
              </a:prstGeom>
              <a:noFill/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5843572" y="3893998"/>
              <a:ext cx="1525872" cy="1109725"/>
              <a:chOff x="251520" y="3212976"/>
              <a:chExt cx="2376264" cy="1728192"/>
            </a:xfrm>
          </p:grpSpPr>
          <p:sp>
            <p:nvSpPr>
              <p:cNvPr id="64" name="角丸四角形 63"/>
              <p:cNvSpPr/>
              <p:nvPr/>
            </p:nvSpPr>
            <p:spPr bwMode="auto">
              <a:xfrm>
                <a:off x="251520" y="3212976"/>
                <a:ext cx="2376264" cy="1728192"/>
              </a:xfrm>
              <a:prstGeom prst="roundRect">
                <a:avLst>
                  <a:gd name="adj" fmla="val 9661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pic>
            <p:nvPicPr>
              <p:cNvPr id="65" name="Picture 2" descr="http://www.amd.com/us-en/assets/content_type/DigitalMedia/47217E_SixCore_Opteron_Clear_l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3438" y="3278675"/>
                <a:ext cx="1386274" cy="1520223"/>
              </a:xfrm>
              <a:prstGeom prst="rect">
                <a:avLst/>
              </a:prstGeom>
              <a:noFill/>
            </p:spPr>
          </p:pic>
          <p:sp>
            <p:nvSpPr>
              <p:cNvPr id="66" name="Text Box 3"/>
              <p:cNvSpPr txBox="1">
                <a:spLocks noChangeArrowheads="1"/>
              </p:cNvSpPr>
              <p:nvPr/>
            </p:nvSpPr>
            <p:spPr bwMode="auto">
              <a:xfrm>
                <a:off x="323528" y="4655418"/>
                <a:ext cx="12731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700" dirty="0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ＭＳ Ｐゴシック" pitchFamily="50" charset="-128"/>
                  </a:rPr>
                  <a:t>AMD </a:t>
                </a:r>
                <a:r>
                  <a:rPr lang="en-US" altLang="ja-JP" sz="700" dirty="0" err="1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ＭＳ Ｐゴシック" pitchFamily="50" charset="-128"/>
                  </a:rPr>
                  <a:t>Opteron</a:t>
                </a:r>
                <a:r>
                  <a:rPr lang="en-US" altLang="ja-JP" sz="700" dirty="0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ＭＳ Ｐゴシック" pitchFamily="50" charset="-128"/>
                  </a:rPr>
                  <a:t> six-core</a:t>
                </a:r>
                <a:endParaRPr lang="ja-JP" altLang="ja-JP" sz="1600" dirty="0">
                  <a:solidFill>
                    <a:srgbClr val="000000"/>
                  </a:solidFill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5966875" y="6407061"/>
              <a:ext cx="1090060" cy="24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 dirty="0">
                  <a:solidFill>
                    <a:srgbClr val="000000"/>
                  </a:solidFill>
                  <a:ea typeface="ＭＳ Ｐゴシック" pitchFamily="50" charset="-128"/>
                  <a:cs typeface="ＭＳ Ｐゴシック" pitchFamily="50" charset="-128"/>
                </a:rPr>
                <a:t>NVIDIA </a:t>
              </a:r>
              <a:r>
                <a:rPr lang="en-US" altLang="ja-JP" sz="700" dirty="0" err="1">
                  <a:solidFill>
                    <a:srgbClr val="000000"/>
                  </a:solidFill>
                  <a:ea typeface="ＭＳ Ｐゴシック" pitchFamily="50" charset="-128"/>
                  <a:cs typeface="ＭＳ Ｐゴシック" pitchFamily="50" charset="-128"/>
                </a:rPr>
                <a:t>GTXxxx</a:t>
              </a:r>
              <a:endParaRPr lang="ja-JP" altLang="ja-JP" sz="700" dirty="0">
                <a:solidFill>
                  <a:srgbClr val="000000"/>
                </a:solidFill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2" name="左右矢印 51"/>
            <p:cNvSpPr/>
            <p:nvPr/>
          </p:nvSpPr>
          <p:spPr bwMode="auto">
            <a:xfrm rot="506460">
              <a:off x="7270762" y="4366480"/>
              <a:ext cx="1414501" cy="229820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00B05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左右矢印 52"/>
            <p:cNvSpPr/>
            <p:nvPr/>
          </p:nvSpPr>
          <p:spPr bwMode="auto">
            <a:xfrm rot="1794178">
              <a:off x="7140282" y="4871350"/>
              <a:ext cx="1756300" cy="229820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00B05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" name="左右矢印 53"/>
            <p:cNvSpPr/>
            <p:nvPr/>
          </p:nvSpPr>
          <p:spPr bwMode="auto">
            <a:xfrm rot="2688592">
              <a:off x="6835072" y="5382708"/>
              <a:ext cx="2220001" cy="229820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00B05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左右矢印 54"/>
            <p:cNvSpPr/>
            <p:nvPr/>
          </p:nvSpPr>
          <p:spPr bwMode="auto">
            <a:xfrm rot="20424963">
              <a:off x="7192904" y="5749851"/>
              <a:ext cx="1573619" cy="229820"/>
            </a:xfrm>
            <a:prstGeom prst="left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左右矢印 55"/>
            <p:cNvSpPr/>
            <p:nvPr/>
          </p:nvSpPr>
          <p:spPr bwMode="auto">
            <a:xfrm rot="263302">
              <a:off x="7267866" y="6290586"/>
              <a:ext cx="1415909" cy="229820"/>
            </a:xfrm>
            <a:prstGeom prst="left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左右矢印 56"/>
            <p:cNvSpPr/>
            <p:nvPr/>
          </p:nvSpPr>
          <p:spPr bwMode="auto">
            <a:xfrm rot="19399803">
              <a:off x="7026801" y="5178035"/>
              <a:ext cx="1819752" cy="229820"/>
            </a:xfrm>
            <a:prstGeom prst="left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19365101">
              <a:off x="7320930" y="5173713"/>
              <a:ext cx="11657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dgemm</a:t>
              </a:r>
              <a:r>
                <a:rPr lang="en-US" altLang="ja-JP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dsymv</a:t>
              </a:r>
              <a:endPara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20242348">
              <a:off x="7699084" y="5700544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dgemm</a:t>
              </a:r>
              <a:endPara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 rot="257543">
              <a:off x="7613792" y="6264567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dgemm</a:t>
              </a:r>
              <a:endPara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上下矢印 60"/>
            <p:cNvSpPr/>
            <p:nvPr/>
          </p:nvSpPr>
          <p:spPr bwMode="auto">
            <a:xfrm>
              <a:off x="6514798" y="4895594"/>
              <a:ext cx="216024" cy="648072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010742" y="5061096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ｺﾞｼｯｸM" pitchFamily="50" charset="-128"/>
                  <a:ea typeface="HGSｺﾞｼｯｸM" pitchFamily="50" charset="-128"/>
                </a:rPr>
                <a:t>非同期通信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7145436" y="6516052"/>
              <a:ext cx="872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offload</a:t>
              </a:r>
              <a:endParaRPr lang="ja-JP" altLang="en-US" dirty="0"/>
            </a:p>
          </p:txBody>
        </p:sp>
      </p:grpSp>
      <p:sp>
        <p:nvSpPr>
          <p:cNvPr id="75" name="右矢印 74"/>
          <p:cNvSpPr/>
          <p:nvPr/>
        </p:nvSpPr>
        <p:spPr>
          <a:xfrm>
            <a:off x="3099415" y="4704588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43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GPU</a:t>
            </a:r>
            <a:r>
              <a:rPr lang="ja-JP" altLang="en-US" smtClean="0"/>
              <a:t>の基本性能調査 </a:t>
            </a:r>
            <a:r>
              <a:rPr lang="en-US" altLang="ja-JP" smtClean="0"/>
              <a:t>【</a:t>
            </a:r>
            <a:r>
              <a:rPr lang="ja-JP" altLang="en-US" smtClean="0"/>
              <a:t>その</a:t>
            </a:r>
            <a:r>
              <a:rPr lang="en-US" altLang="ja-JP" smtClean="0"/>
              <a:t>1】</a:t>
            </a:r>
            <a:endParaRPr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CUBLAS3.1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MAGMABLAS0.2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MKL 11(Intel BLAS for CPU)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March, 11. 2014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「コンピューティクスによる物質デザイン</a:t>
            </a:r>
            <a:r>
              <a:rPr lang="en-US" altLang="ja-JP" smtClean="0"/>
              <a:t>: </a:t>
            </a:r>
            <a:r>
              <a:rPr lang="ja-JP" altLang="en-US" smtClean="0"/>
              <a:t>複合相関と非平衡ダイナミックス」</a:t>
            </a:r>
            <a:r>
              <a:rPr lang="en-US" altLang="ja-JP" smtClean="0"/>
              <a:t>, </a:t>
            </a:r>
            <a:r>
              <a:rPr lang="ja-JP" altLang="en-US" smtClean="0"/>
              <a:t>平成</a:t>
            </a:r>
            <a:r>
              <a:rPr lang="en-US" altLang="ja-JP" smtClean="0"/>
              <a:t>25</a:t>
            </a:r>
            <a:r>
              <a:rPr lang="ja-JP" altLang="en-US" smtClean="0"/>
              <a:t>年度第</a:t>
            </a:r>
            <a:r>
              <a:rPr lang="en-US" altLang="ja-JP" smtClean="0"/>
              <a:t>2</a:t>
            </a:r>
            <a:r>
              <a:rPr lang="ja-JP" altLang="en-US" smtClean="0"/>
              <a:t>回研究会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286719" y="2132856"/>
            <a:ext cx="5237609" cy="648072"/>
            <a:chOff x="1451222" y="1700808"/>
            <a:chExt cx="6937201" cy="100811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角丸四角形 6"/>
            <p:cNvSpPr/>
            <p:nvPr/>
          </p:nvSpPr>
          <p:spPr bwMode="auto">
            <a:xfrm>
              <a:off x="1451222" y="1700808"/>
              <a:ext cx="6937201" cy="1008112"/>
            </a:xfrm>
            <a:prstGeom prst="roundRect">
              <a:avLst>
                <a:gd name="adj" fmla="val 11004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CALL DGEMM(‘</a:t>
              </a:r>
              <a:r>
                <a:rPr kumimoji="0" lang="en-US" altLang="ja-JP" sz="1200" dirty="0" err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N,’,’N’,M,N,K,alpha,A,LDA,B,LDB,beta,C,LDC</a:t>
              </a:r>
              <a:r>
                <a:rPr kumimoji="0" lang="en-US" altLang="ja-JP" sz="12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CALL CUBLAS_DGEMM(‘N,’,’N’,</a:t>
              </a:r>
              <a:r>
                <a:rPr kumimoji="0" lang="en-US" altLang="ja-JP" sz="1200" dirty="0" err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M,N,K,alpha,A,LDA,B,LDB,beta,C,LDC</a:t>
              </a:r>
              <a:r>
                <a:rPr kumimoji="0" lang="en-US" altLang="ja-JP" sz="12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)</a:t>
              </a:r>
            </a:p>
          </p:txBody>
        </p:sp>
        <p:sp>
          <p:nvSpPr>
            <p:cNvPr id="8" name="下矢印 7"/>
            <p:cNvSpPr/>
            <p:nvPr/>
          </p:nvSpPr>
          <p:spPr bwMode="auto">
            <a:xfrm>
              <a:off x="2267744" y="2033153"/>
              <a:ext cx="288032" cy="28803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16911"/>
            <a:ext cx="5400600" cy="38244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948266" y="3573016"/>
            <a:ext cx="187743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DGEMM (</a:t>
            </a:r>
            <a:r>
              <a:rPr lang="ja-JP" alt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行列行列</a:t>
            </a:r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積）</a:t>
            </a:r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＊通常最速を記録し、</a:t>
            </a:r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ベンチマークに利用される</a:t>
            </a:r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</a:t>
            </a:r>
            <a:r>
              <a:rPr lang="en-US" altLang="ja-JP" sz="1200" dirty="0"/>
              <a:t>TeslaC2050</a:t>
            </a:r>
            <a:r>
              <a:rPr lang="ja-JP" altLang="en-US" sz="1200" dirty="0"/>
              <a:t>では</a:t>
            </a:r>
            <a:endParaRPr lang="en-US" altLang="ja-JP" sz="1200" dirty="0"/>
          </a:p>
          <a:p>
            <a:r>
              <a:rPr lang="en-US" altLang="ja-JP" sz="1200" dirty="0"/>
              <a:t>300GFLOPS</a:t>
            </a:r>
            <a:r>
              <a:rPr lang="ja-JP" altLang="en-US" sz="1200" dirty="0"/>
              <a:t>に達する</a:t>
            </a:r>
            <a:endParaRPr lang="en-US" altLang="ja-JP" sz="1200" dirty="0"/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</a:t>
            </a:r>
            <a:r>
              <a:rPr lang="ja-JP" altLang="en-US" sz="1200" dirty="0"/>
              <a:t>旧式</a:t>
            </a:r>
            <a:r>
              <a:rPr lang="en-US" altLang="ja-JP" sz="1200" dirty="0"/>
              <a:t>GTX285</a:t>
            </a:r>
            <a:r>
              <a:rPr lang="ja-JP" altLang="en-US" sz="1200" dirty="0"/>
              <a:t>でも</a:t>
            </a:r>
            <a:endParaRPr lang="en-US" altLang="ja-JP" sz="1200" dirty="0"/>
          </a:p>
          <a:p>
            <a:r>
              <a:rPr lang="en-US" altLang="ja-JP" sz="1200" dirty="0"/>
              <a:t>Corei7</a:t>
            </a:r>
            <a:r>
              <a:rPr lang="ja-JP" altLang="en-US" sz="1200" dirty="0"/>
              <a:t>より高速で</a:t>
            </a:r>
            <a:endParaRPr lang="en-US" altLang="ja-JP" sz="1200" dirty="0"/>
          </a:p>
          <a:p>
            <a:r>
              <a:rPr lang="en-US" altLang="ja-JP" sz="1200" dirty="0" err="1"/>
              <a:t>SandyBridge</a:t>
            </a:r>
            <a:r>
              <a:rPr lang="ja-JP" altLang="en-US" sz="1200" dirty="0"/>
              <a:t>に匹敵</a:t>
            </a:r>
            <a:endParaRPr lang="en-US" altLang="ja-JP" sz="1200" dirty="0"/>
          </a:p>
          <a:p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120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GPU</a:t>
            </a:r>
            <a:r>
              <a:rPr lang="ja-JP" altLang="en-US" smtClean="0"/>
              <a:t>の基本性能調査 </a:t>
            </a:r>
            <a:r>
              <a:rPr lang="en-US" altLang="ja-JP" smtClean="0"/>
              <a:t>【</a:t>
            </a:r>
            <a:r>
              <a:rPr lang="ja-JP" altLang="en-US" smtClean="0"/>
              <a:t>その</a:t>
            </a:r>
            <a:r>
              <a:rPr lang="en-US" altLang="ja-JP" smtClean="0"/>
              <a:t>2】</a:t>
            </a:r>
            <a:endParaRPr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CUBLAS3.1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MAGMABLAS0.2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MKL 11(Intel BLAS for CPU)</a:t>
            </a:r>
          </a:p>
          <a:p>
            <a:pPr lvl="1"/>
            <a:r>
              <a:rPr lang="en-US" altLang="ja-JP" dirty="0" smtClean="0"/>
              <a:t>MYBLAS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GTX285</a:t>
            </a:r>
            <a:r>
              <a:rPr lang="ja-JP" altLang="en-US" dirty="0" smtClean="0"/>
              <a:t>と</a:t>
            </a:r>
            <a:r>
              <a:rPr lang="en-US" altLang="ja-JP" dirty="0" smtClean="0"/>
              <a:t>TeslaC2050</a:t>
            </a:r>
            <a:r>
              <a:rPr lang="ja-JP" altLang="en-US" dirty="0" smtClean="0"/>
              <a:t>用に最適化した実装</a:t>
            </a:r>
            <a:r>
              <a:rPr lang="en-US" altLang="ja-JP" dirty="0" smtClean="0"/>
              <a:t>(</a:t>
            </a:r>
            <a:r>
              <a:rPr lang="ja-JP" altLang="en-US" dirty="0" smtClean="0"/>
              <a:t>実はかなり古い実装です</a:t>
            </a:r>
            <a:r>
              <a:rPr lang="en-US" altLang="ja-JP" dirty="0" smtClean="0"/>
              <a:t>)</a:t>
            </a:r>
          </a:p>
          <a:p>
            <a:pPr lvl="1"/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March, 11. 2014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「コンピューティクスによる物質デザイン</a:t>
            </a:r>
            <a:r>
              <a:rPr lang="en-US" altLang="ja-JP" smtClean="0"/>
              <a:t>: </a:t>
            </a:r>
            <a:r>
              <a:rPr lang="ja-JP" altLang="en-US" smtClean="0"/>
              <a:t>複合相関と非平衡ダイナミックス」</a:t>
            </a:r>
            <a:r>
              <a:rPr lang="en-US" altLang="ja-JP" smtClean="0"/>
              <a:t>, </a:t>
            </a:r>
            <a:r>
              <a:rPr lang="ja-JP" altLang="en-US" smtClean="0"/>
              <a:t>平成</a:t>
            </a:r>
            <a:r>
              <a:rPr lang="en-US" altLang="ja-JP" smtClean="0"/>
              <a:t>25</a:t>
            </a:r>
            <a:r>
              <a:rPr lang="ja-JP" altLang="en-US" smtClean="0"/>
              <a:t>年度第</a:t>
            </a:r>
            <a:r>
              <a:rPr lang="en-US" altLang="ja-JP" smtClean="0"/>
              <a:t>2</a:t>
            </a:r>
            <a:r>
              <a:rPr lang="ja-JP" altLang="en-US" smtClean="0"/>
              <a:t>回研究会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8266" y="3573016"/>
            <a:ext cx="2127505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DGEMV (</a:t>
            </a:r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行列ベクトル積）</a:t>
            </a:r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＊メモリバンド幅に左右</a:t>
            </a:r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広帯域の</a:t>
            </a:r>
            <a:r>
              <a:rPr lang="en-US" altLang="ja-JP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r>
              <a:rPr lang="en-US" altLang="ja-JP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を凌ぐ</a:t>
            </a:r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</a:t>
            </a:r>
            <a:r>
              <a:rPr lang="en-US" altLang="ja-JP" sz="1200" dirty="0"/>
              <a:t>TeslaC2050 </a:t>
            </a:r>
            <a:r>
              <a:rPr lang="en-US" altLang="ja-JP" sz="1200" dirty="0" err="1"/>
              <a:t>vs</a:t>
            </a:r>
            <a:r>
              <a:rPr lang="en-US" altLang="ja-JP" sz="1200" dirty="0"/>
              <a:t> GTX285</a:t>
            </a:r>
          </a:p>
          <a:p>
            <a:r>
              <a:rPr lang="ja-JP" altLang="en-US" sz="1200" dirty="0"/>
              <a:t>では</a:t>
            </a:r>
            <a:r>
              <a:rPr lang="en-US" altLang="ja-JP" sz="1200" dirty="0"/>
              <a:t>GTX285</a:t>
            </a:r>
            <a:r>
              <a:rPr lang="ja-JP" altLang="en-US" sz="1200" dirty="0"/>
              <a:t>が高速</a:t>
            </a:r>
            <a:endParaRPr lang="en-US" altLang="ja-JP" sz="1200" dirty="0"/>
          </a:p>
          <a:p>
            <a:r>
              <a:rPr lang="ja-JP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</a:t>
            </a:r>
            <a:r>
              <a:rPr lang="en-US" altLang="ja-JP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N&lt;500 </a:t>
            </a:r>
            <a:r>
              <a:rPr lang="ja-JP" altLang="en-US" sz="1200" dirty="0"/>
              <a:t>旧程度であれば</a:t>
            </a:r>
            <a:endParaRPr lang="en-US" altLang="ja-JP" sz="1200" dirty="0"/>
          </a:p>
          <a:p>
            <a:r>
              <a:rPr lang="en-US" altLang="ja-JP" sz="1200" dirty="0"/>
              <a:t>CPU</a:t>
            </a:r>
            <a:r>
              <a:rPr lang="ja-JP" altLang="en-US" sz="1200" dirty="0"/>
              <a:t>も勝負できる。</a:t>
            </a:r>
            <a:endParaRPr lang="en-US" altLang="ja-JP" sz="1200" dirty="0"/>
          </a:p>
          <a:p>
            <a:r>
              <a:rPr lang="en-US" altLang="ja-JP" sz="1200" dirty="0"/>
              <a:t>Corei7</a:t>
            </a:r>
            <a:r>
              <a:rPr lang="ja-JP" altLang="en-US" sz="1200" dirty="0"/>
              <a:t>と</a:t>
            </a:r>
            <a:r>
              <a:rPr lang="en-US" altLang="ja-JP" sz="1200" dirty="0" err="1"/>
              <a:t>SandyBridge</a:t>
            </a:r>
            <a:r>
              <a:rPr lang="ja-JP" altLang="en-US" sz="1200" dirty="0"/>
              <a:t>が同等</a:t>
            </a:r>
            <a:endParaRPr lang="en-US" altLang="ja-JP" sz="1200" dirty="0"/>
          </a:p>
          <a:p>
            <a:r>
              <a:rPr lang="ja-JP" altLang="en-US" sz="1200" dirty="0"/>
              <a:t>な理由はメモリバンド幅</a:t>
            </a:r>
            <a:endParaRPr lang="en-US" altLang="ja-JP" sz="1200" dirty="0"/>
          </a:p>
          <a:p>
            <a:r>
              <a:rPr lang="ja-JP" altLang="en-US" sz="1200" dirty="0"/>
              <a:t>が同等なことによる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2668290"/>
            <a:ext cx="5560219" cy="3929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GPU</a:t>
            </a:r>
            <a:r>
              <a:rPr lang="ja-JP" altLang="en-US" dirty="0" smtClean="0"/>
              <a:t>は更新される </a:t>
            </a:r>
            <a:r>
              <a:rPr lang="en-US" altLang="ja-JP" dirty="0" smtClean="0"/>
              <a:t>(grade up every year)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2"/>
                </a:solidFill>
                <a:sym typeface="Wingdings" pitchFamily="2" charset="2"/>
              </a:rPr>
              <a:t>GPU showcase of flagship cards</a:t>
            </a:r>
            <a:endParaRPr kumimoji="1" lang="en-US" altLang="ja-JP" dirty="0" smtClean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6323111"/>
            <a:ext cx="417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Photos are from http://www.elsa-jp.co.jp/products/.</a:t>
            </a:r>
            <a:endParaRPr lang="ja-JP" alt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1916475" cy="20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643" r="95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20810"/>
            <a:ext cx="2002886" cy="200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33" b="90000" l="3625" r="9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3502"/>
            <a:ext cx="2168418" cy="16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矢印 8"/>
          <p:cNvSpPr/>
          <p:nvPr/>
        </p:nvSpPr>
        <p:spPr>
          <a:xfrm>
            <a:off x="1547664" y="2973540"/>
            <a:ext cx="628764" cy="3114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4139952" y="2959883"/>
            <a:ext cx="628764" cy="3114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2290564"/>
            <a:ext cx="2286000" cy="1714500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6516216" y="2956844"/>
            <a:ext cx="628764" cy="3114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16143"/>
              </p:ext>
            </p:extLst>
          </p:nvPr>
        </p:nvGraphicFramePr>
        <p:xfrm>
          <a:off x="323528" y="4037972"/>
          <a:ext cx="842494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5"/>
                <a:gridCol w="2106235"/>
                <a:gridCol w="2106235"/>
                <a:gridCol w="210623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Tesla C2075</a:t>
                      </a:r>
                    </a:p>
                    <a:p>
                      <a:r>
                        <a:rPr kumimoji="1" lang="en-US" altLang="ja-JP" sz="1400" dirty="0" smtClean="0"/>
                        <a:t>(Fermi)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GTX580</a:t>
                      </a:r>
                    </a:p>
                    <a:p>
                      <a:r>
                        <a:rPr kumimoji="1" lang="en-US" altLang="ja-JP" sz="1400" dirty="0" smtClean="0"/>
                        <a:t>(Fermi)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Tesla K20c</a:t>
                      </a:r>
                    </a:p>
                    <a:p>
                      <a:r>
                        <a:rPr kumimoji="1" lang="en-US" altLang="ja-JP" sz="1400" dirty="0" smtClean="0"/>
                        <a:t>(Kepler, GK110)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GTX TITAN</a:t>
                      </a:r>
                    </a:p>
                    <a:p>
                      <a:r>
                        <a:rPr kumimoji="1" lang="en-US" altLang="ja-JP" sz="1400" dirty="0" smtClean="0"/>
                        <a:t>(Kepler, GK110)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448 CUDA cores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512 CUDA cores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2496 CUDA</a:t>
                      </a:r>
                      <a:r>
                        <a:rPr kumimoji="1" lang="en-US" altLang="ja-JP" sz="1400" baseline="0" dirty="0" smtClean="0"/>
                        <a:t> cores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2688 CUDA cores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6GB GDDR5,144[GB/s]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1.5GB GDDR5,192[GB/s]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5GB GDDR5, 208[GB/s]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6GB GDDR5,</a:t>
                      </a:r>
                      <a:r>
                        <a:rPr kumimoji="1" lang="en-US" altLang="ja-JP" sz="1400" baseline="0" dirty="0" smtClean="0"/>
                        <a:t> 288[GB/s]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515GFLOPS(DP)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790?GFLOPS(DP)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1.17TFLOPS(DP)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1.31TFLOPS(DP)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1.03TFLOPS(SP)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1.58TFLOPS(SP)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3.52TFLOPS(SP)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4.50TFLOPS(SP)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右矢印 15"/>
          <p:cNvSpPr/>
          <p:nvPr/>
        </p:nvSpPr>
        <p:spPr>
          <a:xfrm>
            <a:off x="9397590" y="2973540"/>
            <a:ext cx="628764" cy="3114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67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CUDA BLAS Performance on the latest  GPU cards (L: K20C, R: GTX580)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94086"/>
              </p:ext>
            </p:extLst>
          </p:nvPr>
        </p:nvGraphicFramePr>
        <p:xfrm>
          <a:off x="452479" y="1717568"/>
          <a:ext cx="3434657" cy="206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4579542" imgH="2750859" progId="Excel.Sheet.12">
                  <p:embed/>
                </p:oleObj>
              </mc:Choice>
              <mc:Fallback>
                <p:oleObj name="Worksheet" r:id="rId4" imgW="457954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79" y="1717568"/>
                        <a:ext cx="3434657" cy="2063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530015"/>
              </p:ext>
            </p:extLst>
          </p:nvPr>
        </p:nvGraphicFramePr>
        <p:xfrm>
          <a:off x="457199" y="3958144"/>
          <a:ext cx="3434657" cy="206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7" imgW="4579542" imgH="2750859" progId="Excel.Sheet.12">
                  <p:embed/>
                </p:oleObj>
              </mc:Choice>
              <mc:Fallback>
                <p:oleObj name="Worksheet" r:id="rId7" imgW="457954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199" y="3958144"/>
                        <a:ext cx="3434657" cy="2063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04670"/>
              </p:ext>
            </p:extLst>
          </p:nvPr>
        </p:nvGraphicFramePr>
        <p:xfrm>
          <a:off x="5252143" y="4437063"/>
          <a:ext cx="3434657" cy="206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10" imgW="4579542" imgH="2750859" progId="Excel.Sheet.12">
                  <p:embed/>
                </p:oleObj>
              </mc:Choice>
              <mc:Fallback>
                <p:oleObj name="Worksheet" r:id="rId10" imgW="457954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52143" y="4437063"/>
                        <a:ext cx="3434657" cy="2063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46593"/>
              </p:ext>
            </p:extLst>
          </p:nvPr>
        </p:nvGraphicFramePr>
        <p:xfrm>
          <a:off x="5252143" y="2204864"/>
          <a:ext cx="3433577" cy="206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13" imgW="4578102" imgH="2749419" progId="Excel.Sheet.12">
                  <p:embed/>
                </p:oleObj>
              </mc:Choice>
              <mc:Fallback>
                <p:oleObj name="Worksheet" r:id="rId13" imgW="4578102" imgH="27494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52143" y="2204864"/>
                        <a:ext cx="3433577" cy="206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7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CUDA BLAS kernel</a:t>
            </a:r>
            <a:r>
              <a:rPr kumimoji="1" lang="ja-JP" altLang="en-US" dirty="0" smtClean="0"/>
              <a:t>の例 </a:t>
            </a:r>
            <a:r>
              <a:rPr kumimoji="1" lang="en-US" altLang="ja-JP" dirty="0" smtClean="0"/>
              <a:t>(4 parameters)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21600" y="1485368"/>
            <a:ext cx="9274120" cy="54938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3" spcCol="216000" rtlCol="0">
            <a:spAutoFit/>
          </a:bodyPr>
          <a:lstStyle/>
          <a:p>
            <a:r>
              <a:rPr lang="en-US" altLang="ja-JP" sz="900" dirty="0"/>
              <a:t>//========={ begin macro definitions }==========//</a:t>
            </a:r>
          </a:p>
          <a:p>
            <a:r>
              <a:rPr lang="en-US" altLang="ja-JP" sz="900" dirty="0"/>
              <a:t>#define _L_(x) \</a:t>
            </a:r>
          </a:p>
          <a:p>
            <a:r>
              <a:rPr lang="en-US" altLang="ja-JP" sz="900" dirty="0"/>
              <a:t>                if ( UMAX &gt;= (x)+1  ) (</a:t>
            </a:r>
            <a:r>
              <a:rPr lang="en-US" altLang="ja-JP" sz="900" dirty="0" err="1"/>
              <a:t>ak</a:t>
            </a:r>
            <a:r>
              <a:rPr lang="en-US" altLang="ja-JP" sz="900" dirty="0"/>
              <a:t> = (TYPE *)</a:t>
            </a:r>
            <a:r>
              <a:rPr lang="en-US" altLang="ja-JP" sz="900" dirty="0" err="1"/>
              <a:t>ak</a:t>
            </a:r>
            <a:r>
              <a:rPr lang="en-US" altLang="ja-JP" sz="900" dirty="0"/>
              <a:t>##x, a##x = *</a:t>
            </a:r>
            <a:r>
              <a:rPr lang="en-US" altLang="ja-JP" sz="900" dirty="0" err="1"/>
              <a:t>ak</a:t>
            </a:r>
            <a:r>
              <a:rPr lang="en-US" altLang="ja-JP" sz="900" dirty="0"/>
              <a:t>, </a:t>
            </a:r>
            <a:r>
              <a:rPr lang="en-US" altLang="ja-JP" sz="900" dirty="0" err="1"/>
              <a:t>ak</a:t>
            </a:r>
            <a:r>
              <a:rPr lang="en-US" altLang="ja-JP" sz="900" dirty="0"/>
              <a:t>##x +=</a:t>
            </a:r>
            <a:r>
              <a:rPr lang="ja-JP" altLang="en-US" sz="900" dirty="0"/>
              <a:t> </a:t>
            </a:r>
            <a:r>
              <a:rPr lang="en-US" altLang="ja-JP" sz="900" dirty="0"/>
              <a:t>BLOCK_SIZE)</a:t>
            </a:r>
          </a:p>
          <a:p>
            <a:r>
              <a:rPr lang="en-US" altLang="ja-JP" sz="900" dirty="0"/>
              <a:t>#define _M_(x) \</a:t>
            </a:r>
          </a:p>
          <a:p>
            <a:r>
              <a:rPr lang="en-US" altLang="ja-JP" sz="900" dirty="0"/>
              <a:t>                if ( UMAX &gt;= (x)+1  ) s##x = (TYPE)0</a:t>
            </a:r>
          </a:p>
          <a:p>
            <a:r>
              <a:rPr lang="en-US" altLang="ja-JP" sz="900" dirty="0"/>
              <a:t>#define _N_(x) \</a:t>
            </a:r>
          </a:p>
          <a:p>
            <a:r>
              <a:rPr lang="en-US" altLang="ja-JP" sz="900" dirty="0"/>
              <a:t>                if ( UMAX &gt;= (x)+1  ) s##x += a##x * xx0</a:t>
            </a:r>
          </a:p>
          <a:p>
            <a:r>
              <a:rPr lang="en-US" altLang="ja-JP" sz="900" dirty="0"/>
              <a:t>#define _P_(x) \</a:t>
            </a:r>
          </a:p>
          <a:p>
            <a:r>
              <a:rPr lang="en-US" altLang="ja-JP" sz="900" dirty="0"/>
              <a:t>                if ( UMAX &gt;= (x)+1  ) sum(x)</a:t>
            </a:r>
          </a:p>
          <a:p>
            <a:r>
              <a:rPr lang="en-US" altLang="ja-JP" sz="900" dirty="0"/>
              <a:t>#define _Q_(x) \</a:t>
            </a:r>
          </a:p>
          <a:p>
            <a:r>
              <a:rPr lang="en-US" altLang="ja-JP" sz="900" dirty="0"/>
              <a:t>                if ( UMAX &gt;= (x)+1  ) </a:t>
            </a:r>
            <a:r>
              <a:rPr lang="en-US" altLang="ja-JP" sz="900" dirty="0" err="1"/>
              <a:t>ak</a:t>
            </a:r>
            <a:r>
              <a:rPr lang="en-US" altLang="ja-JP" sz="900" dirty="0"/>
              <a:t>##x = ak0 + </a:t>
            </a:r>
            <a:r>
              <a:rPr lang="en-US" altLang="ja-JP" sz="900" dirty="0" err="1"/>
              <a:t>Lda</a:t>
            </a:r>
            <a:r>
              <a:rPr lang="en-US" altLang="ja-JP" sz="900" dirty="0"/>
              <a:t> * (x)</a:t>
            </a:r>
          </a:p>
          <a:p>
            <a:endParaRPr lang="en-US" altLang="ja-JP" sz="900" dirty="0"/>
          </a:p>
          <a:p>
            <a:r>
              <a:rPr lang="en-US" altLang="ja-JP" sz="900" dirty="0"/>
              <a:t>#define BODY_FOR_BEGIN \</a:t>
            </a:r>
          </a:p>
          <a:p>
            <a:r>
              <a:rPr lang="en-US" altLang="ja-JP" sz="900" dirty="0"/>
              <a:t>                for (</a:t>
            </a:r>
            <a:r>
              <a:rPr lang="en-US" altLang="ja-JP" sz="900" dirty="0" err="1"/>
              <a:t>int</a:t>
            </a:r>
            <a:r>
              <a:rPr lang="en-US" altLang="ja-JP" sz="900" dirty="0"/>
              <a:t> </a:t>
            </a:r>
            <a:r>
              <a:rPr lang="en-US" altLang="ja-JP" sz="900" dirty="0" err="1"/>
              <a:t>i</a:t>
            </a:r>
            <a:r>
              <a:rPr lang="en-US" altLang="ja-JP" sz="900" dirty="0"/>
              <a:t>=i_s_0; </a:t>
            </a:r>
            <a:r>
              <a:rPr lang="en-US" altLang="ja-JP" sz="900" dirty="0" err="1"/>
              <a:t>i</a:t>
            </a:r>
            <a:r>
              <a:rPr lang="en-US" altLang="ja-JP" sz="900" dirty="0"/>
              <a:t>&lt;i_ee_0; </a:t>
            </a:r>
            <a:r>
              <a:rPr lang="en-US" altLang="ja-JP" sz="900" dirty="0" err="1"/>
              <a:t>i</a:t>
            </a:r>
            <a:r>
              <a:rPr lang="en-US" altLang="ja-JP" sz="900" dirty="0"/>
              <a:t>+=BLOCK_SIZE) { \</a:t>
            </a:r>
          </a:p>
          <a:p>
            <a:r>
              <a:rPr lang="en-US" altLang="ja-JP" sz="900" dirty="0"/>
              <a:t>                        TYPE xx0 = mask ? xx((</a:t>
            </a:r>
            <a:r>
              <a:rPr lang="en-US" altLang="ja-JP" sz="900" dirty="0" err="1"/>
              <a:t>i+dx</a:t>
            </a:r>
            <a:r>
              <a:rPr lang="en-US" altLang="ja-JP" sz="900" dirty="0"/>
              <a:t>)) : (TYPE)0; \</a:t>
            </a:r>
          </a:p>
          <a:p>
            <a:r>
              <a:rPr lang="en-US" altLang="ja-JP" sz="900" dirty="0"/>
              <a:t>                        TYPE a0, a1, a2, a3, a4, a5, a6, a7; \</a:t>
            </a:r>
          </a:p>
          <a:p>
            <a:r>
              <a:rPr lang="en-US" altLang="ja-JP" sz="900" dirty="0"/>
              <a:t>                        TYPE a8, a9, a10, a11, a12, a13;</a:t>
            </a:r>
          </a:p>
          <a:p>
            <a:r>
              <a:rPr lang="en-US" altLang="ja-JP" sz="900" dirty="0"/>
              <a:t>#define BODY_FOR_END \</a:t>
            </a:r>
          </a:p>
          <a:p>
            <a:r>
              <a:rPr lang="en-US" altLang="ja-JP" sz="900" dirty="0"/>
              <a:t>                }</a:t>
            </a:r>
          </a:p>
          <a:p>
            <a:r>
              <a:rPr lang="en-US" altLang="ja-JP" sz="900" dirty="0"/>
              <a:t>#define BODY_exe_1 \</a:t>
            </a:r>
          </a:p>
          <a:p>
            <a:r>
              <a:rPr lang="en-US" altLang="ja-JP" sz="900" dirty="0"/>
              <a:t>                        _L_( 0); _L_( 1); _L_( 2); _L_( 3); \</a:t>
            </a:r>
          </a:p>
          <a:p>
            <a:r>
              <a:rPr lang="en-US" altLang="ja-JP" sz="900" dirty="0"/>
              <a:t>                        _L_( 4); _L_( 5); _L_( 6); _L_( 7); \</a:t>
            </a:r>
          </a:p>
          <a:p>
            <a:r>
              <a:rPr lang="en-US" altLang="ja-JP" sz="900" dirty="0"/>
              <a:t>                        _L_( 8); _L_( 9); _L_(10); _L_(11); \</a:t>
            </a:r>
          </a:p>
          <a:p>
            <a:r>
              <a:rPr lang="en-US" altLang="ja-JP" sz="900" dirty="0"/>
              <a:t>                        _L_(12); _L_(13);</a:t>
            </a:r>
          </a:p>
          <a:p>
            <a:r>
              <a:rPr lang="en-US" altLang="ja-JP" sz="900" dirty="0"/>
              <a:t>#define BODY_exe_2 \</a:t>
            </a:r>
          </a:p>
          <a:p>
            <a:r>
              <a:rPr lang="en-US" altLang="ja-JP" sz="900" dirty="0"/>
              <a:t>                        _N_( 0); _N_( 1); _N_( 2); _N_( 3); \</a:t>
            </a:r>
          </a:p>
          <a:p>
            <a:r>
              <a:rPr lang="en-US" altLang="ja-JP" sz="900" dirty="0"/>
              <a:t>                        _N_( 4); _N_( 5); _N_( 6); _N_( 7); \</a:t>
            </a:r>
          </a:p>
          <a:p>
            <a:r>
              <a:rPr lang="en-US" altLang="ja-JP" sz="900" dirty="0"/>
              <a:t>                        _N_( 8); _N_( 9); _N_(10); _N_(11); \</a:t>
            </a:r>
          </a:p>
          <a:p>
            <a:r>
              <a:rPr lang="en-US" altLang="ja-JP" sz="900" dirty="0"/>
              <a:t>                        _N_(12); _N_(13);</a:t>
            </a:r>
          </a:p>
          <a:p>
            <a:r>
              <a:rPr lang="en-US" altLang="ja-JP" sz="900" dirty="0"/>
              <a:t>#define BODY_32 _MACRO_WRAP_ (  \</a:t>
            </a:r>
          </a:p>
          <a:p>
            <a:r>
              <a:rPr lang="en-US" altLang="ja-JP" sz="900" dirty="0"/>
              <a:t>                        BODY_FOR_BEGIN \</a:t>
            </a:r>
          </a:p>
          <a:p>
            <a:r>
              <a:rPr lang="en-US" altLang="ja-JP" sz="900" dirty="0"/>
              <a:t>                        BODY_exe_1 \</a:t>
            </a:r>
          </a:p>
          <a:p>
            <a:r>
              <a:rPr lang="en-US" altLang="ja-JP" sz="900" dirty="0"/>
              <a:t>                        BODY_exe_2 \</a:t>
            </a:r>
          </a:p>
          <a:p>
            <a:r>
              <a:rPr lang="en-US" altLang="ja-JP" sz="900" dirty="0"/>
              <a:t>                        BODY_FOR_END \</a:t>
            </a:r>
          </a:p>
          <a:p>
            <a:r>
              <a:rPr lang="en-US" altLang="ja-JP" sz="900" dirty="0"/>
              <a:t>                )</a:t>
            </a:r>
          </a:p>
          <a:p>
            <a:r>
              <a:rPr lang="en-US" altLang="ja-JP" sz="900" dirty="0"/>
              <a:t>//========={ end macro definitions }==========//</a:t>
            </a:r>
          </a:p>
          <a:p>
            <a:endParaRPr lang="en-US" altLang="ja-JP" sz="900" dirty="0"/>
          </a:p>
          <a:p>
            <a:r>
              <a:rPr lang="en-US" altLang="ja-JP" sz="900" dirty="0"/>
              <a:t>   _M_( 0); _M_( 1); _M_( 2); _M_( 3); \</a:t>
            </a:r>
          </a:p>
          <a:p>
            <a:r>
              <a:rPr lang="en-US" altLang="ja-JP" sz="900" dirty="0"/>
              <a:t>   _M_( 4); _M_( 5); _M_( 6); _M_( 7); \</a:t>
            </a:r>
          </a:p>
          <a:p>
            <a:r>
              <a:rPr lang="en-US" altLang="ja-JP" sz="900" dirty="0"/>
              <a:t>   _M_( 8); _M_( 9); _M_(10); _M_(11); \</a:t>
            </a:r>
          </a:p>
          <a:p>
            <a:r>
              <a:rPr lang="en-US" altLang="ja-JP" sz="900" dirty="0"/>
              <a:t>   _M_(12); _M_(13);</a:t>
            </a:r>
          </a:p>
          <a:p>
            <a:r>
              <a:rPr lang="ja-JP" altLang="en-US" sz="900" dirty="0"/>
              <a:t>　</a:t>
            </a:r>
            <a:endParaRPr lang="en-US" altLang="ja-JP" sz="900" dirty="0"/>
          </a:p>
          <a:p>
            <a:r>
              <a:rPr lang="en-US" altLang="ja-JP" sz="900" dirty="0"/>
              <a:t>   for ( </a:t>
            </a:r>
            <a:r>
              <a:rPr lang="en-US" altLang="ja-JP" sz="900" dirty="0" err="1"/>
              <a:t>int</a:t>
            </a:r>
            <a:r>
              <a:rPr lang="en-US" altLang="ja-JP" sz="900" dirty="0"/>
              <a:t> </a:t>
            </a:r>
            <a:r>
              <a:rPr lang="en-US" altLang="ja-JP" sz="900" dirty="0" err="1"/>
              <a:t>itr</a:t>
            </a:r>
            <a:r>
              <a:rPr lang="en-US" altLang="ja-JP" sz="900" dirty="0"/>
              <a:t>=0; </a:t>
            </a:r>
            <a:r>
              <a:rPr lang="en-US" altLang="ja-JP" sz="900" dirty="0" err="1"/>
              <a:t>itr</a:t>
            </a:r>
            <a:r>
              <a:rPr lang="en-US" altLang="ja-JP" sz="900" dirty="0"/>
              <a:t>&lt;ITR_COUNT+SPLIT_LOOP; </a:t>
            </a:r>
            <a:r>
              <a:rPr lang="en-US" altLang="ja-JP" sz="900" dirty="0" err="1"/>
              <a:t>itr</a:t>
            </a:r>
            <a:r>
              <a:rPr lang="en-US" altLang="ja-JP" sz="900" dirty="0"/>
              <a:t>++ ) {</a:t>
            </a:r>
          </a:p>
          <a:p>
            <a:r>
              <a:rPr lang="en-US" altLang="ja-JP" sz="900" dirty="0"/>
              <a:t>      i_s_0 = I_S[</a:t>
            </a:r>
            <a:r>
              <a:rPr lang="en-US" altLang="ja-JP" sz="900" dirty="0" err="1"/>
              <a:t>itr</a:t>
            </a:r>
            <a:r>
              <a:rPr lang="en-US" altLang="ja-JP" sz="900" dirty="0"/>
              <a:t>]; i_e_0 = I_E[</a:t>
            </a:r>
            <a:r>
              <a:rPr lang="en-US" altLang="ja-JP" sz="900" dirty="0" err="1"/>
              <a:t>itr</a:t>
            </a:r>
            <a:r>
              <a:rPr lang="en-US" altLang="ja-JP" sz="900" dirty="0"/>
              <a:t>];</a:t>
            </a:r>
          </a:p>
          <a:p>
            <a:r>
              <a:rPr lang="en-US" altLang="ja-JP" sz="900" dirty="0"/>
              <a:t>      if ( i_s_0 &lt; i_e_0 ) {</a:t>
            </a:r>
          </a:p>
          <a:p>
            <a:endParaRPr lang="en-US" altLang="ja-JP" sz="900" dirty="0"/>
          </a:p>
          <a:p>
            <a:r>
              <a:rPr lang="ja-JP" altLang="en-US" sz="900" dirty="0"/>
              <a:t>　　　　</a:t>
            </a:r>
            <a:r>
              <a:rPr lang="en-US" altLang="ja-JP" sz="900" dirty="0"/>
              <a:t>long </a:t>
            </a:r>
            <a:r>
              <a:rPr lang="en-US" altLang="ja-JP" sz="900" dirty="0" err="1"/>
              <a:t>Lda</a:t>
            </a:r>
            <a:r>
              <a:rPr lang="en-US" altLang="ja-JP" sz="900" dirty="0"/>
              <a:t>   = (long)</a:t>
            </a:r>
            <a:r>
              <a:rPr lang="en-US" altLang="ja-JP" sz="900" dirty="0" err="1"/>
              <a:t>lda</a:t>
            </a:r>
            <a:r>
              <a:rPr lang="en-US" altLang="ja-JP" sz="900" dirty="0"/>
              <a:t>;</a:t>
            </a:r>
          </a:p>
          <a:p>
            <a:r>
              <a:rPr lang="en-US" altLang="ja-JP" sz="900" dirty="0"/>
              <a:t>         </a:t>
            </a:r>
            <a:r>
              <a:rPr lang="en-US" altLang="ja-JP" sz="900" dirty="0" err="1"/>
              <a:t>int</a:t>
            </a:r>
            <a:r>
              <a:rPr lang="en-US" altLang="ja-JP" sz="900" dirty="0"/>
              <a:t> mask   = (</a:t>
            </a:r>
            <a:r>
              <a:rPr lang="en-US" altLang="ja-JP" sz="900" dirty="0" err="1"/>
              <a:t>itr</a:t>
            </a:r>
            <a:r>
              <a:rPr lang="en-US" altLang="ja-JP" sz="900" dirty="0"/>
              <a:t> == 1) ? ( i_s_0+local_id &lt; n2 ) : 1;</a:t>
            </a:r>
          </a:p>
          <a:p>
            <a:r>
              <a:rPr lang="en-US" altLang="ja-JP" sz="900" dirty="0"/>
              <a:t>         </a:t>
            </a:r>
            <a:r>
              <a:rPr lang="en-US" altLang="ja-JP" sz="900" dirty="0" err="1"/>
              <a:t>int</a:t>
            </a:r>
            <a:r>
              <a:rPr lang="en-US" altLang="ja-JP" sz="900" dirty="0"/>
              <a:t> i_ee_0 = (</a:t>
            </a:r>
            <a:r>
              <a:rPr lang="en-US" altLang="ja-JP" sz="900" dirty="0" err="1"/>
              <a:t>itr</a:t>
            </a:r>
            <a:r>
              <a:rPr lang="en-US" altLang="ja-JP" sz="900" dirty="0"/>
              <a:t> == 1) ? i_s_0+BLOCK_SIZE : i_e_0;</a:t>
            </a:r>
          </a:p>
          <a:p>
            <a:r>
              <a:rPr lang="en-US" altLang="ja-JP" sz="900" dirty="0"/>
              <a:t>         </a:t>
            </a:r>
            <a:r>
              <a:rPr lang="en-US" altLang="ja-JP" sz="900" dirty="0" err="1"/>
              <a:t>int</a:t>
            </a:r>
            <a:r>
              <a:rPr lang="en-US" altLang="ja-JP" sz="900" dirty="0"/>
              <a:t> dx     = 0;</a:t>
            </a:r>
          </a:p>
          <a:p>
            <a:endParaRPr lang="en-US" altLang="ja-JP" sz="900" dirty="0"/>
          </a:p>
          <a:p>
            <a:r>
              <a:rPr lang="en-US" altLang="ja-JP" sz="900" dirty="0"/>
              <a:t>         TYPE  *ak0  = (TYPE *) AK0 + i_s_0;</a:t>
            </a:r>
          </a:p>
          <a:p>
            <a:r>
              <a:rPr lang="en-US" altLang="ja-JP" sz="900" dirty="0"/>
              <a:t>         TYPE  *ak1,  *ak2,  *ak3;</a:t>
            </a:r>
          </a:p>
          <a:p>
            <a:r>
              <a:rPr lang="en-US" altLang="ja-JP" sz="900" dirty="0"/>
              <a:t>         TYPE  *ak4,  *ak5,  *ak6,  *ak7;</a:t>
            </a:r>
          </a:p>
          <a:p>
            <a:r>
              <a:rPr lang="en-US" altLang="ja-JP" sz="900" dirty="0"/>
              <a:t>         TYPE  *ak8,  *ak9,  *ak10, *ak11;</a:t>
            </a:r>
          </a:p>
          <a:p>
            <a:r>
              <a:rPr lang="en-US" altLang="ja-JP" sz="900" dirty="0"/>
              <a:t>         TYPE  *ak12, *ak13;</a:t>
            </a:r>
          </a:p>
          <a:p>
            <a:endParaRPr lang="en-US" altLang="ja-JP" sz="900" dirty="0"/>
          </a:p>
          <a:p>
            <a:r>
              <a:rPr lang="en-US" altLang="ja-JP" sz="900" dirty="0"/>
              <a:t>         if ( !mask ) {</a:t>
            </a:r>
          </a:p>
          <a:p>
            <a:r>
              <a:rPr lang="en-US" altLang="ja-JP" sz="900" dirty="0"/>
              <a:t>            dx   = n2 - i_s_0;</a:t>
            </a:r>
          </a:p>
          <a:p>
            <a:r>
              <a:rPr lang="en-US" altLang="ja-JP" sz="900" dirty="0"/>
              <a:t>            ak0 -= </a:t>
            </a:r>
            <a:r>
              <a:rPr lang="en-US" altLang="ja-JP" sz="900" dirty="0" err="1"/>
              <a:t>local_id</a:t>
            </a:r>
            <a:r>
              <a:rPr lang="en-US" altLang="ja-JP" sz="900" dirty="0"/>
              <a:t>;</a:t>
            </a:r>
          </a:p>
          <a:p>
            <a:r>
              <a:rPr lang="en-US" altLang="ja-JP" sz="900" dirty="0"/>
              <a:t>            dx  -= </a:t>
            </a:r>
            <a:r>
              <a:rPr lang="en-US" altLang="ja-JP" sz="900" dirty="0" err="1"/>
              <a:t>local_id</a:t>
            </a:r>
            <a:r>
              <a:rPr lang="en-US" altLang="ja-JP" sz="900" dirty="0"/>
              <a:t>;</a:t>
            </a:r>
          </a:p>
          <a:p>
            <a:r>
              <a:rPr lang="en-US" altLang="ja-JP" sz="900" dirty="0"/>
              <a:t>         }</a:t>
            </a:r>
          </a:p>
          <a:p>
            <a:endParaRPr lang="en-US" altLang="ja-JP" sz="900" dirty="0"/>
          </a:p>
          <a:p>
            <a:r>
              <a:rPr lang="en-US" altLang="ja-JP" sz="900" dirty="0"/>
              <a:t>         _Q_( 1); _Q_( 2); _Q_( 3);</a:t>
            </a:r>
          </a:p>
          <a:p>
            <a:r>
              <a:rPr lang="en-US" altLang="ja-JP" sz="900" dirty="0"/>
              <a:t>         _Q_( 4); _Q_( 5); _Q_( 6); _Q_( 7);</a:t>
            </a:r>
          </a:p>
          <a:p>
            <a:r>
              <a:rPr lang="en-US" altLang="ja-JP" sz="900" dirty="0"/>
              <a:t>         _Q_( 8); _Q_( 9); _Q_(10); _Q_(11);</a:t>
            </a:r>
          </a:p>
          <a:p>
            <a:r>
              <a:rPr lang="en-US" altLang="ja-JP" sz="900" dirty="0"/>
              <a:t>         _Q_(12); _Q_(13);</a:t>
            </a:r>
          </a:p>
          <a:p>
            <a:endParaRPr lang="en-US" altLang="ja-JP" sz="900" dirty="0"/>
          </a:p>
          <a:p>
            <a:r>
              <a:rPr lang="en-US" altLang="ja-JP" sz="900" dirty="0"/>
              <a:t>         volatile TYPE *</a:t>
            </a:r>
            <a:r>
              <a:rPr lang="en-US" altLang="ja-JP" sz="900" dirty="0" err="1"/>
              <a:t>ak</a:t>
            </a:r>
            <a:r>
              <a:rPr lang="en-US" altLang="ja-JP" sz="900" dirty="0"/>
              <a:t>;</a:t>
            </a:r>
          </a:p>
          <a:p>
            <a:endParaRPr lang="en-US" altLang="ja-JP" sz="900" dirty="0"/>
          </a:p>
          <a:p>
            <a:r>
              <a:rPr lang="en-US" altLang="ja-JP" sz="900" dirty="0"/>
              <a:t>         if ( UNROLL == 0 ) {</a:t>
            </a:r>
          </a:p>
          <a:p>
            <a:r>
              <a:rPr lang="en-US" altLang="ja-JP" sz="900" dirty="0"/>
              <a:t>            #pragma unroll</a:t>
            </a:r>
          </a:p>
          <a:p>
            <a:r>
              <a:rPr lang="en-US" altLang="ja-JP" sz="900" dirty="0"/>
              <a:t>               BODY_32;</a:t>
            </a:r>
          </a:p>
          <a:p>
            <a:r>
              <a:rPr lang="en-US" altLang="ja-JP" sz="900" dirty="0"/>
              <a:t>         }</a:t>
            </a:r>
          </a:p>
          <a:p>
            <a:r>
              <a:rPr lang="en-US" altLang="ja-JP" sz="900" dirty="0"/>
              <a:t>         if ( UNROLL == 1 ) {</a:t>
            </a:r>
          </a:p>
          <a:p>
            <a:r>
              <a:rPr lang="en-US" altLang="ja-JP" sz="900" dirty="0"/>
              <a:t>            #pragma unroll 1</a:t>
            </a:r>
          </a:p>
          <a:p>
            <a:r>
              <a:rPr lang="en-US" altLang="ja-JP" sz="900" dirty="0"/>
              <a:t>               BODY_32;</a:t>
            </a:r>
          </a:p>
          <a:p>
            <a:r>
              <a:rPr lang="en-US" altLang="ja-JP" sz="900" dirty="0"/>
              <a:t>         }</a:t>
            </a:r>
          </a:p>
          <a:p>
            <a:r>
              <a:rPr lang="en-US" altLang="ja-JP" sz="900" dirty="0"/>
              <a:t>         if ( UNROLL == 2 ) {</a:t>
            </a:r>
          </a:p>
          <a:p>
            <a:r>
              <a:rPr lang="en-US" altLang="ja-JP" sz="900" dirty="0"/>
              <a:t> </a:t>
            </a:r>
            <a:r>
              <a:rPr lang="ja-JP" altLang="en-US" sz="900" dirty="0"/>
              <a:t>　　　　</a:t>
            </a:r>
            <a:r>
              <a:rPr lang="en-US" altLang="ja-JP" sz="900" dirty="0"/>
              <a:t>#pragma unroll 2</a:t>
            </a:r>
          </a:p>
          <a:p>
            <a:r>
              <a:rPr lang="en-US" altLang="ja-JP" sz="900" dirty="0"/>
              <a:t>               BODY_32;</a:t>
            </a:r>
          </a:p>
          <a:p>
            <a:r>
              <a:rPr lang="en-US" altLang="ja-JP" sz="900" dirty="0"/>
              <a:t>         }</a:t>
            </a:r>
          </a:p>
          <a:p>
            <a:r>
              <a:rPr lang="en-US" altLang="ja-JP" sz="900" dirty="0"/>
              <a:t>         if ( UNROLL == 4 ) {</a:t>
            </a:r>
          </a:p>
          <a:p>
            <a:r>
              <a:rPr lang="en-US" altLang="ja-JP" sz="900" dirty="0"/>
              <a:t>            #pragma unroll 4</a:t>
            </a:r>
          </a:p>
          <a:p>
            <a:r>
              <a:rPr lang="en-US" altLang="ja-JP" sz="900" dirty="0"/>
              <a:t>               BODY_32;</a:t>
            </a:r>
          </a:p>
          <a:p>
            <a:r>
              <a:rPr lang="en-US" altLang="ja-JP" sz="900" dirty="0"/>
              <a:t>         }</a:t>
            </a:r>
          </a:p>
          <a:p>
            <a:r>
              <a:rPr lang="en-US" altLang="ja-JP" sz="900" dirty="0"/>
              <a:t>         if ( UNROLL == 8 ) {</a:t>
            </a:r>
          </a:p>
          <a:p>
            <a:r>
              <a:rPr lang="en-US" altLang="ja-JP" sz="900" dirty="0"/>
              <a:t>            #pragma unroll 8</a:t>
            </a:r>
          </a:p>
          <a:p>
            <a:r>
              <a:rPr lang="en-US" altLang="ja-JP" sz="900" dirty="0"/>
              <a:t>               BODY_32;</a:t>
            </a:r>
          </a:p>
          <a:p>
            <a:r>
              <a:rPr lang="en-US" altLang="ja-JP" sz="900" dirty="0"/>
              <a:t>         }</a:t>
            </a:r>
          </a:p>
          <a:p>
            <a:endParaRPr lang="en-US" altLang="ja-JP" sz="900" dirty="0"/>
          </a:p>
          <a:p>
            <a:r>
              <a:rPr lang="en-US" altLang="ja-JP" sz="900" dirty="0"/>
              <a:t>      }</a:t>
            </a:r>
          </a:p>
          <a:p>
            <a:r>
              <a:rPr lang="en-US" altLang="ja-JP" sz="900" dirty="0"/>
              <a:t>   }</a:t>
            </a:r>
          </a:p>
          <a:p>
            <a:endParaRPr lang="en-US" altLang="ja-JP" sz="900" dirty="0"/>
          </a:p>
          <a:p>
            <a:r>
              <a:rPr lang="en-US" altLang="ja-JP" sz="900" dirty="0"/>
              <a:t>   _P_( 0); _P_( 1); _P_( 2); _P_( 3);</a:t>
            </a:r>
          </a:p>
          <a:p>
            <a:r>
              <a:rPr lang="en-US" altLang="ja-JP" sz="900" dirty="0"/>
              <a:t>   _P_( 4); _P_( 5); _P_( 6); _P_( 7);</a:t>
            </a:r>
          </a:p>
          <a:p>
            <a:r>
              <a:rPr lang="en-US" altLang="ja-JP" sz="900" dirty="0"/>
              <a:t>   _P_( 8); _P_( 9); _P_(10); _P_(11);</a:t>
            </a:r>
          </a:p>
          <a:p>
            <a:r>
              <a:rPr lang="en-US" altLang="ja-JP" sz="900" dirty="0"/>
              <a:t>   _P_(12); _P_(13);</a:t>
            </a:r>
          </a:p>
          <a:p>
            <a:endParaRPr lang="en-US" altLang="ja-JP" sz="900" dirty="0"/>
          </a:p>
          <a:p>
            <a:r>
              <a:rPr lang="en-US" altLang="ja-JP" sz="900" dirty="0"/>
              <a:t>   __</a:t>
            </a:r>
            <a:r>
              <a:rPr lang="en-US" altLang="ja-JP" sz="900" dirty="0" err="1"/>
              <a:t>syncthreads</a:t>
            </a:r>
            <a:r>
              <a:rPr lang="en-US" altLang="ja-JP" sz="900" dirty="0"/>
              <a:t>();</a:t>
            </a:r>
          </a:p>
          <a:p>
            <a:endParaRPr lang="en-US" altLang="ja-JP" sz="900" dirty="0"/>
          </a:p>
          <a:p>
            <a:r>
              <a:rPr lang="en-US" altLang="ja-JP" sz="900" dirty="0"/>
              <a:t>   </a:t>
            </a:r>
            <a:r>
              <a:rPr lang="en-US" altLang="ja-JP" sz="900" dirty="0" err="1"/>
              <a:t>int</a:t>
            </a:r>
            <a:r>
              <a:rPr lang="en-US" altLang="ja-JP" sz="900" dirty="0"/>
              <a:t>  </a:t>
            </a:r>
            <a:r>
              <a:rPr lang="en-US" altLang="ja-JP" sz="900" dirty="0" err="1"/>
              <a:t>local_z</a:t>
            </a:r>
            <a:r>
              <a:rPr lang="en-US" altLang="ja-JP" sz="900" dirty="0"/>
              <a:t>   = </a:t>
            </a:r>
            <a:r>
              <a:rPr lang="en-US" altLang="ja-JP" sz="900" dirty="0" err="1"/>
              <a:t>local_id</a:t>
            </a:r>
            <a:r>
              <a:rPr lang="en-US" altLang="ja-JP" sz="900" dirty="0"/>
              <a:t> + </a:t>
            </a:r>
            <a:r>
              <a:rPr lang="en-US" altLang="ja-JP" sz="900" dirty="0" err="1"/>
              <a:t>threadIdx.y</a:t>
            </a:r>
            <a:r>
              <a:rPr lang="en-US" altLang="ja-JP" sz="900" dirty="0"/>
              <a:t> * BLOCK_SIZE;</a:t>
            </a:r>
          </a:p>
          <a:p>
            <a:r>
              <a:rPr lang="en-US" altLang="ja-JP" sz="900" dirty="0"/>
              <a:t>   delta += </a:t>
            </a:r>
            <a:r>
              <a:rPr lang="en-US" altLang="ja-JP" sz="900" dirty="0" err="1"/>
              <a:t>local_z</a:t>
            </a:r>
            <a:r>
              <a:rPr lang="en-US" altLang="ja-JP" sz="900" dirty="0"/>
              <a:t>;</a:t>
            </a:r>
          </a:p>
          <a:p>
            <a:r>
              <a:rPr lang="en-US" altLang="ja-JP" sz="900" dirty="0"/>
              <a:t>   if ( delta &lt; UMAX_VMAX ) {</a:t>
            </a:r>
          </a:p>
          <a:p>
            <a:r>
              <a:rPr lang="en-US" altLang="ja-JP" sz="900" dirty="0"/>
              <a:t>      y += (row_ + </a:t>
            </a:r>
            <a:r>
              <a:rPr lang="en-US" altLang="ja-JP" sz="900" dirty="0" err="1"/>
              <a:t>local_z</a:t>
            </a:r>
            <a:r>
              <a:rPr lang="en-US" altLang="ja-JP" sz="900" dirty="0"/>
              <a:t>);</a:t>
            </a:r>
          </a:p>
          <a:p>
            <a:r>
              <a:rPr lang="en-US" altLang="ja-JP" sz="900" dirty="0"/>
              <a:t>      if ( beta == (TYPE)0 )</a:t>
            </a:r>
          </a:p>
          <a:p>
            <a:r>
              <a:rPr lang="en-US" altLang="ja-JP" sz="900" dirty="0"/>
              <a:t>         s0 = beta;</a:t>
            </a:r>
          </a:p>
          <a:p>
            <a:r>
              <a:rPr lang="en-US" altLang="ja-JP" sz="900" dirty="0"/>
              <a:t>      else</a:t>
            </a:r>
          </a:p>
          <a:p>
            <a:r>
              <a:rPr lang="en-US" altLang="ja-JP" sz="900" dirty="0"/>
              <a:t>         s0 = (*y) * beta;</a:t>
            </a:r>
          </a:p>
          <a:p>
            <a:r>
              <a:rPr lang="en-US" altLang="ja-JP" sz="900" dirty="0"/>
              <a:t>      *y = s0 + alpha * w[delta];</a:t>
            </a:r>
          </a:p>
          <a:p>
            <a:r>
              <a:rPr lang="en-US" altLang="ja-JP" sz="900" dirty="0"/>
              <a:t>   }</a:t>
            </a:r>
          </a:p>
          <a:p>
            <a:endParaRPr lang="en-US" altLang="ja-JP" sz="900" dirty="0"/>
          </a:p>
          <a:p>
            <a:r>
              <a:rPr lang="en-US" altLang="ja-JP" sz="900" dirty="0"/>
              <a:t>}</a:t>
            </a:r>
            <a:endParaRPr lang="ja-JP" altLang="en-US" sz="900" dirty="0"/>
          </a:p>
        </p:txBody>
      </p:sp>
      <p:sp>
        <p:nvSpPr>
          <p:cNvPr id="9" name="角丸四角形 8"/>
          <p:cNvSpPr/>
          <p:nvPr/>
        </p:nvSpPr>
        <p:spPr>
          <a:xfrm>
            <a:off x="561256" y="1772816"/>
            <a:ext cx="62636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79712" y="3356992"/>
            <a:ext cx="79208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563888" y="6165304"/>
            <a:ext cx="6480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219764" y="5291580"/>
            <a:ext cx="64807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0345" y="1352411"/>
            <a:ext cx="2114681" cy="36933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UMAX={1,2,…,14}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5395" y="2936983"/>
            <a:ext cx="3688634" cy="36933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BLOCK_SIZE={32,64,96,128,192}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57416" y="5795972"/>
            <a:ext cx="2316088" cy="36933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UNROLL={0,1,2,4,8}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51988" y="4803116"/>
            <a:ext cx="2316088" cy="36933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VMAX={1,2,3,4,…,8}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69726" y="1206023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/>
              <a:t>組合せ</a:t>
            </a:r>
            <a:r>
              <a:rPr lang="ja-JP" altLang="en-US" sz="2400" u="sng" dirty="0" smtClean="0"/>
              <a:t>：</a:t>
            </a:r>
            <a:r>
              <a:rPr lang="en-US" altLang="ja-JP" sz="2400" u="sng" dirty="0" smtClean="0"/>
              <a:t>14*5*5*8=2800</a:t>
            </a:r>
            <a:r>
              <a:rPr lang="ja-JP" altLang="en-US" sz="2400" u="sng" dirty="0"/>
              <a:t>通り</a:t>
            </a:r>
          </a:p>
        </p:txBody>
      </p:sp>
    </p:spTree>
    <p:extLst>
      <p:ext uri="{BB962C8B-B14F-4D97-AF65-F5344CB8AC3E}">
        <p14:creationId xmlns:p14="http://schemas.microsoft.com/office/powerpoint/2010/main" val="30467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ja-JP" altLang="en-US" dirty="0" err="1" smtClean="0"/>
              <a:t>．</a:t>
            </a:r>
            <a:r>
              <a:rPr lang="en-US" altLang="ja-JP" dirty="0"/>
              <a:t>Eigen-G </a:t>
            </a:r>
            <a:r>
              <a:rPr lang="ja-JP" altLang="en-US" dirty="0" smtClean="0"/>
              <a:t>現状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ja-JP" altLang="en-US" dirty="0" smtClean="0"/>
              <a:t>スタンドアロン環境</a:t>
            </a:r>
            <a:endParaRPr lang="en-US" altLang="ja-JP" dirty="0"/>
          </a:p>
          <a:p>
            <a:pPr marL="0" lvl="1"/>
            <a:r>
              <a:rPr lang="en-US" altLang="ja-JP" dirty="0" smtClean="0"/>
              <a:t>Fermi </a:t>
            </a:r>
            <a:r>
              <a:rPr lang="en-US" altLang="ja-JP" dirty="0"/>
              <a:t>Core (Tesla C2050, GeForce </a:t>
            </a:r>
            <a:r>
              <a:rPr lang="en-US" altLang="ja-JP" dirty="0" smtClean="0"/>
              <a:t>GTX580)</a:t>
            </a:r>
          </a:p>
          <a:p>
            <a:pPr marL="0" lvl="1"/>
            <a:r>
              <a:rPr lang="en-US" altLang="ja-JP" dirty="0" smtClean="0"/>
              <a:t>Kepler </a:t>
            </a:r>
            <a:r>
              <a:rPr lang="en-US" altLang="ja-JP" dirty="0"/>
              <a:t>Core (Tesla K20c)</a:t>
            </a:r>
          </a:p>
          <a:p>
            <a:pPr marL="0" lvl="1"/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5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固有値計算（</a:t>
            </a:r>
            <a:r>
              <a:rPr lang="ja-JP" altLang="en-US" dirty="0"/>
              <a:t>全</a:t>
            </a:r>
            <a:r>
              <a:rPr lang="ja-JP" altLang="en-US" dirty="0" smtClean="0"/>
              <a:t>対角化）に要する時間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600" dirty="0" smtClean="0"/>
              <a:t>K20c+Corei7 3930(3.2GHz, 6cores, AVX)</a:t>
            </a:r>
          </a:p>
          <a:p>
            <a:r>
              <a:rPr lang="en-US" altLang="ja-JP" sz="1600" dirty="0" smtClean="0"/>
              <a:t>GTX580+Corei7 3930K(3.2GHz, 6cores, AVX)</a:t>
            </a:r>
          </a:p>
          <a:p>
            <a:r>
              <a:rPr kumimoji="1" lang="en-US" altLang="ja-JP" sz="1600" dirty="0" smtClean="0"/>
              <a:t>C2050+Corei7 840(2.8GHz, 4cores, SSE4)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12" name="グラフ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2582"/>
              </p:ext>
            </p:extLst>
          </p:nvPr>
        </p:nvGraphicFramePr>
        <p:xfrm>
          <a:off x="5076825" y="1989138"/>
          <a:ext cx="4032505" cy="24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1048"/>
              </p:ext>
            </p:extLst>
          </p:nvPr>
        </p:nvGraphicFramePr>
        <p:xfrm>
          <a:off x="5076825" y="4437063"/>
          <a:ext cx="4032505" cy="24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51096"/>
              </p:ext>
            </p:extLst>
          </p:nvPr>
        </p:nvGraphicFramePr>
        <p:xfrm>
          <a:off x="1043608" y="3212976"/>
          <a:ext cx="4032505" cy="24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683568" y="2780928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Alpha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版の性能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, beta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版は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20%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ほど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高速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6292334"/>
            <a:ext cx="251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Version: MAGMA 1.4.0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6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固有値計算（全対角化）に要する時間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Eigen-G-alpha, K20c+Corei7 3930(3.2GHz, 6cores, AVX)</a:t>
            </a:r>
          </a:p>
          <a:p>
            <a:r>
              <a:rPr lang="en-US" altLang="ja-JP" dirty="0" smtClean="0"/>
              <a:t>GTX580+Corei7 3930K(3.2GHz, 6cores, AVX)</a:t>
            </a:r>
          </a:p>
          <a:p>
            <a:r>
              <a:rPr kumimoji="1" lang="en-US" altLang="ja-JP" dirty="0" smtClean="0"/>
              <a:t>C2050+Corei7 840(2.8GHz, 4cores, SSE4)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14" name="グラフ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8767"/>
              </p:ext>
            </p:extLst>
          </p:nvPr>
        </p:nvGraphicFramePr>
        <p:xfrm>
          <a:off x="107504" y="1988841"/>
          <a:ext cx="7968208" cy="478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下矢印 9"/>
          <p:cNvSpPr/>
          <p:nvPr/>
        </p:nvSpPr>
        <p:spPr>
          <a:xfrm rot="10800000" flipV="1">
            <a:off x="1307178" y="2179626"/>
            <a:ext cx="229816" cy="2160240"/>
          </a:xfrm>
          <a:prstGeom prst="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543052" y="3075080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FASTER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4339" y="2349208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Alpha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版の性能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, beta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版は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20%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ほど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高速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性能比較（</a:t>
            </a:r>
            <a:r>
              <a:rPr lang="en-US" altLang="ja-JP" dirty="0" smtClean="0"/>
              <a:t>N^3/time</a:t>
            </a:r>
            <a:r>
              <a:rPr lang="ja-JP" altLang="en-US" dirty="0" smtClean="0"/>
              <a:t>で比較）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 dirty="0"/>
              <a:t>K20c+Corei7 3930(3.2GHz, 6cores, AVX)</a:t>
            </a:r>
          </a:p>
          <a:p>
            <a:r>
              <a:rPr lang="en-US" altLang="ja-JP" sz="1600" dirty="0"/>
              <a:t>GTX580+Corei7 3930K(3.2GHz, 6cores, AVX)</a:t>
            </a:r>
          </a:p>
          <a:p>
            <a:r>
              <a:rPr lang="en-US" altLang="ja-JP" sz="1600" dirty="0"/>
              <a:t>C2050+Corei7 840(2.8GHz, 4cores, SSE4)</a:t>
            </a:r>
            <a:endParaRPr lang="ja-JP" altLang="en-US" sz="1600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85394"/>
              </p:ext>
            </p:extLst>
          </p:nvPr>
        </p:nvGraphicFramePr>
        <p:xfrm>
          <a:off x="1051381" y="3213100"/>
          <a:ext cx="4032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26290"/>
              </p:ext>
            </p:extLst>
          </p:nvPr>
        </p:nvGraphicFramePr>
        <p:xfrm>
          <a:off x="5076825" y="1989138"/>
          <a:ext cx="4032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868118"/>
              </p:ext>
            </p:extLst>
          </p:nvPr>
        </p:nvGraphicFramePr>
        <p:xfrm>
          <a:off x="5075115" y="4438800"/>
          <a:ext cx="4032000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83568" y="2780928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Alpha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版の性能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, beta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版は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20%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ほど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高速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概要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固有値ソルバの開発背景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err="1" smtClean="0"/>
              <a:t>EigenExa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 Eigen-G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GPU</a:t>
            </a:r>
            <a:r>
              <a:rPr kumimoji="1" lang="ja-JP" altLang="en-US" dirty="0" smtClean="0"/>
              <a:t>実装方法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CUDA BLAS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自動チューニング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Roadmap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Eigen-G </a:t>
            </a:r>
            <a:r>
              <a:rPr lang="ja-JP" altLang="en-US" dirty="0" smtClean="0"/>
              <a:t>開発と最新結果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Fermi Core (Tesla C2050, GeForce GTX580)</a:t>
            </a:r>
          </a:p>
          <a:p>
            <a:pPr lvl="1"/>
            <a:r>
              <a:rPr kumimoji="1" lang="en-US" altLang="ja-JP" dirty="0" smtClean="0"/>
              <a:t>Kepler Core (Tesla K20c)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纏</a:t>
            </a:r>
            <a:r>
              <a:rPr lang="ja-JP" altLang="en-US" dirty="0" smtClean="0"/>
              <a:t>め</a:t>
            </a:r>
            <a:endParaRPr lang="en-US" altLang="ja-JP" dirty="0" smtClean="0"/>
          </a:p>
          <a:p>
            <a:pPr marL="274320" lvl="1" indent="0">
              <a:buNone/>
            </a:pP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性能比較（</a:t>
            </a:r>
            <a:r>
              <a:rPr lang="en-US" altLang="ja-JP" dirty="0" smtClean="0"/>
              <a:t>N^3/time</a:t>
            </a:r>
            <a:r>
              <a:rPr lang="ja-JP" altLang="en-US" dirty="0" smtClean="0"/>
              <a:t>で比較）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Eigen-G-alpha, K20c+Corei7 </a:t>
            </a:r>
            <a:r>
              <a:rPr lang="en-US" altLang="ja-JP" dirty="0"/>
              <a:t>3930(3.2GHz, 6cores, AVX)</a:t>
            </a:r>
          </a:p>
          <a:p>
            <a:r>
              <a:rPr lang="en-US" altLang="ja-JP" dirty="0"/>
              <a:t>GTX580+Corei7 3930K(3.2GHz, 6cores, AVX)</a:t>
            </a:r>
          </a:p>
          <a:p>
            <a:r>
              <a:rPr lang="en-US" altLang="ja-JP" dirty="0"/>
              <a:t>C2050+Corei7 840(2.8GHz, 4cores, SSE4)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23421"/>
              </p:ext>
            </p:extLst>
          </p:nvPr>
        </p:nvGraphicFramePr>
        <p:xfrm>
          <a:off x="107950" y="1989138"/>
          <a:ext cx="7968000" cy="47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下矢印 9"/>
          <p:cNvSpPr/>
          <p:nvPr/>
        </p:nvSpPr>
        <p:spPr>
          <a:xfrm flipV="1">
            <a:off x="1307178" y="2179626"/>
            <a:ext cx="229816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543052" y="3075080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FASTER</a:t>
            </a:r>
            <a:endParaRPr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7236296" y="2636912"/>
            <a:ext cx="8640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矢印 16"/>
          <p:cNvSpPr/>
          <p:nvPr/>
        </p:nvSpPr>
        <p:spPr>
          <a:xfrm flipV="1">
            <a:off x="7452321" y="2636913"/>
            <a:ext cx="117727" cy="14401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16741" y="216147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x1.75</a:t>
            </a:r>
            <a:endParaRPr lang="ja-JP" altLang="en-US" dirty="0"/>
          </a:p>
        </p:txBody>
      </p:sp>
      <p:sp>
        <p:nvSpPr>
          <p:cNvPr id="19" name="下矢印 18"/>
          <p:cNvSpPr/>
          <p:nvPr/>
        </p:nvSpPr>
        <p:spPr>
          <a:xfrm flipV="1">
            <a:off x="7642055" y="2636912"/>
            <a:ext cx="98297" cy="1944216"/>
          </a:xfrm>
          <a:prstGeom prst="downArrow">
            <a:avLst/>
          </a:prstGeom>
          <a:solidFill>
            <a:srgbClr val="D5EBD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53515" y="288155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x2.24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84339" y="2349208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Alpha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版の性能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, beta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版は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20%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ほど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高速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5148064" y="3645024"/>
            <a:ext cx="6592081" cy="3717511"/>
            <a:chOff x="5951984" y="3717032"/>
            <a:chExt cx="6336704" cy="357349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149" y="3861048"/>
              <a:ext cx="6096851" cy="3429479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5951984" y="3717032"/>
              <a:ext cx="6336704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現</a:t>
            </a:r>
            <a:r>
              <a:rPr kumimoji="1" lang="ja-JP" altLang="en-US" dirty="0" smtClean="0"/>
              <a:t>結果</a:t>
            </a:r>
            <a:r>
              <a:rPr lang="ja-JP" altLang="en-US" dirty="0"/>
              <a:t>が</a:t>
            </a:r>
            <a:r>
              <a:rPr kumimoji="1" lang="ja-JP" altLang="en-US" dirty="0" smtClean="0"/>
              <a:t>示すこと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MAGMA &gt; LAPACK</a:t>
            </a:r>
          </a:p>
          <a:p>
            <a:r>
              <a:rPr lang="ja-JP" altLang="en-US" dirty="0"/>
              <a:t>意</a:t>
            </a:r>
            <a:r>
              <a:rPr lang="ja-JP" altLang="en-US" dirty="0" smtClean="0"/>
              <a:t>外に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の性能が高い。</a:t>
            </a:r>
            <a:r>
              <a:rPr lang="en-US" altLang="ja-JP" dirty="0" err="1" smtClean="0"/>
              <a:t>EigenG</a:t>
            </a:r>
            <a:r>
              <a:rPr lang="ja-JP" altLang="en-US" dirty="0" smtClean="0"/>
              <a:t>は</a:t>
            </a:r>
            <a:r>
              <a:rPr lang="en-US" altLang="ja-JP" dirty="0" smtClean="0"/>
              <a:t>CPU+GPU</a:t>
            </a:r>
            <a:r>
              <a:rPr lang="ja-JP" altLang="en-US" dirty="0" smtClean="0"/>
              <a:t>同時利用している。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倍精度計算は</a:t>
            </a:r>
            <a:r>
              <a:rPr lang="en-US" altLang="ja-JP" dirty="0" smtClean="0"/>
              <a:t>DGEMM</a:t>
            </a:r>
            <a:r>
              <a:rPr lang="ja-JP" altLang="en-US" dirty="0" smtClean="0"/>
              <a:t>でも </a:t>
            </a:r>
            <a:r>
              <a:rPr lang="en-US" altLang="ja-JP" dirty="0" smtClean="0"/>
              <a:t>1000GFLOPS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153GFLOPS = 6:1</a:t>
            </a:r>
          </a:p>
          <a:p>
            <a:pPr lvl="1"/>
            <a:r>
              <a:rPr lang="ja-JP" altLang="en-US" dirty="0" smtClean="0"/>
              <a:t>高速処理</a:t>
            </a:r>
            <a:r>
              <a:rPr lang="ja-JP" altLang="en-US" dirty="0"/>
              <a:t>可能</a:t>
            </a:r>
            <a:r>
              <a:rPr lang="ja-JP" altLang="en-US" dirty="0" smtClean="0"/>
              <a:t>な</a:t>
            </a:r>
            <a:r>
              <a:rPr lang="en-US" altLang="ja-JP" dirty="0" smtClean="0"/>
              <a:t>DGEMM</a:t>
            </a:r>
            <a:r>
              <a:rPr lang="ja-JP" altLang="en-US" dirty="0" smtClean="0"/>
              <a:t>部分が対象であり、計算時間には陽に見えにくい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現実装は</a:t>
            </a:r>
            <a:r>
              <a:rPr kumimoji="1" lang="en-US" altLang="ja-JP" dirty="0" smtClean="0"/>
              <a:t>BLAS(DGEMM, DSYMV)</a:t>
            </a:r>
            <a:r>
              <a:rPr kumimoji="1" lang="ja-JP" altLang="en-US" dirty="0" smtClean="0"/>
              <a:t>のみ</a:t>
            </a:r>
            <a:r>
              <a:rPr lang="en-US" altLang="ja-JP" dirty="0" smtClean="0"/>
              <a:t>GPU</a:t>
            </a:r>
            <a:r>
              <a:rPr lang="ja-JP" altLang="en-US" dirty="0" smtClean="0"/>
              <a:t>に</a:t>
            </a:r>
            <a:r>
              <a:rPr lang="en-US" altLang="ja-JP" dirty="0" smtClean="0"/>
              <a:t>offload</a:t>
            </a:r>
          </a:p>
          <a:p>
            <a:pPr lvl="1"/>
            <a:r>
              <a:rPr kumimoji="1" lang="en-US" altLang="ja-JP" dirty="0" smtClean="0"/>
              <a:t>MAGMA</a:t>
            </a:r>
            <a:r>
              <a:rPr kumimoji="1" lang="ja-JP" altLang="en-US" dirty="0" smtClean="0"/>
              <a:t>は他の部分も</a:t>
            </a:r>
            <a:r>
              <a:rPr kumimoji="1" lang="en-US" altLang="ja-JP" dirty="0" smtClean="0"/>
              <a:t>offload</a:t>
            </a:r>
            <a:r>
              <a:rPr kumimoji="1" lang="ja-JP" altLang="en-US" dirty="0" smtClean="0"/>
              <a:t>している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MAGMA1.4beta</a:t>
            </a:r>
            <a:r>
              <a:rPr lang="ja-JP" altLang="en-US" dirty="0" smtClean="0"/>
              <a:t>では更に優れた実装も出てきている（</a:t>
            </a:r>
            <a:r>
              <a:rPr lang="en-US" altLang="ja-JP" dirty="0" smtClean="0"/>
              <a:t>2step algorithm)</a:t>
            </a:r>
            <a:endParaRPr lang="en-US" altLang="ja-JP" dirty="0"/>
          </a:p>
          <a:p>
            <a:pPr marL="274320" lvl="1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	</a:t>
            </a:r>
            <a:r>
              <a:rPr kumimoji="1" lang="en-US" altLang="ja-JP" dirty="0" smtClean="0"/>
              <a:t>CUDA</a:t>
            </a:r>
            <a:r>
              <a:rPr kumimoji="1" lang="ja-JP" altLang="en-US" dirty="0" smtClean="0"/>
              <a:t>で書</a:t>
            </a:r>
            <a:r>
              <a:rPr lang="ja-JP" altLang="en-US" dirty="0" smtClean="0"/>
              <a:t>かかれ</a:t>
            </a:r>
            <a:r>
              <a:rPr lang="ja-JP" altLang="en-US" dirty="0"/>
              <a:t>た</a:t>
            </a:r>
            <a:r>
              <a:rPr kumimoji="1" lang="ja-JP" altLang="en-US" dirty="0" smtClean="0"/>
              <a:t>部分を増やしたい</a:t>
            </a:r>
            <a:endParaRPr kumimoji="1" lang="en-US" altLang="ja-JP" dirty="0" smtClean="0"/>
          </a:p>
          <a:p>
            <a:pPr marL="274320" lvl="1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	CPUGPU</a:t>
            </a:r>
            <a:r>
              <a:rPr kumimoji="1" lang="ja-JP" altLang="en-US" dirty="0" smtClean="0">
                <a:sym typeface="Wingdings" panose="05000000000000000000" pitchFamily="2" charset="2"/>
              </a:rPr>
              <a:t>データ移動も減らしたい</a:t>
            </a:r>
            <a:r>
              <a:rPr kumimoji="1" lang="en-US" altLang="ja-JP" dirty="0" smtClean="0">
                <a:sym typeface="Wingdings" panose="05000000000000000000" pitchFamily="2" charset="2"/>
              </a:rPr>
              <a:t>or</a:t>
            </a:r>
            <a:r>
              <a:rPr kumimoji="1" lang="ja-JP" altLang="en-US" dirty="0" smtClean="0">
                <a:sym typeface="Wingdings" panose="05000000000000000000" pitchFamily="2" charset="2"/>
              </a:rPr>
              <a:t>非同期化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EigenG</a:t>
            </a:r>
            <a:r>
              <a:rPr lang="ja-JP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は性能飽和していない</a:t>
            </a:r>
            <a:endParaRPr lang="en-US" altLang="ja-JP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	CUDA BLAS</a:t>
            </a:r>
            <a:r>
              <a:rPr kumimoji="1" lang="ja-JP" altLang="en-US" dirty="0" smtClean="0">
                <a:sym typeface="Wingdings" panose="05000000000000000000" pitchFamily="2" charset="2"/>
              </a:rPr>
              <a:t>の性能向上の可能性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	</a:t>
            </a:r>
            <a:r>
              <a:rPr lang="ja-JP" altLang="en-US" dirty="0">
                <a:sym typeface="Wingdings" panose="05000000000000000000" pitchFamily="2" charset="2"/>
              </a:rPr>
              <a:t>省</a:t>
            </a:r>
            <a:r>
              <a:rPr lang="en-US" altLang="ja-JP" dirty="0" smtClean="0">
                <a:sym typeface="Wingdings" panose="05000000000000000000" pitchFamily="2" charset="2"/>
              </a:rPr>
              <a:t>overhead</a:t>
            </a:r>
            <a:r>
              <a:rPr lang="ja-JP" altLang="en-US" dirty="0" smtClean="0">
                <a:sym typeface="Wingdings" panose="05000000000000000000" pitchFamily="2" charset="2"/>
              </a:rPr>
              <a:t>な実装。特に</a:t>
            </a:r>
            <a:r>
              <a:rPr lang="en-US" altLang="ja-JP" dirty="0" smtClean="0">
                <a:sym typeface="Wingdings" panose="05000000000000000000" pitchFamily="2" charset="2"/>
              </a:rPr>
              <a:t>DSYMV</a:t>
            </a:r>
          </a:p>
          <a:p>
            <a:pPr marL="274320" lvl="1" indent="0">
              <a:buNone/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Multi-head GPU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での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実装！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7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2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１．概要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ja-JP" altLang="en-US" dirty="0"/>
              <a:t>固有値ソルバの開発</a:t>
            </a:r>
            <a:r>
              <a:rPr lang="ja-JP" altLang="en-US" dirty="0" smtClean="0"/>
              <a:t>背景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9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国産固有値ソルバ</a:t>
            </a:r>
            <a:r>
              <a:rPr lang="en-US" altLang="ja-JP" dirty="0" err="1" smtClean="0"/>
              <a:t>EigenExa</a:t>
            </a:r>
            <a:r>
              <a:rPr lang="ja-JP" altLang="en-US" dirty="0" smtClean="0"/>
              <a:t>の開発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量子シミュレーション等の大規模科学シミュレーションコードで必要となる「大規模」＆「高性能」＆「高並列」固有値ソルバ</a:t>
            </a:r>
            <a:r>
              <a:rPr lang="en-US" altLang="ja-JP" sz="2000" dirty="0" err="1" smtClean="0"/>
              <a:t>EigenK</a:t>
            </a:r>
            <a:r>
              <a:rPr lang="ja-JP" altLang="en-US" sz="2000" dirty="0" smtClean="0"/>
              <a:t>の京等のスパコン上での“性能チューニング”を実施</a:t>
            </a:r>
            <a:r>
              <a:rPr lang="en-US" altLang="ja-JP" sz="2000" dirty="0" smtClean="0"/>
              <a:t>(H23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H24)</a:t>
            </a:r>
            <a:r>
              <a:rPr lang="ja-JP" altLang="en-US" sz="2000" dirty="0" err="1" smtClean="0"/>
              <a:t>。</a:t>
            </a:r>
            <a:endParaRPr lang="ja-JP" altLang="en-US" sz="20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 sz="2000" dirty="0" smtClean="0"/>
              <a:t>「</a:t>
            </a:r>
            <a:r>
              <a:rPr lang="en-US" altLang="ja-JP" sz="2000" dirty="0" err="1" smtClean="0"/>
              <a:t>EigenK</a:t>
            </a:r>
            <a:r>
              <a:rPr lang="ja-JP" altLang="en-US" sz="2000" dirty="0" smtClean="0"/>
              <a:t>」は矢川</a:t>
            </a:r>
            <a:r>
              <a:rPr lang="en-US" altLang="ja-JP" sz="2000" dirty="0" smtClean="0"/>
              <a:t>CREST(</a:t>
            </a:r>
            <a:r>
              <a:rPr lang="ja-JP" altLang="en-US" sz="2000" dirty="0" smtClean="0"/>
              <a:t>マルチ・フィジクス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の産物→米澤</a:t>
            </a:r>
            <a:r>
              <a:rPr lang="en-US" altLang="ja-JP" sz="2000" dirty="0" smtClean="0"/>
              <a:t>CREST</a:t>
            </a:r>
            <a:r>
              <a:rPr lang="ja-JP" altLang="en-US" sz="2000" dirty="0" smtClean="0"/>
              <a:t>（ポストペタスケール）で「京」実機上の“チューニングの知見”と“階層化アルゴリズム”により、</a:t>
            </a:r>
            <a:r>
              <a:rPr lang="en-US" altLang="ja-JP" sz="2000" dirty="0" err="1" smtClean="0"/>
              <a:t>EigenK</a:t>
            </a:r>
            <a:r>
              <a:rPr lang="ja-JP" altLang="en-US" sz="2000" dirty="0" smtClean="0"/>
              <a:t>の発展形である“ポストペタ機”向け「</a:t>
            </a:r>
            <a:r>
              <a:rPr lang="en-US" altLang="ja-JP" sz="2000" dirty="0" err="1" smtClean="0"/>
              <a:t>EigenExa</a:t>
            </a:r>
            <a:r>
              <a:rPr lang="ja-JP" altLang="en-US" sz="2000" dirty="0" smtClean="0"/>
              <a:t>」を開発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H27)</a:t>
            </a:r>
            <a:r>
              <a:rPr lang="ja-JP" altLang="en-US" sz="2000" dirty="0" err="1" smtClean="0"/>
              <a:t>。</a:t>
            </a:r>
            <a:endParaRPr lang="ja-JP" altLang="en-US" sz="2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4577" y="4651330"/>
            <a:ext cx="2188564" cy="1942010"/>
            <a:chOff x="1487488" y="4330559"/>
            <a:chExt cx="2784943" cy="2471204"/>
          </a:xfrm>
        </p:grpSpPr>
        <p:pic>
          <p:nvPicPr>
            <p:cNvPr id="9" name="Picture 2" descr="C:\Users\hasegawa\Desktop\rsdft_viz\LongWire\image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417" y="4330559"/>
              <a:ext cx="1995014" cy="199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487488" y="5970766"/>
              <a:ext cx="2265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prstClr val="black"/>
                  </a:solidFill>
                  <a:latin typeface="Century Gothic"/>
                </a:rPr>
                <a:t>Silicon nanowire</a:t>
              </a:r>
              <a:endParaRPr lang="ja-JP" altLang="en-US" sz="24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421288" y="4359370"/>
            <a:ext cx="4049044" cy="2117630"/>
            <a:chOff x="5519936" y="4026549"/>
            <a:chExt cx="5328592" cy="27868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770" y="4026549"/>
              <a:ext cx="4507671" cy="2553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519936" y="6474822"/>
              <a:ext cx="5328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 err="1">
                  <a:solidFill>
                    <a:prstClr val="black"/>
                  </a:solidFill>
                </a:rPr>
                <a:t>Y.Hasegawa</a:t>
              </a:r>
              <a:r>
                <a:rPr lang="en-US" altLang="ja-JP" sz="1600" i="1" dirty="0">
                  <a:solidFill>
                    <a:prstClr val="black"/>
                  </a:solidFill>
                </a:rPr>
                <a:t>, et al @AICS.RIKEN,  GBP winner, SC2011</a:t>
              </a:r>
              <a:endParaRPr lang="ja-JP" altLang="en-US" sz="1600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6625118" y="4437113"/>
            <a:ext cx="2638635" cy="2224093"/>
            <a:chOff x="7236296" y="4276725"/>
            <a:chExt cx="3096345" cy="260989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4276725"/>
              <a:ext cx="2801192" cy="2100894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8748465" y="6489338"/>
              <a:ext cx="1584176" cy="39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/>
                <a:t>K computer</a:t>
              </a:r>
              <a:endParaRPr lang="ja-JP" alt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0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密行列</a:t>
            </a:r>
            <a:r>
              <a:rPr lang="ja-JP" altLang="en-US" dirty="0" smtClean="0"/>
              <a:t>固有値</a:t>
            </a:r>
            <a:r>
              <a:rPr kumimoji="1" lang="ja-JP" altLang="en-US" dirty="0" smtClean="0"/>
              <a:t>解法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460254" y="2336724"/>
            <a:ext cx="7432282" cy="3000396"/>
          </a:xfrm>
          <a:prstGeom prst="roundRect">
            <a:avLst>
              <a:gd name="adj" fmla="val 928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2">
                <a:lumMod val="9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Ax=\lambda x&#10;\end{align*}&lt;/body&gt;&#10;  &lt;fcolor&gt;FF000000&lt;/fcolor&gt;&#10;  &lt;bcolor&gt;FFFFFFFF&lt;/bcolor&gt;&#10;  &lt;transparent&gt;True&lt;/transparent&gt;&#10;  &lt;resolution&gt;1800&lt;/resolution&gt;&#10;  &lt;imageh&gt;180&lt;/imageh&gt;&#10;  &lt;imagew&gt;92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38" y="3124252"/>
            <a:ext cx="1173139" cy="2275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x=\lambda B x&#10;\end{align*}&lt;/body&gt;&#10;  &lt;fcolor&gt;FF000000&lt;/fcolor&gt;&#10;  &lt;bcolor&gt;FFFFFFFF&lt;/bcolor&gt;&#10;  &lt;transparent&gt;True&lt;/transparent&gt;&#10;  &lt;resolution&gt;1800&lt;/resolution&gt;&#10;  &lt;imageh&gt;180&lt;/imageh&gt;&#10;  &lt;imagew&gt;11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36" y="3494342"/>
            <a:ext cx="1440160" cy="2294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93435" y="262418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固有値計算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628529" y="3767194"/>
            <a:ext cx="4357718" cy="1677004"/>
          </a:xfrm>
          <a:prstGeom prst="ellipse">
            <a:avLst/>
          </a:prstGeom>
          <a:solidFill>
            <a:srgbClr val="FCD5B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106190" y="2624187"/>
            <a:ext cx="4572032" cy="23574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61860" y="2624188"/>
            <a:ext cx="2116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accent3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疎行列解法</a:t>
            </a:r>
            <a:endParaRPr lang="en-US" altLang="ja-JP" sz="2000" dirty="0">
              <a:solidFill>
                <a:schemeClr val="accent3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/>
              <a:t>・超大規模問題</a:t>
            </a:r>
            <a:endParaRPr lang="en-US" altLang="ja-JP" dirty="0"/>
          </a:p>
          <a:p>
            <a:r>
              <a:rPr lang="ja-JP" altLang="en-US" dirty="0"/>
              <a:t>・少数固有モード</a:t>
            </a:r>
            <a:endParaRPr lang="en-US" altLang="ja-JP" dirty="0"/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・特定区間モード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・最小・最大モード</a:t>
            </a:r>
          </a:p>
        </p:txBody>
      </p:sp>
      <p:sp>
        <p:nvSpPr>
          <p:cNvPr id="29" name="円/楕円 28"/>
          <p:cNvSpPr/>
          <p:nvPr/>
        </p:nvSpPr>
        <p:spPr>
          <a:xfrm>
            <a:off x="605860" y="3767194"/>
            <a:ext cx="4357718" cy="1677004"/>
          </a:xfrm>
          <a:prstGeom prst="ellipse">
            <a:avLst/>
          </a:prstGeom>
          <a:solidFill>
            <a:srgbClr val="FCD5B5">
              <a:alpha val="30196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27562" y="3872564"/>
            <a:ext cx="2664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密行列解法</a:t>
            </a:r>
            <a:endParaRPr lang="en-US" altLang="ja-JP" sz="2000" dirty="0">
              <a:solidFill>
                <a:srgbClr val="FF33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/>
              <a:t>・全固有値</a:t>
            </a:r>
            <a:endParaRPr lang="en-US" altLang="ja-JP" dirty="0"/>
          </a:p>
          <a:p>
            <a:r>
              <a:rPr lang="ja-JP" altLang="en-US" dirty="0"/>
              <a:t>・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全固有対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/>
              <a:t>・全体の数分の１のモード</a:t>
            </a:r>
          </a:p>
        </p:txBody>
      </p:sp>
      <p:sp>
        <p:nvSpPr>
          <p:cNvPr id="33" name="角丸四角形吹き出し 32"/>
          <p:cNvSpPr/>
          <p:nvPr/>
        </p:nvSpPr>
        <p:spPr>
          <a:xfrm>
            <a:off x="0" y="5653028"/>
            <a:ext cx="4572032" cy="972770"/>
          </a:xfrm>
          <a:prstGeom prst="wedgeRoundRectCallout">
            <a:avLst>
              <a:gd name="adj1" fmla="val -11567"/>
              <a:gd name="adj2" fmla="val -1170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spcBef>
                <a:spcPts val="200"/>
              </a:spcBef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行列の全要素（</a:t>
            </a:r>
            <a:r>
              <a:rPr lang="en-US" altLang="ja-JP" dirty="0" err="1">
                <a:solidFill>
                  <a:schemeClr val="tx1"/>
                </a:solidFill>
                <a:latin typeface="+mj-ea"/>
                <a:ea typeface="+mj-ea"/>
              </a:rPr>
              <a:t>NxN</a:t>
            </a: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）をゼロと考えずに扱う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5738" indent="-185738">
              <a:spcBef>
                <a:spcPts val="200"/>
              </a:spcBef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直接的解法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5738" indent="-185738">
              <a:spcBef>
                <a:spcPts val="200"/>
              </a:spcBef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メモリ使用量</a:t>
            </a:r>
            <a: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  <a:t>O(N^2)</a:t>
            </a:r>
            <a:r>
              <a:rPr lang="ja-JP" altLang="en-US" dirty="0" err="1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演算量</a:t>
            </a:r>
            <a: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  <a:t>O(N^3)</a:t>
            </a:r>
            <a:endParaRPr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2105870" y="1412776"/>
            <a:ext cx="6786610" cy="1000132"/>
          </a:xfrm>
          <a:prstGeom prst="wedgeRoundRectCallout">
            <a:avLst>
              <a:gd name="adj1" fmla="val 15468"/>
              <a:gd name="adj2" fmla="val 973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spcBef>
                <a:spcPts val="200"/>
              </a:spcBef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ゼロ要素を落とし，大規模問題での使用メモリ量・演算量を削減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5738" indent="-185738">
              <a:spcBef>
                <a:spcPts val="200"/>
              </a:spcBef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反復法が基本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5738" indent="-185738">
              <a:spcBef>
                <a:spcPts val="200"/>
              </a:spcBef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疎行列ベクトル積（</a:t>
            </a:r>
            <a:r>
              <a:rPr lang="en-US" altLang="ja-JP" dirty="0" err="1">
                <a:solidFill>
                  <a:schemeClr val="tx1"/>
                </a:solidFill>
                <a:latin typeface="+mj-ea"/>
                <a:ea typeface="+mj-ea"/>
              </a:rPr>
              <a:t>spMV</a:t>
            </a: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）が性能を左右</a:t>
            </a:r>
          </a:p>
        </p:txBody>
      </p:sp>
      <p:sp>
        <p:nvSpPr>
          <p:cNvPr id="38" name="角丸四角形吹き出し 37"/>
          <p:cNvSpPr/>
          <p:nvPr/>
        </p:nvSpPr>
        <p:spPr>
          <a:xfrm>
            <a:off x="5106454" y="5051368"/>
            <a:ext cx="3214710" cy="857256"/>
          </a:xfrm>
          <a:prstGeom prst="wedgeRoundRectCallout">
            <a:avLst>
              <a:gd name="adj1" fmla="val -75226"/>
              <a:gd name="adj2" fmla="val -1387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spcBef>
                <a:spcPts val="200"/>
              </a:spcBef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  <a:ea typeface="+mj-ea"/>
              </a:rPr>
              <a:t>疎行列解法の内部解法に</a:t>
            </a:r>
            <a:endParaRPr lang="en-US" altLang="ja-JP" sz="2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5738" indent="-185738">
              <a:spcBef>
                <a:spcPts val="200"/>
              </a:spcBef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  <a:ea typeface="+mj-ea"/>
              </a:rPr>
              <a:t>密行列解法を使用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261988" y="6093296"/>
            <a:ext cx="7286676" cy="5000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+mj-lt"/>
                <a:ea typeface="+mj-ea"/>
              </a:rPr>
              <a:t>高性能・高品質な密行列向けソルバの必要性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1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28279"/>
          <a:stretch/>
        </p:blipFill>
        <p:spPr>
          <a:xfrm>
            <a:off x="0" y="1340768"/>
            <a:ext cx="9144000" cy="6092624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世界の競争相手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285720" y="5147402"/>
            <a:ext cx="4643470" cy="1614879"/>
          </a:xfrm>
          <a:prstGeom prst="wedgeRoundRectCallout">
            <a:avLst>
              <a:gd name="adj1" fmla="val 30668"/>
              <a:gd name="adj2" fmla="val -993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Eigen-</a:t>
            </a:r>
            <a:r>
              <a:rPr lang="en-US" altLang="ja-JP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</a:t>
            </a:r>
            <a:endParaRPr lang="en-US" altLang="ja-JP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新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1step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スキーム採用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京において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2^16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コアまでの動作確認・通信コストの認識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動作＆通信モデル構築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階層化アルゴリズム、自動チューニングの取り込み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GPU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版も準備へ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21812"/>
            <a:ext cx="576064" cy="3965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63326"/>
            <a:ext cx="588814" cy="4138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705381"/>
            <a:ext cx="622897" cy="371020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269776" y="1646938"/>
            <a:ext cx="4302224" cy="1285884"/>
          </a:xfrm>
          <a:prstGeom prst="wedgeRoundRectCallout">
            <a:avLst>
              <a:gd name="adj1" fmla="val -31130"/>
              <a:gd name="adj2" fmla="val 1065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1step </a:t>
            </a:r>
            <a:r>
              <a:rPr lang="en-US" altLang="ja-JP" sz="1400" dirty="0" err="1">
                <a:solidFill>
                  <a:schemeClr val="tx1"/>
                </a:solidFill>
                <a:latin typeface="+mj-ea"/>
                <a:ea typeface="+mj-ea"/>
              </a:rPr>
              <a:t>vs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 2step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の議論：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1step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が高速の場合が多い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三重対角 ⇒ 帯の逆変換部分は未だよい実装できず・・・実装レベルでは困難か？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B/Q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でアセンブラチューニングの方向＆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GPU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化へ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5500694" y="5147400"/>
            <a:ext cx="3312368" cy="1643074"/>
          </a:xfrm>
          <a:prstGeom prst="wedgeRoundRectCallout">
            <a:avLst>
              <a:gd name="adj1" fmla="val -3486"/>
              <a:gd name="adj2" fmla="val -9828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ScaLAPACK </a:t>
            </a:r>
            <a:r>
              <a:rPr lang="en-US" altLang="ja-JP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2.0.2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枠組みに大きな変化なし</a:t>
            </a:r>
            <a:endParaRPr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MPI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が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BLACS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の標準に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ルーチンの強化：</a:t>
            </a:r>
            <a:endParaRPr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55600" lvl="1" indent="-177800">
              <a:buFont typeface="Wingdings" pitchFamily="2" charset="2"/>
              <a:buChar char="ü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非対称行列ソルバー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(PDHSEQR)</a:t>
            </a:r>
          </a:p>
          <a:p>
            <a:pPr marL="355600" lvl="1" indent="-177800">
              <a:buFont typeface="Wingdings" pitchFamily="2" charset="2"/>
              <a:buChar char="ü"/>
            </a:pP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新ルーチン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MRRR(PDSYEVR)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5429256" y="1646938"/>
            <a:ext cx="3429024" cy="1285884"/>
          </a:xfrm>
          <a:prstGeom prst="wedgeRoundRectCallout">
            <a:avLst>
              <a:gd name="adj1" fmla="val -1799"/>
              <a:gd name="adj2" fmla="val 1222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DPLASMA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PLASMA, MAGMA</a:t>
            </a:r>
            <a:r>
              <a:rPr lang="ja-JP" altLang="en-US" sz="1400" dirty="0" err="1">
                <a:solidFill>
                  <a:schemeClr val="tx1"/>
                </a:solidFill>
                <a:latin typeface="+mj-ea"/>
                <a:ea typeface="+mj-ea"/>
              </a:rPr>
              <a:t>での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2step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スキーム</a:t>
            </a:r>
            <a:endParaRPr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1node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はスケーラブルに動作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DAG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タスクスケジューリング</a:t>
            </a:r>
            <a:endParaRPr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indent="-177800"/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5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国際競争力のある新規計算スキームの採用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09552" y="3358265"/>
            <a:ext cx="1085856" cy="1085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73" name="グループ化 72"/>
          <p:cNvGrpSpPr/>
          <p:nvPr/>
        </p:nvGrpSpPr>
        <p:grpSpPr>
          <a:xfrm>
            <a:off x="2762240" y="1910459"/>
            <a:ext cx="1085856" cy="1085857"/>
            <a:chOff x="3124192" y="2705096"/>
            <a:chExt cx="1085856" cy="1085857"/>
          </a:xfrm>
        </p:grpSpPr>
        <p:sp>
          <p:nvSpPr>
            <p:cNvPr id="13" name="正方形/長方形 12"/>
            <p:cNvSpPr/>
            <p:nvPr/>
          </p:nvSpPr>
          <p:spPr>
            <a:xfrm>
              <a:off x="3124192" y="2705096"/>
              <a:ext cx="1085856" cy="1085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 rot="16200000" flipH="1">
              <a:off x="3124192" y="2705096"/>
              <a:ext cx="1085856" cy="1085856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H="1">
              <a:off x="3214680" y="2705096"/>
              <a:ext cx="995368" cy="995368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6200000" flipH="1">
              <a:off x="3124193" y="2795585"/>
              <a:ext cx="995368" cy="995368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/>
          <p:cNvGrpSpPr/>
          <p:nvPr/>
        </p:nvGrpSpPr>
        <p:grpSpPr>
          <a:xfrm>
            <a:off x="2219310" y="4806071"/>
            <a:ext cx="1085858" cy="1085858"/>
            <a:chOff x="3124191" y="4152904"/>
            <a:chExt cx="1085858" cy="1085858"/>
          </a:xfrm>
        </p:grpSpPr>
        <p:sp>
          <p:nvSpPr>
            <p:cNvPr id="19" name="正方形/長方形 18"/>
            <p:cNvSpPr/>
            <p:nvPr/>
          </p:nvSpPr>
          <p:spPr>
            <a:xfrm>
              <a:off x="3124192" y="4152904"/>
              <a:ext cx="1085856" cy="1085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 rot="16200000" flipH="1">
              <a:off x="3124193" y="4152905"/>
              <a:ext cx="1085856" cy="1085856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16200000" flipH="1">
              <a:off x="3214681" y="4152905"/>
              <a:ext cx="995368" cy="995368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16200000" flipH="1">
              <a:off x="3124194" y="4243394"/>
              <a:ext cx="995368" cy="995368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16200000" flipH="1">
              <a:off x="3305168" y="4152905"/>
              <a:ext cx="904880" cy="90488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16200000" flipH="1">
              <a:off x="3124191" y="4333880"/>
              <a:ext cx="904880" cy="90488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/>
          <p:cNvGrpSpPr/>
          <p:nvPr/>
        </p:nvGrpSpPr>
        <p:grpSpPr>
          <a:xfrm>
            <a:off x="7647801" y="3357474"/>
            <a:ext cx="1086649" cy="1086649"/>
            <a:chOff x="6019015" y="1257288"/>
            <a:chExt cx="1086649" cy="1086649"/>
          </a:xfrm>
        </p:grpSpPr>
        <p:sp>
          <p:nvSpPr>
            <p:cNvPr id="26" name="正方形/長方形 25"/>
            <p:cNvSpPr/>
            <p:nvPr/>
          </p:nvSpPr>
          <p:spPr>
            <a:xfrm>
              <a:off x="6019808" y="1257288"/>
              <a:ext cx="1085856" cy="108585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 rot="5400000">
              <a:off x="5476881" y="18002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5568163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5658651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5747550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5839627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>
              <a:off x="5928526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6020603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>
              <a:off x="6109502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5400000">
              <a:off x="6199990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6290478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6382555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>
              <a:off x="6471454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>
              <a:off x="6561942" y="1799422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グループ化 71"/>
          <p:cNvGrpSpPr/>
          <p:nvPr/>
        </p:nvGrpSpPr>
        <p:grpSpPr>
          <a:xfrm>
            <a:off x="5838832" y="4805279"/>
            <a:ext cx="1087444" cy="1086650"/>
            <a:chOff x="6019808" y="3609182"/>
            <a:chExt cx="1087444" cy="1086650"/>
          </a:xfrm>
        </p:grpSpPr>
        <p:sp>
          <p:nvSpPr>
            <p:cNvPr id="69" name="正方形/長方形 68"/>
            <p:cNvSpPr/>
            <p:nvPr/>
          </p:nvSpPr>
          <p:spPr>
            <a:xfrm>
              <a:off x="6019808" y="3609976"/>
              <a:ext cx="1085856" cy="108585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43" name="直線コネクタ 42"/>
            <p:cNvCxnSpPr/>
            <p:nvPr/>
          </p:nvCxnSpPr>
          <p:spPr>
            <a:xfrm rot="5400000">
              <a:off x="5477675" y="415211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5568957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5400000">
              <a:off x="5659445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5400000">
              <a:off x="5748344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>
              <a:off x="5840421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5400000">
              <a:off x="5929320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>
              <a:off x="6021397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5400000">
              <a:off x="6110296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5400000">
              <a:off x="6200784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>
              <a:off x="6291272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5400000">
              <a:off x="6383349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>
              <a:off x="6472248" y="4151316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5400000">
              <a:off x="6563530" y="415211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グループ化 70"/>
          <p:cNvGrpSpPr/>
          <p:nvPr/>
        </p:nvGrpSpPr>
        <p:grpSpPr>
          <a:xfrm>
            <a:off x="5203831" y="1910459"/>
            <a:ext cx="1087443" cy="1086649"/>
            <a:chOff x="7466822" y="2705096"/>
            <a:chExt cx="1087443" cy="1086649"/>
          </a:xfrm>
        </p:grpSpPr>
        <p:sp>
          <p:nvSpPr>
            <p:cNvPr id="42" name="正方形/長方形 41"/>
            <p:cNvSpPr/>
            <p:nvPr/>
          </p:nvSpPr>
          <p:spPr>
            <a:xfrm>
              <a:off x="7467616" y="2705096"/>
              <a:ext cx="1085856" cy="108585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6" name="直線コネクタ 55"/>
            <p:cNvCxnSpPr/>
            <p:nvPr/>
          </p:nvCxnSpPr>
          <p:spPr>
            <a:xfrm rot="5400000">
              <a:off x="6924688" y="3248024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5400000">
              <a:off x="7015970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5400000">
              <a:off x="7106458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>
              <a:off x="7195357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>
              <a:off x="7287434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5400000">
              <a:off x="7376333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>
              <a:off x="7468410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5400000">
              <a:off x="7557309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5400000">
              <a:off x="7647797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>
              <a:off x="7738285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rot="5400000">
              <a:off x="7830362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>
              <a:off x="7919261" y="3247230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5400000">
              <a:off x="8010543" y="3248024"/>
              <a:ext cx="1085855" cy="1588"/>
            </a:xfrm>
            <a:prstGeom prst="line">
              <a:avLst/>
            </a:prstGeom>
            <a:ln w="571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直線コネクタ 75"/>
          <p:cNvCxnSpPr/>
          <p:nvPr/>
        </p:nvCxnSpPr>
        <p:spPr>
          <a:xfrm flipV="1">
            <a:off x="952480" y="2181921"/>
            <a:ext cx="2262200" cy="1538296"/>
          </a:xfrm>
          <a:prstGeom prst="line">
            <a:avLst/>
          </a:prstGeom>
          <a:ln w="76200" cap="rnd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214680" y="2181921"/>
            <a:ext cx="2714640" cy="1588"/>
          </a:xfrm>
          <a:prstGeom prst="line">
            <a:avLst/>
          </a:prstGeom>
          <a:ln w="76200" cap="rnd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929320" y="2181921"/>
            <a:ext cx="2171712" cy="1538296"/>
          </a:xfrm>
          <a:prstGeom prst="line">
            <a:avLst/>
          </a:prstGeom>
          <a:ln w="76200" cap="rnd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952480" y="3720217"/>
            <a:ext cx="1809760" cy="1447808"/>
          </a:xfrm>
          <a:prstGeom prst="line">
            <a:avLst/>
          </a:prstGeom>
          <a:ln w="76200" cap="rnd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rot="5400000" flipH="1" flipV="1">
            <a:off x="1608517" y="3516619"/>
            <a:ext cx="2759884" cy="452440"/>
          </a:xfrm>
          <a:prstGeom prst="line">
            <a:avLst/>
          </a:prstGeom>
          <a:ln w="76200" cap="rnd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3214680" y="2362897"/>
            <a:ext cx="2714640" cy="1588"/>
          </a:xfrm>
          <a:prstGeom prst="line">
            <a:avLst/>
          </a:prstGeom>
          <a:ln w="76200" cap="rnd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rot="16200000" flipV="1">
            <a:off x="4775598" y="3516619"/>
            <a:ext cx="2759884" cy="452440"/>
          </a:xfrm>
          <a:prstGeom prst="line">
            <a:avLst/>
          </a:prstGeom>
          <a:ln w="76200" cap="rnd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6381760" y="3720217"/>
            <a:ext cx="1719272" cy="1447808"/>
          </a:xfrm>
          <a:prstGeom prst="line">
            <a:avLst/>
          </a:prstGeom>
          <a:ln w="76200" cap="rnd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952480" y="3901193"/>
            <a:ext cx="1900248" cy="1538296"/>
          </a:xfrm>
          <a:prstGeom prst="line">
            <a:avLst/>
          </a:prstGeom>
          <a:ln w="1016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2852728" y="5439489"/>
            <a:ext cx="3438544" cy="1588"/>
          </a:xfrm>
          <a:prstGeom prst="line">
            <a:avLst/>
          </a:prstGeom>
          <a:ln w="1016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V="1">
            <a:off x="6291272" y="3901193"/>
            <a:ext cx="1809760" cy="1538296"/>
          </a:xfrm>
          <a:prstGeom prst="line">
            <a:avLst/>
          </a:prstGeom>
          <a:ln w="101600" cap="rnd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409552" y="4444121"/>
            <a:ext cx="1085856" cy="2714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+mj-lt"/>
                <a:ea typeface="+mj-ea"/>
              </a:rPr>
              <a:t>dense</a:t>
            </a:r>
            <a:endParaRPr lang="ja-JP" altLang="en-US" b="1" dirty="0">
              <a:solidFill>
                <a:prstClr val="black"/>
              </a:solidFill>
              <a:latin typeface="+mj-lt"/>
              <a:ea typeface="+mj-ea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219312" y="5891929"/>
            <a:ext cx="1085856" cy="2714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+mj-lt"/>
                <a:ea typeface="+mj-ea"/>
              </a:rPr>
              <a:t>band</a:t>
            </a:r>
            <a:endParaRPr lang="ja-JP" altLang="en-US" b="1" dirty="0">
              <a:solidFill>
                <a:prstClr val="black"/>
              </a:solidFill>
              <a:latin typeface="+mj-lt"/>
              <a:ea typeface="+mj-e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762240" y="1638993"/>
            <a:ext cx="1085856" cy="2714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b="1" dirty="0" err="1">
                <a:solidFill>
                  <a:prstClr val="black"/>
                </a:solidFill>
                <a:latin typeface="+mj-lt"/>
                <a:ea typeface="+mj-ea"/>
              </a:rPr>
              <a:t>tridiagonal</a:t>
            </a:r>
            <a:endParaRPr lang="ja-JP" altLang="en-US" b="1" dirty="0">
              <a:solidFill>
                <a:prstClr val="black"/>
              </a:solidFill>
              <a:latin typeface="+mj-lt"/>
              <a:ea typeface="+mj-e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5205416" y="1638993"/>
            <a:ext cx="1085856" cy="2714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b="1" dirty="0" err="1">
                <a:solidFill>
                  <a:prstClr val="black"/>
                </a:solidFill>
                <a:latin typeface="+mj-lt"/>
                <a:ea typeface="+mj-ea"/>
              </a:rPr>
              <a:t>eigenpairs</a:t>
            </a:r>
            <a:endParaRPr lang="ja-JP" altLang="en-US" b="1" dirty="0">
              <a:solidFill>
                <a:prstClr val="black"/>
              </a:solidFill>
              <a:latin typeface="+mj-lt"/>
              <a:ea typeface="+mj-ea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838832" y="5891929"/>
            <a:ext cx="1085856" cy="2714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b="1" dirty="0" err="1">
                <a:solidFill>
                  <a:prstClr val="black"/>
                </a:solidFill>
                <a:latin typeface="+mj-lt"/>
                <a:ea typeface="+mj-ea"/>
              </a:rPr>
              <a:t>eigenpairs</a:t>
            </a:r>
            <a:endParaRPr lang="ja-JP" altLang="en-US" b="1" dirty="0">
              <a:solidFill>
                <a:prstClr val="black"/>
              </a:solidFill>
              <a:latin typeface="+mj-lt"/>
              <a:ea typeface="+mj-ea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648592" y="4444121"/>
            <a:ext cx="1085856" cy="2714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b="1" dirty="0" err="1">
                <a:solidFill>
                  <a:prstClr val="black"/>
                </a:solidFill>
                <a:latin typeface="+mj-lt"/>
                <a:ea typeface="+mj-ea"/>
              </a:rPr>
              <a:t>eigenpairs</a:t>
            </a:r>
            <a:endParaRPr lang="ja-JP" altLang="en-US" b="1" dirty="0">
              <a:solidFill>
                <a:prstClr val="black"/>
              </a:solidFill>
              <a:latin typeface="+mj-lt"/>
              <a:ea typeface="+mj-ea"/>
            </a:endParaRPr>
          </a:p>
        </p:txBody>
      </p:sp>
      <p:pic>
        <p:nvPicPr>
          <p:cNvPr id="123" name="図 12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68655" y="2543873"/>
            <a:ext cx="1541147" cy="280548"/>
          </a:xfrm>
          <a:prstGeom prst="rect">
            <a:avLst/>
          </a:prstGeom>
          <a:noFill/>
        </p:spPr>
      </p:pic>
      <p:pic>
        <p:nvPicPr>
          <p:cNvPr id="125" name="図 12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8576" y="4977965"/>
            <a:ext cx="1900248" cy="280548"/>
          </a:xfrm>
          <a:prstGeom prst="rect">
            <a:avLst/>
          </a:prstGeom>
          <a:noFill/>
        </p:spPr>
      </p:pic>
      <p:sp>
        <p:nvSpPr>
          <p:cNvPr id="126" name="角丸四角形吹き出し 125"/>
          <p:cNvSpPr/>
          <p:nvPr/>
        </p:nvSpPr>
        <p:spPr>
          <a:xfrm>
            <a:off x="6516216" y="1733944"/>
            <a:ext cx="2508808" cy="542928"/>
          </a:xfrm>
          <a:prstGeom prst="wedgeRoundRectCallout">
            <a:avLst>
              <a:gd name="adj1" fmla="val -40912"/>
              <a:gd name="adj2" fmla="val 1075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  　 </a:t>
            </a:r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ScaLAPACK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27" name="図 1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04" y="1811732"/>
            <a:ext cx="576064" cy="396530"/>
          </a:xfrm>
          <a:prstGeom prst="rect">
            <a:avLst/>
          </a:prstGeom>
        </p:spPr>
      </p:pic>
      <p:sp>
        <p:nvSpPr>
          <p:cNvPr id="128" name="テキスト ボックス 127"/>
          <p:cNvSpPr txBox="1"/>
          <p:nvPr/>
        </p:nvSpPr>
        <p:spPr>
          <a:xfrm>
            <a:off x="7105664" y="2724849"/>
            <a:ext cx="1719272" cy="3619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  <a:latin typeface="+mj-lt"/>
                <a:ea typeface="+mj-ea"/>
              </a:rPr>
              <a:t>1step Scheme</a:t>
            </a:r>
            <a:endParaRPr lang="ja-JP" altLang="en-US" sz="2000" b="1" dirty="0">
              <a:solidFill>
                <a:srgbClr val="00B050"/>
              </a:solidFill>
              <a:latin typeface="+mj-lt"/>
              <a:ea typeface="+mj-ea"/>
            </a:endParaRPr>
          </a:p>
        </p:txBody>
      </p:sp>
      <p:sp>
        <p:nvSpPr>
          <p:cNvPr id="133" name="角丸四角形吹き出し 132"/>
          <p:cNvSpPr/>
          <p:nvPr/>
        </p:nvSpPr>
        <p:spPr>
          <a:xfrm>
            <a:off x="3486144" y="3720217"/>
            <a:ext cx="2171712" cy="542928"/>
          </a:xfrm>
          <a:prstGeom prst="wedgeRoundRectCallout">
            <a:avLst>
              <a:gd name="adj1" fmla="val -67228"/>
              <a:gd name="adj2" fmla="val -374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ELPA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5" name="角丸四角形吹き出し 134"/>
          <p:cNvSpPr/>
          <p:nvPr/>
        </p:nvSpPr>
        <p:spPr>
          <a:xfrm>
            <a:off x="3486144" y="3086801"/>
            <a:ext cx="2171712" cy="542928"/>
          </a:xfrm>
          <a:prstGeom prst="wedgeRoundRectCallout">
            <a:avLst>
              <a:gd name="adj1" fmla="val -63719"/>
              <a:gd name="adj2" fmla="val -234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  </a:t>
            </a:r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DPLASMA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36" name="図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2" y="3164589"/>
            <a:ext cx="576064" cy="396530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4" y="3801637"/>
            <a:ext cx="622897" cy="371020"/>
          </a:xfrm>
          <a:prstGeom prst="rect">
            <a:avLst/>
          </a:prstGeom>
        </p:spPr>
      </p:pic>
      <p:sp>
        <p:nvSpPr>
          <p:cNvPr id="138" name="テキスト ボックス 137"/>
          <p:cNvSpPr txBox="1"/>
          <p:nvPr/>
        </p:nvSpPr>
        <p:spPr>
          <a:xfrm>
            <a:off x="2943216" y="4263145"/>
            <a:ext cx="1719272" cy="4524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0000FF"/>
                </a:solidFill>
                <a:latin typeface="+mj-lt"/>
                <a:ea typeface="+mj-ea"/>
              </a:rPr>
              <a:t>2step Scheme</a:t>
            </a:r>
            <a:endParaRPr lang="ja-JP" altLang="en-US" sz="2000" b="1" dirty="0">
              <a:solidFill>
                <a:srgbClr val="0000FF"/>
              </a:solidFill>
              <a:latin typeface="+mj-lt"/>
              <a:ea typeface="+mj-ea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214680" y="4625097"/>
            <a:ext cx="2171712" cy="3619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b="1" dirty="0">
                <a:solidFill>
                  <a:srgbClr val="0000FF"/>
                </a:solidFill>
                <a:latin typeface="+mj-lt"/>
                <a:ea typeface="+mj-ea"/>
              </a:rPr>
              <a:t>（</a:t>
            </a:r>
            <a:r>
              <a:rPr lang="en-US" altLang="ja-JP" b="1" dirty="0">
                <a:solidFill>
                  <a:srgbClr val="0000FF"/>
                </a:solidFill>
                <a:latin typeface="+mj-lt"/>
                <a:ea typeface="+mj-ea"/>
              </a:rPr>
              <a:t>Byte/Flop</a:t>
            </a:r>
            <a:r>
              <a:rPr lang="ja-JP" altLang="en-US" b="1" dirty="0">
                <a:solidFill>
                  <a:srgbClr val="0000FF"/>
                </a:solidFill>
                <a:latin typeface="+mj-lt"/>
                <a:ea typeface="+mj-ea"/>
              </a:rPr>
              <a:t>が低い）</a:t>
            </a:r>
          </a:p>
        </p:txBody>
      </p:sp>
      <p:sp>
        <p:nvSpPr>
          <p:cNvPr id="140" name="角丸四角形吹き出し 139"/>
          <p:cNvSpPr/>
          <p:nvPr/>
        </p:nvSpPr>
        <p:spPr>
          <a:xfrm>
            <a:off x="312866" y="6262165"/>
            <a:ext cx="2171712" cy="542928"/>
          </a:xfrm>
          <a:prstGeom prst="wedgeRoundRectCallout">
            <a:avLst>
              <a:gd name="adj1" fmla="val 130127"/>
              <a:gd name="adj2" fmla="val -12092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Eigen-</a:t>
            </a:r>
            <a:r>
              <a:rPr lang="en-US" altLang="ja-JP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</a:t>
            </a:r>
            <a:endParaRPr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2" y="6326701"/>
            <a:ext cx="588814" cy="413856"/>
          </a:xfrm>
          <a:prstGeom prst="rect">
            <a:avLst/>
          </a:prstGeom>
        </p:spPr>
      </p:pic>
      <p:sp>
        <p:nvSpPr>
          <p:cNvPr id="142" name="テキスト ボックス 141"/>
          <p:cNvSpPr txBox="1"/>
          <p:nvPr/>
        </p:nvSpPr>
        <p:spPr>
          <a:xfrm>
            <a:off x="3667120" y="5597521"/>
            <a:ext cx="1990736" cy="3619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新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  <a:ea typeface="+mj-ea"/>
              </a:rPr>
              <a:t>1step Scheme</a:t>
            </a:r>
            <a:endParaRPr lang="ja-JP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45" name="四角形吹き出し 144"/>
          <p:cNvSpPr/>
          <p:nvPr/>
        </p:nvSpPr>
        <p:spPr>
          <a:xfrm>
            <a:off x="7011998" y="5230246"/>
            <a:ext cx="1952490" cy="1204611"/>
          </a:xfrm>
          <a:prstGeom prst="wedgeRectCallout">
            <a:avLst>
              <a:gd name="adj1" fmla="val -88222"/>
              <a:gd name="adj2" fmla="val -159003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高性能実装が困難</a:t>
            </a:r>
            <a:endParaRPr lang="en-US" altLang="ja-JP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全固有ベクトルを求める場合は</a:t>
            </a:r>
            <a:r>
              <a:rPr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1step</a:t>
            </a: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と大差ないという報告多数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1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kumimoji="1" lang="ja-JP" altLang="en-US" dirty="0" err="1" smtClean="0"/>
              <a:t>．</a:t>
            </a:r>
            <a:r>
              <a:rPr lang="en-US" altLang="ja-JP" dirty="0" smtClean="0"/>
              <a:t>Eigen-G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道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ja-JP" altLang="en-US" dirty="0"/>
              <a:t>アルゴリズムと</a:t>
            </a:r>
            <a:r>
              <a:rPr lang="en-US" altLang="ja-JP" dirty="0"/>
              <a:t>GPU</a:t>
            </a:r>
            <a:r>
              <a:rPr lang="ja-JP" altLang="en-US" dirty="0"/>
              <a:t>実装方法</a:t>
            </a:r>
          </a:p>
          <a:p>
            <a:pPr marL="0" lvl="1"/>
            <a:r>
              <a:rPr lang="en-US" altLang="ja-JP" dirty="0"/>
              <a:t>CUDA BLAS</a:t>
            </a:r>
          </a:p>
          <a:p>
            <a:pPr marL="0" lvl="1"/>
            <a:r>
              <a:rPr lang="ja-JP" altLang="en-US" dirty="0"/>
              <a:t>自動チューニング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March, 11. 2014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「コンピューティクスによる物質デザイン</a:t>
            </a:r>
            <a:r>
              <a:rPr kumimoji="1" lang="en-US" altLang="ja-JP" smtClean="0"/>
              <a:t>: </a:t>
            </a:r>
            <a:r>
              <a:rPr kumimoji="1" lang="ja-JP" altLang="en-US" smtClean="0"/>
              <a:t>複合相関と非平衡ダイナミックス」</a:t>
            </a:r>
            <a:r>
              <a:rPr kumimoji="1" lang="en-US" altLang="ja-JP" smtClean="0"/>
              <a:t>, </a:t>
            </a:r>
            <a:r>
              <a:rPr kumimoji="1" lang="ja-JP" altLang="en-US" smtClean="0"/>
              <a:t>平成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年度第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回研究会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GPU</a:t>
            </a:r>
            <a:r>
              <a:rPr lang="ja-JP" altLang="en-US" dirty="0"/>
              <a:t>環境での線形計算</a:t>
            </a:r>
            <a:r>
              <a:rPr lang="ja-JP" altLang="en-US" dirty="0" smtClean="0"/>
              <a:t>ソフトウェア</a:t>
            </a:r>
            <a:endParaRPr lang="en-US" altLang="ja-JP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CUDA,OpenCL,OpenACC</a:t>
            </a:r>
            <a:r>
              <a:rPr lang="ja-JP" altLang="en-US" dirty="0" smtClean="0"/>
              <a:t>などの言語を活用して、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GPU</a:t>
            </a:r>
            <a:r>
              <a:rPr lang="ja-JP" altLang="en-US" dirty="0" smtClean="0"/>
              <a:t>に高負荷部分をオフロードすることで高性能化を狙う</a:t>
            </a:r>
            <a:endParaRPr lang="en-US" altLang="ja-JP" dirty="0" smtClean="0"/>
          </a:p>
          <a:p>
            <a:r>
              <a:rPr lang="ja-JP" altLang="en-US" dirty="0" smtClean="0"/>
              <a:t>先行研究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CULA	(EM Photonics)</a:t>
            </a:r>
          </a:p>
          <a:p>
            <a:pPr lvl="1"/>
            <a:r>
              <a:rPr lang="en-US" altLang="ja-JP" dirty="0" smtClean="0"/>
              <a:t>MAGMA	(</a:t>
            </a:r>
            <a:r>
              <a:rPr lang="ja-JP" altLang="en-US" dirty="0" smtClean="0"/>
              <a:t>テネシー大学</a:t>
            </a:r>
            <a:r>
              <a:rPr lang="en-US" altLang="ja-JP" dirty="0" smtClean="0"/>
              <a:t>)</a:t>
            </a:r>
          </a:p>
          <a:p>
            <a:pPr lvl="1"/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March, 11. 2014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「コンピューティクスによる物質デザイン</a:t>
            </a:r>
            <a:r>
              <a:rPr lang="en-US" altLang="ja-JP" smtClean="0"/>
              <a:t>: </a:t>
            </a:r>
            <a:r>
              <a:rPr lang="ja-JP" altLang="en-US" smtClean="0"/>
              <a:t>複合相関と非平衡ダイナミックス」</a:t>
            </a:r>
            <a:r>
              <a:rPr lang="en-US" altLang="ja-JP" smtClean="0"/>
              <a:t>, </a:t>
            </a:r>
            <a:r>
              <a:rPr lang="ja-JP" altLang="en-US" smtClean="0"/>
              <a:t>平成</a:t>
            </a:r>
            <a:r>
              <a:rPr lang="en-US" altLang="ja-JP" smtClean="0"/>
              <a:t>25</a:t>
            </a:r>
            <a:r>
              <a:rPr lang="ja-JP" altLang="en-US" smtClean="0"/>
              <a:t>年度第</a:t>
            </a:r>
            <a:r>
              <a:rPr lang="en-US" altLang="ja-JP" smtClean="0"/>
              <a:t>2</a:t>
            </a:r>
            <a:r>
              <a:rPr lang="ja-JP" altLang="en-US" smtClean="0"/>
              <a:t>回研究会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35496" y="4219405"/>
            <a:ext cx="2697044" cy="1815882"/>
            <a:chOff x="1703512" y="4565446"/>
            <a:chExt cx="2697044" cy="18158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512" y="5057264"/>
              <a:ext cx="920545" cy="687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グループ化 45"/>
            <p:cNvGrpSpPr/>
            <p:nvPr/>
          </p:nvGrpSpPr>
          <p:grpSpPr>
            <a:xfrm>
              <a:off x="2735968" y="4565446"/>
              <a:ext cx="1664588" cy="1815882"/>
              <a:chOff x="3491880" y="2708920"/>
              <a:chExt cx="1944216" cy="2120925"/>
            </a:xfrm>
          </p:grpSpPr>
          <p:sp>
            <p:nvSpPr>
              <p:cNvPr id="65" name="テキスト ボックス 64"/>
              <p:cNvSpPr txBox="1"/>
              <p:nvPr/>
            </p:nvSpPr>
            <p:spPr>
              <a:xfrm>
                <a:off x="3491880" y="2708920"/>
                <a:ext cx="1944216" cy="21209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従来法</a:t>
                </a:r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  <a:p>
                <a:endParaRPr lang="en-US" altLang="ja-JP" sz="1600" dirty="0"/>
              </a:p>
            </p:txBody>
          </p:sp>
          <p:sp>
            <p:nvSpPr>
              <p:cNvPr id="66" name="正方形/長方形 65"/>
              <p:cNvSpPr/>
              <p:nvPr/>
            </p:nvSpPr>
            <p:spPr bwMode="auto">
              <a:xfrm>
                <a:off x="3779912" y="3127922"/>
                <a:ext cx="1440160" cy="3954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三重対格化</a:t>
                </a:r>
              </a:p>
            </p:txBody>
          </p:sp>
          <p:sp>
            <p:nvSpPr>
              <p:cNvPr id="67" name="正方形/長方形 66"/>
              <p:cNvSpPr/>
              <p:nvPr/>
            </p:nvSpPr>
            <p:spPr bwMode="auto">
              <a:xfrm>
                <a:off x="3779912" y="3694694"/>
                <a:ext cx="1440160" cy="3954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固有値計算</a:t>
                </a: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3779912" y="4270758"/>
                <a:ext cx="1440160" cy="3954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逆変換</a:t>
                </a:r>
              </a:p>
            </p:txBody>
          </p:sp>
          <p:sp>
            <p:nvSpPr>
              <p:cNvPr id="69" name="下矢印 68"/>
              <p:cNvSpPr/>
              <p:nvPr/>
            </p:nvSpPr>
            <p:spPr bwMode="auto">
              <a:xfrm>
                <a:off x="4427984" y="3501008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" name="下矢印 69"/>
              <p:cNvSpPr/>
              <p:nvPr/>
            </p:nvSpPr>
            <p:spPr bwMode="auto">
              <a:xfrm>
                <a:off x="4427984" y="4077072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55" name="左右矢印 54"/>
            <p:cNvSpPr/>
            <p:nvPr/>
          </p:nvSpPr>
          <p:spPr bwMode="auto">
            <a:xfrm>
              <a:off x="2447936" y="5273288"/>
              <a:ext cx="432767" cy="225892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911623" y="3284985"/>
            <a:ext cx="5196881" cy="3254359"/>
            <a:chOff x="5795663" y="3631025"/>
            <a:chExt cx="5196881" cy="3254359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5795663" y="3631025"/>
              <a:ext cx="5196881" cy="3172190"/>
              <a:chOff x="1650564" y="2814835"/>
              <a:chExt cx="3902069" cy="1992946"/>
            </a:xfrm>
          </p:grpSpPr>
          <p:sp>
            <p:nvSpPr>
              <p:cNvPr id="59" name="テキスト ボックス 58"/>
              <p:cNvSpPr txBox="1"/>
              <p:nvPr/>
            </p:nvSpPr>
            <p:spPr>
              <a:xfrm>
                <a:off x="1650564" y="2814835"/>
                <a:ext cx="3902069" cy="1992946"/>
              </a:xfrm>
              <a:custGeom>
                <a:avLst/>
                <a:gdLst>
                  <a:gd name="connsiteX0" fmla="*/ 0 w 2731317"/>
                  <a:gd name="connsiteY0" fmla="*/ 0 h 3200876"/>
                  <a:gd name="connsiteX1" fmla="*/ 2731317 w 2731317"/>
                  <a:gd name="connsiteY1" fmla="*/ 0 h 3200876"/>
                  <a:gd name="connsiteX2" fmla="*/ 2731317 w 2731317"/>
                  <a:gd name="connsiteY2" fmla="*/ 3200876 h 3200876"/>
                  <a:gd name="connsiteX3" fmla="*/ 0 w 2731317"/>
                  <a:gd name="connsiteY3" fmla="*/ 3200876 h 3200876"/>
                  <a:gd name="connsiteX4" fmla="*/ 0 w 2731317"/>
                  <a:gd name="connsiteY4" fmla="*/ 0 h 3200876"/>
                  <a:gd name="connsiteX0" fmla="*/ 660 w 2731977"/>
                  <a:gd name="connsiteY0" fmla="*/ 24323 h 3225199"/>
                  <a:gd name="connsiteX1" fmla="*/ 0 w 2731977"/>
                  <a:gd name="connsiteY1" fmla="*/ 0 h 3225199"/>
                  <a:gd name="connsiteX2" fmla="*/ 2731977 w 2731977"/>
                  <a:gd name="connsiteY2" fmla="*/ 24323 h 3225199"/>
                  <a:gd name="connsiteX3" fmla="*/ 2731977 w 2731977"/>
                  <a:gd name="connsiteY3" fmla="*/ 3225199 h 3225199"/>
                  <a:gd name="connsiteX4" fmla="*/ 660 w 2731977"/>
                  <a:gd name="connsiteY4" fmla="*/ 3225199 h 3225199"/>
                  <a:gd name="connsiteX5" fmla="*/ 660 w 2731977"/>
                  <a:gd name="connsiteY5" fmla="*/ 24323 h 3225199"/>
                  <a:gd name="connsiteX0" fmla="*/ 0 w 5169716"/>
                  <a:gd name="connsiteY0" fmla="*/ 1548323 h 3225199"/>
                  <a:gd name="connsiteX1" fmla="*/ 2437739 w 5169716"/>
                  <a:gd name="connsiteY1" fmla="*/ 0 h 3225199"/>
                  <a:gd name="connsiteX2" fmla="*/ 5169716 w 5169716"/>
                  <a:gd name="connsiteY2" fmla="*/ 24323 h 3225199"/>
                  <a:gd name="connsiteX3" fmla="*/ 5169716 w 5169716"/>
                  <a:gd name="connsiteY3" fmla="*/ 3225199 h 3225199"/>
                  <a:gd name="connsiteX4" fmla="*/ 2438399 w 5169716"/>
                  <a:gd name="connsiteY4" fmla="*/ 3225199 h 3225199"/>
                  <a:gd name="connsiteX5" fmla="*/ 0 w 5169716"/>
                  <a:gd name="connsiteY5" fmla="*/ 1548323 h 3225199"/>
                  <a:gd name="connsiteX0" fmla="*/ 13913 w 5183629"/>
                  <a:gd name="connsiteY0" fmla="*/ 1524000 h 3200876"/>
                  <a:gd name="connsiteX1" fmla="*/ 0 w 5183629"/>
                  <a:gd name="connsiteY1" fmla="*/ 28685 h 3200876"/>
                  <a:gd name="connsiteX2" fmla="*/ 5183629 w 5183629"/>
                  <a:gd name="connsiteY2" fmla="*/ 0 h 3200876"/>
                  <a:gd name="connsiteX3" fmla="*/ 5183629 w 5183629"/>
                  <a:gd name="connsiteY3" fmla="*/ 3200876 h 3200876"/>
                  <a:gd name="connsiteX4" fmla="*/ 2452312 w 5183629"/>
                  <a:gd name="connsiteY4" fmla="*/ 3200876 h 3200876"/>
                  <a:gd name="connsiteX5" fmla="*/ 13913 w 5183629"/>
                  <a:gd name="connsiteY5" fmla="*/ 1524000 h 3200876"/>
                  <a:gd name="connsiteX0" fmla="*/ 13913 w 5183629"/>
                  <a:gd name="connsiteY0" fmla="*/ 1524000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13913 w 5183629"/>
                  <a:gd name="connsiteY6" fmla="*/ 1524000 h 3200876"/>
                  <a:gd name="connsiteX0" fmla="*/ 2478816 w 5183629"/>
                  <a:gd name="connsiteY0" fmla="*/ 1524000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2478816 w 5183629"/>
                  <a:gd name="connsiteY6" fmla="*/ 1524000 h 3200876"/>
                  <a:gd name="connsiteX0" fmla="*/ 2412554 w 5183629"/>
                  <a:gd name="connsiteY0" fmla="*/ 1510748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2412554 w 5183629"/>
                  <a:gd name="connsiteY6" fmla="*/ 1510748 h 3200876"/>
                  <a:gd name="connsiteX0" fmla="*/ 2452310 w 5183629"/>
                  <a:gd name="connsiteY0" fmla="*/ 1510748 h 3200876"/>
                  <a:gd name="connsiteX1" fmla="*/ 13254 w 5183629"/>
                  <a:gd name="connsiteY1" fmla="*/ 1499677 h 3200876"/>
                  <a:gd name="connsiteX2" fmla="*/ 0 w 5183629"/>
                  <a:gd name="connsiteY2" fmla="*/ 28685 h 3200876"/>
                  <a:gd name="connsiteX3" fmla="*/ 5183629 w 5183629"/>
                  <a:gd name="connsiteY3" fmla="*/ 0 h 3200876"/>
                  <a:gd name="connsiteX4" fmla="*/ 5183629 w 5183629"/>
                  <a:gd name="connsiteY4" fmla="*/ 3200876 h 3200876"/>
                  <a:gd name="connsiteX5" fmla="*/ 2452312 w 5183629"/>
                  <a:gd name="connsiteY5" fmla="*/ 3200876 h 3200876"/>
                  <a:gd name="connsiteX6" fmla="*/ 2452310 w 5183629"/>
                  <a:gd name="connsiteY6" fmla="*/ 1510748 h 3200876"/>
                  <a:gd name="connsiteX0" fmla="*/ 2452310 w 5196878"/>
                  <a:gd name="connsiteY0" fmla="*/ 1482063 h 3172191"/>
                  <a:gd name="connsiteX1" fmla="*/ 13254 w 5196878"/>
                  <a:gd name="connsiteY1" fmla="*/ 1470992 h 3172191"/>
                  <a:gd name="connsiteX2" fmla="*/ 0 w 5196878"/>
                  <a:gd name="connsiteY2" fmla="*/ 0 h 3172191"/>
                  <a:gd name="connsiteX3" fmla="*/ 5196878 w 5196878"/>
                  <a:gd name="connsiteY3" fmla="*/ 11071 h 3172191"/>
                  <a:gd name="connsiteX4" fmla="*/ 5183629 w 5196878"/>
                  <a:gd name="connsiteY4" fmla="*/ 3172191 h 3172191"/>
                  <a:gd name="connsiteX5" fmla="*/ 2452312 w 5196878"/>
                  <a:gd name="connsiteY5" fmla="*/ 3172191 h 3172191"/>
                  <a:gd name="connsiteX6" fmla="*/ 2452310 w 5196878"/>
                  <a:gd name="connsiteY6" fmla="*/ 1482063 h 317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6878" h="3172191">
                    <a:moveTo>
                      <a:pt x="2452310" y="1482063"/>
                    </a:moveTo>
                    <a:cubicBezTo>
                      <a:pt x="2452090" y="1473955"/>
                      <a:pt x="13474" y="1479100"/>
                      <a:pt x="13254" y="1470992"/>
                    </a:cubicBezTo>
                    <a:lnTo>
                      <a:pt x="0" y="0"/>
                    </a:lnTo>
                    <a:lnTo>
                      <a:pt x="5196878" y="11071"/>
                    </a:lnTo>
                    <a:cubicBezTo>
                      <a:pt x="5192462" y="1064778"/>
                      <a:pt x="5188045" y="2118484"/>
                      <a:pt x="5183629" y="3172191"/>
                    </a:cubicBezTo>
                    <a:lnTo>
                      <a:pt x="2452312" y="3172191"/>
                    </a:lnTo>
                    <a:cubicBezTo>
                      <a:pt x="2452311" y="2608815"/>
                      <a:pt x="2452311" y="2045439"/>
                      <a:pt x="2452310" y="1482063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ja-JP" altLang="en-US" sz="1600" dirty="0"/>
                  <a:t>新規法：</a:t>
                </a:r>
                <a:endParaRPr lang="en-US" altLang="ja-JP" sz="1600" dirty="0"/>
              </a:p>
              <a:p>
                <a:pPr algn="r"/>
                <a:r>
                  <a:rPr lang="ja-JP" altLang="en-US" sz="1200" dirty="0"/>
                  <a:t> </a:t>
                </a:r>
                <a:r>
                  <a:rPr lang="ja-JP" altLang="en-US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行列積を中心に </a:t>
                </a:r>
                <a:r>
                  <a:rPr lang="en-US" altLang="ja-JP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GPU</a:t>
                </a:r>
                <a:r>
                  <a:rPr lang="ja-JP" altLang="en-US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で非同期計算</a:t>
                </a:r>
                <a:endParaRPr lang="en-US" altLang="ja-JP" sz="1100" b="1" dirty="0">
                  <a:solidFill>
                    <a:srgbClr val="C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r>
                  <a:rPr lang="ja-JP" altLang="en-US" sz="1100" b="1" dirty="0">
                    <a:solidFill>
                      <a:srgbClr val="C0000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 </a:t>
                </a:r>
                <a:r>
                  <a:rPr lang="ja-JP" altLang="en-US" sz="1100" b="1" dirty="0">
                    <a:solidFill>
                      <a:srgbClr val="00B05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それ以外は </a:t>
                </a:r>
                <a:r>
                  <a:rPr lang="en-US" altLang="ja-JP" sz="1100" b="1" dirty="0">
                    <a:solidFill>
                      <a:srgbClr val="00B05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CPU</a:t>
                </a:r>
                <a:r>
                  <a:rPr lang="ja-JP" altLang="en-US" sz="1100" b="1" dirty="0">
                    <a:solidFill>
                      <a:srgbClr val="00B05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でマルチスレッド並列</a:t>
                </a:r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r>
                  <a:rPr lang="ja-JP" altLang="en-US" sz="1100" b="1" dirty="0">
                    <a:solidFill>
                      <a:srgbClr val="002060"/>
                    </a:solidFill>
                    <a:latin typeface="ＭＳ Ｐゴシック" pitchFamily="50" charset="-128"/>
                    <a:ea typeface="ＭＳ Ｐゴシック" pitchFamily="50" charset="-128"/>
                  </a:rPr>
                  <a:t>ベクトルデータのみホスト・デバイス間転送</a:t>
                </a:r>
                <a:endParaRPr lang="en-US" altLang="ja-JP" sz="1100" b="1" dirty="0">
                  <a:solidFill>
                    <a:srgbClr val="00206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100" b="1" dirty="0">
                  <a:solidFill>
                    <a:srgbClr val="00B05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  <a:p>
                <a:pPr algn="r"/>
                <a:endParaRPr lang="en-US" altLang="ja-JP" sz="1400" dirty="0"/>
              </a:p>
              <a:p>
                <a:pPr algn="r"/>
                <a:endParaRPr lang="en-US" altLang="ja-JP" sz="14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  <a:p>
                <a:pPr algn="r"/>
                <a:endParaRPr lang="en-US" altLang="ja-JP" sz="1600" dirty="0"/>
              </a:p>
            </p:txBody>
          </p:sp>
          <p:sp>
            <p:nvSpPr>
              <p:cNvPr id="60" name="正方形/長方形 59"/>
              <p:cNvSpPr/>
              <p:nvPr/>
            </p:nvSpPr>
            <p:spPr bwMode="auto">
              <a:xfrm>
                <a:off x="3779912" y="3327909"/>
                <a:ext cx="1440160" cy="21269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三重対格化</a:t>
                </a:r>
              </a:p>
            </p:txBody>
          </p:sp>
          <p:sp>
            <p:nvSpPr>
              <p:cNvPr id="61" name="正方形/長方形 60"/>
              <p:cNvSpPr/>
              <p:nvPr/>
            </p:nvSpPr>
            <p:spPr bwMode="auto">
              <a:xfrm>
                <a:off x="3779912" y="3894681"/>
                <a:ext cx="1440160" cy="21269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固有値計算</a:t>
                </a: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3779912" y="4470745"/>
                <a:ext cx="1440160" cy="21269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600" dirty="0">
                    <a:latin typeface="Arial" charset="0"/>
                    <a:ea typeface="ＭＳ Ｐゴシック" charset="-128"/>
                  </a:rPr>
                  <a:t>逆変換</a:t>
                </a:r>
              </a:p>
            </p:txBody>
          </p:sp>
          <p:sp>
            <p:nvSpPr>
              <p:cNvPr id="63" name="下矢印 62"/>
              <p:cNvSpPr/>
              <p:nvPr/>
            </p:nvSpPr>
            <p:spPr bwMode="auto">
              <a:xfrm>
                <a:off x="4427984" y="3609633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" name="下矢印 63"/>
              <p:cNvSpPr/>
              <p:nvPr/>
            </p:nvSpPr>
            <p:spPr bwMode="auto">
              <a:xfrm>
                <a:off x="4427984" y="4185697"/>
                <a:ext cx="144016" cy="216024"/>
              </a:xfrm>
              <a:prstGeom prst="downArrow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5843572" y="5392602"/>
              <a:ext cx="1459508" cy="1171377"/>
              <a:chOff x="971600" y="4675293"/>
              <a:chExt cx="1704685" cy="1368152"/>
            </a:xfrm>
          </p:grpSpPr>
          <p:sp>
            <p:nvSpPr>
              <p:cNvPr id="74" name="角丸四角形 73"/>
              <p:cNvSpPr/>
              <p:nvPr/>
            </p:nvSpPr>
            <p:spPr bwMode="auto">
              <a:xfrm>
                <a:off x="1054228" y="4675293"/>
                <a:ext cx="1622057" cy="1368152"/>
              </a:xfrm>
              <a:prstGeom prst="roundRect">
                <a:avLst>
                  <a:gd name="adj" fmla="val 9661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pic>
            <p:nvPicPr>
              <p:cNvPr id="75" name="Picture 7" descr="http://images.nvidia.com/products/geforce_gtx_285/GeForce_GTX_285_low_3qt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1600" y="4756993"/>
                <a:ext cx="1657960" cy="1125830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グループ化 43"/>
            <p:cNvGrpSpPr/>
            <p:nvPr/>
          </p:nvGrpSpPr>
          <p:grpSpPr>
            <a:xfrm>
              <a:off x="5843572" y="3893998"/>
              <a:ext cx="1525872" cy="1109725"/>
              <a:chOff x="251520" y="3212976"/>
              <a:chExt cx="2376264" cy="1728192"/>
            </a:xfrm>
          </p:grpSpPr>
          <p:sp>
            <p:nvSpPr>
              <p:cNvPr id="71" name="角丸四角形 70"/>
              <p:cNvSpPr/>
              <p:nvPr/>
            </p:nvSpPr>
            <p:spPr bwMode="auto">
              <a:xfrm>
                <a:off x="251520" y="3212976"/>
                <a:ext cx="2376264" cy="1728192"/>
              </a:xfrm>
              <a:prstGeom prst="roundRect">
                <a:avLst>
                  <a:gd name="adj" fmla="val 9661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600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pic>
            <p:nvPicPr>
              <p:cNvPr id="72" name="Picture 2" descr="http://www.amd.com/us-en/assets/content_type/DigitalMedia/47217E_SixCore_Opteron_Clear_l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3438" y="3278675"/>
                <a:ext cx="1386274" cy="1520223"/>
              </a:xfrm>
              <a:prstGeom prst="rect">
                <a:avLst/>
              </a:prstGeom>
              <a:noFill/>
            </p:spPr>
          </p:pic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323528" y="4655418"/>
                <a:ext cx="12731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700" dirty="0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ＭＳ Ｐゴシック" pitchFamily="50" charset="-128"/>
                  </a:rPr>
                  <a:t>AMD </a:t>
                </a:r>
                <a:r>
                  <a:rPr lang="en-US" altLang="ja-JP" sz="700" dirty="0" err="1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ＭＳ Ｐゴシック" pitchFamily="50" charset="-128"/>
                  </a:rPr>
                  <a:t>Opteron</a:t>
                </a:r>
                <a:r>
                  <a:rPr lang="en-US" altLang="ja-JP" sz="700" dirty="0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ＭＳ Ｐゴシック" pitchFamily="50" charset="-128"/>
                  </a:rPr>
                  <a:t> six-core</a:t>
                </a:r>
                <a:endParaRPr lang="ja-JP" altLang="ja-JP" sz="1600" dirty="0">
                  <a:solidFill>
                    <a:srgbClr val="000000"/>
                  </a:solidFill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5966875" y="6407061"/>
              <a:ext cx="1090060" cy="24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 dirty="0">
                  <a:solidFill>
                    <a:srgbClr val="000000"/>
                  </a:solidFill>
                  <a:ea typeface="ＭＳ Ｐゴシック" pitchFamily="50" charset="-128"/>
                  <a:cs typeface="ＭＳ Ｐゴシック" pitchFamily="50" charset="-128"/>
                </a:rPr>
                <a:t>NVIDIA </a:t>
              </a:r>
              <a:r>
                <a:rPr lang="en-US" altLang="ja-JP" sz="700" dirty="0" err="1">
                  <a:solidFill>
                    <a:srgbClr val="000000"/>
                  </a:solidFill>
                  <a:ea typeface="ＭＳ Ｐゴシック" pitchFamily="50" charset="-128"/>
                  <a:cs typeface="ＭＳ Ｐゴシック" pitchFamily="50" charset="-128"/>
                </a:rPr>
                <a:t>GTXxxx</a:t>
              </a:r>
              <a:endParaRPr lang="ja-JP" altLang="ja-JP" sz="700" dirty="0">
                <a:solidFill>
                  <a:srgbClr val="000000"/>
                </a:solidFill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9" name="左右矢印 48"/>
            <p:cNvSpPr/>
            <p:nvPr/>
          </p:nvSpPr>
          <p:spPr bwMode="auto">
            <a:xfrm rot="506460">
              <a:off x="7270762" y="4366480"/>
              <a:ext cx="1414501" cy="229820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00B05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0" name="左右矢印 49"/>
            <p:cNvSpPr/>
            <p:nvPr/>
          </p:nvSpPr>
          <p:spPr bwMode="auto">
            <a:xfrm rot="1794178">
              <a:off x="7140282" y="4871350"/>
              <a:ext cx="1756300" cy="229820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00B05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1" name="左右矢印 50"/>
            <p:cNvSpPr/>
            <p:nvPr/>
          </p:nvSpPr>
          <p:spPr bwMode="auto">
            <a:xfrm rot="2688592">
              <a:off x="6835072" y="5382708"/>
              <a:ext cx="2220001" cy="229820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00B05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2" name="左右矢印 51"/>
            <p:cNvSpPr/>
            <p:nvPr/>
          </p:nvSpPr>
          <p:spPr bwMode="auto">
            <a:xfrm rot="20424963">
              <a:off x="7192904" y="5749851"/>
              <a:ext cx="1573619" cy="229820"/>
            </a:xfrm>
            <a:prstGeom prst="left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左右矢印 52"/>
            <p:cNvSpPr/>
            <p:nvPr/>
          </p:nvSpPr>
          <p:spPr bwMode="auto">
            <a:xfrm rot="263302">
              <a:off x="7267866" y="6290586"/>
              <a:ext cx="1415909" cy="229820"/>
            </a:xfrm>
            <a:prstGeom prst="left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" name="左右矢印 53"/>
            <p:cNvSpPr/>
            <p:nvPr/>
          </p:nvSpPr>
          <p:spPr bwMode="auto">
            <a:xfrm rot="19399803">
              <a:off x="7026801" y="5178035"/>
              <a:ext cx="1819752" cy="229820"/>
            </a:xfrm>
            <a:prstGeom prst="left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60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19365101">
              <a:off x="7320930" y="5173713"/>
              <a:ext cx="11657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dgemm</a:t>
              </a:r>
              <a:r>
                <a:rPr lang="en-US" altLang="ja-JP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dsymv</a:t>
              </a:r>
              <a:endPara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20242348">
              <a:off x="7699084" y="5700544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dgemm</a:t>
              </a:r>
              <a:endPara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257543">
              <a:off x="7613792" y="6264567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dgemm</a:t>
              </a:r>
              <a:endPara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上下矢印 6"/>
            <p:cNvSpPr/>
            <p:nvPr/>
          </p:nvSpPr>
          <p:spPr bwMode="auto">
            <a:xfrm>
              <a:off x="6514798" y="4895594"/>
              <a:ext cx="216024" cy="648072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010742" y="5061096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ｺﾞｼｯｸM" pitchFamily="50" charset="-128"/>
                  <a:ea typeface="HGSｺﾞｼｯｸM" pitchFamily="50" charset="-128"/>
                </a:rPr>
                <a:t>非同期通信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145436" y="6516052"/>
              <a:ext cx="872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offload</a:t>
              </a:r>
              <a:endParaRPr lang="ja-JP" altLang="en-US" dirty="0"/>
            </a:p>
          </p:txBody>
        </p:sp>
      </p:grpSp>
      <p:sp>
        <p:nvSpPr>
          <p:cNvPr id="18" name="右矢印 17"/>
          <p:cNvSpPr/>
          <p:nvPr/>
        </p:nvSpPr>
        <p:spPr>
          <a:xfrm>
            <a:off x="3099415" y="4704588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2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,txfonts}&#10;\def\vec#1{\mbox{\boldmath $#1$}}&#10;\def\rm#1{\textrm{#1}}&#10;\begin{document}&#10;\[&#10;P=I - \vec{u} \vec{u}^\top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591"/>
  <p:tag name="BOXHEIGHT" val="525"/>
  <p:tag name="BOXFONT" val="10"/>
  <p:tag name="BOXWRAP" val="False"/>
  <p:tag name="WORKAROUNDTRANSPARENCYBUG" val="False"/>
  <p:tag name="ALLOWFONTSUBSTITUTION" val="False"/>
  <p:tag name="BITMAPFORMAT" val="pngmono"/>
  <p:tag name="ORIGWIDTH" val="98.88023"/>
  <p:tag name="PICTUREFILESIZE" val="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,txfonts}&#10;\def\vec#1{\mbox{\boldmath $#1$}}&#10;\def\rm#1{\textrm{#1}}&#10;\begin{document}&#10;\[&#10;P=I - UCU^\top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591"/>
  <p:tag name="BOXHEIGHT" val="525"/>
  <p:tag name="BOXFONT" val="10"/>
  <p:tag name="BOXWRAP" val="False"/>
  <p:tag name="WORKAROUNDTRANSPARENCYBUG" val="False"/>
  <p:tag name="ALLOWFONTSUBSTITUTION" val="False"/>
  <p:tag name="BITMAPFORMAT" val="pngmono"/>
  <p:tag name="ORIGWIDTH" val="121.9202"/>
  <p:tag name="PICTUREFILESIZE" val="82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4632567-2AAE-4767-9135-60DF0EF6E54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16333</TotalTime>
  <Words>2384</Words>
  <Application>Microsoft Office PowerPoint</Application>
  <PresentationFormat>画面に合わせる (4:3)</PresentationFormat>
  <Paragraphs>463</Paragraphs>
  <Slides>22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Arial Unicode MS</vt:lpstr>
      <vt:lpstr>HGP創英角ｺﾞｼｯｸUB</vt:lpstr>
      <vt:lpstr>HGSｺﾞｼｯｸM</vt:lpstr>
      <vt:lpstr>ＭＳ Ｐゴシック</vt:lpstr>
      <vt:lpstr>Arial</vt:lpstr>
      <vt:lpstr>Calibri</vt:lpstr>
      <vt:lpstr>Century Gothic</vt:lpstr>
      <vt:lpstr>Wingdings</vt:lpstr>
      <vt:lpstr>クラリティ</vt:lpstr>
      <vt:lpstr>Worksheet</vt:lpstr>
      <vt:lpstr>第三世代NVIDIA GPUを用いた高性能固有値ソルバの開発</vt:lpstr>
      <vt:lpstr>Outline</vt:lpstr>
      <vt:lpstr>１．概要</vt:lpstr>
      <vt:lpstr>国産固有値ソルバEigenExaの開発</vt:lpstr>
      <vt:lpstr>密行列固有値解法</vt:lpstr>
      <vt:lpstr>世界の競争相手</vt:lpstr>
      <vt:lpstr>国際競争力のある新規計算スキームの採用</vt:lpstr>
      <vt:lpstr>2．Eigen-Gへの道</vt:lpstr>
      <vt:lpstr>GPU環境での線形計算ソフトウェア</vt:lpstr>
      <vt:lpstr>Straightforward CUDA code writing</vt:lpstr>
      <vt:lpstr>GPUの基本性能調査 【その1】</vt:lpstr>
      <vt:lpstr>GPUの基本性能調査 【その2】</vt:lpstr>
      <vt:lpstr>GPUは更新される (grade up every year)</vt:lpstr>
      <vt:lpstr>CUDA BLAS Performance on the latest  GPU cards (L: K20C, R: GTX580)</vt:lpstr>
      <vt:lpstr>CUDA BLAS kernelの例 (4 parameters)</vt:lpstr>
      <vt:lpstr>3．Eigen-G 現状</vt:lpstr>
      <vt:lpstr>固有値計算（全対角化）に要する時間</vt:lpstr>
      <vt:lpstr>固有値計算（全対角化）に要する時間</vt:lpstr>
      <vt:lpstr>性能比較（N^3/timeで比較）</vt:lpstr>
      <vt:lpstr>性能比較（N^3/timeで比較）</vt:lpstr>
      <vt:lpstr>現結果が示すこと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マルチコアを考慮した通信隠蔽手法の自動チューニング機能付き高性能固有値ソルバの開発</dc:title>
  <dc:creator>imamura</dc:creator>
  <cp:lastModifiedBy>imamura</cp:lastModifiedBy>
  <cp:revision>357</cp:revision>
  <cp:lastPrinted>2013-04-02T02:06:44Z</cp:lastPrinted>
  <dcterms:created xsi:type="dcterms:W3CDTF">2012-07-23T02:44:03Z</dcterms:created>
  <dcterms:modified xsi:type="dcterms:W3CDTF">2014-03-11T02:18:06Z</dcterms:modified>
</cp:coreProperties>
</file>