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4"/>
  </p:notesMasterIdLst>
  <p:handoutMasterIdLst>
    <p:handoutMasterId r:id="rId25"/>
  </p:handoutMasterIdLst>
  <p:sldIdLst>
    <p:sldId id="256" r:id="rId2"/>
    <p:sldId id="392" r:id="rId3"/>
    <p:sldId id="393" r:id="rId4"/>
    <p:sldId id="410" r:id="rId5"/>
    <p:sldId id="394" r:id="rId6"/>
    <p:sldId id="411" r:id="rId7"/>
    <p:sldId id="412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13" r:id="rId20"/>
    <p:sldId id="414" r:id="rId21"/>
    <p:sldId id="407" r:id="rId22"/>
    <p:sldId id="408" r:id="rId23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usuke Takahashi" initials="Y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499" autoAdjust="0"/>
  </p:normalViewPr>
  <p:slideViewPr>
    <p:cSldViewPr>
      <p:cViewPr>
        <p:scale>
          <a:sx n="100" d="100"/>
          <a:sy n="100" d="100"/>
        </p:scale>
        <p:origin x="-60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CCEE53-72B9-435F-B0B0-47F3D0FBBEEE}" type="doc">
      <dgm:prSet loTypeId="urn:microsoft.com/office/officeart/2005/8/layout/vProcess5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kumimoji="1" lang="ja-JP" altLang="en-US"/>
        </a:p>
      </dgm:t>
    </dgm:pt>
    <dgm:pt modelId="{4E8BFE99-1FF0-408E-A431-5B8C3848262F}">
      <dgm:prSet phldrT="[テキスト]"/>
      <dgm:spPr/>
      <dgm:t>
        <a:bodyPr/>
        <a:lstStyle/>
        <a:p>
          <a:r>
            <a:rPr kumimoji="1" lang="ja-JP" altLang="en-US" dirty="0" smtClean="0"/>
            <a:t>データの交換</a:t>
          </a:r>
          <a:endParaRPr kumimoji="1" lang="ja-JP" altLang="en-US" dirty="0"/>
        </a:p>
      </dgm:t>
    </dgm:pt>
    <dgm:pt modelId="{F37D4B22-44B4-4B4A-8740-37B020A9C5BD}" type="parTrans" cxnId="{79025257-6EDD-4A54-B9CB-1B812831FA0B}">
      <dgm:prSet/>
      <dgm:spPr/>
      <dgm:t>
        <a:bodyPr/>
        <a:lstStyle/>
        <a:p>
          <a:endParaRPr kumimoji="1" lang="ja-JP" altLang="en-US"/>
        </a:p>
      </dgm:t>
    </dgm:pt>
    <dgm:pt modelId="{4ABDADAD-7727-4475-AA71-E1225779C67F}" type="sibTrans" cxnId="{79025257-6EDD-4A54-B9CB-1B812831FA0B}">
      <dgm:prSet/>
      <dgm:spPr/>
      <dgm:t>
        <a:bodyPr/>
        <a:lstStyle/>
        <a:p>
          <a:endParaRPr kumimoji="1" lang="ja-JP" altLang="en-US"/>
        </a:p>
      </dgm:t>
    </dgm:pt>
    <dgm:pt modelId="{A480D7DE-D137-499D-819F-4CFE756CF0AE}">
      <dgm:prSet phldrT="[テキスト]"/>
      <dgm:spPr/>
      <dgm:t>
        <a:bodyPr/>
        <a:lstStyle/>
        <a:p>
          <a:r>
            <a:rPr kumimoji="1" lang="ja-JP" altLang="en-US" dirty="0" smtClean="0"/>
            <a:t>対角ブロックの対角化</a:t>
          </a:r>
          <a:endParaRPr kumimoji="1" lang="ja-JP" altLang="en-US" dirty="0"/>
        </a:p>
      </dgm:t>
    </dgm:pt>
    <dgm:pt modelId="{9C67058E-4B3B-48FC-ABC6-6FBDDD9CC5A7}" type="parTrans" cxnId="{742F01A3-D577-4100-A29C-50FF54983DC6}">
      <dgm:prSet/>
      <dgm:spPr/>
      <dgm:t>
        <a:bodyPr/>
        <a:lstStyle/>
        <a:p>
          <a:endParaRPr kumimoji="1" lang="ja-JP" altLang="en-US"/>
        </a:p>
      </dgm:t>
    </dgm:pt>
    <dgm:pt modelId="{0C0F373C-8500-4351-9990-76CAD2B8FFF8}" type="sibTrans" cxnId="{742F01A3-D577-4100-A29C-50FF54983DC6}">
      <dgm:prSet/>
      <dgm:spPr/>
      <dgm:t>
        <a:bodyPr/>
        <a:lstStyle/>
        <a:p>
          <a:endParaRPr kumimoji="1" lang="ja-JP" altLang="en-US"/>
        </a:p>
      </dgm:t>
    </dgm:pt>
    <dgm:pt modelId="{6FCE8DA5-9D7E-43F8-AF23-7FA496F1F3C5}">
      <dgm:prSet phldrT="[テキスト]"/>
      <dgm:spPr/>
      <dgm:t>
        <a:bodyPr/>
        <a:lstStyle/>
        <a:p>
          <a:r>
            <a:rPr kumimoji="1" lang="ja-JP" altLang="en-US" dirty="0" smtClean="0"/>
            <a:t>ブロック行列積による行列更新</a:t>
          </a:r>
          <a:endParaRPr kumimoji="1" lang="ja-JP" altLang="en-US" dirty="0"/>
        </a:p>
      </dgm:t>
    </dgm:pt>
    <dgm:pt modelId="{403FD603-AD7D-487D-A761-F8A76D8544E2}" type="parTrans" cxnId="{F4F2391E-BD08-4346-AE52-B9D6C2233ED7}">
      <dgm:prSet/>
      <dgm:spPr/>
      <dgm:t>
        <a:bodyPr/>
        <a:lstStyle/>
        <a:p>
          <a:endParaRPr kumimoji="1" lang="ja-JP" altLang="en-US"/>
        </a:p>
      </dgm:t>
    </dgm:pt>
    <dgm:pt modelId="{3217ED7E-0180-40D1-80F3-C1AB58B6B6D7}" type="sibTrans" cxnId="{F4F2391E-BD08-4346-AE52-B9D6C2233ED7}">
      <dgm:prSet/>
      <dgm:spPr/>
      <dgm:t>
        <a:bodyPr/>
        <a:lstStyle/>
        <a:p>
          <a:endParaRPr kumimoji="1" lang="ja-JP" altLang="en-US"/>
        </a:p>
      </dgm:t>
    </dgm:pt>
    <dgm:pt modelId="{119091C2-6F7F-4203-9802-0ACD6DFFD051}" type="pres">
      <dgm:prSet presAssocID="{DDCCEE53-72B9-435F-B0B0-47F3D0FBBEE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F3288C2-0582-4A5C-A3E9-6F06A0932350}" type="pres">
      <dgm:prSet presAssocID="{DDCCEE53-72B9-435F-B0B0-47F3D0FBBEEE}" presName="dummyMaxCanvas" presStyleCnt="0">
        <dgm:presLayoutVars/>
      </dgm:prSet>
      <dgm:spPr/>
    </dgm:pt>
    <dgm:pt modelId="{52C049A3-0C0F-446C-A40E-757A5E59654A}" type="pres">
      <dgm:prSet presAssocID="{DDCCEE53-72B9-435F-B0B0-47F3D0FBBEE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43BE359-DEBB-40A8-91DB-F338DFE09049}" type="pres">
      <dgm:prSet presAssocID="{DDCCEE53-72B9-435F-B0B0-47F3D0FBBEE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9321698-C3A8-41DE-97A1-EE8C3C321CB5}" type="pres">
      <dgm:prSet presAssocID="{DDCCEE53-72B9-435F-B0B0-47F3D0FBBEE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366605-9906-40AE-9AA1-22F640383333}" type="pres">
      <dgm:prSet presAssocID="{DDCCEE53-72B9-435F-B0B0-47F3D0FBBEE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BCD36D7-BED2-4400-B103-CA9A0FC92A5A}" type="pres">
      <dgm:prSet presAssocID="{DDCCEE53-72B9-435F-B0B0-47F3D0FBBEE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7E4D336-4AF3-4674-A33C-AED1CE120B07}" type="pres">
      <dgm:prSet presAssocID="{DDCCEE53-72B9-435F-B0B0-47F3D0FBBEE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1C17615-2BA2-43F8-A9C4-E67648053675}" type="pres">
      <dgm:prSet presAssocID="{DDCCEE53-72B9-435F-B0B0-47F3D0FBBEE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2D70F3B-D44F-4B40-A32B-DF01F603572E}" type="pres">
      <dgm:prSet presAssocID="{DDCCEE53-72B9-435F-B0B0-47F3D0FBBEE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9025257-6EDD-4A54-B9CB-1B812831FA0B}" srcId="{DDCCEE53-72B9-435F-B0B0-47F3D0FBBEEE}" destId="{4E8BFE99-1FF0-408E-A431-5B8C3848262F}" srcOrd="0" destOrd="0" parTransId="{F37D4B22-44B4-4B4A-8740-37B020A9C5BD}" sibTransId="{4ABDADAD-7727-4475-AA71-E1225779C67F}"/>
    <dgm:cxn modelId="{B855E14D-F746-427A-AF79-BBF80037A619}" type="presOf" srcId="{4E8BFE99-1FF0-408E-A431-5B8C3848262F}" destId="{B7E4D336-4AF3-4674-A33C-AED1CE120B07}" srcOrd="1" destOrd="0" presId="urn:microsoft.com/office/officeart/2005/8/layout/vProcess5"/>
    <dgm:cxn modelId="{0E1153B1-21DA-41B7-83A8-3B5B6A44703A}" type="presOf" srcId="{0C0F373C-8500-4351-9990-76CAD2B8FFF8}" destId="{2BCD36D7-BED2-4400-B103-CA9A0FC92A5A}" srcOrd="0" destOrd="0" presId="urn:microsoft.com/office/officeart/2005/8/layout/vProcess5"/>
    <dgm:cxn modelId="{F4F2391E-BD08-4346-AE52-B9D6C2233ED7}" srcId="{DDCCEE53-72B9-435F-B0B0-47F3D0FBBEEE}" destId="{6FCE8DA5-9D7E-43F8-AF23-7FA496F1F3C5}" srcOrd="2" destOrd="0" parTransId="{403FD603-AD7D-487D-A761-F8A76D8544E2}" sibTransId="{3217ED7E-0180-40D1-80F3-C1AB58B6B6D7}"/>
    <dgm:cxn modelId="{E9112973-4410-4F14-8236-717BD0B017D6}" type="presOf" srcId="{A480D7DE-D137-499D-819F-4CFE756CF0AE}" destId="{41C17615-2BA2-43F8-A9C4-E67648053675}" srcOrd="1" destOrd="0" presId="urn:microsoft.com/office/officeart/2005/8/layout/vProcess5"/>
    <dgm:cxn modelId="{1B9F9DC4-716B-42C9-912B-6DDD2A48545A}" type="presOf" srcId="{DDCCEE53-72B9-435F-B0B0-47F3D0FBBEEE}" destId="{119091C2-6F7F-4203-9802-0ACD6DFFD051}" srcOrd="0" destOrd="0" presId="urn:microsoft.com/office/officeart/2005/8/layout/vProcess5"/>
    <dgm:cxn modelId="{797AF727-F610-4C77-AEC0-E540A1609D30}" type="presOf" srcId="{A480D7DE-D137-499D-819F-4CFE756CF0AE}" destId="{F43BE359-DEBB-40A8-91DB-F338DFE09049}" srcOrd="0" destOrd="0" presId="urn:microsoft.com/office/officeart/2005/8/layout/vProcess5"/>
    <dgm:cxn modelId="{1FFD226D-16A7-4D34-A045-5B5B0F22F859}" type="presOf" srcId="{4ABDADAD-7727-4475-AA71-E1225779C67F}" destId="{E2366605-9906-40AE-9AA1-22F640383333}" srcOrd="0" destOrd="0" presId="urn:microsoft.com/office/officeart/2005/8/layout/vProcess5"/>
    <dgm:cxn modelId="{DD9EA394-3E97-48CF-8AE0-53F08FC2D120}" type="presOf" srcId="{6FCE8DA5-9D7E-43F8-AF23-7FA496F1F3C5}" destId="{72D70F3B-D44F-4B40-A32B-DF01F603572E}" srcOrd="1" destOrd="0" presId="urn:microsoft.com/office/officeart/2005/8/layout/vProcess5"/>
    <dgm:cxn modelId="{94630E17-717B-41BA-9AE8-594DFE5C07ED}" type="presOf" srcId="{6FCE8DA5-9D7E-43F8-AF23-7FA496F1F3C5}" destId="{19321698-C3A8-41DE-97A1-EE8C3C321CB5}" srcOrd="0" destOrd="0" presId="urn:microsoft.com/office/officeart/2005/8/layout/vProcess5"/>
    <dgm:cxn modelId="{0D18EB6C-F157-4F97-A688-07D795546C2E}" type="presOf" srcId="{4E8BFE99-1FF0-408E-A431-5B8C3848262F}" destId="{52C049A3-0C0F-446C-A40E-757A5E59654A}" srcOrd="0" destOrd="0" presId="urn:microsoft.com/office/officeart/2005/8/layout/vProcess5"/>
    <dgm:cxn modelId="{742F01A3-D577-4100-A29C-50FF54983DC6}" srcId="{DDCCEE53-72B9-435F-B0B0-47F3D0FBBEEE}" destId="{A480D7DE-D137-499D-819F-4CFE756CF0AE}" srcOrd="1" destOrd="0" parTransId="{9C67058E-4B3B-48FC-ABC6-6FBDDD9CC5A7}" sibTransId="{0C0F373C-8500-4351-9990-76CAD2B8FFF8}"/>
    <dgm:cxn modelId="{456AF793-5CD4-4FAE-9A9C-3AF699D294BD}" type="presParOf" srcId="{119091C2-6F7F-4203-9802-0ACD6DFFD051}" destId="{BF3288C2-0582-4A5C-A3E9-6F06A0932350}" srcOrd="0" destOrd="0" presId="urn:microsoft.com/office/officeart/2005/8/layout/vProcess5"/>
    <dgm:cxn modelId="{47716DDC-D286-412D-9EB8-EEA365877D7C}" type="presParOf" srcId="{119091C2-6F7F-4203-9802-0ACD6DFFD051}" destId="{52C049A3-0C0F-446C-A40E-757A5E59654A}" srcOrd="1" destOrd="0" presId="urn:microsoft.com/office/officeart/2005/8/layout/vProcess5"/>
    <dgm:cxn modelId="{5E0AE3B1-B65A-4409-9936-28AFFFC16460}" type="presParOf" srcId="{119091C2-6F7F-4203-9802-0ACD6DFFD051}" destId="{F43BE359-DEBB-40A8-91DB-F338DFE09049}" srcOrd="2" destOrd="0" presId="urn:microsoft.com/office/officeart/2005/8/layout/vProcess5"/>
    <dgm:cxn modelId="{9B92B3CE-4932-42C2-B32A-FD83353E4DCA}" type="presParOf" srcId="{119091C2-6F7F-4203-9802-0ACD6DFFD051}" destId="{19321698-C3A8-41DE-97A1-EE8C3C321CB5}" srcOrd="3" destOrd="0" presId="urn:microsoft.com/office/officeart/2005/8/layout/vProcess5"/>
    <dgm:cxn modelId="{02FB6EB3-61BC-4F62-B1A2-511E74670D76}" type="presParOf" srcId="{119091C2-6F7F-4203-9802-0ACD6DFFD051}" destId="{E2366605-9906-40AE-9AA1-22F640383333}" srcOrd="4" destOrd="0" presId="urn:microsoft.com/office/officeart/2005/8/layout/vProcess5"/>
    <dgm:cxn modelId="{FAFEC925-8A6C-4223-A8DD-5D5B7D1F9AD2}" type="presParOf" srcId="{119091C2-6F7F-4203-9802-0ACD6DFFD051}" destId="{2BCD36D7-BED2-4400-B103-CA9A0FC92A5A}" srcOrd="5" destOrd="0" presId="urn:microsoft.com/office/officeart/2005/8/layout/vProcess5"/>
    <dgm:cxn modelId="{3BBBFE69-7D11-490F-B1E3-9162E5331ED0}" type="presParOf" srcId="{119091C2-6F7F-4203-9802-0ACD6DFFD051}" destId="{B7E4D336-4AF3-4674-A33C-AED1CE120B07}" srcOrd="6" destOrd="0" presId="urn:microsoft.com/office/officeart/2005/8/layout/vProcess5"/>
    <dgm:cxn modelId="{2FE57F94-A4E7-40EB-BABC-CC68079AA661}" type="presParOf" srcId="{119091C2-6F7F-4203-9802-0ACD6DFFD051}" destId="{41C17615-2BA2-43F8-A9C4-E67648053675}" srcOrd="7" destOrd="0" presId="urn:microsoft.com/office/officeart/2005/8/layout/vProcess5"/>
    <dgm:cxn modelId="{7E57FE10-B46A-4FAF-B3C4-D9C93808CD71}" type="presParOf" srcId="{119091C2-6F7F-4203-9802-0ACD6DFFD051}" destId="{72D70F3B-D44F-4B40-A32B-DF01F603572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049A3-0C0F-446C-A40E-757A5E59654A}">
      <dsp:nvSpPr>
        <dsp:cNvPr id="0" name=""/>
        <dsp:cNvSpPr/>
      </dsp:nvSpPr>
      <dsp:spPr>
        <a:xfrm>
          <a:off x="0" y="0"/>
          <a:ext cx="3060340" cy="9449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データの交換</a:t>
          </a:r>
          <a:endParaRPr kumimoji="1" lang="ja-JP" altLang="en-US" sz="2200" kern="1200" dirty="0"/>
        </a:p>
      </dsp:txBody>
      <dsp:txXfrm>
        <a:off x="27678" y="27678"/>
        <a:ext cx="2040625" cy="889630"/>
      </dsp:txXfrm>
    </dsp:sp>
    <dsp:sp modelId="{F43BE359-DEBB-40A8-91DB-F338DFE09049}">
      <dsp:nvSpPr>
        <dsp:cNvPr id="0" name=""/>
        <dsp:cNvSpPr/>
      </dsp:nvSpPr>
      <dsp:spPr>
        <a:xfrm>
          <a:off x="270029" y="1102483"/>
          <a:ext cx="3060340" cy="9449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対角ブロックの対角化</a:t>
          </a:r>
          <a:endParaRPr kumimoji="1" lang="ja-JP" altLang="en-US" sz="2200" kern="1200" dirty="0"/>
        </a:p>
      </dsp:txBody>
      <dsp:txXfrm>
        <a:off x="297707" y="1130161"/>
        <a:ext cx="2120712" cy="889630"/>
      </dsp:txXfrm>
    </dsp:sp>
    <dsp:sp modelId="{19321698-C3A8-41DE-97A1-EE8C3C321CB5}">
      <dsp:nvSpPr>
        <dsp:cNvPr id="0" name=""/>
        <dsp:cNvSpPr/>
      </dsp:nvSpPr>
      <dsp:spPr>
        <a:xfrm>
          <a:off x="540059" y="2204967"/>
          <a:ext cx="3060340" cy="9449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ブロック行列積による行列更新</a:t>
          </a:r>
          <a:endParaRPr kumimoji="1" lang="ja-JP" altLang="en-US" sz="2200" kern="1200" dirty="0"/>
        </a:p>
      </dsp:txBody>
      <dsp:txXfrm>
        <a:off x="567737" y="2232645"/>
        <a:ext cx="2120712" cy="889630"/>
      </dsp:txXfrm>
    </dsp:sp>
    <dsp:sp modelId="{E2366605-9906-40AE-9AA1-22F640383333}">
      <dsp:nvSpPr>
        <dsp:cNvPr id="0" name=""/>
        <dsp:cNvSpPr/>
      </dsp:nvSpPr>
      <dsp:spPr>
        <a:xfrm>
          <a:off x="2446098" y="716614"/>
          <a:ext cx="614241" cy="614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/>
        </a:p>
      </dsp:txBody>
      <dsp:txXfrm>
        <a:off x="2584302" y="716614"/>
        <a:ext cx="337833" cy="462216"/>
      </dsp:txXfrm>
    </dsp:sp>
    <dsp:sp modelId="{2BCD36D7-BED2-4400-B103-CA9A0FC92A5A}">
      <dsp:nvSpPr>
        <dsp:cNvPr id="0" name=""/>
        <dsp:cNvSpPr/>
      </dsp:nvSpPr>
      <dsp:spPr>
        <a:xfrm>
          <a:off x="2716128" y="1812798"/>
          <a:ext cx="614241" cy="614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/>
        </a:p>
      </dsp:txBody>
      <dsp:txXfrm>
        <a:off x="2854332" y="1812798"/>
        <a:ext cx="337833" cy="462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7F256-4248-47DA-9CA8-52B4FE61EF18}" type="datetimeFigureOut">
              <a:rPr kumimoji="1" lang="ja-JP" altLang="en-US" smtClean="0"/>
              <a:pPr/>
              <a:t>2014/3/11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800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D47FC-EFD3-4131-BAD6-7B5C16E7D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180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8A57-31CE-4CA2-86AE-F0EBC2594BA8}" type="datetimeFigureOut">
              <a:rPr kumimoji="1" lang="ja-JP" altLang="en-US" smtClean="0"/>
              <a:pPr/>
              <a:t>2014/3/11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800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01CBC-8E29-4CA4-82B6-4D45A4EE97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15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01CBC-8E29-4CA4-82B6-4D45A4EE97DF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515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9F5D1A-04C6-48FE-A096-C4894D7AC85F}" type="datetime1">
              <a:rPr kumimoji="1" lang="ja-JP" altLang="en-US" smtClean="0"/>
              <a:pPr/>
              <a:t>2014/3/11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A3F01D-EDEC-4B96-8716-803B487A76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803FCE-B723-4177-905E-FCBB535B0FEA}" type="datetime1">
              <a:rPr kumimoji="1" lang="ja-JP" altLang="en-US" smtClean="0"/>
              <a:pPr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3F01D-EDEC-4B96-8716-803B487A76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5CC66-893B-4DAD-A9DD-78D37E70F579}" type="datetime1">
              <a:rPr kumimoji="1" lang="ja-JP" altLang="en-US" smtClean="0"/>
              <a:pPr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3F01D-EDEC-4B96-8716-803B487A76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EC527-6937-4428-AC72-922FC5CAD1DA}" type="datetime1">
              <a:rPr kumimoji="1" lang="ja-JP" altLang="en-US" smtClean="0"/>
              <a:pPr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3F01D-EDEC-4B96-8716-803B487A76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35727-EAFA-4D0A-8AAD-0EFF764C1799}" type="datetime1">
              <a:rPr kumimoji="1" lang="ja-JP" altLang="en-US" smtClean="0"/>
              <a:pPr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3F01D-EDEC-4B96-8716-803B487A76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E61E1-B656-4B34-A70F-6D83F21866FC}" type="datetime1">
              <a:rPr kumimoji="1" lang="ja-JP" altLang="en-US" smtClean="0"/>
              <a:pPr/>
              <a:t>2014/3/11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3F01D-EDEC-4B96-8716-803B487A76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C1FC8-6764-4EBB-9D2E-7196BF000515}" type="datetime1">
              <a:rPr kumimoji="1" lang="ja-JP" altLang="en-US" smtClean="0"/>
              <a:pPr/>
              <a:t>2014/3/11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3F01D-EDEC-4B96-8716-803B487A76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40CD9-3E40-4470-9F98-E2BAEAE8089E}" type="datetime1">
              <a:rPr kumimoji="1" lang="ja-JP" altLang="en-US" smtClean="0"/>
              <a:pPr/>
              <a:t>2014/3/11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3F01D-EDEC-4B96-8716-803B487A76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D0FD4B-FA80-46FE-8343-D18D13E2889A}" type="datetime1">
              <a:rPr kumimoji="1" lang="ja-JP" altLang="en-US" smtClean="0"/>
              <a:pPr/>
              <a:t>2014/3/11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3F01D-EDEC-4B96-8716-803B487A76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F51E32-4220-47EC-A8EF-054380F8978F}" type="datetime1">
              <a:rPr kumimoji="1" lang="ja-JP" altLang="en-US" smtClean="0"/>
              <a:pPr/>
              <a:t>2014/3/11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3F01D-EDEC-4B96-8716-803B487A76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38A2BB-35D8-464E-82CB-A2FE12CB3C2F}" type="datetime1">
              <a:rPr kumimoji="1" lang="ja-JP" altLang="en-US" smtClean="0"/>
              <a:pPr/>
              <a:t>2014/3/11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A3F01D-EDEC-4B96-8716-803B487A76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C46125-6964-46A7-B7AD-9FEC92704C2D}" type="datetime1">
              <a:rPr kumimoji="1" lang="ja-JP" altLang="en-US" smtClean="0"/>
              <a:pPr/>
              <a:t>2014/3/11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A3F01D-EDEC-4B96-8716-803B487A76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879159"/>
            <a:ext cx="8352928" cy="1829761"/>
          </a:xfrm>
        </p:spPr>
        <p:txBody>
          <a:bodyPr>
            <a:noAutofit/>
          </a:bodyPr>
          <a:lstStyle/>
          <a:p>
            <a:r>
              <a:rPr lang="ja-JP" altLang="en-US" sz="4000" dirty="0" smtClean="0"/>
              <a:t>強スケーリングを実現する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超並列固有値ソルバの開発に向けて</a:t>
            </a:r>
            <a:endParaRPr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3165400"/>
            <a:ext cx="8064896" cy="1199704"/>
          </a:xfrm>
        </p:spPr>
        <p:txBody>
          <a:bodyPr>
            <a:noAutofit/>
          </a:bodyPr>
          <a:lstStyle/>
          <a:p>
            <a:r>
              <a:rPr lang="ja-JP" altLang="en-US" sz="2800" dirty="0" smtClean="0"/>
              <a:t>山本有作</a:t>
            </a:r>
            <a:r>
              <a:rPr lang="en-US" altLang="ja-JP" sz="2800" baseline="30000" dirty="0" smtClean="0"/>
              <a:t>*1</a:t>
            </a:r>
            <a:r>
              <a:rPr lang="ja-JP" altLang="en-US" sz="2800" dirty="0" err="1" smtClean="0"/>
              <a:t>，</a:t>
            </a:r>
            <a:r>
              <a:rPr lang="ja-JP" altLang="en-US" sz="2800" dirty="0" smtClean="0"/>
              <a:t>工藤周平</a:t>
            </a:r>
            <a:r>
              <a:rPr lang="en-US" altLang="ja-JP" sz="2800" baseline="30000" dirty="0" smtClean="0"/>
              <a:t>*2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*1 </a:t>
            </a:r>
            <a:r>
              <a:rPr lang="ja-JP" altLang="en-US" sz="2400" dirty="0" smtClean="0"/>
              <a:t>電気通信大学 情報理工学研究科 情報・通信工学専攻</a:t>
            </a:r>
            <a:endParaRPr lang="en-US" altLang="ja-JP" sz="2400" dirty="0" smtClean="0"/>
          </a:p>
          <a:p>
            <a:r>
              <a:rPr lang="en-US" altLang="ja-JP" sz="2400" dirty="0" smtClean="0"/>
              <a:t>*2 </a:t>
            </a:r>
            <a:r>
              <a:rPr lang="ja-JP" altLang="en-US" sz="2400" dirty="0" smtClean="0"/>
              <a:t>神戸大学大学院 システム情報学研究科 計算科学専攻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97856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対角ブロックの</a:t>
            </a:r>
            <a:r>
              <a:rPr lang="ja-JP" altLang="en-US" dirty="0"/>
              <a:t>対角化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/>
              <p:cNvSpPr>
                <a:spLocks noGrp="1"/>
              </p:cNvSpPr>
              <p:nvPr>
                <p:ph idx="1"/>
              </p:nvPr>
            </p:nvSpPr>
            <p:spPr>
              <a:xfrm>
                <a:off x="398772" y="3140967"/>
                <a:ext cx="8229600" cy="1512169"/>
              </a:xfrm>
            </p:spPr>
            <p:txBody>
              <a:bodyPr>
                <a:normAutofit fontScale="92500"/>
              </a:bodyPr>
              <a:lstStyle/>
              <a:p>
                <a:pPr marL="114300" indent="0">
                  <a:buNone/>
                </a:pPr>
                <a:r>
                  <a:rPr kumimoji="1" lang="ja-JP" altLang="en-US" dirty="0" smtClean="0"/>
                  <a:t>一番簡単な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/>
                      </a:rPr>
                      <m:t>2×2</m:t>
                    </m:r>
                  </m:oMath>
                </a14:m>
                <a:r>
                  <a:rPr kumimoji="1" lang="ja-JP" altLang="en-US" dirty="0" smtClean="0"/>
                  <a:t>ブロックのとき、</a:t>
                </a:r>
                <a:endParaRPr kumimoji="1" lang="en-US" altLang="ja-JP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ja-JP" i="1">
                                            <a:latin typeface="Cambria Math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ja-JP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/>
                                </m:mr>
                                <m:mr>
                                  <m:e/>
                                  <m:e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i="1">
                                            <a:latin typeface="Cambria Math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altLang="ja-JP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ja-JP" i="1">
                              <a:latin typeface="Cambria Math"/>
                            </a:rPr>
                            <m:t>⊤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ja-JP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  <m:sup/>
                                </m:sSubSup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ja-JP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/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ja-JP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⊤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ja-JP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ja-JP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⊤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⊤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⊤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ja-JP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ja-JP" altLang="en-US" dirty="0"/>
              </a:p>
              <a:p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4" name="コンテンツ プレースホルダー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8772" y="3140967"/>
                <a:ext cx="8229600" cy="1512169"/>
              </a:xfrm>
              <a:blipFill rotWithShape="1">
                <a:blip r:embed="rId2" cstate="print"/>
                <a:stretch>
                  <a:fillRect t="-44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5013176"/>
            <a:ext cx="3974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2×2</a:t>
            </a:r>
            <a:r>
              <a:rPr lang="ja-JP" altLang="en-US" sz="2400" dirty="0" smtClean="0"/>
              <a:t>ブロックの小さな固有値問題を解くことで対角化可能</a:t>
            </a:r>
            <a:endParaRPr kumimoji="1" lang="ja-JP" altLang="en-US" sz="2400" dirty="0"/>
          </a:p>
        </p:txBody>
      </p:sp>
      <p:sp>
        <p:nvSpPr>
          <p:cNvPr id="6" name="右矢印 5"/>
          <p:cNvSpPr/>
          <p:nvPr/>
        </p:nvSpPr>
        <p:spPr>
          <a:xfrm>
            <a:off x="4860032" y="5157192"/>
            <a:ext cx="504056" cy="6364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45890" y="5231184"/>
            <a:ext cx="274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従来法を用いて解く</a:t>
            </a:r>
            <a:endParaRPr kumimoji="1" lang="ja-JP" altLang="en-US" sz="2400" dirty="0"/>
          </a:p>
        </p:txBody>
      </p:sp>
      <p:grpSp>
        <p:nvGrpSpPr>
          <p:cNvPr id="8" name="グループ化 48"/>
          <p:cNvGrpSpPr/>
          <p:nvPr/>
        </p:nvGrpSpPr>
        <p:grpSpPr>
          <a:xfrm>
            <a:off x="972000" y="1772816"/>
            <a:ext cx="1008000" cy="1008000"/>
            <a:chOff x="967789" y="2348878"/>
            <a:chExt cx="1159750" cy="1152129"/>
          </a:xfrm>
        </p:grpSpPr>
        <p:sp>
          <p:nvSpPr>
            <p:cNvPr id="50" name="正方形/長方形 49"/>
            <p:cNvSpPr/>
            <p:nvPr/>
          </p:nvSpPr>
          <p:spPr>
            <a:xfrm>
              <a:off x="967789" y="2348878"/>
              <a:ext cx="1159750" cy="1152129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967789" y="2636911"/>
              <a:ext cx="288032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1255821" y="2924943"/>
              <a:ext cx="288032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1543852" y="3212975"/>
              <a:ext cx="279975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826749" y="2924943"/>
              <a:ext cx="30079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 rot="16200000">
              <a:off x="1691680" y="2492895"/>
              <a:ext cx="288032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 rot="16200000">
              <a:off x="1547664" y="2057036"/>
              <a:ext cx="288032" cy="8717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/>
            <p:cNvCxnSpPr/>
            <p:nvPr/>
          </p:nvCxnSpPr>
          <p:spPr>
            <a:xfrm>
              <a:off x="1255821" y="2348879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1826749" y="2348879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967789" y="2636911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967789" y="2924943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975411" y="3212975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1543853" y="2348879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/>
            <p:cNvSpPr/>
            <p:nvPr/>
          </p:nvSpPr>
          <p:spPr>
            <a:xfrm>
              <a:off x="967789" y="2348879"/>
              <a:ext cx="1159750" cy="115212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63"/>
          <p:cNvGrpSpPr/>
          <p:nvPr/>
        </p:nvGrpSpPr>
        <p:grpSpPr>
          <a:xfrm>
            <a:off x="2682000" y="1772816"/>
            <a:ext cx="1008000" cy="1008000"/>
            <a:chOff x="971600" y="2348880"/>
            <a:chExt cx="1159750" cy="1152128"/>
          </a:xfrm>
        </p:grpSpPr>
        <p:sp>
          <p:nvSpPr>
            <p:cNvPr id="65" name="正方形/長方形 64"/>
            <p:cNvSpPr/>
            <p:nvPr/>
          </p:nvSpPr>
          <p:spPr>
            <a:xfrm>
              <a:off x="971600" y="2348880"/>
              <a:ext cx="1159750" cy="1152128"/>
            </a:xfrm>
            <a:prstGeom prst="rect">
              <a:avLst/>
            </a:prstGeom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6" name="直線コネクタ 65"/>
            <p:cNvCxnSpPr/>
            <p:nvPr/>
          </p:nvCxnSpPr>
          <p:spPr>
            <a:xfrm>
              <a:off x="1259632" y="2348880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1830560" y="2348880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971600" y="2636912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>
              <a:off x="971600" y="2924944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979222" y="3212976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1547664" y="2348880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正方形/長方形 71"/>
            <p:cNvSpPr/>
            <p:nvPr/>
          </p:nvSpPr>
          <p:spPr>
            <a:xfrm>
              <a:off x="971600" y="2348880"/>
              <a:ext cx="1159750" cy="115212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72"/>
          <p:cNvGrpSpPr/>
          <p:nvPr/>
        </p:nvGrpSpPr>
        <p:grpSpPr>
          <a:xfrm>
            <a:off x="4388400" y="1772816"/>
            <a:ext cx="1008000" cy="1008000"/>
            <a:chOff x="4388400" y="2401200"/>
            <a:chExt cx="1008000" cy="1008000"/>
          </a:xfrm>
        </p:grpSpPr>
        <p:sp>
          <p:nvSpPr>
            <p:cNvPr id="74" name="正方形/長方形 73"/>
            <p:cNvSpPr/>
            <p:nvPr/>
          </p:nvSpPr>
          <p:spPr>
            <a:xfrm>
              <a:off x="4388400" y="2401200"/>
              <a:ext cx="1008000" cy="1008000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4388400" y="2653200"/>
              <a:ext cx="250344" cy="75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4638744" y="2905200"/>
              <a:ext cx="250344" cy="50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4889087" y="3157200"/>
              <a:ext cx="243341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5134968" y="2905200"/>
              <a:ext cx="261432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/>
            <p:cNvSpPr/>
            <p:nvPr/>
          </p:nvSpPr>
          <p:spPr>
            <a:xfrm rot="16200000">
              <a:off x="5018400" y="2527200"/>
              <a:ext cx="252000" cy="50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 rot="16200000">
              <a:off x="4891572" y="2148372"/>
              <a:ext cx="252000" cy="7576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1" name="直線コネクタ 80"/>
            <p:cNvCxnSpPr/>
            <p:nvPr/>
          </p:nvCxnSpPr>
          <p:spPr>
            <a:xfrm>
              <a:off x="4638744" y="2401200"/>
              <a:ext cx="0" cy="10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>
              <a:off x="5134968" y="2401200"/>
              <a:ext cx="0" cy="10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>
              <a:off x="4388400" y="2653200"/>
              <a:ext cx="100137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>
              <a:off x="4388400" y="2905200"/>
              <a:ext cx="100137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>
              <a:off x="4395025" y="3157200"/>
              <a:ext cx="100137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>
              <a:off x="4889088" y="2401200"/>
              <a:ext cx="0" cy="10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正方形/長方形 86"/>
            <p:cNvSpPr/>
            <p:nvPr/>
          </p:nvSpPr>
          <p:spPr>
            <a:xfrm>
              <a:off x="4388400" y="2401200"/>
              <a:ext cx="1008000" cy="100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8" name="乗算記号 87"/>
          <p:cNvSpPr/>
          <p:nvPr/>
        </p:nvSpPr>
        <p:spPr>
          <a:xfrm>
            <a:off x="2154627" y="2091892"/>
            <a:ext cx="360040" cy="396055"/>
          </a:xfrm>
          <a:prstGeom prst="mathMultiply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乗算記号 88"/>
          <p:cNvSpPr/>
          <p:nvPr/>
        </p:nvSpPr>
        <p:spPr>
          <a:xfrm>
            <a:off x="3851920" y="2091892"/>
            <a:ext cx="360040" cy="396055"/>
          </a:xfrm>
          <a:prstGeom prst="mathMultiply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右矢印 89"/>
          <p:cNvSpPr/>
          <p:nvPr/>
        </p:nvSpPr>
        <p:spPr>
          <a:xfrm>
            <a:off x="6194521" y="2000624"/>
            <a:ext cx="421079" cy="552363"/>
          </a:xfrm>
          <a:prstGeom prst="rightArrow">
            <a:avLst>
              <a:gd name="adj1" fmla="val 52095"/>
              <a:gd name="adj2" fmla="val 50000"/>
            </a:avLst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90"/>
          <p:cNvGrpSpPr/>
          <p:nvPr/>
        </p:nvGrpSpPr>
        <p:grpSpPr>
          <a:xfrm>
            <a:off x="7452000" y="1772816"/>
            <a:ext cx="1008000" cy="1008000"/>
            <a:chOff x="7007712" y="2348877"/>
            <a:chExt cx="1167152" cy="1152152"/>
          </a:xfrm>
        </p:grpSpPr>
        <p:sp>
          <p:nvSpPr>
            <p:cNvPr id="92" name="正方形/長方形 91"/>
            <p:cNvSpPr/>
            <p:nvPr/>
          </p:nvSpPr>
          <p:spPr>
            <a:xfrm>
              <a:off x="7015114" y="2348880"/>
              <a:ext cx="1159750" cy="1152128"/>
            </a:xfrm>
            <a:prstGeom prst="rect">
              <a:avLst/>
            </a:prstGeom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7007712" y="2348877"/>
              <a:ext cx="288032" cy="288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7295744" y="2636916"/>
              <a:ext cx="288032" cy="288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7583776" y="2924955"/>
              <a:ext cx="288032" cy="288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7871808" y="3212994"/>
              <a:ext cx="288032" cy="288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7" name="直線コネクタ 96"/>
            <p:cNvCxnSpPr/>
            <p:nvPr/>
          </p:nvCxnSpPr>
          <p:spPr>
            <a:xfrm>
              <a:off x="7007712" y="2348877"/>
              <a:ext cx="1159078" cy="115213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>
              <a:off x="7295744" y="2348881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>
              <a:off x="7866672" y="2348881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>
              <a:off x="7007712" y="2636913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>
              <a:off x="7007712" y="2924945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>
              <a:off x="7015334" y="3212977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>
              <a:off x="7583776" y="2348881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正方形/長方形 103"/>
            <p:cNvSpPr/>
            <p:nvPr/>
          </p:nvSpPr>
          <p:spPr>
            <a:xfrm>
              <a:off x="7007712" y="2348881"/>
              <a:ext cx="1159750" cy="115212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449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左中かっこ 132"/>
          <p:cNvSpPr/>
          <p:nvPr/>
        </p:nvSpPr>
        <p:spPr>
          <a:xfrm rot="5400000">
            <a:off x="2369463" y="579509"/>
            <a:ext cx="382056" cy="2856991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実装手法 </a:t>
            </a:r>
            <a:r>
              <a:rPr lang="en-US" altLang="ja-JP" dirty="0" smtClean="0"/>
              <a:t>– 1</a:t>
            </a:r>
            <a:r>
              <a:rPr lang="en-US" altLang="ja-JP" cap="none" dirty="0" smtClean="0"/>
              <a:t>Step</a:t>
            </a:r>
            <a:r>
              <a:rPr lang="ja-JP" altLang="en-US" dirty="0" smtClean="0"/>
              <a:t>内の処理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pic>
        <p:nvPicPr>
          <p:cNvPr id="6146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93" y="2156185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002" y="2156185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912" y="2156185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821" y="2156185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65" y="2943821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074" y="2943821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983" y="2943821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893" y="2943821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95" y="3731457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004" y="3731457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913" y="3731457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822" y="3731457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95" y="4519094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004" y="4519094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913" y="4519094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0915030t\AppData\Local\Microsoft\Windows\Temporary Internet Files\Content.IE5\J0AMHUWF\MC900240205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822" y="4519094"/>
            <a:ext cx="618443" cy="6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850064" y="2077421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1769172" y="2077421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688082" y="2077421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3606991" y="2077421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850064" y="2865057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769172" y="2865057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688082" y="2865057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3606991" y="2865057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850064" y="3652694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1769172" y="3652694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2688082" y="3652694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3606991" y="3652694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850064" y="4440330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1769172" y="4440330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2688082" y="4440330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3606991" y="4440330"/>
            <a:ext cx="420073" cy="42007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9" name="コンテンツ プレースホルダー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203545"/>
              </p:ext>
            </p:extLst>
          </p:nvPr>
        </p:nvGraphicFramePr>
        <p:xfrm>
          <a:off x="4932040" y="1965788"/>
          <a:ext cx="3600400" cy="3149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1387176" y="5373216"/>
                <a:ext cx="260181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sz="2800" dirty="0" smtClean="0"/>
                  <a:t>ノード形状と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kumimoji="1" lang="ja-JP" altLang="en-US" sz="2800" dirty="0" smtClean="0"/>
                  <a:t>の分割を合わせる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176" y="5373216"/>
                <a:ext cx="2601811" cy="954107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4930" t="-7643" r="-4930" b="-152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右矢印 76"/>
          <p:cNvSpPr/>
          <p:nvPr/>
        </p:nvSpPr>
        <p:spPr>
          <a:xfrm>
            <a:off x="4283968" y="5598241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241751" y="5384973"/>
            <a:ext cx="2601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2800" dirty="0" smtClean="0"/>
              <a:t>処理がブロック単位で行われる</a:t>
            </a:r>
            <a:endParaRPr kumimoji="1" lang="ja-JP" altLang="en-US" sz="2800" dirty="0"/>
          </a:p>
        </p:txBody>
      </p:sp>
      <p:grpSp>
        <p:nvGrpSpPr>
          <p:cNvPr id="3" name="グループ化 78"/>
          <p:cNvGrpSpPr/>
          <p:nvPr/>
        </p:nvGrpSpPr>
        <p:grpSpPr>
          <a:xfrm>
            <a:off x="1182466" y="2396352"/>
            <a:ext cx="2927390" cy="2512854"/>
            <a:chOff x="1182466" y="2396352"/>
            <a:chExt cx="2927390" cy="2512854"/>
          </a:xfrm>
        </p:grpSpPr>
        <p:sp>
          <p:nvSpPr>
            <p:cNvPr id="76" name="上下矢印 75"/>
            <p:cNvSpPr/>
            <p:nvPr/>
          </p:nvSpPr>
          <p:spPr>
            <a:xfrm>
              <a:off x="1188000" y="268197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上下矢印 79"/>
            <p:cNvSpPr/>
            <p:nvPr/>
          </p:nvSpPr>
          <p:spPr>
            <a:xfrm>
              <a:off x="2109600" y="26820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上下矢印 80"/>
            <p:cNvSpPr/>
            <p:nvPr/>
          </p:nvSpPr>
          <p:spPr>
            <a:xfrm>
              <a:off x="3031200" y="26820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上下矢印 81"/>
            <p:cNvSpPr/>
            <p:nvPr/>
          </p:nvSpPr>
          <p:spPr>
            <a:xfrm>
              <a:off x="3952800" y="26820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上下矢印 82"/>
            <p:cNvSpPr/>
            <p:nvPr/>
          </p:nvSpPr>
          <p:spPr>
            <a:xfrm>
              <a:off x="1182466" y="3469607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上下矢印 83"/>
            <p:cNvSpPr/>
            <p:nvPr/>
          </p:nvSpPr>
          <p:spPr>
            <a:xfrm>
              <a:off x="2104066" y="3469607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上下矢印 84"/>
            <p:cNvSpPr/>
            <p:nvPr/>
          </p:nvSpPr>
          <p:spPr>
            <a:xfrm>
              <a:off x="3025666" y="3469607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上下矢印 85"/>
            <p:cNvSpPr/>
            <p:nvPr/>
          </p:nvSpPr>
          <p:spPr>
            <a:xfrm>
              <a:off x="3947266" y="3469607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上下矢印 86"/>
            <p:cNvSpPr/>
            <p:nvPr/>
          </p:nvSpPr>
          <p:spPr>
            <a:xfrm>
              <a:off x="1195217" y="42588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上下矢印 87"/>
            <p:cNvSpPr/>
            <p:nvPr/>
          </p:nvSpPr>
          <p:spPr>
            <a:xfrm>
              <a:off x="2116817" y="42588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上下矢印 88"/>
            <p:cNvSpPr/>
            <p:nvPr/>
          </p:nvSpPr>
          <p:spPr>
            <a:xfrm>
              <a:off x="3038417" y="42588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上下矢印 89"/>
            <p:cNvSpPr/>
            <p:nvPr/>
          </p:nvSpPr>
          <p:spPr>
            <a:xfrm>
              <a:off x="3960017" y="42588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上下矢印 103"/>
            <p:cNvSpPr/>
            <p:nvPr/>
          </p:nvSpPr>
          <p:spPr>
            <a:xfrm rot="5400000">
              <a:off x="1625182" y="2288187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上下矢印 104"/>
            <p:cNvSpPr/>
            <p:nvPr/>
          </p:nvSpPr>
          <p:spPr>
            <a:xfrm rot="5400000">
              <a:off x="2509200" y="2288186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上下矢印 105"/>
            <p:cNvSpPr/>
            <p:nvPr/>
          </p:nvSpPr>
          <p:spPr>
            <a:xfrm rot="5400000">
              <a:off x="3394800" y="2288185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上下矢印 106"/>
            <p:cNvSpPr/>
            <p:nvPr/>
          </p:nvSpPr>
          <p:spPr>
            <a:xfrm rot="5400000">
              <a:off x="1625181" y="30780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上下矢印 107"/>
            <p:cNvSpPr/>
            <p:nvPr/>
          </p:nvSpPr>
          <p:spPr>
            <a:xfrm rot="5400000">
              <a:off x="2509199" y="30780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上下矢印 108"/>
            <p:cNvSpPr/>
            <p:nvPr/>
          </p:nvSpPr>
          <p:spPr>
            <a:xfrm rot="5400000">
              <a:off x="3394799" y="30780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上下矢印 109"/>
            <p:cNvSpPr/>
            <p:nvPr/>
          </p:nvSpPr>
          <p:spPr>
            <a:xfrm rot="5400000">
              <a:off x="1625180" y="38664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上下矢印 110"/>
            <p:cNvSpPr/>
            <p:nvPr/>
          </p:nvSpPr>
          <p:spPr>
            <a:xfrm rot="5400000">
              <a:off x="2509198" y="38664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上下矢印 111"/>
            <p:cNvSpPr/>
            <p:nvPr/>
          </p:nvSpPr>
          <p:spPr>
            <a:xfrm rot="5400000">
              <a:off x="3394798" y="38664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上下矢印 112"/>
            <p:cNvSpPr/>
            <p:nvPr/>
          </p:nvSpPr>
          <p:spPr>
            <a:xfrm rot="5400000">
              <a:off x="1674775" y="46512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上下矢印 113"/>
            <p:cNvSpPr/>
            <p:nvPr/>
          </p:nvSpPr>
          <p:spPr>
            <a:xfrm rot="5400000">
              <a:off x="2558793" y="46512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上下矢印 114"/>
            <p:cNvSpPr/>
            <p:nvPr/>
          </p:nvSpPr>
          <p:spPr>
            <a:xfrm rot="5400000">
              <a:off x="3444393" y="4651200"/>
              <a:ext cx="149839" cy="366173"/>
            </a:xfrm>
            <a:prstGeom prst="upDown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6147"/>
          <p:cNvGrpSpPr/>
          <p:nvPr/>
        </p:nvGrpSpPr>
        <p:grpSpPr>
          <a:xfrm>
            <a:off x="849600" y="2077200"/>
            <a:ext cx="3179498" cy="2781673"/>
            <a:chOff x="849600" y="2077200"/>
            <a:chExt cx="3179498" cy="2781673"/>
          </a:xfrm>
        </p:grpSpPr>
        <p:grpSp>
          <p:nvGrpSpPr>
            <p:cNvPr id="37" name="グループ化 6146"/>
            <p:cNvGrpSpPr/>
            <p:nvPr/>
          </p:nvGrpSpPr>
          <p:grpSpPr>
            <a:xfrm>
              <a:off x="849600" y="2077200"/>
              <a:ext cx="421898" cy="420073"/>
              <a:chOff x="1095117" y="1052736"/>
              <a:chExt cx="421898" cy="420073"/>
            </a:xfrm>
          </p:grpSpPr>
          <p:sp>
            <p:nvSpPr>
              <p:cNvPr id="117" name="正方形/長方形 116"/>
              <p:cNvSpPr/>
              <p:nvPr/>
            </p:nvSpPr>
            <p:spPr>
              <a:xfrm>
                <a:off x="1095117" y="1052736"/>
                <a:ext cx="420073" cy="4200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145" name="直線コネクタ 6144"/>
              <p:cNvCxnSpPr/>
              <p:nvPr/>
            </p:nvCxnSpPr>
            <p:spPr>
              <a:xfrm>
                <a:off x="1095117" y="1052736"/>
                <a:ext cx="421898" cy="420073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8" name="グループ化 120"/>
            <p:cNvGrpSpPr/>
            <p:nvPr/>
          </p:nvGrpSpPr>
          <p:grpSpPr>
            <a:xfrm>
              <a:off x="1767600" y="2865600"/>
              <a:ext cx="421898" cy="420073"/>
              <a:chOff x="1095117" y="1052736"/>
              <a:chExt cx="421898" cy="420073"/>
            </a:xfrm>
          </p:grpSpPr>
          <p:sp>
            <p:nvSpPr>
              <p:cNvPr id="122" name="正方形/長方形 121"/>
              <p:cNvSpPr/>
              <p:nvPr/>
            </p:nvSpPr>
            <p:spPr>
              <a:xfrm>
                <a:off x="1095117" y="1052736"/>
                <a:ext cx="420073" cy="4200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3" name="直線コネクタ 122"/>
              <p:cNvCxnSpPr/>
              <p:nvPr/>
            </p:nvCxnSpPr>
            <p:spPr>
              <a:xfrm>
                <a:off x="1095117" y="1052736"/>
                <a:ext cx="421898" cy="420073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40" name="グループ化 123"/>
            <p:cNvGrpSpPr/>
            <p:nvPr/>
          </p:nvGrpSpPr>
          <p:grpSpPr>
            <a:xfrm>
              <a:off x="2689200" y="3654000"/>
              <a:ext cx="421898" cy="420073"/>
              <a:chOff x="1095117" y="1052736"/>
              <a:chExt cx="421898" cy="420073"/>
            </a:xfrm>
          </p:grpSpPr>
          <p:sp>
            <p:nvSpPr>
              <p:cNvPr id="125" name="正方形/長方形 124"/>
              <p:cNvSpPr/>
              <p:nvPr/>
            </p:nvSpPr>
            <p:spPr>
              <a:xfrm>
                <a:off x="1095117" y="1052736"/>
                <a:ext cx="420073" cy="4200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6" name="直線コネクタ 125"/>
              <p:cNvCxnSpPr/>
              <p:nvPr/>
            </p:nvCxnSpPr>
            <p:spPr>
              <a:xfrm>
                <a:off x="1095117" y="1052736"/>
                <a:ext cx="421898" cy="420073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41" name="グループ化 126"/>
            <p:cNvGrpSpPr/>
            <p:nvPr/>
          </p:nvGrpSpPr>
          <p:grpSpPr>
            <a:xfrm>
              <a:off x="3607200" y="4438800"/>
              <a:ext cx="421898" cy="420073"/>
              <a:chOff x="1095117" y="1052736"/>
              <a:chExt cx="421898" cy="420073"/>
            </a:xfrm>
          </p:grpSpPr>
          <p:sp>
            <p:nvSpPr>
              <p:cNvPr id="128" name="正方形/長方形 127"/>
              <p:cNvSpPr/>
              <p:nvPr/>
            </p:nvSpPr>
            <p:spPr>
              <a:xfrm>
                <a:off x="1095117" y="1052736"/>
                <a:ext cx="420073" cy="4200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9" name="直線コネクタ 128"/>
              <p:cNvCxnSpPr/>
              <p:nvPr/>
            </p:nvCxnSpPr>
            <p:spPr>
              <a:xfrm>
                <a:off x="1095117" y="1052736"/>
                <a:ext cx="421898" cy="420073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6149" name="左中かっこ 6148"/>
          <p:cNvSpPr/>
          <p:nvPr/>
        </p:nvSpPr>
        <p:spPr>
          <a:xfrm>
            <a:off x="467544" y="2156185"/>
            <a:ext cx="382056" cy="2856991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50" name="テキスト ボックス 6149"/>
              <p:cNvSpPr txBox="1"/>
              <p:nvPr/>
            </p:nvSpPr>
            <p:spPr>
              <a:xfrm>
                <a:off x="129583" y="3285673"/>
                <a:ext cx="4821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6150" name="テキスト ボックス 61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83" y="3285673"/>
                <a:ext cx="482183" cy="523220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テキスト ボックス 133"/>
              <p:cNvSpPr txBox="1"/>
              <p:nvPr/>
            </p:nvSpPr>
            <p:spPr>
              <a:xfrm>
                <a:off x="2215598" y="1484784"/>
                <a:ext cx="4821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34" name="テキスト ボックス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598" y="1484784"/>
                <a:ext cx="482183" cy="523220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06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5AE53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5AE53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5AE53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5AE53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5AE53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5AE53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5AE53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5AE53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5AE53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5AE53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5AE53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5AE53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計算量・通信量の</a:t>
            </a:r>
            <a:r>
              <a:rPr kumimoji="1" lang="ja-JP" altLang="en-US" dirty="0" smtClean="0"/>
              <a:t>比較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コンテンツ プレースホルダー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15250742"/>
                  </p:ext>
                </p:extLst>
              </p:nvPr>
            </p:nvGraphicFramePr>
            <p:xfrm>
              <a:off x="457200" y="1752600"/>
              <a:ext cx="8229600" cy="21684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02632"/>
                    <a:gridCol w="2883768"/>
                    <a:gridCol w="2743200"/>
                  </a:tblGrid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b="0" dirty="0" smtClean="0">
                              <a:latin typeface="HGPｺﾞｼｯｸE" panose="020B0900000000000000" pitchFamily="50" charset="-128"/>
                              <a:ea typeface="HGPｺﾞｼｯｸE" panose="020B0900000000000000" pitchFamily="50" charset="-128"/>
                            </a:rPr>
                            <a:t>三重対角化を</a:t>
                          </a:r>
                          <a:endParaRPr kumimoji="1" lang="en-US" altLang="ja-JP" sz="2400" b="0" dirty="0" smtClean="0">
                            <a:latin typeface="HGPｺﾞｼｯｸE" panose="020B0900000000000000" pitchFamily="50" charset="-128"/>
                            <a:ea typeface="HGPｺﾞｼｯｸE" panose="020B0900000000000000" pitchFamily="50" charset="-128"/>
                          </a:endParaRPr>
                        </a:p>
                        <a:p>
                          <a:pPr algn="ctr"/>
                          <a:r>
                            <a:rPr kumimoji="1" lang="ja-JP" altLang="en-US" sz="2400" b="0" dirty="0" smtClean="0">
                              <a:latin typeface="HGPｺﾞｼｯｸE" panose="020B0900000000000000" pitchFamily="50" charset="-128"/>
                              <a:ea typeface="HGPｺﾞｼｯｸE" panose="020B0900000000000000" pitchFamily="50" charset="-128"/>
                            </a:rPr>
                            <a:t>経由する手法</a:t>
                          </a:r>
                          <a:endParaRPr kumimoji="1" lang="ja-JP" altLang="en-US" sz="2400" b="0" dirty="0">
                            <a:latin typeface="HGPｺﾞｼｯｸE" panose="020B0900000000000000" pitchFamily="50" charset="-128"/>
                            <a:ea typeface="HGPｺﾞｼｯｸE" panose="020B0900000000000000" pitchFamily="50" charset="-12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b="0" dirty="0" smtClean="0">
                              <a:latin typeface="HGPｺﾞｼｯｸE" panose="020B0900000000000000" pitchFamily="50" charset="-128"/>
                              <a:ea typeface="HGPｺﾞｼｯｸE" panose="020B0900000000000000" pitchFamily="50" charset="-128"/>
                            </a:rPr>
                            <a:t>ブロックヤコビ法</a:t>
                          </a:r>
                          <a:endParaRPr kumimoji="1" lang="ja-JP" altLang="en-US" sz="2400" b="0" dirty="0">
                            <a:latin typeface="HGPｺﾞｼｯｸE" panose="020B0900000000000000" pitchFamily="50" charset="-128"/>
                            <a:ea typeface="HGPｺﾞｼｯｸE" panose="020B0900000000000000" pitchFamily="50" charset="-12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2400" dirty="0" smtClean="0">
                              <a:solidFill>
                                <a:schemeClr val="tx2"/>
                              </a:solidFill>
                            </a:rPr>
                            <a:t>クリティカルパス上の計算量</a:t>
                          </a:r>
                          <a:endParaRPr kumimoji="1" lang="ja-JP" alt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1" lang="en-US" altLang="ja-JP" sz="2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1" lang="en-US" altLang="ja-JP" sz="2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  <m:sSup>
                                      <m:sSupPr>
                                        <m:ctrlPr>
                                          <a:rPr kumimoji="1" lang="en-US" altLang="ja-JP" sz="24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kumimoji="1" lang="en-US" altLang="ja-JP" sz="2400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kumimoji="1" lang="en-US" altLang="ja-JP" sz="24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1" lang="en-US" altLang="ja-JP" sz="2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1" lang="en-US" altLang="ja-JP" sz="2400" b="0" i="1" smtClean="0">
                                        <a:latin typeface="Cambria Math"/>
                                      </a:rPr>
                                      <m:t>20</m:t>
                                    </m:r>
                                    <m:r>
                                      <a:rPr kumimoji="1" lang="en-US" altLang="ja-JP" sz="2400" b="0" i="1" smtClean="0">
                                        <a:latin typeface="Cambria Math"/>
                                      </a:rPr>
                                      <m:t>𝐾</m:t>
                                    </m:r>
                                    <m:sSup>
                                      <m:sSupPr>
                                        <m:ctrlPr>
                                          <a:rPr kumimoji="1" lang="en-US" altLang="ja-JP" sz="24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kumimoji="1" lang="en-US" altLang="ja-JP" sz="2400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kumimoji="1" lang="en-US" altLang="ja-JP" sz="24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2400" dirty="0" smtClean="0">
                              <a:solidFill>
                                <a:schemeClr val="tx2"/>
                              </a:solidFill>
                            </a:rPr>
                            <a:t>通信回数</a:t>
                          </a:r>
                          <a:endParaRPr kumimoji="1" lang="ja-JP" alt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kumimoji="1" lang="en-US" altLang="ja-JP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func>
                                      <m:funcPr>
                                        <m:ctrlPr>
                                          <a:rPr kumimoji="1" lang="en-US" altLang="ja-JP" sz="2400" b="0" i="1" smtClean="0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24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/>
                                          </a:rPr>
                                          <m:t>𝑝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kumimoji="1" lang="en-US" altLang="ja-JP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/>
                                      </a:rPr>
                                      <m:t>𝐾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kumimoji="1" lang="en-US" altLang="ja-JP" sz="2400" b="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/>
                                          </a:rPr>
                                          <m:t>𝑝</m:t>
                                        </m:r>
                                      </m:e>
                                    </m:rad>
                                    <m:func>
                                      <m:funcPr>
                                        <m:ctrlPr>
                                          <a:rPr kumimoji="1" lang="en-US" altLang="ja-JP" sz="2400" b="0" i="1" smtClean="0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24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/>
                                          </a:rPr>
                                          <m:t>𝑝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kumimoji="1" lang="ja-JP" alt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コンテンツ プレースホルダー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1315250742"/>
                  </p:ext>
                </p:extLst>
              </p:nvPr>
            </p:nvGraphicFramePr>
            <p:xfrm>
              <a:off x="457200" y="1752600"/>
              <a:ext cx="8229600" cy="21684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02632"/>
                    <a:gridCol w="2883768"/>
                    <a:gridCol w="2743200"/>
                  </a:tblGrid>
                  <a:tr h="82296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b="0" dirty="0" smtClean="0">
                              <a:latin typeface="HGPｺﾞｼｯｸE" panose="020B0900000000000000" pitchFamily="50" charset="-128"/>
                              <a:ea typeface="HGPｺﾞｼｯｸE" panose="020B0900000000000000" pitchFamily="50" charset="-128"/>
                            </a:rPr>
                            <a:t>三重対角化を</a:t>
                          </a:r>
                          <a:endParaRPr kumimoji="1" lang="en-US" altLang="ja-JP" sz="2400" b="0" dirty="0" smtClean="0">
                            <a:latin typeface="HGPｺﾞｼｯｸE" panose="020B0900000000000000" pitchFamily="50" charset="-128"/>
                            <a:ea typeface="HGPｺﾞｼｯｸE" panose="020B0900000000000000" pitchFamily="50" charset="-128"/>
                          </a:endParaRPr>
                        </a:p>
                        <a:p>
                          <a:pPr algn="ctr"/>
                          <a:r>
                            <a:rPr kumimoji="1" lang="ja-JP" altLang="en-US" sz="2400" b="0" dirty="0" smtClean="0">
                              <a:latin typeface="HGPｺﾞｼｯｸE" panose="020B0900000000000000" pitchFamily="50" charset="-128"/>
                              <a:ea typeface="HGPｺﾞｼｯｸE" panose="020B0900000000000000" pitchFamily="50" charset="-128"/>
                            </a:rPr>
                            <a:t>経由する手法</a:t>
                          </a:r>
                          <a:endParaRPr kumimoji="1" lang="ja-JP" altLang="en-US" sz="2400" b="0" dirty="0">
                            <a:latin typeface="HGPｺﾞｼｯｸE" panose="020B0900000000000000" pitchFamily="50" charset="-128"/>
                            <a:ea typeface="HGPｺﾞｼｯｸE" panose="020B0900000000000000" pitchFamily="50" charset="-12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400" b="0" dirty="0" smtClean="0">
                              <a:latin typeface="HGPｺﾞｼｯｸE" panose="020B0900000000000000" pitchFamily="50" charset="-128"/>
                              <a:ea typeface="HGPｺﾞｼｯｸE" panose="020B0900000000000000" pitchFamily="50" charset="-128"/>
                            </a:rPr>
                            <a:t>ブロックヤコビ法</a:t>
                          </a:r>
                          <a:endParaRPr kumimoji="1" lang="ja-JP" altLang="en-US" sz="2400" b="0" dirty="0">
                            <a:latin typeface="HGPｺﾞｼｯｸE" panose="020B0900000000000000" pitchFamily="50" charset="-128"/>
                            <a:ea typeface="HGPｺﾞｼｯｸE" panose="020B0900000000000000" pitchFamily="50" charset="-128"/>
                          </a:endParaRPr>
                        </a:p>
                      </a:txBody>
                      <a:tcPr/>
                    </a:tc>
                  </a:tr>
                  <a:tr h="887032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2400" dirty="0" smtClean="0">
                              <a:solidFill>
                                <a:schemeClr val="tx2"/>
                              </a:solidFill>
                            </a:rPr>
                            <a:t>クリティカルパス上の計算量</a:t>
                          </a:r>
                          <a:endParaRPr kumimoji="1" lang="ja-JP" alt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0275" t="-98621" r="-95137" b="-655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98621" b="-65517"/>
                          </a:stretch>
                        </a:blipFill>
                      </a:tcPr>
                    </a:tc>
                  </a:tr>
                  <a:tr h="45847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2400" dirty="0" smtClean="0">
                              <a:solidFill>
                                <a:schemeClr val="tx2"/>
                              </a:solidFill>
                            </a:rPr>
                            <a:t>通信回数</a:t>
                          </a:r>
                          <a:endParaRPr kumimoji="1" lang="ja-JP" alt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0275" t="-384000" r="-95137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384000" b="-26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835649" y="3942001"/>
                <a:ext cx="14756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b="0" dirty="0" smtClean="0"/>
                  <a:t>ノード数：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/>
                      </a:rPr>
                      <m:t>𝑝</m:t>
                    </m:r>
                  </m:oMath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649" y="3942001"/>
                <a:ext cx="1475660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6198" t="-14667" r="-5372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4644008" y="4380528"/>
                <a:ext cx="45123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b="0" dirty="0" smtClean="0"/>
                  <a:t>反復回数：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/>
                      </a:rPr>
                      <m:t>𝐾</m:t>
                    </m:r>
                    <m:r>
                      <a:rPr kumimoji="1" lang="en-US" altLang="ja-JP" sz="2400" b="0" i="1" smtClean="0">
                        <a:latin typeface="Cambria Math"/>
                      </a:rPr>
                      <m:t>=(2</m:t>
                    </m:r>
                    <m:r>
                      <a:rPr kumimoji="1" lang="en-US" altLang="ja-JP" sz="2400" b="0" i="1" smtClean="0">
                        <a:latin typeface="Cambria Math"/>
                      </a:rPr>
                      <m:t>𝐿</m:t>
                    </m:r>
                    <m:r>
                      <a:rPr kumimoji="1" lang="en-US" altLang="ja-JP" sz="2400" b="0" i="1" smtClean="0">
                        <a:latin typeface="Cambria Math"/>
                      </a:rPr>
                      <m:t>−1</m:t>
                    </m:r>
                    <m:r>
                      <a:rPr kumimoji="1" lang="en-US" altLang="ja-JP" sz="2400" b="0" i="0" smtClean="0">
                        <a:latin typeface="Cambria Math"/>
                      </a:rPr>
                      <m:t>)</m:t>
                    </m:r>
                    <m:r>
                      <m:rPr>
                        <m:sty m:val="p"/>
                      </m:rPr>
                      <a:rPr kumimoji="1" lang="en-US" altLang="ja-JP" sz="2400" b="0" i="0" smtClean="0">
                        <a:latin typeface="Cambria Math"/>
                      </a:rPr>
                      <m:t>step</m:t>
                    </m:r>
                    <m:r>
                      <a:rPr kumimoji="1" lang="en-US" altLang="ja-JP" sz="2400" b="0" i="0" smtClean="0">
                        <a:latin typeface="Cambria Math"/>
                      </a:rPr>
                      <m:t> </m:t>
                    </m:r>
                    <m:r>
                      <a:rPr kumimoji="1" lang="en-US" altLang="ja-JP" sz="2400" b="0" i="1" smtClean="0">
                        <a:latin typeface="Cambria Math"/>
                        <a:ea typeface="Cambria Math"/>
                      </a:rPr>
                      <m:t>~10</m:t>
                    </m:r>
                  </m:oMath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380528"/>
                <a:ext cx="4512326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2162" t="-14667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899592" y="5078793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/>
                </a:solidFill>
              </a:rPr>
              <a:t>ブロックヤコビ法は通信回数が</a:t>
            </a:r>
            <a:r>
              <a:rPr lang="ja-JP" altLang="en-US" sz="2800" dirty="0" smtClean="0">
                <a:solidFill>
                  <a:schemeClr val="tx2"/>
                </a:solidFill>
              </a:rPr>
              <a:t>少ない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46013" y="5067762"/>
            <a:ext cx="33024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tx2"/>
                </a:solidFill>
              </a:rPr>
              <a:t>通信がスケーリングを阻害しない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4572000" y="5237640"/>
            <a:ext cx="504056" cy="6364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8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0872" y="27463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素朴なブロックヤコビ法の実行結果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graphicFrame>
        <p:nvGraphicFramePr>
          <p:cNvPr id="6" name="オブジェクト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61460449"/>
              </p:ext>
            </p:extLst>
          </p:nvPr>
        </p:nvGraphicFramePr>
        <p:xfrm>
          <a:off x="828675" y="1771650"/>
          <a:ext cx="7981950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グラフ" r:id="rId3" imgW="7391340" imgH="3152894" progId="MSGraph.Chart.8">
                  <p:embed followColorScheme="full"/>
                </p:oleObj>
              </mc:Choice>
              <mc:Fallback>
                <p:oleObj name="グラフ" r:id="rId3" imgW="7391340" imgH="3152894" progId="MSGraph.Chart.8">
                  <p:embed followColorScheme="full"/>
                  <p:pic>
                    <p:nvPicPr>
                      <p:cNvPr id="0" name="Picture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1771650"/>
                        <a:ext cx="7981950" cy="340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491880" y="5006677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# of nodes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63492" y="3292927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time in sec.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04248" y="5006677"/>
            <a:ext cx="19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実験の条件は後述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0441" y="5559623"/>
            <a:ext cx="7358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en-US" altLang="ja-JP" sz="2400" dirty="0" smtClean="0"/>
              <a:t>10,000</a:t>
            </a:r>
            <a:r>
              <a:rPr lang="ja-JP" altLang="en-US" sz="2400" dirty="0" smtClean="0"/>
              <a:t>ノードまで加速するが、</a:t>
            </a:r>
            <a:r>
              <a:rPr lang="en-US" altLang="ja-JP" sz="2400" dirty="0" err="1" smtClean="0"/>
              <a:t>ScaLAPACK</a:t>
            </a:r>
            <a:r>
              <a:rPr lang="ja-JP" altLang="en-US" sz="2400" dirty="0" smtClean="0"/>
              <a:t>に比べて遅い</a:t>
            </a:r>
            <a:endParaRPr kumimoji="1"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7797467" y="2996952"/>
            <a:ext cx="993221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76854" y="3005207"/>
            <a:ext cx="11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/>
              <a:t>ScaLAPACK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774739" y="3306470"/>
            <a:ext cx="1249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Block Jacobi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7747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実行性能の分析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452254"/>
              </p:ext>
            </p:extLst>
          </p:nvPr>
        </p:nvGraphicFramePr>
        <p:xfrm>
          <a:off x="1319213" y="1340768"/>
          <a:ext cx="7048500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グラフ" r:id="rId3" imgW="6477060" imgH="2914531" progId="MSGraph.Chart.8">
                  <p:embed followColorScheme="full"/>
                </p:oleObj>
              </mc:Choice>
              <mc:Fallback>
                <p:oleObj name="グラフ" r:id="rId3" imgW="6477060" imgH="2914531" progId="MSGraph.Chart.8">
                  <p:embed followColorScheme="full"/>
                  <p:pic>
                    <p:nvPicPr>
                      <p:cNvPr id="0" name="Picture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1340768"/>
                        <a:ext cx="7048500" cy="317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375330" y="4225513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ブロック</a:t>
            </a:r>
            <a:r>
              <a:rPr lang="ja-JP" altLang="en-US" dirty="0" smtClean="0"/>
              <a:t>サイズ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906259" y="2657128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GFlops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0909" y="4797152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accent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対角ブロックの対角化</a:t>
            </a:r>
            <a:endParaRPr lang="en-US" altLang="ja-JP" sz="2800" dirty="0" smtClean="0">
              <a:solidFill>
                <a:schemeClr val="accent2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 smtClean="0"/>
              <a:t>　・計算量の</a:t>
            </a:r>
            <a:r>
              <a:rPr lang="en-US" altLang="ja-JP" sz="2800" dirty="0" smtClean="0"/>
              <a:t>4</a:t>
            </a:r>
            <a:r>
              <a:rPr lang="ja-JP" altLang="en-US" sz="2800" dirty="0" smtClean="0">
                <a:latin typeface="+mn-ea"/>
              </a:rPr>
              <a:t>割</a:t>
            </a:r>
            <a:endParaRPr lang="en-US" altLang="ja-JP" sz="2800" dirty="0">
              <a:latin typeface="+mn-ea"/>
            </a:endParaRPr>
          </a:p>
          <a:p>
            <a:r>
              <a:rPr lang="ja-JP" altLang="en-US" sz="2800" dirty="0" smtClean="0">
                <a:latin typeface="+mn-ea"/>
              </a:rPr>
              <a:t>　・低</a:t>
            </a:r>
            <a:r>
              <a:rPr kumimoji="1" lang="ja-JP" altLang="en-US" sz="2800" dirty="0" smtClean="0">
                <a:latin typeface="+mn-ea"/>
              </a:rPr>
              <a:t>性能</a:t>
            </a:r>
            <a:endParaRPr kumimoji="1" lang="en-US" altLang="ja-JP" sz="2800" dirty="0" smtClean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88509" y="5210036"/>
            <a:ext cx="3199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/>
              <a:t>性能チューニング要</a:t>
            </a:r>
            <a:endParaRPr kumimoji="1" lang="ja-JP" altLang="en-US" sz="2800" dirty="0"/>
          </a:p>
        </p:txBody>
      </p:sp>
      <p:sp>
        <p:nvSpPr>
          <p:cNvPr id="10" name="右矢印 9"/>
          <p:cNvSpPr/>
          <p:nvPr/>
        </p:nvSpPr>
        <p:spPr>
          <a:xfrm>
            <a:off x="4289301" y="5216524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40151" y="4225513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</a:rPr>
              <a:t>京コンピュータ</a:t>
            </a:r>
            <a:r>
              <a:rPr kumimoji="1" lang="en-US" altLang="ja-JP" dirty="0" smtClean="0">
                <a:solidFill>
                  <a:schemeClr val="tx2"/>
                </a:solidFill>
              </a:rPr>
              <a:t>1</a:t>
            </a:r>
            <a:r>
              <a:rPr kumimoji="1" lang="ja-JP" altLang="en-US" dirty="0" smtClean="0">
                <a:solidFill>
                  <a:schemeClr val="tx2"/>
                </a:solidFill>
              </a:rPr>
              <a:t>ノードで計測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25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小行列の対角化の性能チューニング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0" y="1752600"/>
            <a:ext cx="4114800" cy="4373563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/>
              <a:t>ループブロッキングした行列ベクトル積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三重</a:t>
            </a:r>
            <a:r>
              <a:rPr lang="ja-JP" altLang="en-US" dirty="0" smtClean="0"/>
              <a:t>対角化の主な計算部分</a:t>
            </a:r>
            <a:endParaRPr kumimoji="1" lang="en-US" altLang="ja-JP" dirty="0" smtClean="0"/>
          </a:p>
          <a:p>
            <a:r>
              <a:rPr kumimoji="1" lang="ja-JP" altLang="en-US" dirty="0" smtClean="0"/>
              <a:t>対称行列の上三角部分を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アクセス順に並び替える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/>
              <a:t>３</a:t>
            </a:r>
            <a:r>
              <a:rPr kumimoji="1" lang="ja-JP" altLang="en-US" dirty="0" smtClean="0"/>
              <a:t>つの利点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アライメント</a:t>
            </a:r>
            <a:r>
              <a:rPr lang="ja-JP" altLang="en-US" dirty="0" smtClean="0"/>
              <a:t>整合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リニアアクセス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SIMD </a:t>
            </a:r>
            <a:r>
              <a:rPr lang="ja-JP" altLang="en-US" dirty="0" smtClean="0"/>
              <a:t>演算との適合性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71" t="31835" r="26502" b="35787"/>
          <a:stretch/>
        </p:blipFill>
        <p:spPr bwMode="auto">
          <a:xfrm>
            <a:off x="683568" y="2132856"/>
            <a:ext cx="3312368" cy="2935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5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超並列環境</a:t>
            </a:r>
            <a:r>
              <a:rPr kumimoji="1" lang="ja-JP" altLang="en-US" dirty="0" smtClean="0"/>
              <a:t>上での実験結果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 smtClean="0"/>
                  <a:t>実験環境</a:t>
                </a:r>
                <a:endParaRPr lang="en-US" altLang="ja-JP" dirty="0" smtClean="0"/>
              </a:p>
              <a:p>
                <a:pPr lvl="1"/>
                <a:r>
                  <a:rPr lang="ja-JP" altLang="en-US" dirty="0" smtClean="0"/>
                  <a:t>京コンピュータ</a:t>
                </a:r>
                <a:r>
                  <a:rPr lang="en-US" altLang="ja-JP" dirty="0" smtClean="0"/>
                  <a:t> (K-1.2.0-13)</a:t>
                </a:r>
              </a:p>
              <a:p>
                <a:pPr lvl="1"/>
                <a:r>
                  <a:rPr lang="en-US" altLang="ja-JP" dirty="0" smtClean="0"/>
                  <a:t>SPARC64 </a:t>
                </a:r>
                <a:r>
                  <a:rPr lang="en-US" altLang="ja-JP" dirty="0" err="1" smtClean="0"/>
                  <a:t>VIIIfx</a:t>
                </a:r>
                <a:r>
                  <a:rPr lang="en-US" altLang="ja-JP" dirty="0" smtClean="0"/>
                  <a:t>: 8cores/node (128GFlops/node)</a:t>
                </a:r>
              </a:p>
              <a:p>
                <a:pPr lvl="1"/>
                <a:r>
                  <a:rPr lang="en-US" altLang="ja-JP" dirty="0"/>
                  <a:t>1</a:t>
                </a:r>
                <a:r>
                  <a:rPr lang="en-US" altLang="ja-JP" dirty="0" smtClean="0"/>
                  <a:t>00(</a:t>
                </a:r>
                <a:r>
                  <a:rPr lang="en-US" altLang="ja-JP" dirty="0"/>
                  <a:t>1</a:t>
                </a:r>
                <a:r>
                  <a:rPr lang="en-US" altLang="ja-JP" dirty="0" smtClean="0"/>
                  <a:t>0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/>
                      </a:rPr>
                      <m:t>×</m:t>
                    </m:r>
                  </m:oMath>
                </a14:m>
                <a:r>
                  <a:rPr lang="en-US" altLang="ja-JP" dirty="0" smtClean="0"/>
                  <a:t>10) – 10000(100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×</m:t>
                    </m:r>
                  </m:oMath>
                </a14:m>
                <a:r>
                  <a:rPr lang="en-US" altLang="ja-JP" dirty="0" smtClean="0"/>
                  <a:t>100) nodes</a:t>
                </a:r>
              </a:p>
              <a:p>
                <a:pPr lvl="1"/>
                <a:endParaRPr lang="en-US" altLang="ja-JP" dirty="0" smtClean="0"/>
              </a:p>
              <a:p>
                <a:r>
                  <a:rPr lang="ja-JP" altLang="en-US" dirty="0" smtClean="0"/>
                  <a:t>テスト行列</a:t>
                </a:r>
                <a:endParaRPr lang="en-US" altLang="ja-JP" dirty="0" smtClean="0"/>
              </a:p>
              <a:p>
                <a:pPr lvl="1"/>
                <a:r>
                  <a:rPr lang="en-US" altLang="ja-JP" dirty="0" smtClean="0"/>
                  <a:t>10000</a:t>
                </a:r>
                <a:r>
                  <a:rPr lang="ja-JP" altLang="en-US" dirty="0" smtClean="0"/>
                  <a:t>次元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ja-JP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0,10</m:t>
                        </m:r>
                      </m:e>
                    </m:d>
                  </m:oMath>
                </a14:m>
                <a:r>
                  <a:rPr lang="ja-JP" altLang="en-US" dirty="0" smtClean="0"/>
                  <a:t>の一様乱数を要素に持つ対称行列</a:t>
                </a: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4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0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最適化したブロックヤコビ法の実行時間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graphicFrame>
        <p:nvGraphicFramePr>
          <p:cNvPr id="5" name="コンテンツ プレースホルダー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293716"/>
              </p:ext>
            </p:extLst>
          </p:nvPr>
        </p:nvGraphicFramePr>
        <p:xfrm>
          <a:off x="828675" y="1268760"/>
          <a:ext cx="7980363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グラフ" r:id="rId3" imgW="7391340" imgH="4067175" progId="MSGraph.Chart.8">
                  <p:embed followColorScheme="full"/>
                </p:oleObj>
              </mc:Choice>
              <mc:Fallback>
                <p:oleObj name="グラフ" r:id="rId3" imgW="7391340" imgH="4067175" progId="MSGraph.Chart.8">
                  <p:embed followColorScheme="full"/>
                  <p:pic>
                    <p:nvPicPr>
                      <p:cNvPr id="0" name="Picture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1268760"/>
                        <a:ext cx="7980363" cy="439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491880" y="5363795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# of nodes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63492" y="2790037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time in sec.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7812360" y="2782094"/>
            <a:ext cx="115212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40352" y="2803580"/>
            <a:ext cx="11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/>
              <a:t>ScaLAPACK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44305" y="3072562"/>
            <a:ext cx="1249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Block Jacobi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49877" y="3389169"/>
            <a:ext cx="1249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Block Jacobi</a:t>
            </a:r>
          </a:p>
          <a:p>
            <a:r>
              <a:rPr lang="en-US" altLang="ja-JP" sz="1600" dirty="0" smtClean="0"/>
              <a:t>(optimized)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68991" y="5775647"/>
            <a:ext cx="6299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en-US" altLang="ja-JP" sz="2400" dirty="0" smtClean="0">
                <a:solidFill>
                  <a:srgbClr val="FF0000"/>
                </a:solidFill>
              </a:rPr>
              <a:t>10,000</a:t>
            </a:r>
            <a:r>
              <a:rPr lang="ja-JP" altLang="en-US" sz="2400" dirty="0" smtClean="0">
                <a:solidFill>
                  <a:srgbClr val="FF0000"/>
                </a:solidFill>
              </a:rPr>
              <a:t>ノードを使うことで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ScaLAPACK</a:t>
            </a:r>
            <a:r>
              <a:rPr lang="ja-JP" altLang="en-US" sz="2400" dirty="0" smtClean="0">
                <a:solidFill>
                  <a:srgbClr val="FF0000"/>
                </a:solidFill>
              </a:rPr>
              <a:t>より高速化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3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各部分の実行時間の割合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graphicFrame>
        <p:nvGraphicFramePr>
          <p:cNvPr id="5" name="コンテンツ プレースホルダー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065551"/>
              </p:ext>
            </p:extLst>
          </p:nvPr>
        </p:nvGraphicFramePr>
        <p:xfrm>
          <a:off x="1331640" y="1412776"/>
          <a:ext cx="6408712" cy="3625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グラフ" r:id="rId3" imgW="7191315" imgH="4067175" progId="MSGraph.Chart.8">
                  <p:embed followColorScheme="full"/>
                </p:oleObj>
              </mc:Choice>
              <mc:Fallback>
                <p:oleObj name="グラフ" r:id="rId3" imgW="7191315" imgH="4067175" progId="MSGraph.Chart.8">
                  <p:embed followColorScheme="full"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412776"/>
                        <a:ext cx="6408712" cy="36250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444208" y="4533736"/>
            <a:ext cx="1330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# of nodes</a:t>
            </a:r>
            <a:endParaRPr kumimoji="1" lang="ja-JP" altLang="en-US" dirty="0"/>
          </a:p>
        </p:txBody>
      </p:sp>
      <p:sp>
        <p:nvSpPr>
          <p:cNvPr id="7" name="コンテンツ プレースホルダー 148"/>
          <p:cNvSpPr txBox="1">
            <a:spLocks/>
          </p:cNvSpPr>
          <p:nvPr/>
        </p:nvSpPr>
        <p:spPr>
          <a:xfrm>
            <a:off x="2664239" y="5157192"/>
            <a:ext cx="5796193" cy="129614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2400" dirty="0" smtClean="0"/>
              <a:t>通信時間の割合が少ないことが特徴</a:t>
            </a:r>
            <a:endParaRPr lang="en-US" altLang="ja-JP" sz="2400" dirty="0" smtClean="0"/>
          </a:p>
          <a:p>
            <a:pPr lvl="1"/>
            <a:r>
              <a:rPr lang="ja-JP" altLang="en-US" sz="2000" dirty="0"/>
              <a:t>ノード数</a:t>
            </a:r>
            <a:r>
              <a:rPr lang="ja-JP" altLang="en-US" sz="2000" dirty="0" smtClean="0"/>
              <a:t>をさらに増やしても加速する可能性</a:t>
            </a:r>
            <a:endParaRPr lang="en-US" altLang="ja-JP" sz="2000" dirty="0" smtClean="0"/>
          </a:p>
          <a:p>
            <a:r>
              <a:rPr lang="ja-JP" altLang="en-US" sz="2400" dirty="0" smtClean="0"/>
              <a:t>対角ブロックの対角化が大部分を占める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99310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コンテンツ プレースホルダー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ja-JP" altLang="en-US" sz="2400" dirty="0" smtClean="0"/>
                  <a:t>定理（局所的</a:t>
                </a:r>
                <a:r>
                  <a:rPr kumimoji="1" lang="en-US" altLang="ja-JP" sz="2400" dirty="0" smtClean="0"/>
                  <a:t>2</a:t>
                </a:r>
                <a:r>
                  <a:rPr kumimoji="1" lang="ja-JP" altLang="en-US" sz="2400" dirty="0" smtClean="0"/>
                  <a:t>次収束性）</a:t>
                </a:r>
                <a:endParaRPr kumimoji="1" lang="en-US" altLang="ja-JP" sz="24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sz="2000" i="1">
                        <a:solidFill>
                          <a:srgbClr val="C00000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ja-JP" altLang="en-US" sz="2000" dirty="0">
                    <a:latin typeface="ＭＳ Ｐゴシック" pitchFamily="50" charset="-128"/>
                    <a:ea typeface="ＭＳ Ｐゴシック" pitchFamily="50" charset="-128"/>
                  </a:rPr>
                  <a:t>の固有値が全て異なるならば</a:t>
                </a:r>
                <a:r>
                  <a:rPr lang="ja-JP" altLang="en-US" sz="2000" dirty="0" smtClean="0">
                    <a:latin typeface="ＭＳ Ｐゴシック" pitchFamily="50" charset="-128"/>
                    <a:ea typeface="ＭＳ Ｐゴシック" pitchFamily="50" charset="-128"/>
                  </a:rPr>
                  <a:t>、ブロックヤコビ法</a:t>
                </a:r>
                <a:r>
                  <a:rPr lang="ja-JP" altLang="en-US" sz="2000" dirty="0">
                    <a:latin typeface="ＭＳ Ｐゴシック" pitchFamily="50" charset="-128"/>
                    <a:ea typeface="ＭＳ Ｐゴシック" pitchFamily="50" charset="-128"/>
                  </a:rPr>
                  <a:t>では</a:t>
                </a:r>
                <a:r>
                  <a:rPr lang="ja-JP" altLang="en-US" sz="2000" dirty="0" smtClean="0">
                    <a:latin typeface="ＭＳ Ｐゴシック" pitchFamily="50" charset="-128"/>
                    <a:ea typeface="ＭＳ Ｐゴシック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000" i="1" dirty="0">
                        <a:solidFill>
                          <a:srgbClr val="C00000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ja-JP" altLang="en-US" sz="2000" dirty="0">
                    <a:latin typeface="ＭＳ Ｐゴシック" pitchFamily="50" charset="-128"/>
                    <a:ea typeface="ＭＳ Ｐゴシック" pitchFamily="50" charset="-128"/>
                  </a:rPr>
                  <a:t>→</a:t>
                </a:r>
                <a14:m>
                  <m:oMath xmlns:m="http://schemas.openxmlformats.org/officeDocument/2006/math">
                    <m:r>
                      <a:rPr lang="ja-JP" altLang="en-US" sz="2000" i="1" dirty="0">
                        <a:solidFill>
                          <a:srgbClr val="C00000"/>
                        </a:solidFill>
                        <a:latin typeface="Cambria Math"/>
                      </a:rPr>
                      <m:t>∞</m:t>
                    </m:r>
                  </m:oMath>
                </a14:m>
                <a:r>
                  <a:rPr lang="ja-JP" altLang="en-US" sz="2000" dirty="0">
                    <a:latin typeface="ＭＳ Ｐゴシック" pitchFamily="50" charset="-128"/>
                    <a:ea typeface="ＭＳ Ｐゴシック" pitchFamily="50" charset="-128"/>
                  </a:rPr>
                  <a:t>の</a:t>
                </a:r>
                <a:r>
                  <a:rPr lang="ja-JP" altLang="en-US" sz="2000" dirty="0" smtClean="0">
                    <a:latin typeface="ＭＳ Ｐゴシック" pitchFamily="50" charset="-128"/>
                    <a:ea typeface="ＭＳ Ｐゴシック" pitchFamily="50" charset="-128"/>
                  </a:rPr>
                  <a:t>時，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altLang="ja-JP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ja-JP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altLang="ja-JP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ja-JP" altLang="en-US" sz="2000" dirty="0">
                    <a:latin typeface="ＭＳ Ｐゴシック" pitchFamily="50" charset="-128"/>
                    <a:ea typeface="ＭＳ Ｐゴシック" pitchFamily="50" charset="-128"/>
                  </a:rPr>
                  <a:t>の各非対角ブロック</a:t>
                </a:r>
                <a:r>
                  <a:rPr lang="ja-JP" altLang="en-US" sz="2000" dirty="0" smtClean="0">
                    <a:latin typeface="ＭＳ Ｐゴシック" pitchFamily="50" charset="-128"/>
                    <a:ea typeface="ＭＳ Ｐゴシック" pitchFamily="50" charset="-128"/>
                  </a:rPr>
                  <a:t>のノルムが </a:t>
                </a:r>
                <a:r>
                  <a:rPr lang="en-US" altLang="ja-JP" sz="20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altLang="ja-JP" sz="20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ja-JP" sz="2000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ja-JP" sz="2000" b="0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𝐿</m:t>
                            </m:r>
                            <m:r>
                              <a:rPr lang="en-US" altLang="ja-JP" sz="2000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altLang="ja-JP" sz="2000" b="0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𝐿</m:t>
                            </m:r>
                            <m:r>
                              <a:rPr lang="en-US" altLang="ja-JP" sz="2000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−1)</m:t>
                            </m:r>
                          </m:num>
                          <m:den>
                            <m:r>
                              <a:rPr lang="en-US" altLang="ja-JP" sz="2000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altLang="ja-JP" sz="20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</m:e>
                    </m:box>
                  </m:oMath>
                </a14:m>
                <a:r>
                  <a:rPr lang="ja-JP" altLang="en-US" sz="2000" dirty="0">
                    <a:latin typeface="ＭＳ Ｐゴシック" pitchFamily="50" charset="-128"/>
                    <a:ea typeface="ＭＳ Ｐゴシック" pitchFamily="50" charset="-128"/>
                  </a:rPr>
                  <a:t>ステップごとに</a:t>
                </a:r>
                <a:r>
                  <a:rPr lang="en-US" altLang="ja-JP" sz="2000" dirty="0">
                    <a:latin typeface="ＭＳ Ｐゴシック" pitchFamily="50" charset="-128"/>
                    <a:ea typeface="ＭＳ Ｐゴシック" pitchFamily="50" charset="-128"/>
                  </a:rPr>
                  <a:t>0</a:t>
                </a:r>
                <a:r>
                  <a:rPr lang="ja-JP" altLang="en-US" sz="2000" dirty="0" smtClean="0">
                    <a:latin typeface="ＭＳ Ｐゴシック" pitchFamily="50" charset="-128"/>
                    <a:ea typeface="ＭＳ Ｐゴシック" pitchFamily="50" charset="-128"/>
                  </a:rPr>
                  <a:t>に</a:t>
                </a:r>
                <a:r>
                  <a:rPr lang="en-US" altLang="ja-JP" sz="2000" dirty="0" smtClean="0">
                    <a:latin typeface="ＭＳ Ｐゴシック" pitchFamily="50" charset="-128"/>
                    <a:ea typeface="ＭＳ Ｐゴシック" pitchFamily="50" charset="-128"/>
                  </a:rPr>
                  <a:t>2</a:t>
                </a:r>
                <a:r>
                  <a:rPr lang="ja-JP" altLang="en-US" sz="2000" dirty="0">
                    <a:latin typeface="ＭＳ Ｐゴシック" pitchFamily="50" charset="-128"/>
                    <a:ea typeface="ＭＳ Ｐゴシック" pitchFamily="50" charset="-128"/>
                  </a:rPr>
                  <a:t>次収束</a:t>
                </a:r>
                <a:endParaRPr lang="en-US" altLang="ja-JP" sz="2000" dirty="0">
                  <a:latin typeface="ＭＳ Ｐゴシック" pitchFamily="50" charset="-128"/>
                  <a:ea typeface="ＭＳ Ｐゴシック" pitchFamily="50" charset="-128"/>
                </a:endParaRPr>
              </a:p>
              <a:p>
                <a:endParaRPr kumimoji="1" lang="ja-JP" altLang="en-US" sz="2400" dirty="0"/>
              </a:p>
            </p:txBody>
          </p:sp>
        </mc:Choice>
        <mc:Fallback xmlns="">
          <p:sp>
            <p:nvSpPr>
              <p:cNvPr id="2" name="コンテンツ プレースホルダー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t="-14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F01D-EDEC-4B96-8716-803B487A7629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ブロックヤコビ法の収束性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2411760" y="2852936"/>
                <a:ext cx="4680520" cy="12918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∃</m:t>
                      </m:r>
                      <m:r>
                        <a:rPr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&gt;0,∀</m:t>
                      </m:r>
                      <m:r>
                        <a:rPr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𝐼</m:t>
                      </m:r>
                      <m:r>
                        <a:rPr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𝐽</m:t>
                      </m:r>
                      <m:r>
                        <a:rPr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en-US" altLang="ja-JP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ja-JP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𝐼</m:t>
                          </m:r>
                          <m:r>
                            <a:rPr lang="en-US" altLang="ja-JP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≠</m:t>
                          </m:r>
                          <m:r>
                            <a:rPr lang="en-US" altLang="ja-JP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en-US" altLang="ja-JP" sz="2000" b="0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endParaRPr lang="en-US" altLang="ja-JP" b="0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   </m:t>
                      </m:r>
                      <m:sSub>
                        <m:sSubPr>
                          <m:ctrlPr>
                            <a:rPr lang="en-US" altLang="ja-JP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altLang="ja-JP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ja-JP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ja-JP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altLang="ja-JP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𝐼𝐽</m:t>
                                      </m:r>
                                    </m:sub>
                                  </m:sSub>
                                </m:e>
                                <m:sup>
                                  <m:d>
                                    <m:dPr>
                                      <m:ctrlPr>
                                        <a:rPr lang="en-US" altLang="ja-JP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altLang="ja-JP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+</m:t>
                                      </m:r>
                                      <m:box>
                                        <m:boxPr>
                                          <m:ctrlPr>
                                            <a:rPr lang="en-US" altLang="ja-JP" sz="20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altLang="ja-JP" sz="20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ja-JP" sz="20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𝐿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en-US" altLang="ja-JP" sz="20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/>
                                                      <a:ea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altLang="ja-JP" sz="20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/>
                                                      <a:ea typeface="Cambria Math"/>
                                                    </a:rPr>
                                                    <m:t>𝐿</m:t>
                                                  </m:r>
                                                  <m:r>
                                                    <a:rPr lang="en-US" altLang="ja-JP" sz="2000" b="0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/>
                                                      <a:ea typeface="Cambria Math"/>
                                                    </a:rPr>
                                                    <m:t>−1</m:t>
                                                  </m:r>
                                                </m:e>
                                              </m:d>
                                            </m:num>
                                            <m:den>
                                              <m:r>
                                                <a:rPr lang="en-US" altLang="ja-JP" sz="20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box>
                                    </m:e>
                                  </m:d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altLang="ja-JP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𝐹</m:t>
                          </m:r>
                        </m:sub>
                      </m:sSub>
                      <m:r>
                        <a:rPr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≤</m:t>
                      </m:r>
                      <m:r>
                        <a:rPr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Sup>
                        <m:sSubSupPr>
                          <m:ctrlPr>
                            <a:rPr lang="en-US" altLang="ja-JP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ja-JP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altLang="ja-JP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altLang="ja-JP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0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0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0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𝐼𝐽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ja-JP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(</m:t>
                                      </m:r>
                                      <m:r>
                                        <a:rPr lang="en-US" altLang="ja-JP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altLang="ja-JP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)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altLang="ja-JP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𝐹</m:t>
                              </m:r>
                            </m:sub>
                          </m:sSub>
                        </m:e>
                        <m:sub/>
                        <m:sup>
                          <m:r>
                            <a:rPr lang="en-US" altLang="ja-JP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altLang="ja-JP" sz="2000" dirty="0" smtClean="0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852936"/>
                <a:ext cx="4680520" cy="129182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オブジェクト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13939804"/>
              </p:ext>
            </p:extLst>
          </p:nvPr>
        </p:nvGraphicFramePr>
        <p:xfrm>
          <a:off x="2699793" y="4316834"/>
          <a:ext cx="3312368" cy="221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僌儔僼" r:id="rId5" imgW="6096179" imgH="4067175" progId="MSGraph.Chart.8">
                  <p:embed followColorScheme="full"/>
                </p:oleObj>
              </mc:Choice>
              <mc:Fallback>
                <p:oleObj name="僌儔僼" r:id="rId5" imgW="6096179" imgH="4067175" progId="MSGraph.Chart.8">
                  <p:embed followColorScheme="full"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3" y="4316834"/>
                        <a:ext cx="3312368" cy="2211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1115616" y="4365104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非対角ブロック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の</a:t>
            </a:r>
            <a:endParaRPr lang="en-US" altLang="ja-JP" sz="16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ノルムの</a:t>
            </a: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乗和</a:t>
            </a:r>
            <a:endParaRPr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6012160" y="4890646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/>
              <a:t>反復回数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86521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研究</a:t>
            </a:r>
            <a:r>
              <a:rPr lang="ja-JP" altLang="en-US" dirty="0" smtClean="0"/>
              <a:t>背景</a:t>
            </a:r>
            <a:endParaRPr lang="en-US" altLang="ja-JP" dirty="0" smtClean="0"/>
          </a:p>
          <a:p>
            <a:r>
              <a:rPr lang="ja-JP" altLang="en-US" dirty="0" smtClean="0"/>
              <a:t>従来法：三重対角化を経由する手法</a:t>
            </a:r>
            <a:endParaRPr lang="en-US" altLang="ja-JP" dirty="0" smtClean="0"/>
          </a:p>
          <a:p>
            <a:r>
              <a:rPr kumimoji="1" lang="ja-JP" altLang="en-US" dirty="0" smtClean="0"/>
              <a:t>検討手法：ブロックヤコビ法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「京」向けの実装最適化</a:t>
            </a:r>
            <a:endParaRPr kumimoji="1" lang="en-US" altLang="ja-JP" dirty="0" smtClean="0"/>
          </a:p>
          <a:p>
            <a:r>
              <a:rPr lang="ja-JP" altLang="en-US" dirty="0" smtClean="0"/>
              <a:t>性能評価結果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まとめと今後の課題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69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 smtClean="0"/>
              <a:t>着眼点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第一原理分子動力学では，徐々に変化する行列の固有値問題を解く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1</a:t>
            </a:r>
            <a:r>
              <a:rPr lang="ja-JP" altLang="en-US" sz="2000" dirty="0" smtClean="0"/>
              <a:t>ステップ前の固有値・固有ベクトルから出発することで，収束を加速</a:t>
            </a:r>
            <a:endParaRPr lang="en-US" altLang="ja-JP" sz="2000" dirty="0" smtClean="0"/>
          </a:p>
          <a:p>
            <a:pPr lvl="1"/>
            <a:endParaRPr lang="en-US" altLang="ja-JP" sz="2000" dirty="0" smtClean="0"/>
          </a:p>
          <a:p>
            <a:r>
              <a:rPr kumimoji="1" lang="ja-JP" altLang="en-US" sz="2400" dirty="0" smtClean="0"/>
              <a:t>結果</a:t>
            </a:r>
            <a:endParaRPr kumimoji="1" lang="en-US" altLang="ja-JP" sz="2400" dirty="0" smtClean="0"/>
          </a:p>
          <a:p>
            <a:pPr lvl="1"/>
            <a:r>
              <a:rPr lang="ja-JP" altLang="en-US" sz="2000" dirty="0" smtClean="0"/>
              <a:t>各行列要素に  </a:t>
            </a:r>
            <a:r>
              <a:rPr lang="en-US" altLang="ja-JP" sz="2000" dirty="0" smtClean="0"/>
              <a:t>α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en-US" altLang="ja-JP" sz="2000" i="1" dirty="0" smtClean="0"/>
              <a:t>A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|| 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程度の</a:t>
            </a:r>
            <a:r>
              <a:rPr lang="ja-JP" altLang="en-US" sz="2000" dirty="0" smtClean="0"/>
              <a:t>微小な摂動を与えた場合の結果</a:t>
            </a:r>
            <a:endParaRPr lang="en-US" altLang="ja-JP" sz="2000" dirty="0" smtClean="0"/>
          </a:p>
          <a:p>
            <a:pPr lvl="1"/>
            <a:r>
              <a:rPr kumimoji="1" lang="en-US" altLang="ja-JP" sz="2000" dirty="0" smtClean="0"/>
              <a:t>α </a:t>
            </a:r>
            <a:r>
              <a:rPr lang="ja-JP" altLang="en-US" sz="2000" dirty="0" smtClean="0"/>
              <a:t> </a:t>
            </a:r>
            <a:r>
              <a:rPr kumimoji="1" lang="ja-JP" altLang="en-US" sz="2000" dirty="0" smtClean="0"/>
              <a:t>≦ </a:t>
            </a:r>
            <a:r>
              <a:rPr kumimoji="1" lang="en-US" altLang="ja-JP" sz="2000" dirty="0" smtClean="0"/>
              <a:t>0.01 </a:t>
            </a:r>
            <a:r>
              <a:rPr lang="ja-JP" altLang="en-US" sz="2000" dirty="0" smtClean="0"/>
              <a:t>ならば摂動</a:t>
            </a:r>
            <a:r>
              <a:rPr kumimoji="1" lang="ja-JP" altLang="en-US" sz="2000" dirty="0" smtClean="0"/>
              <a:t>前の行列の固有値・固有ベクトルの利用が有効</a:t>
            </a:r>
            <a:endParaRPr kumimoji="1" lang="ja-JP" altLang="en-US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F01D-EDEC-4B96-8716-803B487A7629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実問題への適用に向けて</a:t>
            </a:r>
            <a:endParaRPr kumimoji="1" lang="ja-JP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1" y="4221088"/>
            <a:ext cx="8117838" cy="248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667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 = 10,000 </a:t>
            </a:r>
            <a:r>
              <a:rPr lang="ja-JP" altLang="en-US" sz="2400" dirty="0" smtClean="0"/>
              <a:t>程度の中規模固有値問題を多数のノードを用いて高速に解く手法を検討</a:t>
            </a:r>
            <a:endParaRPr lang="en-US" altLang="ja-JP" sz="2400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ja-JP" altLang="en-US" sz="2400" dirty="0" smtClean="0"/>
              <a:t>大粒度並列性を持つブロックヤコビ法に基づくソルバを開発し，「京」向けに最適化</a:t>
            </a:r>
            <a:endParaRPr kumimoji="1" lang="en-US" altLang="ja-JP" sz="2400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ja-JP" altLang="en-US" sz="2400" dirty="0" smtClean="0">
                <a:latin typeface="Times New Roman" pitchFamily="18" charset="0"/>
                <a:cs typeface="Times New Roman" pitchFamily="18" charset="0"/>
              </a:rPr>
              <a:t>乱数行列を用いた数値実験では，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10,000 </a:t>
            </a:r>
            <a:r>
              <a:rPr kumimoji="1" lang="ja-JP" altLang="en-US" sz="2400" dirty="0" smtClean="0"/>
              <a:t>ノードまでを使った場合に </a:t>
            </a:r>
            <a:r>
              <a:rPr kumimoji="1" lang="en-US" altLang="ja-JP" sz="2400" dirty="0" err="1" smtClean="0"/>
              <a:t>ScaLAPACK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より高速</a:t>
            </a:r>
            <a:endParaRPr kumimoji="1" lang="en-US" altLang="ja-JP" sz="2400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ja-JP" altLang="en-US" sz="2400" dirty="0" smtClean="0"/>
              <a:t>時間依存固有値問題では，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ステップ前の結果を利用することで収束を加速できる可能性</a:t>
            </a:r>
            <a:endParaRPr lang="en-US" altLang="ja-JP" sz="2400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kumimoji="1" lang="en-US" altLang="ja-JP" sz="2400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0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今後の計画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ja-JP" altLang="en-US" dirty="0" smtClean="0"/>
              <a:t>消去順の変更による収束加速</a:t>
            </a:r>
            <a:endParaRPr lang="en-US" altLang="ja-JP" dirty="0" smtClean="0"/>
          </a:p>
          <a:p>
            <a:pPr>
              <a:spcBef>
                <a:spcPts val="1200"/>
              </a:spcBef>
            </a:pPr>
            <a:r>
              <a:rPr lang="ja-JP" altLang="en-US" dirty="0" smtClean="0"/>
              <a:t>実問題への適用</a:t>
            </a:r>
            <a:endParaRPr lang="en-US" altLang="ja-JP" dirty="0" smtClean="0"/>
          </a:p>
          <a:p>
            <a:pPr>
              <a:spcBef>
                <a:spcPts val="1200"/>
              </a:spcBef>
            </a:pPr>
            <a:r>
              <a:rPr lang="ja-JP" altLang="en-US" dirty="0" smtClean="0"/>
              <a:t>ライブラリとしての公開</a:t>
            </a:r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18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研究背景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8229600" cy="4827992"/>
              </a:xfrm>
            </p:spPr>
            <p:txBody>
              <a:bodyPr>
                <a:normAutofit/>
              </a:bodyPr>
              <a:lstStyle/>
              <a:p>
                <a:r>
                  <a:rPr lang="ja-JP" altLang="en-US" sz="2400" dirty="0" smtClean="0"/>
                  <a:t>実対称行列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/>
                      </a:rPr>
                      <m:t>𝐴</m:t>
                    </m:r>
                    <m:r>
                      <a:rPr lang="en-US" altLang="ja-JP" sz="2400" b="0" i="1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altLang="ja-JP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altLang="ja-JP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altLang="ja-JP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ja-JP" altLang="en-US" sz="2400" dirty="0" smtClean="0"/>
                  <a:t>の固有値問題</a:t>
                </a:r>
                <a:endParaRPr lang="en-US" altLang="ja-JP" sz="2400" dirty="0" smtClean="0"/>
              </a:p>
              <a:p>
                <a:pPr lvl="1"/>
                <a:endParaRPr lang="en-US" altLang="ja-JP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en-US" altLang="ja-JP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kumimoji="1" lang="en-US" altLang="ja-JP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⊤</m:t>
                          </m:r>
                        </m:sup>
                      </m:sSup>
                      <m:r>
                        <a:rPr kumimoji="1" lang="en-US" altLang="ja-JP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𝐴𝑃</m:t>
                      </m:r>
                      <m:r>
                        <a:rPr kumimoji="1" lang="en-US" altLang="ja-JP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sz="2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Λ</m:t>
                      </m:r>
                    </m:oMath>
                  </m:oMathPara>
                </a14:m>
                <a:endParaRPr kumimoji="1" lang="en-US" altLang="ja-JP" sz="2800" dirty="0" smtClean="0">
                  <a:solidFill>
                    <a:schemeClr val="tx1"/>
                  </a:solidFill>
                </a:endParaRPr>
              </a:p>
              <a:p>
                <a:endParaRPr lang="en-US" altLang="ja-JP" sz="2400" dirty="0" smtClean="0"/>
              </a:p>
              <a:p>
                <a:r>
                  <a:rPr lang="ja-JP" altLang="en-US" sz="2400" dirty="0" smtClean="0"/>
                  <a:t>全固有値</a:t>
                </a:r>
                <a:r>
                  <a:rPr lang="ja-JP" altLang="en-US" sz="2400" dirty="0"/>
                  <a:t>・</a:t>
                </a:r>
                <a:r>
                  <a:rPr lang="ja-JP" altLang="en-US" sz="2400" dirty="0" smtClean="0"/>
                  <a:t>固有ベクトルを求める</a:t>
                </a:r>
                <a:endParaRPr lang="en-US" altLang="ja-JP" sz="2400" dirty="0" smtClean="0"/>
              </a:p>
              <a:p>
                <a:r>
                  <a:rPr lang="en-US" altLang="ja-JP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en-US" altLang="ja-JP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=10,000 </a:t>
                </a:r>
                <a:r>
                  <a:rPr lang="ja-JP" altLang="en-US" sz="2400" dirty="0" smtClean="0"/>
                  <a:t>程度の中規模行列が対象</a:t>
                </a:r>
                <a:endParaRPr lang="en-US" altLang="ja-JP" sz="2400" dirty="0" smtClean="0"/>
              </a:p>
              <a:p>
                <a:r>
                  <a:rPr lang="ja-JP" altLang="en-US" sz="2400" dirty="0" smtClean="0"/>
                  <a:t>応用</a:t>
                </a:r>
                <a:endParaRPr lang="en-US" altLang="ja-JP" sz="2400" dirty="0" smtClean="0"/>
              </a:p>
              <a:p>
                <a:pPr lvl="1"/>
                <a:r>
                  <a:rPr kumimoji="1" lang="ja-JP" altLang="en-US" sz="2000" dirty="0" smtClean="0"/>
                  <a:t>電子状態計算</a:t>
                </a:r>
                <a:endParaRPr kumimoji="1" lang="en-US" altLang="ja-JP" sz="2000" dirty="0" smtClean="0"/>
              </a:p>
              <a:p>
                <a:pPr lvl="1"/>
                <a:r>
                  <a:rPr lang="ja-JP" altLang="en-US" sz="2000" dirty="0"/>
                  <a:t>分子</a:t>
                </a:r>
                <a:r>
                  <a:rPr lang="ja-JP" altLang="en-US" sz="2000" dirty="0" smtClean="0"/>
                  <a:t>軌道法</a:t>
                </a:r>
                <a:endParaRPr lang="en-US" altLang="ja-JP" sz="2000" dirty="0"/>
              </a:p>
              <a:p>
                <a:pPr lvl="1"/>
                <a:r>
                  <a:rPr lang="ja-JP" altLang="en-US" sz="2000" dirty="0" smtClean="0"/>
                  <a:t>超大規模固有値問題の部分問題</a:t>
                </a:r>
                <a:endParaRPr lang="en-US" altLang="ja-JP" sz="2000" dirty="0" smtClean="0"/>
              </a:p>
              <a:p>
                <a:pPr lvl="2"/>
                <a:r>
                  <a:rPr lang="ja-JP" altLang="en-US" sz="1800" dirty="0" smtClean="0"/>
                  <a:t>櫻井・杉浦法では，射影により超大規模問題</a:t>
                </a:r>
                <a:r>
                  <a:rPr lang="ja-JP" altLang="en-US" sz="1800" dirty="0" smtClean="0"/>
                  <a:t>を小・中規模</a:t>
                </a:r>
                <a:r>
                  <a:rPr lang="ja-JP" altLang="en-US" sz="1800" dirty="0" smtClean="0"/>
                  <a:t>問題に帰着</a:t>
                </a:r>
                <a:endParaRPr lang="en-US" altLang="ja-JP" sz="1800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8229600" cy="4827992"/>
              </a:xfrm>
              <a:blipFill rotWithShape="1">
                <a:blip r:embed="rId2"/>
                <a:stretch>
                  <a:fillRect t="-13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047759" y="2564904"/>
            <a:ext cx="3036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kumimoji="1" lang="en-US" altLang="ja-JP" i="1" dirty="0" smtClean="0"/>
              <a:t>P 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直交行列，</a:t>
            </a:r>
            <a:r>
              <a:rPr kumimoji="1" lang="en-US" altLang="ja-JP" dirty="0" smtClean="0">
                <a:latin typeface="Symbol" pitchFamily="18" charset="2"/>
              </a:rPr>
              <a:t>L</a:t>
            </a:r>
            <a:r>
              <a:rPr kumimoji="1" lang="ja-JP" altLang="en-US" dirty="0" smtClean="0"/>
              <a:t>： 対角行列）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17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91688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演算量で</a:t>
            </a:r>
            <a:r>
              <a:rPr lang="ja-JP" altLang="en-US" sz="2400" dirty="0"/>
              <a:t>見ると</a:t>
            </a:r>
            <a:r>
              <a:rPr kumimoji="1" lang="ja-JP" altLang="en-US" sz="2400" dirty="0" smtClean="0"/>
              <a:t>，固有値計算の占める割合は小さい</a:t>
            </a:r>
            <a:endParaRPr kumimoji="1" lang="en-US" altLang="ja-JP" sz="2400" dirty="0" smtClean="0"/>
          </a:p>
          <a:p>
            <a:pPr lvl="1"/>
            <a:r>
              <a:rPr lang="ja-JP" altLang="en-US" sz="2000" dirty="0" smtClean="0"/>
              <a:t>分子軌道法の例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行列生成（多電子積分）： </a:t>
            </a:r>
            <a:r>
              <a:rPr lang="en-US" altLang="ja-JP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ja-JP" altLang="en-US" sz="2000" dirty="0"/>
              <a:t>固有値</a:t>
            </a:r>
            <a:r>
              <a:rPr lang="ja-JP" altLang="en-US" sz="2000" dirty="0" smtClean="0"/>
              <a:t>計算：</a:t>
            </a:r>
            <a:r>
              <a:rPr lang="en-US" altLang="ja-JP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2000" dirty="0"/>
          </a:p>
          <a:p>
            <a:r>
              <a:rPr kumimoji="1" lang="ja-JP" altLang="en-US" sz="2400" dirty="0" smtClean="0"/>
              <a:t>しかし，行列生成部分は一般に並列性が高く，加速率大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F01D-EDEC-4B96-8716-803B487A7629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中規模固有値計算の高速化の重要性</a:t>
            </a:r>
            <a:endParaRPr kumimoji="1" lang="ja-JP" altLang="en-US" dirty="0"/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5455490" y="4293096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5959546" y="5805264"/>
            <a:ext cx="360040" cy="28803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959546" y="4293096"/>
            <a:ext cx="360040" cy="1512168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015872" y="5877296"/>
            <a:ext cx="360040" cy="21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015872" y="5607243"/>
            <a:ext cx="360040" cy="28803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6319586" y="4293096"/>
            <a:ext cx="696286" cy="1314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6319586" y="5805264"/>
            <a:ext cx="696286" cy="900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7015872" y="5391614"/>
            <a:ext cx="360040" cy="21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015872" y="5121561"/>
            <a:ext cx="360040" cy="28803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015872" y="4904057"/>
            <a:ext cx="360040" cy="21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015872" y="4634004"/>
            <a:ext cx="360040" cy="28803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015872" y="4425140"/>
            <a:ext cx="360040" cy="21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7015872" y="4155087"/>
            <a:ext cx="360040" cy="28803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97420" y="522920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accent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固有値計算</a:t>
            </a:r>
            <a:endParaRPr kumimoji="1" lang="ja-JP" altLang="en-US" sz="2000" dirty="0">
              <a:solidFill>
                <a:schemeClr val="accent2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" name="右矢印 18"/>
          <p:cNvSpPr/>
          <p:nvPr/>
        </p:nvSpPr>
        <p:spPr>
          <a:xfrm rot="8442802">
            <a:off x="7476303" y="5747927"/>
            <a:ext cx="351749" cy="218438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303201" y="6137949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ノード数</a:t>
            </a:r>
            <a:endParaRPr kumimoji="1" lang="ja-JP" altLang="en-US" dirty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5455490" y="6093296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 rot="16200000">
            <a:off x="4724977" y="508091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実行時間</a:t>
            </a:r>
            <a:endParaRPr kumimoji="1" lang="ja-JP" altLang="en-US" dirty="0"/>
          </a:p>
        </p:txBody>
      </p:sp>
      <p:sp>
        <p:nvSpPr>
          <p:cNvPr id="25" name="コンテンツ プレースホルダー 1"/>
          <p:cNvSpPr txBox="1">
            <a:spLocks/>
          </p:cNvSpPr>
          <p:nvPr/>
        </p:nvSpPr>
        <p:spPr>
          <a:xfrm>
            <a:off x="467544" y="4289640"/>
            <a:ext cx="4406291" cy="209168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ja-JP" altLang="en-US" sz="2400" dirty="0" smtClean="0"/>
              <a:t>超並列環境では，固有値計算が並列化のネックに</a:t>
            </a:r>
            <a:endParaRPr lang="en-US" altLang="ja-JP" sz="2400" dirty="0" smtClean="0"/>
          </a:p>
          <a:p>
            <a:pPr>
              <a:spcBef>
                <a:spcPts val="1200"/>
              </a:spcBef>
            </a:pPr>
            <a:r>
              <a:rPr lang="ja-JP" altLang="en-US" sz="2400" dirty="0"/>
              <a:t>繰り返し</a:t>
            </a:r>
            <a:r>
              <a:rPr lang="ja-JP" altLang="en-US" sz="2400" dirty="0" smtClean="0"/>
              <a:t>計算（時間発展等）では，その影響がさらに大きい</a:t>
            </a:r>
            <a:endParaRPr lang="en-US" altLang="ja-JP" sz="2400" dirty="0" smtClean="0"/>
          </a:p>
        </p:txBody>
      </p:sp>
      <p:sp>
        <p:nvSpPr>
          <p:cNvPr id="26" name="下矢印 25"/>
          <p:cNvSpPr/>
          <p:nvPr/>
        </p:nvSpPr>
        <p:spPr>
          <a:xfrm>
            <a:off x="2483768" y="3645024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8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現状の性能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5949280"/>
            <a:ext cx="5537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err="1" smtClean="0">
                <a:solidFill>
                  <a:srgbClr val="FF0000"/>
                </a:solidFill>
              </a:rPr>
              <a:t>ScaLAPACK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では，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400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ノードで性能が飽和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14" name="コンテンツ プレースホルダー 1"/>
          <p:cNvSpPr txBox="1">
            <a:spLocks/>
          </p:cNvSpPr>
          <p:nvPr/>
        </p:nvSpPr>
        <p:spPr>
          <a:xfrm>
            <a:off x="457200" y="1481329"/>
            <a:ext cx="8229600" cy="20916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2400" dirty="0" smtClean="0"/>
              <a:t>「京」での性能</a:t>
            </a:r>
            <a:endParaRPr lang="en-US" altLang="ja-JP" sz="2400" dirty="0" smtClean="0"/>
          </a:p>
          <a:p>
            <a:pPr lvl="1"/>
            <a:r>
              <a:rPr lang="en-US" altLang="ja-JP" sz="2000" dirty="0" err="1" smtClean="0"/>
              <a:t>ScaLAPACK</a:t>
            </a:r>
            <a:endParaRPr lang="en-US" altLang="ja-JP" sz="2000" dirty="0" err="1"/>
          </a:p>
          <a:p>
            <a:pPr lvl="1"/>
            <a:r>
              <a:rPr lang="en-US" altLang="ja-JP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10,000</a:t>
            </a:r>
            <a:r>
              <a:rPr lang="ja-JP" altLang="en-US" sz="2000" dirty="0" smtClean="0"/>
              <a:t>（強スケーリング）</a:t>
            </a:r>
            <a:endParaRPr lang="ja-JP" altLang="en-US" sz="2000" dirty="0"/>
          </a:p>
        </p:txBody>
      </p:sp>
      <p:graphicFrame>
        <p:nvGraphicFramePr>
          <p:cNvPr id="15" name="コンテンツ プレースホルダー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72049"/>
              </p:ext>
            </p:extLst>
          </p:nvPr>
        </p:nvGraphicFramePr>
        <p:xfrm>
          <a:off x="1296988" y="3047092"/>
          <a:ext cx="6577012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グラフ" r:id="rId3" imgW="6096179" imgH="2895779" progId="MSGraph.Chart.8">
                  <p:embed followColorScheme="full"/>
                </p:oleObj>
              </mc:Choice>
              <mc:Fallback>
                <p:oleObj name="グラフ" r:id="rId3" imgW="6096179" imgH="2895779" progId="MSGraph.Chart.8">
                  <p:embed followColorScheme="full"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3047092"/>
                        <a:ext cx="6577012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7164288" y="56612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# of nodes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16200000">
            <a:off x="193430" y="421479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tx2"/>
                </a:solidFill>
              </a:rPr>
              <a:t>time in sec.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20" name="フリーフォーム 19"/>
          <p:cNvSpPr/>
          <p:nvPr/>
        </p:nvSpPr>
        <p:spPr>
          <a:xfrm>
            <a:off x="2324100" y="4080554"/>
            <a:ext cx="4914900" cy="1414463"/>
          </a:xfrm>
          <a:custGeom>
            <a:avLst/>
            <a:gdLst>
              <a:gd name="connsiteX0" fmla="*/ 0 w 4857750"/>
              <a:gd name="connsiteY0" fmla="*/ 0 h 1419225"/>
              <a:gd name="connsiteX1" fmla="*/ 485775 w 4857750"/>
              <a:gd name="connsiteY1" fmla="*/ 695325 h 1419225"/>
              <a:gd name="connsiteX2" fmla="*/ 1428750 w 4857750"/>
              <a:gd name="connsiteY2" fmla="*/ 120015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533400 w 4857750"/>
              <a:gd name="connsiteY1" fmla="*/ 752475 h 1419225"/>
              <a:gd name="connsiteX2" fmla="*/ 1428750 w 4857750"/>
              <a:gd name="connsiteY2" fmla="*/ 120015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533400 w 4857750"/>
              <a:gd name="connsiteY1" fmla="*/ 752475 h 1419225"/>
              <a:gd name="connsiteX2" fmla="*/ 1428750 w 4857750"/>
              <a:gd name="connsiteY2" fmla="*/ 120015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438150 w 4857750"/>
              <a:gd name="connsiteY1" fmla="*/ 752475 h 1419225"/>
              <a:gd name="connsiteX2" fmla="*/ 1428750 w 4857750"/>
              <a:gd name="connsiteY2" fmla="*/ 120015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438150 w 4857750"/>
              <a:gd name="connsiteY1" fmla="*/ 752475 h 1419225"/>
              <a:gd name="connsiteX2" fmla="*/ 1428750 w 4857750"/>
              <a:gd name="connsiteY2" fmla="*/ 120015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457200 w 4857750"/>
              <a:gd name="connsiteY1" fmla="*/ 733425 h 1419225"/>
              <a:gd name="connsiteX2" fmla="*/ 1428750 w 4857750"/>
              <a:gd name="connsiteY2" fmla="*/ 120015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457200 w 4857750"/>
              <a:gd name="connsiteY1" fmla="*/ 733425 h 1419225"/>
              <a:gd name="connsiteX2" fmla="*/ 1400175 w 4857750"/>
              <a:gd name="connsiteY2" fmla="*/ 121920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457200 w 4857750"/>
              <a:gd name="connsiteY1" fmla="*/ 733425 h 1419225"/>
              <a:gd name="connsiteX2" fmla="*/ 1400175 w 4857750"/>
              <a:gd name="connsiteY2" fmla="*/ 121920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457200 w 4857750"/>
              <a:gd name="connsiteY1" fmla="*/ 733425 h 1419225"/>
              <a:gd name="connsiteX2" fmla="*/ 1333500 w 4857750"/>
              <a:gd name="connsiteY2" fmla="*/ 121920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457200 w 4857750"/>
              <a:gd name="connsiteY1" fmla="*/ 733425 h 1419225"/>
              <a:gd name="connsiteX2" fmla="*/ 1600200 w 4857750"/>
              <a:gd name="connsiteY2" fmla="*/ 127635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457200 w 4857750"/>
              <a:gd name="connsiteY1" fmla="*/ 733425 h 1419225"/>
              <a:gd name="connsiteX2" fmla="*/ 1600200 w 4857750"/>
              <a:gd name="connsiteY2" fmla="*/ 127635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457200 w 4857750"/>
              <a:gd name="connsiteY1" fmla="*/ 733425 h 1419225"/>
              <a:gd name="connsiteX2" fmla="*/ 1600200 w 4857750"/>
              <a:gd name="connsiteY2" fmla="*/ 127635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457200 w 4857750"/>
              <a:gd name="connsiteY1" fmla="*/ 733425 h 1419225"/>
              <a:gd name="connsiteX2" fmla="*/ 1600200 w 4857750"/>
              <a:gd name="connsiteY2" fmla="*/ 127635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457200 w 4857750"/>
              <a:gd name="connsiteY1" fmla="*/ 733425 h 1419225"/>
              <a:gd name="connsiteX2" fmla="*/ 1600200 w 4857750"/>
              <a:gd name="connsiteY2" fmla="*/ 127635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447675 w 4857750"/>
              <a:gd name="connsiteY1" fmla="*/ 747712 h 1419225"/>
              <a:gd name="connsiteX2" fmla="*/ 1600200 w 4857750"/>
              <a:gd name="connsiteY2" fmla="*/ 127635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447675 w 4857750"/>
              <a:gd name="connsiteY1" fmla="*/ 747712 h 1419225"/>
              <a:gd name="connsiteX2" fmla="*/ 1600200 w 4857750"/>
              <a:gd name="connsiteY2" fmla="*/ 127635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857750"/>
              <a:gd name="connsiteY0" fmla="*/ 0 h 1419225"/>
              <a:gd name="connsiteX1" fmla="*/ 447675 w 4857750"/>
              <a:gd name="connsiteY1" fmla="*/ 747712 h 1419225"/>
              <a:gd name="connsiteX2" fmla="*/ 1600200 w 4857750"/>
              <a:gd name="connsiteY2" fmla="*/ 1276350 h 1419225"/>
              <a:gd name="connsiteX3" fmla="*/ 3095625 w 4857750"/>
              <a:gd name="connsiteY3" fmla="*/ 1381125 h 1419225"/>
              <a:gd name="connsiteX4" fmla="*/ 4857750 w 4857750"/>
              <a:gd name="connsiteY4" fmla="*/ 1419225 h 1419225"/>
              <a:gd name="connsiteX5" fmla="*/ 4857750 w 4857750"/>
              <a:gd name="connsiteY5" fmla="*/ 1419225 h 1419225"/>
              <a:gd name="connsiteX0" fmla="*/ 0 w 4914900"/>
              <a:gd name="connsiteY0" fmla="*/ 0 h 1414463"/>
              <a:gd name="connsiteX1" fmla="*/ 504825 w 4914900"/>
              <a:gd name="connsiteY1" fmla="*/ 742950 h 1414463"/>
              <a:gd name="connsiteX2" fmla="*/ 1657350 w 4914900"/>
              <a:gd name="connsiteY2" fmla="*/ 1271588 h 1414463"/>
              <a:gd name="connsiteX3" fmla="*/ 3152775 w 4914900"/>
              <a:gd name="connsiteY3" fmla="*/ 1376363 h 1414463"/>
              <a:gd name="connsiteX4" fmla="*/ 4914900 w 4914900"/>
              <a:gd name="connsiteY4" fmla="*/ 1414463 h 1414463"/>
              <a:gd name="connsiteX5" fmla="*/ 4914900 w 4914900"/>
              <a:gd name="connsiteY5" fmla="*/ 1414463 h 1414463"/>
              <a:gd name="connsiteX0" fmla="*/ 0 w 4914900"/>
              <a:gd name="connsiteY0" fmla="*/ 0 h 1414463"/>
              <a:gd name="connsiteX1" fmla="*/ 504825 w 4914900"/>
              <a:gd name="connsiteY1" fmla="*/ 742950 h 1414463"/>
              <a:gd name="connsiteX2" fmla="*/ 1657350 w 4914900"/>
              <a:gd name="connsiteY2" fmla="*/ 1271588 h 1414463"/>
              <a:gd name="connsiteX3" fmla="*/ 3152775 w 4914900"/>
              <a:gd name="connsiteY3" fmla="*/ 1376363 h 1414463"/>
              <a:gd name="connsiteX4" fmla="*/ 4914900 w 4914900"/>
              <a:gd name="connsiteY4" fmla="*/ 1414463 h 1414463"/>
              <a:gd name="connsiteX5" fmla="*/ 4914900 w 4914900"/>
              <a:gd name="connsiteY5" fmla="*/ 1414463 h 1414463"/>
              <a:gd name="connsiteX0" fmla="*/ 0 w 4914900"/>
              <a:gd name="connsiteY0" fmla="*/ 0 h 1414463"/>
              <a:gd name="connsiteX1" fmla="*/ 504825 w 4914900"/>
              <a:gd name="connsiteY1" fmla="*/ 771525 h 1414463"/>
              <a:gd name="connsiteX2" fmla="*/ 1657350 w 4914900"/>
              <a:gd name="connsiteY2" fmla="*/ 1271588 h 1414463"/>
              <a:gd name="connsiteX3" fmla="*/ 3152775 w 4914900"/>
              <a:gd name="connsiteY3" fmla="*/ 1376363 h 1414463"/>
              <a:gd name="connsiteX4" fmla="*/ 4914900 w 4914900"/>
              <a:gd name="connsiteY4" fmla="*/ 1414463 h 1414463"/>
              <a:gd name="connsiteX5" fmla="*/ 4914900 w 4914900"/>
              <a:gd name="connsiteY5" fmla="*/ 1414463 h 1414463"/>
              <a:gd name="connsiteX0" fmla="*/ 0 w 4914900"/>
              <a:gd name="connsiteY0" fmla="*/ 0 h 1414463"/>
              <a:gd name="connsiteX1" fmla="*/ 504825 w 4914900"/>
              <a:gd name="connsiteY1" fmla="*/ 771525 h 1414463"/>
              <a:gd name="connsiteX2" fmla="*/ 1657350 w 4914900"/>
              <a:gd name="connsiteY2" fmla="*/ 1271588 h 1414463"/>
              <a:gd name="connsiteX3" fmla="*/ 3152775 w 4914900"/>
              <a:gd name="connsiteY3" fmla="*/ 1376363 h 1414463"/>
              <a:gd name="connsiteX4" fmla="*/ 4914900 w 4914900"/>
              <a:gd name="connsiteY4" fmla="*/ 1414463 h 1414463"/>
              <a:gd name="connsiteX5" fmla="*/ 4914900 w 4914900"/>
              <a:gd name="connsiteY5" fmla="*/ 1414463 h 1414463"/>
              <a:gd name="connsiteX0" fmla="*/ 0 w 4914900"/>
              <a:gd name="connsiteY0" fmla="*/ 0 h 1414463"/>
              <a:gd name="connsiteX1" fmla="*/ 504825 w 4914900"/>
              <a:gd name="connsiteY1" fmla="*/ 771525 h 1414463"/>
              <a:gd name="connsiteX2" fmla="*/ 1657350 w 4914900"/>
              <a:gd name="connsiteY2" fmla="*/ 1271588 h 1414463"/>
              <a:gd name="connsiteX3" fmla="*/ 3152775 w 4914900"/>
              <a:gd name="connsiteY3" fmla="*/ 1376363 h 1414463"/>
              <a:gd name="connsiteX4" fmla="*/ 4914900 w 4914900"/>
              <a:gd name="connsiteY4" fmla="*/ 1414463 h 1414463"/>
              <a:gd name="connsiteX5" fmla="*/ 4914900 w 4914900"/>
              <a:gd name="connsiteY5" fmla="*/ 1414463 h 1414463"/>
              <a:gd name="connsiteX0" fmla="*/ 0 w 4914900"/>
              <a:gd name="connsiteY0" fmla="*/ 0 h 1414463"/>
              <a:gd name="connsiteX1" fmla="*/ 504825 w 4914900"/>
              <a:gd name="connsiteY1" fmla="*/ 771525 h 1414463"/>
              <a:gd name="connsiteX2" fmla="*/ 1657350 w 4914900"/>
              <a:gd name="connsiteY2" fmla="*/ 1271588 h 1414463"/>
              <a:gd name="connsiteX3" fmla="*/ 3152775 w 4914900"/>
              <a:gd name="connsiteY3" fmla="*/ 1376363 h 1414463"/>
              <a:gd name="connsiteX4" fmla="*/ 4914900 w 4914900"/>
              <a:gd name="connsiteY4" fmla="*/ 1414463 h 1414463"/>
              <a:gd name="connsiteX5" fmla="*/ 4914900 w 4914900"/>
              <a:gd name="connsiteY5" fmla="*/ 1414463 h 141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4900" h="1414463">
                <a:moveTo>
                  <a:pt x="0" y="0"/>
                </a:moveTo>
                <a:cubicBezTo>
                  <a:pt x="119063" y="252412"/>
                  <a:pt x="247650" y="516732"/>
                  <a:pt x="504825" y="771525"/>
                </a:cubicBezTo>
                <a:cubicBezTo>
                  <a:pt x="762000" y="1026318"/>
                  <a:pt x="1192213" y="1189832"/>
                  <a:pt x="1657350" y="1271588"/>
                </a:cubicBezTo>
                <a:cubicBezTo>
                  <a:pt x="2122487" y="1353344"/>
                  <a:pt x="2609850" y="1352551"/>
                  <a:pt x="3152775" y="1376363"/>
                </a:cubicBezTo>
                <a:cubicBezTo>
                  <a:pt x="3695700" y="1400175"/>
                  <a:pt x="4914900" y="1414463"/>
                  <a:pt x="4914900" y="1414463"/>
                </a:cubicBezTo>
                <a:lnTo>
                  <a:pt x="4914900" y="1414463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>
            <a:off x="2181225" y="2635260"/>
            <a:ext cx="5038725" cy="2631157"/>
          </a:xfrm>
          <a:custGeom>
            <a:avLst/>
            <a:gdLst>
              <a:gd name="connsiteX0" fmla="*/ 0 w 5010150"/>
              <a:gd name="connsiteY0" fmla="*/ 0 h 2128583"/>
              <a:gd name="connsiteX1" fmla="*/ 752475 w 5010150"/>
              <a:gd name="connsiteY1" fmla="*/ 1390650 h 2128583"/>
              <a:gd name="connsiteX2" fmla="*/ 2705100 w 5010150"/>
              <a:gd name="connsiteY2" fmla="*/ 2019300 h 2128583"/>
              <a:gd name="connsiteX3" fmla="*/ 5010150 w 5010150"/>
              <a:gd name="connsiteY3" fmla="*/ 2124075 h 2128583"/>
              <a:gd name="connsiteX0" fmla="*/ 0 w 5010150"/>
              <a:gd name="connsiteY0" fmla="*/ 0 h 2132193"/>
              <a:gd name="connsiteX1" fmla="*/ 704850 w 5010150"/>
              <a:gd name="connsiteY1" fmla="*/ 1276350 h 2132193"/>
              <a:gd name="connsiteX2" fmla="*/ 2705100 w 5010150"/>
              <a:gd name="connsiteY2" fmla="*/ 2019300 h 2132193"/>
              <a:gd name="connsiteX3" fmla="*/ 5010150 w 5010150"/>
              <a:gd name="connsiteY3" fmla="*/ 2124075 h 2132193"/>
              <a:gd name="connsiteX0" fmla="*/ 0 w 5010150"/>
              <a:gd name="connsiteY0" fmla="*/ 0 h 2124679"/>
              <a:gd name="connsiteX1" fmla="*/ 704850 w 5010150"/>
              <a:gd name="connsiteY1" fmla="*/ 1276350 h 2124679"/>
              <a:gd name="connsiteX2" fmla="*/ 2800350 w 5010150"/>
              <a:gd name="connsiteY2" fmla="*/ 1905000 h 2124679"/>
              <a:gd name="connsiteX3" fmla="*/ 5010150 w 5010150"/>
              <a:gd name="connsiteY3" fmla="*/ 2124075 h 2124679"/>
              <a:gd name="connsiteX0" fmla="*/ 0 w 5114925"/>
              <a:gd name="connsiteY0" fmla="*/ 0 h 1998887"/>
              <a:gd name="connsiteX1" fmla="*/ 704850 w 5114925"/>
              <a:gd name="connsiteY1" fmla="*/ 1276350 h 1998887"/>
              <a:gd name="connsiteX2" fmla="*/ 2800350 w 5114925"/>
              <a:gd name="connsiteY2" fmla="*/ 1905000 h 1998887"/>
              <a:gd name="connsiteX3" fmla="*/ 5114925 w 5114925"/>
              <a:gd name="connsiteY3" fmla="*/ 1990725 h 1998887"/>
              <a:gd name="connsiteX0" fmla="*/ 0 w 5114925"/>
              <a:gd name="connsiteY0" fmla="*/ 0 h 1991670"/>
              <a:gd name="connsiteX1" fmla="*/ 704850 w 5114925"/>
              <a:gd name="connsiteY1" fmla="*/ 1276350 h 1991670"/>
              <a:gd name="connsiteX2" fmla="*/ 2743200 w 5114925"/>
              <a:gd name="connsiteY2" fmla="*/ 1828800 h 1991670"/>
              <a:gd name="connsiteX3" fmla="*/ 5114925 w 5114925"/>
              <a:gd name="connsiteY3" fmla="*/ 1990725 h 1991670"/>
              <a:gd name="connsiteX0" fmla="*/ 0 w 5114925"/>
              <a:gd name="connsiteY0" fmla="*/ 0 h 2029451"/>
              <a:gd name="connsiteX1" fmla="*/ 704850 w 5114925"/>
              <a:gd name="connsiteY1" fmla="*/ 1276350 h 2029451"/>
              <a:gd name="connsiteX2" fmla="*/ 2743200 w 5114925"/>
              <a:gd name="connsiteY2" fmla="*/ 1828800 h 2029451"/>
              <a:gd name="connsiteX3" fmla="*/ 5114925 w 5114925"/>
              <a:gd name="connsiteY3" fmla="*/ 2028825 h 2029451"/>
              <a:gd name="connsiteX0" fmla="*/ 0 w 5114925"/>
              <a:gd name="connsiteY0" fmla="*/ 0 h 2029879"/>
              <a:gd name="connsiteX1" fmla="*/ 561975 w 5114925"/>
              <a:gd name="connsiteY1" fmla="*/ 1038225 h 2029879"/>
              <a:gd name="connsiteX2" fmla="*/ 2743200 w 5114925"/>
              <a:gd name="connsiteY2" fmla="*/ 1828800 h 2029879"/>
              <a:gd name="connsiteX3" fmla="*/ 5114925 w 5114925"/>
              <a:gd name="connsiteY3" fmla="*/ 2028825 h 2029879"/>
              <a:gd name="connsiteX0" fmla="*/ 0 w 5114925"/>
              <a:gd name="connsiteY0" fmla="*/ 0 h 2029191"/>
              <a:gd name="connsiteX1" fmla="*/ 561975 w 5114925"/>
              <a:gd name="connsiteY1" fmla="*/ 1038225 h 2029191"/>
              <a:gd name="connsiteX2" fmla="*/ 2124075 w 5114925"/>
              <a:gd name="connsiteY2" fmla="*/ 1724025 h 2029191"/>
              <a:gd name="connsiteX3" fmla="*/ 5114925 w 5114925"/>
              <a:gd name="connsiteY3" fmla="*/ 2028825 h 2029191"/>
              <a:gd name="connsiteX0" fmla="*/ 0 w 5114925"/>
              <a:gd name="connsiteY0" fmla="*/ 0 h 2029191"/>
              <a:gd name="connsiteX1" fmla="*/ 714375 w 5114925"/>
              <a:gd name="connsiteY1" fmla="*/ 1038225 h 2029191"/>
              <a:gd name="connsiteX2" fmla="*/ 2124075 w 5114925"/>
              <a:gd name="connsiteY2" fmla="*/ 1724025 h 2029191"/>
              <a:gd name="connsiteX3" fmla="*/ 5114925 w 5114925"/>
              <a:gd name="connsiteY3" fmla="*/ 2028825 h 2029191"/>
              <a:gd name="connsiteX0" fmla="*/ 0 w 5076825"/>
              <a:gd name="connsiteY0" fmla="*/ 0 h 1962715"/>
              <a:gd name="connsiteX1" fmla="*/ 714375 w 5076825"/>
              <a:gd name="connsiteY1" fmla="*/ 1038225 h 1962715"/>
              <a:gd name="connsiteX2" fmla="*/ 2124075 w 5076825"/>
              <a:gd name="connsiteY2" fmla="*/ 1724025 h 1962715"/>
              <a:gd name="connsiteX3" fmla="*/ 5076825 w 5076825"/>
              <a:gd name="connsiteY3" fmla="*/ 1962150 h 1962715"/>
              <a:gd name="connsiteX0" fmla="*/ 0 w 5038725"/>
              <a:gd name="connsiteY0" fmla="*/ 0 h 1962715"/>
              <a:gd name="connsiteX1" fmla="*/ 714375 w 5038725"/>
              <a:gd name="connsiteY1" fmla="*/ 1038225 h 1962715"/>
              <a:gd name="connsiteX2" fmla="*/ 2124075 w 5038725"/>
              <a:gd name="connsiteY2" fmla="*/ 1724025 h 1962715"/>
              <a:gd name="connsiteX3" fmla="*/ 5038725 w 5038725"/>
              <a:gd name="connsiteY3" fmla="*/ 1962150 h 1962715"/>
              <a:gd name="connsiteX0" fmla="*/ 0 w 5038725"/>
              <a:gd name="connsiteY0" fmla="*/ 0 h 1962150"/>
              <a:gd name="connsiteX1" fmla="*/ 714375 w 5038725"/>
              <a:gd name="connsiteY1" fmla="*/ 1038225 h 1962150"/>
              <a:gd name="connsiteX2" fmla="*/ 2124075 w 5038725"/>
              <a:gd name="connsiteY2" fmla="*/ 1724025 h 1962150"/>
              <a:gd name="connsiteX3" fmla="*/ 5038725 w 5038725"/>
              <a:gd name="connsiteY3" fmla="*/ 1962150 h 1962150"/>
              <a:gd name="connsiteX0" fmla="*/ 0 w 5038725"/>
              <a:gd name="connsiteY0" fmla="*/ 0 h 1990725"/>
              <a:gd name="connsiteX1" fmla="*/ 714375 w 5038725"/>
              <a:gd name="connsiteY1" fmla="*/ 1038225 h 1990725"/>
              <a:gd name="connsiteX2" fmla="*/ 2124075 w 5038725"/>
              <a:gd name="connsiteY2" fmla="*/ 1724025 h 1990725"/>
              <a:gd name="connsiteX3" fmla="*/ 5038725 w 5038725"/>
              <a:gd name="connsiteY3" fmla="*/ 1990725 h 1990725"/>
              <a:gd name="connsiteX0" fmla="*/ 0 w 5038725"/>
              <a:gd name="connsiteY0" fmla="*/ 0 h 1990725"/>
              <a:gd name="connsiteX1" fmla="*/ 714375 w 5038725"/>
              <a:gd name="connsiteY1" fmla="*/ 1038225 h 1990725"/>
              <a:gd name="connsiteX2" fmla="*/ 2124075 w 5038725"/>
              <a:gd name="connsiteY2" fmla="*/ 1724025 h 1990725"/>
              <a:gd name="connsiteX3" fmla="*/ 5038725 w 5038725"/>
              <a:gd name="connsiteY3" fmla="*/ 1990725 h 1990725"/>
              <a:gd name="connsiteX0" fmla="*/ 0 w 5038725"/>
              <a:gd name="connsiteY0" fmla="*/ 0 h 1990725"/>
              <a:gd name="connsiteX1" fmla="*/ 714375 w 5038725"/>
              <a:gd name="connsiteY1" fmla="*/ 1038225 h 1990725"/>
              <a:gd name="connsiteX2" fmla="*/ 2105025 w 5038725"/>
              <a:gd name="connsiteY2" fmla="*/ 1685925 h 1990725"/>
              <a:gd name="connsiteX3" fmla="*/ 5038725 w 5038725"/>
              <a:gd name="connsiteY3" fmla="*/ 1990725 h 1990725"/>
              <a:gd name="connsiteX0" fmla="*/ 0 w 5038725"/>
              <a:gd name="connsiteY0" fmla="*/ 0 h 1990725"/>
              <a:gd name="connsiteX1" fmla="*/ 714375 w 5038725"/>
              <a:gd name="connsiteY1" fmla="*/ 1038225 h 1990725"/>
              <a:gd name="connsiteX2" fmla="*/ 2105025 w 5038725"/>
              <a:gd name="connsiteY2" fmla="*/ 1685925 h 1990725"/>
              <a:gd name="connsiteX3" fmla="*/ 5038725 w 5038725"/>
              <a:gd name="connsiteY3" fmla="*/ 1990725 h 1990725"/>
              <a:gd name="connsiteX0" fmla="*/ 0 w 5038725"/>
              <a:gd name="connsiteY0" fmla="*/ 0 h 1990725"/>
              <a:gd name="connsiteX1" fmla="*/ 714375 w 5038725"/>
              <a:gd name="connsiteY1" fmla="*/ 1038225 h 1990725"/>
              <a:gd name="connsiteX2" fmla="*/ 2124075 w 5038725"/>
              <a:gd name="connsiteY2" fmla="*/ 1638300 h 1990725"/>
              <a:gd name="connsiteX3" fmla="*/ 5038725 w 5038725"/>
              <a:gd name="connsiteY3" fmla="*/ 1990725 h 1990725"/>
              <a:gd name="connsiteX0" fmla="*/ 0 w 5038725"/>
              <a:gd name="connsiteY0" fmla="*/ 0 h 1914525"/>
              <a:gd name="connsiteX1" fmla="*/ 714375 w 5038725"/>
              <a:gd name="connsiteY1" fmla="*/ 1038225 h 1914525"/>
              <a:gd name="connsiteX2" fmla="*/ 2124075 w 5038725"/>
              <a:gd name="connsiteY2" fmla="*/ 1638300 h 1914525"/>
              <a:gd name="connsiteX3" fmla="*/ 5038725 w 5038725"/>
              <a:gd name="connsiteY3" fmla="*/ 1914525 h 1914525"/>
              <a:gd name="connsiteX0" fmla="*/ 0 w 5038725"/>
              <a:gd name="connsiteY0" fmla="*/ 0 h 1914525"/>
              <a:gd name="connsiteX1" fmla="*/ 714375 w 5038725"/>
              <a:gd name="connsiteY1" fmla="*/ 1038225 h 1914525"/>
              <a:gd name="connsiteX2" fmla="*/ 2124075 w 5038725"/>
              <a:gd name="connsiteY2" fmla="*/ 1638300 h 1914525"/>
              <a:gd name="connsiteX3" fmla="*/ 5038725 w 5038725"/>
              <a:gd name="connsiteY3" fmla="*/ 1914525 h 1914525"/>
              <a:gd name="connsiteX0" fmla="*/ 0 w 5038725"/>
              <a:gd name="connsiteY0" fmla="*/ 0 h 1914525"/>
              <a:gd name="connsiteX1" fmla="*/ 714375 w 5038725"/>
              <a:gd name="connsiteY1" fmla="*/ 1038225 h 1914525"/>
              <a:gd name="connsiteX2" fmla="*/ 2124075 w 5038725"/>
              <a:gd name="connsiteY2" fmla="*/ 1638300 h 1914525"/>
              <a:gd name="connsiteX3" fmla="*/ 5038725 w 5038725"/>
              <a:gd name="connsiteY3" fmla="*/ 1914525 h 1914525"/>
              <a:gd name="connsiteX0" fmla="*/ 0 w 5038725"/>
              <a:gd name="connsiteY0" fmla="*/ 0 h 1914525"/>
              <a:gd name="connsiteX1" fmla="*/ 581025 w 5038725"/>
              <a:gd name="connsiteY1" fmla="*/ 866775 h 1914525"/>
              <a:gd name="connsiteX2" fmla="*/ 2124075 w 5038725"/>
              <a:gd name="connsiteY2" fmla="*/ 1638300 h 1914525"/>
              <a:gd name="connsiteX3" fmla="*/ 5038725 w 5038725"/>
              <a:gd name="connsiteY3" fmla="*/ 1914525 h 1914525"/>
              <a:gd name="connsiteX0" fmla="*/ 0 w 5038725"/>
              <a:gd name="connsiteY0" fmla="*/ 0 h 1914525"/>
              <a:gd name="connsiteX1" fmla="*/ 581025 w 5038725"/>
              <a:gd name="connsiteY1" fmla="*/ 866775 h 1914525"/>
              <a:gd name="connsiteX2" fmla="*/ 2124075 w 5038725"/>
              <a:gd name="connsiteY2" fmla="*/ 1638300 h 1914525"/>
              <a:gd name="connsiteX3" fmla="*/ 5038725 w 5038725"/>
              <a:gd name="connsiteY3" fmla="*/ 1914525 h 1914525"/>
              <a:gd name="connsiteX0" fmla="*/ 0 w 5038725"/>
              <a:gd name="connsiteY0" fmla="*/ 0 h 1914525"/>
              <a:gd name="connsiteX1" fmla="*/ 581025 w 5038725"/>
              <a:gd name="connsiteY1" fmla="*/ 866775 h 1914525"/>
              <a:gd name="connsiteX2" fmla="*/ 2124075 w 5038725"/>
              <a:gd name="connsiteY2" fmla="*/ 1638300 h 1914525"/>
              <a:gd name="connsiteX3" fmla="*/ 5038725 w 5038725"/>
              <a:gd name="connsiteY3" fmla="*/ 1914525 h 1914525"/>
              <a:gd name="connsiteX0" fmla="*/ 0 w 5038725"/>
              <a:gd name="connsiteY0" fmla="*/ 0 h 1914525"/>
              <a:gd name="connsiteX1" fmla="*/ 533400 w 5038725"/>
              <a:gd name="connsiteY1" fmla="*/ 866775 h 1914525"/>
              <a:gd name="connsiteX2" fmla="*/ 2124075 w 5038725"/>
              <a:gd name="connsiteY2" fmla="*/ 1638300 h 1914525"/>
              <a:gd name="connsiteX3" fmla="*/ 5038725 w 5038725"/>
              <a:gd name="connsiteY3" fmla="*/ 1914525 h 1914525"/>
              <a:gd name="connsiteX0" fmla="*/ 0 w 5038725"/>
              <a:gd name="connsiteY0" fmla="*/ 0 h 1914525"/>
              <a:gd name="connsiteX1" fmla="*/ 466725 w 5038725"/>
              <a:gd name="connsiteY1" fmla="*/ 838200 h 1914525"/>
              <a:gd name="connsiteX2" fmla="*/ 2124075 w 5038725"/>
              <a:gd name="connsiteY2" fmla="*/ 1638300 h 1914525"/>
              <a:gd name="connsiteX3" fmla="*/ 5038725 w 5038725"/>
              <a:gd name="connsiteY3" fmla="*/ 1914525 h 1914525"/>
              <a:gd name="connsiteX0" fmla="*/ 0 w 5038725"/>
              <a:gd name="connsiteY0" fmla="*/ 0 h 1914525"/>
              <a:gd name="connsiteX1" fmla="*/ 466725 w 5038725"/>
              <a:gd name="connsiteY1" fmla="*/ 838200 h 1914525"/>
              <a:gd name="connsiteX2" fmla="*/ 2124075 w 5038725"/>
              <a:gd name="connsiteY2" fmla="*/ 1638300 h 1914525"/>
              <a:gd name="connsiteX3" fmla="*/ 5038725 w 5038725"/>
              <a:gd name="connsiteY3" fmla="*/ 1914525 h 1914525"/>
              <a:gd name="connsiteX0" fmla="*/ 0 w 5038725"/>
              <a:gd name="connsiteY0" fmla="*/ 0 h 1914525"/>
              <a:gd name="connsiteX1" fmla="*/ 466725 w 5038725"/>
              <a:gd name="connsiteY1" fmla="*/ 838200 h 1914525"/>
              <a:gd name="connsiteX2" fmla="*/ 2124075 w 5038725"/>
              <a:gd name="connsiteY2" fmla="*/ 1638300 h 1914525"/>
              <a:gd name="connsiteX3" fmla="*/ 5038725 w 5038725"/>
              <a:gd name="connsiteY3" fmla="*/ 1914525 h 1914525"/>
              <a:gd name="connsiteX0" fmla="*/ 0 w 5038725"/>
              <a:gd name="connsiteY0" fmla="*/ 0 h 1914525"/>
              <a:gd name="connsiteX1" fmla="*/ 552450 w 5038725"/>
              <a:gd name="connsiteY1" fmla="*/ 819150 h 1914525"/>
              <a:gd name="connsiteX2" fmla="*/ 2124075 w 5038725"/>
              <a:gd name="connsiteY2" fmla="*/ 1638300 h 1914525"/>
              <a:gd name="connsiteX3" fmla="*/ 5038725 w 5038725"/>
              <a:gd name="connsiteY3" fmla="*/ 1914525 h 1914525"/>
              <a:gd name="connsiteX0" fmla="*/ 0 w 5038725"/>
              <a:gd name="connsiteY0" fmla="*/ 0 h 1914525"/>
              <a:gd name="connsiteX1" fmla="*/ 552450 w 5038725"/>
              <a:gd name="connsiteY1" fmla="*/ 819150 h 1914525"/>
              <a:gd name="connsiteX2" fmla="*/ 2124075 w 5038725"/>
              <a:gd name="connsiteY2" fmla="*/ 1638300 h 1914525"/>
              <a:gd name="connsiteX3" fmla="*/ 5038725 w 5038725"/>
              <a:gd name="connsiteY3" fmla="*/ 1914525 h 191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8725" h="1914525">
                <a:moveTo>
                  <a:pt x="0" y="0"/>
                </a:moveTo>
                <a:cubicBezTo>
                  <a:pt x="265112" y="536575"/>
                  <a:pt x="293687" y="536575"/>
                  <a:pt x="552450" y="819150"/>
                </a:cubicBezTo>
                <a:cubicBezTo>
                  <a:pt x="811213" y="1101725"/>
                  <a:pt x="1376363" y="1455738"/>
                  <a:pt x="2124075" y="1638300"/>
                </a:cubicBezTo>
                <a:cubicBezTo>
                  <a:pt x="2871787" y="1820862"/>
                  <a:pt x="4231481" y="1847056"/>
                  <a:pt x="5038725" y="1914525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411760" y="2852936"/>
            <a:ext cx="267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5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準理想的な性能</a:t>
            </a:r>
            <a:endParaRPr kumimoji="1" lang="ja-JP" altLang="en-US" sz="2800" dirty="0">
              <a:solidFill>
                <a:schemeClr val="accent5">
                  <a:lumMod val="7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35633" y="3556590"/>
            <a:ext cx="2318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accent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理想的な性能</a:t>
            </a:r>
            <a:endParaRPr kumimoji="1" lang="ja-JP" altLang="en-US" sz="2800" dirty="0">
              <a:solidFill>
                <a:schemeClr val="accent2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424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299600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目標</a:t>
            </a:r>
            <a:endParaRPr lang="en-US" altLang="ja-JP" sz="2400" dirty="0" smtClean="0"/>
          </a:p>
          <a:p>
            <a:pPr lvl="1"/>
            <a:r>
              <a:rPr lang="en-US" altLang="ja-JP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=10,000 </a:t>
            </a:r>
            <a:r>
              <a:rPr lang="ja-JP" altLang="en-US" sz="2000" dirty="0" smtClean="0"/>
              <a:t>程度の中規模固有値問題をできるだけ高速に解く</a:t>
            </a:r>
            <a:endParaRPr lang="en-US" altLang="ja-JP" sz="2000" dirty="0" smtClean="0"/>
          </a:p>
          <a:p>
            <a:pPr lvl="1"/>
            <a:r>
              <a:rPr lang="ja-JP" altLang="en-US" sz="2000" dirty="0"/>
              <a:t>ノード</a:t>
            </a:r>
            <a:r>
              <a:rPr lang="ja-JP" altLang="en-US" sz="2000" dirty="0" smtClean="0"/>
              <a:t>はいくら使ってもよい</a:t>
            </a:r>
            <a:endParaRPr lang="en-US" altLang="ja-JP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F01D-EDEC-4B96-8716-803B487A762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本研究の目標</a:t>
            </a:r>
            <a:endParaRPr kumimoji="1" lang="ja-JP" altLang="en-US" dirty="0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467544" y="2791469"/>
            <a:ext cx="7992888" cy="193367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2400" dirty="0" smtClean="0"/>
              <a:t>目標の妥当性</a:t>
            </a:r>
            <a:endParaRPr lang="en-US" altLang="ja-JP" sz="2400" dirty="0" smtClean="0"/>
          </a:p>
          <a:p>
            <a:pPr lvl="1"/>
            <a:r>
              <a:rPr lang="ja-JP" altLang="en-US" sz="2000" dirty="0"/>
              <a:t>行列生成</a:t>
            </a:r>
            <a:r>
              <a:rPr lang="ja-JP" altLang="en-US" sz="2000" dirty="0" smtClean="0"/>
              <a:t>部分では，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万個以上のノードを使うことも</a:t>
            </a:r>
            <a:endParaRPr lang="en-US" altLang="ja-JP" sz="2000" dirty="0" smtClean="0"/>
          </a:p>
          <a:p>
            <a:pPr lvl="1"/>
            <a:r>
              <a:rPr lang="en-US" altLang="ja-JP" sz="2000" dirty="0" err="1" smtClean="0"/>
              <a:t>ScaLAPACK</a:t>
            </a:r>
            <a:r>
              <a:rPr lang="en-US" altLang="ja-JP" sz="2000" dirty="0" smtClean="0"/>
              <a:t> </a:t>
            </a:r>
            <a:r>
              <a:rPr lang="ja-JP" altLang="en-US" sz="2000" dirty="0" err="1" smtClean="0"/>
              <a:t>での</a:t>
            </a:r>
            <a:r>
              <a:rPr lang="ja-JP" altLang="en-US" sz="2000" dirty="0" smtClean="0"/>
              <a:t>固有値計算時に，大部分のノードはアイドル状態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確保したノードをフルに利用することで，固有値計算の時間を短縮</a:t>
            </a:r>
            <a:endParaRPr lang="en-US" altLang="ja-JP" sz="2000" dirty="0"/>
          </a:p>
        </p:txBody>
      </p:sp>
      <p:cxnSp>
        <p:nvCxnSpPr>
          <p:cNvPr id="8" name="直線矢印コネクタ 7"/>
          <p:cNvCxnSpPr>
            <a:endCxn id="11" idx="1"/>
          </p:cNvCxnSpPr>
          <p:nvPr/>
        </p:nvCxnSpPr>
        <p:spPr>
          <a:xfrm>
            <a:off x="3995936" y="6399391"/>
            <a:ext cx="3890173" cy="1329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V="1">
            <a:off x="3995936" y="4815215"/>
            <a:ext cx="0" cy="15841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7886109" y="622802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時間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995936" y="5175255"/>
            <a:ext cx="6480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220072" y="5175255"/>
            <a:ext cx="6480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444208" y="5175255"/>
            <a:ext cx="6480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4644008" y="6111359"/>
            <a:ext cx="576064" cy="288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868144" y="6111359"/>
            <a:ext cx="576064" cy="288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092280" y="6111359"/>
            <a:ext cx="576064" cy="288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75856" y="443711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利用ノード数</a:t>
            </a:r>
            <a:endParaRPr kumimoji="1" lang="ja-JP" altLang="en-US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3995936" y="5175255"/>
            <a:ext cx="3744416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483768" y="4941168"/>
            <a:ext cx="1447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確保している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r>
              <a:rPr kumimoji="1" lang="ja-JP" altLang="en-US" dirty="0" smtClean="0">
                <a:solidFill>
                  <a:srgbClr val="0070C0"/>
                </a:solidFill>
              </a:rPr>
              <a:t>ノード数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 smtClean="0"/>
              <a:t>これ</a:t>
            </a:r>
            <a:r>
              <a:rPr lang="ja-JP" altLang="en-US" sz="2400" dirty="0"/>
              <a:t>まで</a:t>
            </a:r>
            <a:r>
              <a:rPr lang="ja-JP" altLang="en-US" sz="2400" dirty="0" smtClean="0"/>
              <a:t>の結果</a:t>
            </a:r>
            <a:r>
              <a:rPr lang="en-US" altLang="ja-JP" sz="2400" baseline="30000" dirty="0" smtClean="0"/>
              <a:t>*1</a:t>
            </a:r>
          </a:p>
          <a:p>
            <a:pPr lvl="1"/>
            <a:r>
              <a:rPr lang="ja-JP" altLang="en-US" sz="2000" dirty="0"/>
              <a:t>ブロックヤコビ法に</a:t>
            </a:r>
            <a:r>
              <a:rPr lang="ja-JP" altLang="en-US" sz="2000" dirty="0" smtClean="0"/>
              <a:t>基づく超並列向け固有値計算プログラムの開発</a:t>
            </a:r>
            <a:endParaRPr lang="en-US" altLang="ja-JP" sz="2000" dirty="0"/>
          </a:p>
          <a:p>
            <a:pPr lvl="1"/>
            <a:r>
              <a:rPr lang="en-US" altLang="ja-JP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10,000 </a:t>
            </a:r>
            <a:r>
              <a:rPr lang="ja-JP" altLang="en-US" sz="2000" dirty="0" smtClean="0"/>
              <a:t>の場合に，「京」上で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10,000</a:t>
            </a:r>
            <a:r>
              <a:rPr lang="ja-JP" altLang="en-US" sz="2000" dirty="0" smtClean="0"/>
              <a:t>ノードまで加速を実現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しかし，</a:t>
            </a:r>
            <a:r>
              <a:rPr lang="ja-JP" altLang="en-US" sz="2000" dirty="0" smtClean="0">
                <a:solidFill>
                  <a:srgbClr val="FF0000"/>
                </a:solidFill>
              </a:rPr>
              <a:t>絶対性能では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ScaLapack</a:t>
            </a:r>
            <a:r>
              <a:rPr lang="ja-JP" altLang="en-US" sz="2000" dirty="0" smtClean="0">
                <a:solidFill>
                  <a:srgbClr val="FF0000"/>
                </a:solidFill>
              </a:rPr>
              <a:t>に及ばず</a:t>
            </a:r>
            <a:endParaRPr lang="en-US" altLang="ja-JP" sz="2000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lvl="2"/>
            <a:endParaRPr lang="en-US" altLang="ja-JP" sz="2000" dirty="0" smtClean="0"/>
          </a:p>
          <a:p>
            <a:r>
              <a:rPr kumimoji="1" lang="ja-JP" altLang="en-US" sz="2400" dirty="0" smtClean="0"/>
              <a:t>課題</a:t>
            </a:r>
            <a:endParaRPr kumimoji="1" lang="en-US" altLang="ja-JP" sz="2400" dirty="0" smtClean="0"/>
          </a:p>
          <a:p>
            <a:pPr lvl="1"/>
            <a:r>
              <a:rPr lang="ja-JP" altLang="en-US" sz="2000" dirty="0" smtClean="0">
                <a:latin typeface="+mn-ea"/>
              </a:rPr>
              <a:t>実装手法の改良</a:t>
            </a:r>
            <a:endParaRPr lang="en-US" altLang="ja-JP" sz="2000" dirty="0">
              <a:latin typeface="+mn-ea"/>
            </a:endParaRPr>
          </a:p>
          <a:p>
            <a:pPr lvl="1"/>
            <a:r>
              <a:rPr lang="ja-JP" altLang="en-US" sz="2000" dirty="0" smtClean="0"/>
              <a:t>収束性</a:t>
            </a:r>
            <a:r>
              <a:rPr lang="ja-JP" altLang="en-US" sz="2000" dirty="0"/>
              <a:t>の理論的</a:t>
            </a:r>
            <a:r>
              <a:rPr lang="ja-JP" altLang="en-US" sz="2000" dirty="0" smtClean="0"/>
              <a:t>解析</a:t>
            </a:r>
            <a:endParaRPr lang="en-US" altLang="ja-JP" sz="2000" dirty="0" smtClean="0"/>
          </a:p>
          <a:p>
            <a:pPr lvl="1"/>
            <a:r>
              <a:rPr lang="ja-JP" altLang="en-US" sz="2000" dirty="0"/>
              <a:t>実問題への</a:t>
            </a:r>
            <a:r>
              <a:rPr lang="ja-JP" altLang="en-US" sz="2000" dirty="0" smtClean="0"/>
              <a:t>適用</a:t>
            </a:r>
            <a:endParaRPr lang="en-US" altLang="ja-JP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F01D-EDEC-4B96-8716-803B487A762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これまでの結果と課題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923928" y="6084004"/>
            <a:ext cx="4854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*1</a:t>
            </a:r>
            <a:r>
              <a:rPr lang="ja-JP" altLang="en-US" dirty="0" smtClean="0"/>
              <a:t>　新学術</a:t>
            </a:r>
            <a:r>
              <a:rPr lang="ja-JP" altLang="en-US" dirty="0"/>
              <a:t>領域研究会 </a:t>
            </a:r>
            <a:r>
              <a:rPr lang="en-US" altLang="ja-JP" dirty="0"/>
              <a:t>2013</a:t>
            </a:r>
            <a:r>
              <a:rPr lang="ja-JP" altLang="en-US" dirty="0"/>
              <a:t>年</a:t>
            </a:r>
            <a:r>
              <a:rPr lang="en-US" altLang="ja-JP" dirty="0"/>
              <a:t>7</a:t>
            </a:r>
            <a:r>
              <a:rPr lang="ja-JP" altLang="en-US" dirty="0"/>
              <a:t>月</a:t>
            </a:r>
            <a:r>
              <a:rPr lang="ja-JP" altLang="en-US" dirty="0" smtClean="0"/>
              <a:t>ポスター発表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362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従来法：</a:t>
            </a:r>
            <a:r>
              <a:rPr kumimoji="1" lang="ja-JP" altLang="en-US" dirty="0" smtClean="0"/>
              <a:t>三重対角化を経由する手法</a:t>
            </a:r>
            <a:endParaRPr kumimoji="1" lang="ja-JP" altLang="en-US" dirty="0"/>
          </a:p>
        </p:txBody>
      </p:sp>
      <p:sp>
        <p:nvSpPr>
          <p:cNvPr id="149" name="コンテンツ プレースホルダー 148"/>
          <p:cNvSpPr>
            <a:spLocks noGrp="1"/>
          </p:cNvSpPr>
          <p:nvPr>
            <p:ph idx="1"/>
          </p:nvPr>
        </p:nvSpPr>
        <p:spPr>
          <a:xfrm>
            <a:off x="504000" y="3239814"/>
            <a:ext cx="6211968" cy="2349426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直交</a:t>
            </a:r>
            <a:r>
              <a:rPr lang="ja-JP" altLang="en-US" dirty="0" smtClean="0"/>
              <a:t>変換によって三重対角化</a:t>
            </a:r>
            <a:endParaRPr lang="en-US" altLang="ja-JP" dirty="0" smtClean="0"/>
          </a:p>
          <a:p>
            <a:pPr lvl="1"/>
            <a:r>
              <a:rPr lang="en-US" altLang="ja-JP" dirty="0"/>
              <a:t>1</a:t>
            </a:r>
            <a:r>
              <a:rPr lang="ja-JP" altLang="en-US" dirty="0"/>
              <a:t>行</a:t>
            </a:r>
            <a:r>
              <a:rPr lang="ja-JP" altLang="en-US" dirty="0" smtClean="0"/>
              <a:t>ずつ逐次的に処理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回の変換ごとに残りの行列を更新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通信が頻繁に発生</a:t>
            </a:r>
            <a:endParaRPr kumimoji="1" lang="en-US" altLang="ja-JP" dirty="0" smtClean="0"/>
          </a:p>
          <a:p>
            <a:pPr lvl="2"/>
            <a:endParaRPr kumimoji="1" lang="en-US" altLang="ja-JP" dirty="0" smtClean="0"/>
          </a:p>
          <a:p>
            <a:r>
              <a:rPr lang="ja-JP" altLang="en-US" dirty="0"/>
              <a:t>三重対角</a:t>
            </a:r>
            <a:r>
              <a:rPr lang="ja-JP" altLang="en-US" dirty="0" smtClean="0"/>
              <a:t>行列を対角行列に変換</a:t>
            </a:r>
            <a:endParaRPr lang="en-US" altLang="ja-JP" dirty="0" smtClean="0"/>
          </a:p>
        </p:txBody>
      </p:sp>
      <p:grpSp>
        <p:nvGrpSpPr>
          <p:cNvPr id="3" name="グループ化 30"/>
          <p:cNvGrpSpPr/>
          <p:nvPr/>
        </p:nvGrpSpPr>
        <p:grpSpPr>
          <a:xfrm>
            <a:off x="971600" y="1794564"/>
            <a:ext cx="1008112" cy="1008112"/>
            <a:chOff x="971600" y="1988840"/>
            <a:chExt cx="1008112" cy="1008112"/>
          </a:xfrm>
        </p:grpSpPr>
        <p:sp>
          <p:nvSpPr>
            <p:cNvPr id="4" name="正方形/長方形 3"/>
            <p:cNvSpPr/>
            <p:nvPr/>
          </p:nvSpPr>
          <p:spPr>
            <a:xfrm>
              <a:off x="971600" y="1988840"/>
              <a:ext cx="1008112" cy="1008112"/>
            </a:xfrm>
            <a:prstGeom prst="rect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/>
            <p:nvPr/>
          </p:nvCxnSpPr>
          <p:spPr>
            <a:xfrm>
              <a:off x="1115616" y="1988840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1691680" y="1988840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1835696" y="1988840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1259632" y="1988840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1403648" y="1988840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1547664" y="1988840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971600" y="2132856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971600" y="2276872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971600" y="2420888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971600" y="2564904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971600" y="2708920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971600" y="2852936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正方形/長方形 29"/>
            <p:cNvSpPr/>
            <p:nvPr/>
          </p:nvSpPr>
          <p:spPr>
            <a:xfrm>
              <a:off x="971600" y="1988840"/>
              <a:ext cx="1008112" cy="100811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81"/>
          <p:cNvGrpSpPr/>
          <p:nvPr/>
        </p:nvGrpSpPr>
        <p:grpSpPr>
          <a:xfrm>
            <a:off x="6098336" y="2042072"/>
            <a:ext cx="653184" cy="552363"/>
            <a:chOff x="6433240" y="2648602"/>
            <a:chExt cx="653184" cy="55236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78" name="右矢印 77"/>
            <p:cNvSpPr/>
            <p:nvPr/>
          </p:nvSpPr>
          <p:spPr>
            <a:xfrm>
              <a:off x="6665345" y="2648602"/>
              <a:ext cx="421079" cy="552363"/>
            </a:xfrm>
            <a:prstGeom prst="rightArrow">
              <a:avLst>
                <a:gd name="adj1" fmla="val 52095"/>
                <a:gd name="adj2" fmla="val 50000"/>
              </a:avLst>
            </a:prstGeom>
            <a:grpFill/>
            <a:ln w="9525"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6588224" y="2780768"/>
              <a:ext cx="45719" cy="288032"/>
            </a:xfrm>
            <a:prstGeom prst="rect">
              <a:avLst/>
            </a:prstGeom>
            <a:grpFill/>
            <a:ln w="9525"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6506500" y="2780768"/>
              <a:ext cx="45719" cy="289846"/>
            </a:xfrm>
            <a:prstGeom prst="rect">
              <a:avLst/>
            </a:prstGeom>
            <a:grpFill/>
            <a:ln w="9525"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6433240" y="2780768"/>
              <a:ext cx="45719" cy="288032"/>
            </a:xfrm>
            <a:prstGeom prst="rect">
              <a:avLst/>
            </a:prstGeom>
            <a:grpFill/>
            <a:ln w="9525"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91"/>
          <p:cNvGrpSpPr/>
          <p:nvPr/>
        </p:nvGrpSpPr>
        <p:grpSpPr>
          <a:xfrm rot="10800000">
            <a:off x="2680512" y="1794564"/>
            <a:ext cx="1008112" cy="1008112"/>
            <a:chOff x="2680512" y="2401094"/>
            <a:chExt cx="1008112" cy="1008112"/>
          </a:xfrm>
        </p:grpSpPr>
        <p:sp>
          <p:nvSpPr>
            <p:cNvPr id="33" name="正方形/長方形 32"/>
            <p:cNvSpPr/>
            <p:nvPr/>
          </p:nvSpPr>
          <p:spPr>
            <a:xfrm>
              <a:off x="2680512" y="2401094"/>
              <a:ext cx="1008112" cy="1008112"/>
            </a:xfrm>
            <a:prstGeom prst="rect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直線コネクタ 39"/>
            <p:cNvCxnSpPr/>
            <p:nvPr/>
          </p:nvCxnSpPr>
          <p:spPr>
            <a:xfrm>
              <a:off x="2680512" y="2545110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正方形/長方形 83"/>
            <p:cNvSpPr/>
            <p:nvPr/>
          </p:nvSpPr>
          <p:spPr>
            <a:xfrm>
              <a:off x="2680512" y="2689126"/>
              <a:ext cx="144016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 rot="16200000">
              <a:off x="3256576" y="2113062"/>
              <a:ext cx="144016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コネクタ 33"/>
            <p:cNvCxnSpPr/>
            <p:nvPr/>
          </p:nvCxnSpPr>
          <p:spPr>
            <a:xfrm>
              <a:off x="2824528" y="2401094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3400592" y="2401094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3544608" y="2401094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2968544" y="2401094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3112560" y="2401094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3256576" y="2401094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2680512" y="2689126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2680512" y="2833142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2680512" y="2977158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2680512" y="3121174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2680512" y="3265190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正方形/長方形 45"/>
            <p:cNvSpPr/>
            <p:nvPr/>
          </p:nvSpPr>
          <p:spPr>
            <a:xfrm>
              <a:off x="2680512" y="2401094"/>
              <a:ext cx="1008112" cy="100811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2"/>
          <p:cNvGrpSpPr/>
          <p:nvPr/>
        </p:nvGrpSpPr>
        <p:grpSpPr>
          <a:xfrm rot="10800000">
            <a:off x="4389424" y="1794670"/>
            <a:ext cx="1008112" cy="1016415"/>
            <a:chOff x="4389424" y="2401200"/>
            <a:chExt cx="1008112" cy="1016415"/>
          </a:xfrm>
        </p:grpSpPr>
        <p:sp>
          <p:nvSpPr>
            <p:cNvPr id="48" name="正方形/長方形 47"/>
            <p:cNvSpPr/>
            <p:nvPr/>
          </p:nvSpPr>
          <p:spPr>
            <a:xfrm>
              <a:off x="4389424" y="2409503"/>
              <a:ext cx="1008112" cy="1008112"/>
            </a:xfrm>
            <a:prstGeom prst="rect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4389424" y="2697535"/>
              <a:ext cx="144016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/>
            <p:cNvSpPr/>
            <p:nvPr/>
          </p:nvSpPr>
          <p:spPr>
            <a:xfrm rot="16200000">
              <a:off x="4965488" y="2121471"/>
              <a:ext cx="144016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4533440" y="2841551"/>
              <a:ext cx="144016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/>
            <p:nvPr/>
          </p:nvSpPr>
          <p:spPr>
            <a:xfrm rot="16200000">
              <a:off x="5037496" y="2337495"/>
              <a:ext cx="144016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" name="グループ化 96"/>
            <p:cNvGrpSpPr/>
            <p:nvPr/>
          </p:nvGrpSpPr>
          <p:grpSpPr>
            <a:xfrm>
              <a:off x="4389424" y="2401200"/>
              <a:ext cx="1008112" cy="1008112"/>
              <a:chOff x="4389424" y="2409503"/>
              <a:chExt cx="1008112" cy="1008112"/>
            </a:xfrm>
          </p:grpSpPr>
          <p:cxnSp>
            <p:nvCxnSpPr>
              <p:cNvPr id="49" name="直線コネクタ 48"/>
              <p:cNvCxnSpPr/>
              <p:nvPr/>
            </p:nvCxnSpPr>
            <p:spPr>
              <a:xfrm>
                <a:off x="4533440" y="2409503"/>
                <a:ext cx="0" cy="100811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>
                <a:off x="5109504" y="2409503"/>
                <a:ext cx="0" cy="100811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/>
              <p:cNvCxnSpPr/>
              <p:nvPr/>
            </p:nvCxnSpPr>
            <p:spPr>
              <a:xfrm>
                <a:off x="5253520" y="2409503"/>
                <a:ext cx="0" cy="100811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4677456" y="2409503"/>
                <a:ext cx="0" cy="100811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4821472" y="2409503"/>
                <a:ext cx="0" cy="100811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4965488" y="2409503"/>
                <a:ext cx="0" cy="100811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>
                <a:off x="4389424" y="2553519"/>
                <a:ext cx="100811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>
                <a:off x="4389424" y="2697535"/>
                <a:ext cx="100811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>
                <a:off x="4389424" y="2841551"/>
                <a:ext cx="100811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4389424" y="2985567"/>
                <a:ext cx="100811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4389424" y="3129583"/>
                <a:ext cx="100811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>
                <a:off x="4389424" y="3273599"/>
                <a:ext cx="100811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正方形/長方形 60"/>
              <p:cNvSpPr/>
              <p:nvPr/>
            </p:nvSpPr>
            <p:spPr>
              <a:xfrm>
                <a:off x="4389424" y="2409503"/>
                <a:ext cx="1008112" cy="100811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3" name="グループ化 107"/>
          <p:cNvGrpSpPr/>
          <p:nvPr/>
        </p:nvGrpSpPr>
        <p:grpSpPr>
          <a:xfrm>
            <a:off x="7452320" y="1794670"/>
            <a:ext cx="1008118" cy="1008695"/>
            <a:chOff x="7452320" y="2419053"/>
            <a:chExt cx="1008118" cy="1008695"/>
          </a:xfrm>
        </p:grpSpPr>
        <p:sp>
          <p:nvSpPr>
            <p:cNvPr id="63" name="正方形/長方形 62"/>
            <p:cNvSpPr/>
            <p:nvPr/>
          </p:nvSpPr>
          <p:spPr>
            <a:xfrm>
              <a:off x="7452320" y="2419053"/>
              <a:ext cx="1008112" cy="1008112"/>
            </a:xfrm>
            <a:prstGeom prst="rect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7452320" y="2707085"/>
              <a:ext cx="144016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 rot="16200000">
              <a:off x="8028384" y="2131021"/>
              <a:ext cx="144016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/>
            <p:cNvSpPr/>
            <p:nvPr/>
          </p:nvSpPr>
          <p:spPr>
            <a:xfrm rot="16200000">
              <a:off x="8099882" y="2346534"/>
              <a:ext cx="144016" cy="5770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 rot="16200000">
              <a:off x="8172402" y="2563068"/>
              <a:ext cx="144016" cy="4320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/>
            <p:cNvSpPr/>
            <p:nvPr/>
          </p:nvSpPr>
          <p:spPr>
            <a:xfrm rot="16200000">
              <a:off x="8244155" y="2778837"/>
              <a:ext cx="144016" cy="2885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/>
            <p:cNvSpPr/>
            <p:nvPr/>
          </p:nvSpPr>
          <p:spPr>
            <a:xfrm rot="16200000">
              <a:off x="8316292" y="2996662"/>
              <a:ext cx="144016" cy="1442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7596336" y="2851100"/>
              <a:ext cx="144016" cy="576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7740352" y="2996790"/>
              <a:ext cx="144016" cy="4303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7884368" y="3137968"/>
              <a:ext cx="144016" cy="289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8028385" y="3283149"/>
              <a:ext cx="144016" cy="1445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4" name="直線コネクタ 63"/>
            <p:cNvCxnSpPr/>
            <p:nvPr/>
          </p:nvCxnSpPr>
          <p:spPr>
            <a:xfrm>
              <a:off x="7596336" y="2419053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>
              <a:off x="8172400" y="2419053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>
              <a:off x="8316416" y="2419053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7740352" y="2419053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7884368" y="2419053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>
              <a:off x="8028384" y="2419053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7452320" y="2563069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7452320" y="2707085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>
              <a:off x="7452320" y="2851101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>
              <a:off x="7452320" y="2995117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>
              <a:off x="7452320" y="3139133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>
              <a:off x="7452320" y="3283149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正方形/長方形 75"/>
            <p:cNvSpPr/>
            <p:nvPr/>
          </p:nvSpPr>
          <p:spPr>
            <a:xfrm>
              <a:off x="7452320" y="2419053"/>
              <a:ext cx="1008112" cy="100811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08"/>
          <p:cNvGrpSpPr/>
          <p:nvPr/>
        </p:nvGrpSpPr>
        <p:grpSpPr>
          <a:xfrm rot="5400000">
            <a:off x="7713388" y="3220618"/>
            <a:ext cx="653184" cy="552363"/>
            <a:chOff x="6433240" y="2648602"/>
            <a:chExt cx="653184" cy="552363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10" name="右矢印 109"/>
            <p:cNvSpPr/>
            <p:nvPr/>
          </p:nvSpPr>
          <p:spPr>
            <a:xfrm>
              <a:off x="6665345" y="2648602"/>
              <a:ext cx="421079" cy="552363"/>
            </a:xfrm>
            <a:prstGeom prst="rightArrow">
              <a:avLst>
                <a:gd name="adj1" fmla="val 52095"/>
                <a:gd name="adj2" fmla="val 50000"/>
              </a:avLst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6588224" y="2780768"/>
              <a:ext cx="45719" cy="288032"/>
            </a:xfrm>
            <a:prstGeom prst="rect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6506500" y="2780768"/>
              <a:ext cx="45719" cy="289846"/>
            </a:xfrm>
            <a:prstGeom prst="rect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6433240" y="2780768"/>
              <a:ext cx="45719" cy="288032"/>
            </a:xfrm>
            <a:prstGeom prst="rect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0"/>
          <p:cNvGrpSpPr/>
          <p:nvPr/>
        </p:nvGrpSpPr>
        <p:grpSpPr>
          <a:xfrm>
            <a:off x="7452000" y="4109470"/>
            <a:ext cx="1008122" cy="1008695"/>
            <a:chOff x="7524325" y="4725144"/>
            <a:chExt cx="1008122" cy="1008695"/>
          </a:xfrm>
        </p:grpSpPr>
        <p:sp>
          <p:nvSpPr>
            <p:cNvPr id="115" name="正方形/長方形 114"/>
            <p:cNvSpPr/>
            <p:nvPr/>
          </p:nvSpPr>
          <p:spPr>
            <a:xfrm>
              <a:off x="7524325" y="4725144"/>
              <a:ext cx="1008112" cy="1008112"/>
            </a:xfrm>
            <a:prstGeom prst="rect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7524325" y="4869160"/>
              <a:ext cx="144016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正方形/長方形 116"/>
            <p:cNvSpPr/>
            <p:nvPr/>
          </p:nvSpPr>
          <p:spPr>
            <a:xfrm rot="16200000">
              <a:off x="8028383" y="4365105"/>
              <a:ext cx="144016" cy="8640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正方形/長方形 117"/>
            <p:cNvSpPr/>
            <p:nvPr/>
          </p:nvSpPr>
          <p:spPr>
            <a:xfrm rot="16200000">
              <a:off x="8100393" y="4581130"/>
              <a:ext cx="144016" cy="720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/>
            <p:cNvSpPr/>
            <p:nvPr/>
          </p:nvSpPr>
          <p:spPr>
            <a:xfrm rot="16200000">
              <a:off x="8172402" y="4797153"/>
              <a:ext cx="144016" cy="5760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/>
            <p:cNvSpPr/>
            <p:nvPr/>
          </p:nvSpPr>
          <p:spPr>
            <a:xfrm rot="16200000">
              <a:off x="8244408" y="5013175"/>
              <a:ext cx="144016" cy="4320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正方形/長方形 120"/>
            <p:cNvSpPr/>
            <p:nvPr/>
          </p:nvSpPr>
          <p:spPr>
            <a:xfrm rot="16200000">
              <a:off x="8316419" y="5230874"/>
              <a:ext cx="144016" cy="2880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7668341" y="5013177"/>
              <a:ext cx="144016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7812357" y="5157193"/>
              <a:ext cx="144016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7956373" y="5302883"/>
              <a:ext cx="144016" cy="4303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8100390" y="5446900"/>
              <a:ext cx="144016" cy="286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6" name="直線コネクタ 125"/>
            <p:cNvCxnSpPr/>
            <p:nvPr/>
          </p:nvCxnSpPr>
          <p:spPr>
            <a:xfrm>
              <a:off x="7668341" y="4725144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>
              <a:off x="7812357" y="4725144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直線コネクタ 129"/>
            <p:cNvCxnSpPr/>
            <p:nvPr/>
          </p:nvCxnSpPr>
          <p:spPr>
            <a:xfrm>
              <a:off x="7956373" y="4725144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>
              <a:off x="8100389" y="4725144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直線コネクタ 131"/>
            <p:cNvCxnSpPr/>
            <p:nvPr/>
          </p:nvCxnSpPr>
          <p:spPr>
            <a:xfrm>
              <a:off x="7524325" y="4869160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>
              <a:off x="7524325" y="5013176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/>
            <p:nvPr/>
          </p:nvCxnSpPr>
          <p:spPr>
            <a:xfrm>
              <a:off x="7524325" y="5157192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/>
            <p:nvPr/>
          </p:nvCxnSpPr>
          <p:spPr>
            <a:xfrm>
              <a:off x="7524325" y="5301208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9" name="正方形/長方形 138"/>
            <p:cNvSpPr/>
            <p:nvPr/>
          </p:nvSpPr>
          <p:spPr>
            <a:xfrm>
              <a:off x="8243895" y="5589240"/>
              <a:ext cx="144016" cy="1445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正方形/長方形 139"/>
            <p:cNvSpPr/>
            <p:nvPr/>
          </p:nvSpPr>
          <p:spPr>
            <a:xfrm rot="16200000">
              <a:off x="8388430" y="5445223"/>
              <a:ext cx="144016" cy="1440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8" name="直線コネクタ 127"/>
            <p:cNvCxnSpPr/>
            <p:nvPr/>
          </p:nvCxnSpPr>
          <p:spPr>
            <a:xfrm>
              <a:off x="8388421" y="4725144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>
              <a:off x="7524325" y="5589240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8" name="正方形/長方形 137"/>
            <p:cNvSpPr/>
            <p:nvPr/>
          </p:nvSpPr>
          <p:spPr>
            <a:xfrm>
              <a:off x="7524325" y="4725144"/>
              <a:ext cx="1008112" cy="100811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7" name="直線コネクタ 126"/>
            <p:cNvCxnSpPr/>
            <p:nvPr/>
          </p:nvCxnSpPr>
          <p:spPr>
            <a:xfrm>
              <a:off x="8244405" y="4725144"/>
              <a:ext cx="0" cy="10081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/>
            <p:nvPr/>
          </p:nvCxnSpPr>
          <p:spPr>
            <a:xfrm>
              <a:off x="7524325" y="5445224"/>
              <a:ext cx="10081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4" name="右矢印 143"/>
          <p:cNvSpPr/>
          <p:nvPr/>
        </p:nvSpPr>
        <p:spPr>
          <a:xfrm>
            <a:off x="2113175" y="2018997"/>
            <a:ext cx="421079" cy="552363"/>
          </a:xfrm>
          <a:prstGeom prst="rightArrow">
            <a:avLst>
              <a:gd name="adj1" fmla="val 52095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  <a:ln w="952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右矢印 147"/>
          <p:cNvSpPr/>
          <p:nvPr/>
        </p:nvSpPr>
        <p:spPr>
          <a:xfrm>
            <a:off x="3851920" y="2018996"/>
            <a:ext cx="421079" cy="552363"/>
          </a:xfrm>
          <a:prstGeom prst="rightArrow">
            <a:avLst>
              <a:gd name="adj1" fmla="val 52095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  <a:ln w="952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スライド番号プレースホルダー 1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18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コンテンツ プレースホルダー 148"/>
          <p:cNvSpPr>
            <a:spLocks noGrp="1"/>
          </p:cNvSpPr>
          <p:nvPr>
            <p:ph idx="1"/>
          </p:nvPr>
        </p:nvSpPr>
        <p:spPr>
          <a:xfrm>
            <a:off x="504000" y="3216416"/>
            <a:ext cx="8028440" cy="273286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消去すべきサブブロックを対角ブロックに移動</a:t>
            </a:r>
            <a:endParaRPr lang="en-US" altLang="ja-JP" dirty="0"/>
          </a:p>
          <a:p>
            <a:pPr lvl="1"/>
            <a:r>
              <a:rPr lang="ja-JP" altLang="en-US" dirty="0" smtClean="0"/>
              <a:t>ブロック選択手法 </a:t>
            </a:r>
            <a:r>
              <a:rPr lang="en-US" altLang="ja-JP" dirty="0" smtClean="0"/>
              <a:t>(R. P. Brent, 1985)</a:t>
            </a:r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対角ブロックを対角化</a:t>
            </a:r>
            <a:endParaRPr lang="en-US" altLang="ja-JP" dirty="0" smtClean="0"/>
          </a:p>
          <a:p>
            <a:pPr lvl="1"/>
            <a:r>
              <a:rPr lang="ja-JP" altLang="en-US" dirty="0"/>
              <a:t>ブロック</a:t>
            </a:r>
            <a:r>
              <a:rPr lang="ja-JP" altLang="en-US" dirty="0" smtClean="0"/>
              <a:t>対角の直交変換</a:t>
            </a:r>
            <a:endParaRPr lang="en-US" altLang="ja-JP" dirty="0" smtClean="0"/>
          </a:p>
          <a:p>
            <a:pPr lvl="1"/>
            <a:r>
              <a:rPr lang="ja-JP" altLang="en-US" dirty="0"/>
              <a:t>非対角</a:t>
            </a:r>
            <a:r>
              <a:rPr lang="ja-JP" altLang="en-US" dirty="0" smtClean="0"/>
              <a:t>要素の平方和が減少</a:t>
            </a:r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検討手法：ブロックヤコビ法</a:t>
            </a:r>
            <a:endParaRPr kumimoji="1" lang="ja-JP" altLang="en-US" dirty="0"/>
          </a:p>
        </p:txBody>
      </p:sp>
      <p:grpSp>
        <p:nvGrpSpPr>
          <p:cNvPr id="4" name="グループ化 81"/>
          <p:cNvGrpSpPr/>
          <p:nvPr/>
        </p:nvGrpSpPr>
        <p:grpSpPr>
          <a:xfrm>
            <a:off x="2304492" y="1772816"/>
            <a:ext cx="1008000" cy="1008000"/>
            <a:chOff x="967789" y="2348878"/>
            <a:chExt cx="1159750" cy="1152129"/>
          </a:xfrm>
        </p:grpSpPr>
        <p:sp>
          <p:nvSpPr>
            <p:cNvPr id="20" name="正方形/長方形 19"/>
            <p:cNvSpPr/>
            <p:nvPr/>
          </p:nvSpPr>
          <p:spPr>
            <a:xfrm>
              <a:off x="967789" y="2348878"/>
              <a:ext cx="1159750" cy="1152129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967789" y="2636911"/>
              <a:ext cx="288032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1255821" y="2924943"/>
              <a:ext cx="288032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1543852" y="3212975"/>
              <a:ext cx="279975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1826749" y="2924943"/>
              <a:ext cx="30079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 rot="16200000">
              <a:off x="1691680" y="2492895"/>
              <a:ext cx="288032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/>
            <p:cNvSpPr/>
            <p:nvPr/>
          </p:nvSpPr>
          <p:spPr>
            <a:xfrm rot="16200000">
              <a:off x="1547664" y="2057036"/>
              <a:ext cx="288032" cy="8717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1255821" y="2348879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1826749" y="2348879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967789" y="2636911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967789" y="2924943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975411" y="3212975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1543853" y="2348879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正方形/長方形 39"/>
            <p:cNvSpPr/>
            <p:nvPr/>
          </p:nvSpPr>
          <p:spPr>
            <a:xfrm>
              <a:off x="967789" y="2348879"/>
              <a:ext cx="1159750" cy="115212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41"/>
          <p:cNvGrpSpPr/>
          <p:nvPr/>
        </p:nvGrpSpPr>
        <p:grpSpPr>
          <a:xfrm>
            <a:off x="4068000" y="1772816"/>
            <a:ext cx="1008000" cy="1008000"/>
            <a:chOff x="971600" y="2348880"/>
            <a:chExt cx="1159750" cy="1152128"/>
          </a:xfrm>
        </p:grpSpPr>
        <p:sp>
          <p:nvSpPr>
            <p:cNvPr id="43" name="正方形/長方形 42"/>
            <p:cNvSpPr/>
            <p:nvPr/>
          </p:nvSpPr>
          <p:spPr>
            <a:xfrm>
              <a:off x="971600" y="2348880"/>
              <a:ext cx="1159750" cy="1152128"/>
            </a:xfrm>
            <a:prstGeom prst="rect">
              <a:avLst/>
            </a:prstGeom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4" name="直線コネクタ 43"/>
            <p:cNvCxnSpPr/>
            <p:nvPr/>
          </p:nvCxnSpPr>
          <p:spPr>
            <a:xfrm>
              <a:off x="1259632" y="2348880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1830560" y="2348880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971600" y="2636912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971600" y="2924944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979222" y="3212976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1547664" y="2348880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正方形/長方形 49"/>
            <p:cNvSpPr/>
            <p:nvPr/>
          </p:nvSpPr>
          <p:spPr>
            <a:xfrm>
              <a:off x="971600" y="2348880"/>
              <a:ext cx="1159750" cy="115212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224"/>
          <p:cNvGrpSpPr/>
          <p:nvPr/>
        </p:nvGrpSpPr>
        <p:grpSpPr>
          <a:xfrm>
            <a:off x="5832000" y="1772816"/>
            <a:ext cx="1008000" cy="1008000"/>
            <a:chOff x="4388400" y="2401200"/>
            <a:chExt cx="1008000" cy="1008000"/>
          </a:xfrm>
        </p:grpSpPr>
        <p:sp>
          <p:nvSpPr>
            <p:cNvPr id="68" name="正方形/長方形 67"/>
            <p:cNvSpPr/>
            <p:nvPr/>
          </p:nvSpPr>
          <p:spPr>
            <a:xfrm>
              <a:off x="4388400" y="2401200"/>
              <a:ext cx="1008000" cy="1008000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4388400" y="2653200"/>
              <a:ext cx="250344" cy="75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4638744" y="2905200"/>
              <a:ext cx="250344" cy="50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4889087" y="3157200"/>
              <a:ext cx="243341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5134968" y="2905200"/>
              <a:ext cx="261432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 rot="16200000">
              <a:off x="5018400" y="2527200"/>
              <a:ext cx="252000" cy="50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 rot="16200000">
              <a:off x="4891572" y="2148372"/>
              <a:ext cx="252000" cy="7576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5" name="直線コネクタ 74"/>
            <p:cNvCxnSpPr/>
            <p:nvPr/>
          </p:nvCxnSpPr>
          <p:spPr>
            <a:xfrm>
              <a:off x="4638744" y="2401200"/>
              <a:ext cx="0" cy="10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>
              <a:off x="5134968" y="2401200"/>
              <a:ext cx="0" cy="10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>
              <a:off x="4388400" y="2653200"/>
              <a:ext cx="100137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>
              <a:off x="4388400" y="2905200"/>
              <a:ext cx="100137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>
              <a:off x="4395025" y="3157200"/>
              <a:ext cx="100137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>
              <a:off x="4889088" y="2401200"/>
              <a:ext cx="0" cy="10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正方形/長方形 80"/>
            <p:cNvSpPr/>
            <p:nvPr/>
          </p:nvSpPr>
          <p:spPr>
            <a:xfrm>
              <a:off x="4388400" y="2401200"/>
              <a:ext cx="1008000" cy="100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7" name="乗算記号 116"/>
          <p:cNvSpPr/>
          <p:nvPr/>
        </p:nvSpPr>
        <p:spPr>
          <a:xfrm>
            <a:off x="3464884" y="2113377"/>
            <a:ext cx="360040" cy="396055"/>
          </a:xfrm>
          <a:prstGeom prst="mathMultiply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乗算記号 117"/>
          <p:cNvSpPr/>
          <p:nvPr/>
        </p:nvSpPr>
        <p:spPr>
          <a:xfrm>
            <a:off x="5203536" y="2141701"/>
            <a:ext cx="360040" cy="396055"/>
          </a:xfrm>
          <a:prstGeom prst="mathMultiply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222"/>
          <p:cNvGrpSpPr/>
          <p:nvPr/>
        </p:nvGrpSpPr>
        <p:grpSpPr>
          <a:xfrm>
            <a:off x="4068000" y="1772816"/>
            <a:ext cx="1008000" cy="1008000"/>
            <a:chOff x="7007712" y="2348877"/>
            <a:chExt cx="1167152" cy="1152152"/>
          </a:xfrm>
        </p:grpSpPr>
        <p:sp>
          <p:nvSpPr>
            <p:cNvPr id="84" name="正方形/長方形 83"/>
            <p:cNvSpPr/>
            <p:nvPr/>
          </p:nvSpPr>
          <p:spPr>
            <a:xfrm>
              <a:off x="7015114" y="2348880"/>
              <a:ext cx="1159750" cy="1152128"/>
            </a:xfrm>
            <a:prstGeom prst="rect">
              <a:avLst/>
            </a:prstGeom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7007712" y="2348877"/>
              <a:ext cx="288032" cy="288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7295744" y="2636916"/>
              <a:ext cx="288032" cy="288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7583776" y="2924955"/>
              <a:ext cx="288032" cy="288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7871808" y="3212994"/>
              <a:ext cx="288032" cy="288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5" name="直線コネクタ 174"/>
            <p:cNvCxnSpPr/>
            <p:nvPr/>
          </p:nvCxnSpPr>
          <p:spPr>
            <a:xfrm>
              <a:off x="7007712" y="2348877"/>
              <a:ext cx="1159078" cy="115213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>
              <a:off x="7295744" y="2348881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>
              <a:off x="7866672" y="2348881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>
              <a:off x="7007712" y="2636913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>
              <a:off x="7007712" y="2924945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>
              <a:off x="7015334" y="3212977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>
              <a:off x="7583776" y="2348881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正方形/長方形 90"/>
            <p:cNvSpPr/>
            <p:nvPr/>
          </p:nvSpPr>
          <p:spPr>
            <a:xfrm>
              <a:off x="7007712" y="2348881"/>
              <a:ext cx="1159750" cy="115212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6" name="スライド番号プレースホルダー 2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52DEF-C89D-4B8F-BC2A-B08E27262600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4068000" y="1778858"/>
            <a:ext cx="1008000" cy="1001610"/>
            <a:chOff x="4068000" y="2407242"/>
            <a:chExt cx="1008000" cy="1001610"/>
          </a:xfrm>
        </p:grpSpPr>
        <p:sp>
          <p:nvSpPr>
            <p:cNvPr id="191" name="正方形/長方形 190"/>
            <p:cNvSpPr/>
            <p:nvPr/>
          </p:nvSpPr>
          <p:spPr>
            <a:xfrm>
              <a:off x="4318343" y="2407242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4568687" y="2525741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4814568" y="2781252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4951736" y="3031374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4068000" y="2655426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4200155" y="2905200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4444424" y="3157200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4690304" y="3283026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4130377" y="1838619"/>
            <a:ext cx="883491" cy="894979"/>
            <a:chOff x="4130377" y="2467003"/>
            <a:chExt cx="883491" cy="894979"/>
          </a:xfrm>
        </p:grpSpPr>
        <p:grpSp>
          <p:nvGrpSpPr>
            <p:cNvPr id="11" name="グループ化 215"/>
            <p:cNvGrpSpPr/>
            <p:nvPr/>
          </p:nvGrpSpPr>
          <p:grpSpPr>
            <a:xfrm>
              <a:off x="4246417" y="2467003"/>
              <a:ext cx="767451" cy="754323"/>
              <a:chOff x="7205344" y="4568831"/>
              <a:chExt cx="889439" cy="863377"/>
            </a:xfrm>
          </p:grpSpPr>
          <p:cxnSp>
            <p:nvCxnSpPr>
              <p:cNvPr id="202" name="直線矢印コネクタ 201"/>
              <p:cNvCxnSpPr/>
              <p:nvPr/>
            </p:nvCxnSpPr>
            <p:spPr>
              <a:xfrm flipH="1">
                <a:off x="7205344" y="4568831"/>
                <a:ext cx="153395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5" name="直線矢印コネクタ 204"/>
              <p:cNvCxnSpPr/>
              <p:nvPr/>
            </p:nvCxnSpPr>
            <p:spPr>
              <a:xfrm flipH="1">
                <a:off x="7519170" y="4714444"/>
                <a:ext cx="151478" cy="144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8" name="直線矢印コネクタ 207"/>
              <p:cNvCxnSpPr/>
              <p:nvPr/>
            </p:nvCxnSpPr>
            <p:spPr>
              <a:xfrm flipH="1">
                <a:off x="7790933" y="5017494"/>
                <a:ext cx="151478" cy="144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9" name="直線矢印コネクタ 208"/>
              <p:cNvCxnSpPr/>
              <p:nvPr/>
            </p:nvCxnSpPr>
            <p:spPr>
              <a:xfrm>
                <a:off x="8094782" y="5290508"/>
                <a:ext cx="1" cy="1417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216"/>
            <p:cNvGrpSpPr/>
            <p:nvPr/>
          </p:nvGrpSpPr>
          <p:grpSpPr>
            <a:xfrm rot="10800000">
              <a:off x="4130377" y="2607659"/>
              <a:ext cx="767451" cy="754323"/>
              <a:chOff x="7205344" y="4568831"/>
              <a:chExt cx="889439" cy="863377"/>
            </a:xfrm>
          </p:grpSpPr>
          <p:cxnSp>
            <p:nvCxnSpPr>
              <p:cNvPr id="218" name="直線矢印コネクタ 217"/>
              <p:cNvCxnSpPr/>
              <p:nvPr/>
            </p:nvCxnSpPr>
            <p:spPr>
              <a:xfrm flipH="1">
                <a:off x="7205344" y="4568831"/>
                <a:ext cx="153395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9" name="直線矢印コネクタ 218"/>
              <p:cNvCxnSpPr/>
              <p:nvPr/>
            </p:nvCxnSpPr>
            <p:spPr>
              <a:xfrm flipH="1">
                <a:off x="7519170" y="4714444"/>
                <a:ext cx="151478" cy="144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0" name="直線矢印コネクタ 219"/>
              <p:cNvCxnSpPr/>
              <p:nvPr/>
            </p:nvCxnSpPr>
            <p:spPr>
              <a:xfrm flipH="1">
                <a:off x="7790933" y="5017494"/>
                <a:ext cx="151478" cy="144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1" name="直線矢印コネクタ 220"/>
              <p:cNvCxnSpPr/>
              <p:nvPr/>
            </p:nvCxnSpPr>
            <p:spPr>
              <a:xfrm>
                <a:off x="8094782" y="5290508"/>
                <a:ext cx="1" cy="1417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19" name="正方形/長方形 118"/>
          <p:cNvSpPr/>
          <p:nvPr/>
        </p:nvSpPr>
        <p:spPr>
          <a:xfrm>
            <a:off x="4188331" y="1774868"/>
            <a:ext cx="124264" cy="1258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4064067" y="1900694"/>
            <a:ext cx="124264" cy="1258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4313790" y="2148081"/>
            <a:ext cx="124264" cy="1258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>
          <a:xfrm>
            <a:off x="4441749" y="2025983"/>
            <a:ext cx="124264" cy="1258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>
            <a:off x="4568688" y="2402008"/>
            <a:ext cx="124264" cy="1258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4689560" y="2282860"/>
            <a:ext cx="124264" cy="1258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正方形/長方形 133"/>
          <p:cNvSpPr/>
          <p:nvPr/>
        </p:nvSpPr>
        <p:spPr>
          <a:xfrm>
            <a:off x="4813824" y="2651337"/>
            <a:ext cx="124264" cy="1258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/>
          <p:cNvSpPr/>
          <p:nvPr/>
        </p:nvSpPr>
        <p:spPr>
          <a:xfrm>
            <a:off x="4946317" y="2525511"/>
            <a:ext cx="124264" cy="1258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35"/>
          <p:cNvGrpSpPr/>
          <p:nvPr/>
        </p:nvGrpSpPr>
        <p:grpSpPr>
          <a:xfrm>
            <a:off x="4065386" y="1777888"/>
            <a:ext cx="1008000" cy="1001610"/>
            <a:chOff x="4068000" y="2407242"/>
            <a:chExt cx="1008000" cy="1001610"/>
          </a:xfrm>
        </p:grpSpPr>
        <p:sp>
          <p:nvSpPr>
            <p:cNvPr id="137" name="正方形/長方形 136"/>
            <p:cNvSpPr/>
            <p:nvPr/>
          </p:nvSpPr>
          <p:spPr>
            <a:xfrm>
              <a:off x="4318343" y="2407242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4568687" y="2525741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4814568" y="2781252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4951736" y="3031374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4068000" y="2655426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4200155" y="2905200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4444424" y="3157200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4690304" y="3283026"/>
              <a:ext cx="124264" cy="12582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84"/>
          <p:cNvGrpSpPr/>
          <p:nvPr/>
        </p:nvGrpSpPr>
        <p:grpSpPr>
          <a:xfrm>
            <a:off x="4127763" y="1840801"/>
            <a:ext cx="883491" cy="894979"/>
            <a:chOff x="4130377" y="2467003"/>
            <a:chExt cx="883491" cy="894979"/>
          </a:xfrm>
        </p:grpSpPr>
        <p:grpSp>
          <p:nvGrpSpPr>
            <p:cNvPr id="15" name="グループ化 192"/>
            <p:cNvGrpSpPr/>
            <p:nvPr/>
          </p:nvGrpSpPr>
          <p:grpSpPr>
            <a:xfrm>
              <a:off x="4246417" y="2467003"/>
              <a:ext cx="767451" cy="754323"/>
              <a:chOff x="7205344" y="4568831"/>
              <a:chExt cx="889439" cy="863377"/>
            </a:xfrm>
          </p:grpSpPr>
          <p:cxnSp>
            <p:nvCxnSpPr>
              <p:cNvPr id="200" name="直線矢印コネクタ 199"/>
              <p:cNvCxnSpPr/>
              <p:nvPr/>
            </p:nvCxnSpPr>
            <p:spPr>
              <a:xfrm flipH="1">
                <a:off x="7205344" y="4568831"/>
                <a:ext cx="153395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1" name="直線矢印コネクタ 200"/>
              <p:cNvCxnSpPr/>
              <p:nvPr/>
            </p:nvCxnSpPr>
            <p:spPr>
              <a:xfrm flipH="1">
                <a:off x="7519170" y="4714444"/>
                <a:ext cx="151478" cy="144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3" name="直線矢印コネクタ 202"/>
              <p:cNvCxnSpPr/>
              <p:nvPr/>
            </p:nvCxnSpPr>
            <p:spPr>
              <a:xfrm flipH="1">
                <a:off x="7790933" y="5017494"/>
                <a:ext cx="151478" cy="144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4" name="直線矢印コネクタ 203"/>
              <p:cNvCxnSpPr/>
              <p:nvPr/>
            </p:nvCxnSpPr>
            <p:spPr>
              <a:xfrm>
                <a:off x="8094782" y="5290508"/>
                <a:ext cx="1" cy="1417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6" name="グループ化 194"/>
            <p:cNvGrpSpPr/>
            <p:nvPr/>
          </p:nvGrpSpPr>
          <p:grpSpPr>
            <a:xfrm rot="10800000">
              <a:off x="4130377" y="2607659"/>
              <a:ext cx="767451" cy="754323"/>
              <a:chOff x="7205344" y="4568831"/>
              <a:chExt cx="889439" cy="863377"/>
            </a:xfrm>
          </p:grpSpPr>
          <p:cxnSp>
            <p:nvCxnSpPr>
              <p:cNvPr id="196" name="直線矢印コネクタ 195"/>
              <p:cNvCxnSpPr/>
              <p:nvPr/>
            </p:nvCxnSpPr>
            <p:spPr>
              <a:xfrm flipH="1">
                <a:off x="7205344" y="4568831"/>
                <a:ext cx="153395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7" name="直線矢印コネクタ 196"/>
              <p:cNvCxnSpPr/>
              <p:nvPr/>
            </p:nvCxnSpPr>
            <p:spPr>
              <a:xfrm flipH="1">
                <a:off x="7519170" y="4714444"/>
                <a:ext cx="151478" cy="144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8" name="直線矢印コネクタ 197"/>
              <p:cNvCxnSpPr/>
              <p:nvPr/>
            </p:nvCxnSpPr>
            <p:spPr>
              <a:xfrm flipH="1">
                <a:off x="7790933" y="5017494"/>
                <a:ext cx="151478" cy="144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9" name="直線矢印コネクタ 198"/>
              <p:cNvCxnSpPr/>
              <p:nvPr/>
            </p:nvCxnSpPr>
            <p:spPr>
              <a:xfrm>
                <a:off x="8094782" y="5290508"/>
                <a:ext cx="1" cy="1417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グループ化 205"/>
          <p:cNvGrpSpPr/>
          <p:nvPr/>
        </p:nvGrpSpPr>
        <p:grpSpPr>
          <a:xfrm>
            <a:off x="4068000" y="1772816"/>
            <a:ext cx="1008000" cy="1008000"/>
            <a:chOff x="7014426" y="4496823"/>
            <a:chExt cx="1168223" cy="1153729"/>
          </a:xfrm>
        </p:grpSpPr>
        <p:sp>
          <p:nvSpPr>
            <p:cNvPr id="207" name="正方形/長方形 206"/>
            <p:cNvSpPr/>
            <p:nvPr/>
          </p:nvSpPr>
          <p:spPr>
            <a:xfrm>
              <a:off x="7022899" y="4498398"/>
              <a:ext cx="1159750" cy="1152128"/>
            </a:xfrm>
            <a:prstGeom prst="rect">
              <a:avLst/>
            </a:prstGeom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正方形/長方形 209"/>
            <p:cNvSpPr/>
            <p:nvPr/>
          </p:nvSpPr>
          <p:spPr>
            <a:xfrm>
              <a:off x="7015114" y="4498417"/>
              <a:ext cx="144016" cy="144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正方形/長方形 210"/>
            <p:cNvSpPr/>
            <p:nvPr/>
          </p:nvSpPr>
          <p:spPr>
            <a:xfrm>
              <a:off x="7159130" y="4642434"/>
              <a:ext cx="144016" cy="144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正方形/長方形 211"/>
            <p:cNvSpPr/>
            <p:nvPr/>
          </p:nvSpPr>
          <p:spPr>
            <a:xfrm>
              <a:off x="7303146" y="4786451"/>
              <a:ext cx="144016" cy="144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正方形/長方形 212"/>
            <p:cNvSpPr/>
            <p:nvPr/>
          </p:nvSpPr>
          <p:spPr>
            <a:xfrm>
              <a:off x="7447162" y="4930468"/>
              <a:ext cx="144016" cy="144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正方形/長方形 213"/>
            <p:cNvSpPr/>
            <p:nvPr/>
          </p:nvSpPr>
          <p:spPr>
            <a:xfrm>
              <a:off x="7594989" y="5074485"/>
              <a:ext cx="144016" cy="144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正方形/長方形 214"/>
            <p:cNvSpPr/>
            <p:nvPr/>
          </p:nvSpPr>
          <p:spPr>
            <a:xfrm>
              <a:off x="7739005" y="5218502"/>
              <a:ext cx="135069" cy="144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正方形/長方形 226"/>
            <p:cNvSpPr/>
            <p:nvPr/>
          </p:nvSpPr>
          <p:spPr>
            <a:xfrm>
              <a:off x="7874074" y="5362517"/>
              <a:ext cx="144016" cy="144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正方形/長方形 227"/>
            <p:cNvSpPr/>
            <p:nvPr/>
          </p:nvSpPr>
          <p:spPr>
            <a:xfrm>
              <a:off x="8018090" y="5506534"/>
              <a:ext cx="149372" cy="144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正方形/長方形 228"/>
            <p:cNvSpPr/>
            <p:nvPr/>
          </p:nvSpPr>
          <p:spPr>
            <a:xfrm>
              <a:off x="7017091" y="4786453"/>
              <a:ext cx="144016" cy="144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正方形/長方形 229"/>
            <p:cNvSpPr/>
            <p:nvPr/>
          </p:nvSpPr>
          <p:spPr>
            <a:xfrm>
              <a:off x="7159130" y="5074485"/>
              <a:ext cx="144016" cy="144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正方形/長方形 230"/>
            <p:cNvSpPr/>
            <p:nvPr/>
          </p:nvSpPr>
          <p:spPr>
            <a:xfrm>
              <a:off x="7876391" y="4930470"/>
              <a:ext cx="144016" cy="144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正方形/長方形 231"/>
            <p:cNvSpPr/>
            <p:nvPr/>
          </p:nvSpPr>
          <p:spPr>
            <a:xfrm>
              <a:off x="7729115" y="5506509"/>
              <a:ext cx="144016" cy="144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正方形/長方形 232"/>
            <p:cNvSpPr/>
            <p:nvPr/>
          </p:nvSpPr>
          <p:spPr>
            <a:xfrm>
              <a:off x="8022774" y="5218500"/>
              <a:ext cx="144016" cy="144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/>
            <p:cNvSpPr/>
            <p:nvPr/>
          </p:nvSpPr>
          <p:spPr>
            <a:xfrm>
              <a:off x="7443571" y="5370900"/>
              <a:ext cx="144016" cy="144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正方形/長方形 234"/>
            <p:cNvSpPr/>
            <p:nvPr/>
          </p:nvSpPr>
          <p:spPr>
            <a:xfrm>
              <a:off x="7303366" y="4496823"/>
              <a:ext cx="144016" cy="144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正方形/長方形 235"/>
            <p:cNvSpPr/>
            <p:nvPr/>
          </p:nvSpPr>
          <p:spPr>
            <a:xfrm>
              <a:off x="7593965" y="4640840"/>
              <a:ext cx="144016" cy="144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7" name="直線コネクタ 236"/>
            <p:cNvCxnSpPr/>
            <p:nvPr/>
          </p:nvCxnSpPr>
          <p:spPr>
            <a:xfrm>
              <a:off x="7014426" y="4498422"/>
              <a:ext cx="1159078" cy="115213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8" name="直線コネクタ 237"/>
            <p:cNvCxnSpPr/>
            <p:nvPr/>
          </p:nvCxnSpPr>
          <p:spPr>
            <a:xfrm>
              <a:off x="7303146" y="4498421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9" name="直線コネクタ 238"/>
            <p:cNvCxnSpPr/>
            <p:nvPr/>
          </p:nvCxnSpPr>
          <p:spPr>
            <a:xfrm>
              <a:off x="7874074" y="4498421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0" name="直線コネクタ 239"/>
            <p:cNvCxnSpPr/>
            <p:nvPr/>
          </p:nvCxnSpPr>
          <p:spPr>
            <a:xfrm>
              <a:off x="7015114" y="4786453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" name="直線コネクタ 240"/>
            <p:cNvCxnSpPr/>
            <p:nvPr/>
          </p:nvCxnSpPr>
          <p:spPr>
            <a:xfrm>
              <a:off x="7015114" y="5074485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" name="直線コネクタ 241"/>
            <p:cNvCxnSpPr/>
            <p:nvPr/>
          </p:nvCxnSpPr>
          <p:spPr>
            <a:xfrm>
              <a:off x="7022736" y="5362517"/>
              <a:ext cx="11521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3" name="直線コネクタ 242"/>
            <p:cNvCxnSpPr/>
            <p:nvPr/>
          </p:nvCxnSpPr>
          <p:spPr>
            <a:xfrm>
              <a:off x="7591178" y="4498421"/>
              <a:ext cx="0" cy="11521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4" name="正方形/長方形 243"/>
            <p:cNvSpPr/>
            <p:nvPr/>
          </p:nvSpPr>
          <p:spPr>
            <a:xfrm>
              <a:off x="7015114" y="4498421"/>
              <a:ext cx="1159750" cy="115212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3"/>
          <p:cNvGrpSpPr/>
          <p:nvPr/>
        </p:nvGrpSpPr>
        <p:grpSpPr>
          <a:xfrm>
            <a:off x="4068000" y="1772816"/>
            <a:ext cx="1008000" cy="1008001"/>
            <a:chOff x="6358380" y="4893730"/>
            <a:chExt cx="1008000" cy="1008001"/>
          </a:xfrm>
        </p:grpSpPr>
        <p:sp>
          <p:nvSpPr>
            <p:cNvPr id="172" name="正方形/長方形 171"/>
            <p:cNvSpPr/>
            <p:nvPr/>
          </p:nvSpPr>
          <p:spPr>
            <a:xfrm>
              <a:off x="6364773" y="4893734"/>
              <a:ext cx="1001607" cy="1007979"/>
            </a:xfrm>
            <a:prstGeom prst="rect">
              <a:avLst/>
            </a:prstGeom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正方形/長方形 172"/>
            <p:cNvSpPr/>
            <p:nvPr/>
          </p:nvSpPr>
          <p:spPr>
            <a:xfrm>
              <a:off x="6358380" y="4893731"/>
              <a:ext cx="248756" cy="2519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正方形/長方形 173"/>
            <p:cNvSpPr/>
            <p:nvPr/>
          </p:nvSpPr>
          <p:spPr>
            <a:xfrm>
              <a:off x="6607136" y="5145732"/>
              <a:ext cx="248756" cy="2519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正方形/長方形 175"/>
            <p:cNvSpPr/>
            <p:nvPr/>
          </p:nvSpPr>
          <p:spPr>
            <a:xfrm>
              <a:off x="6855892" y="5397733"/>
              <a:ext cx="248756" cy="2519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正方形/長方形 176"/>
            <p:cNvSpPr/>
            <p:nvPr/>
          </p:nvSpPr>
          <p:spPr>
            <a:xfrm>
              <a:off x="7104648" y="5649734"/>
              <a:ext cx="248756" cy="2519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8" name="直線コネクタ 177"/>
            <p:cNvCxnSpPr/>
            <p:nvPr/>
          </p:nvCxnSpPr>
          <p:spPr>
            <a:xfrm>
              <a:off x="6358380" y="4893731"/>
              <a:ext cx="1001027" cy="100798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" name="正方形/長方形 2"/>
            <p:cNvSpPr/>
            <p:nvPr/>
          </p:nvSpPr>
          <p:spPr>
            <a:xfrm>
              <a:off x="6607136" y="4893730"/>
              <a:ext cx="492628" cy="255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正方形/長方形 187"/>
            <p:cNvSpPr/>
            <p:nvPr/>
          </p:nvSpPr>
          <p:spPr>
            <a:xfrm>
              <a:off x="7099764" y="5145732"/>
              <a:ext cx="259200" cy="50579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正方形/長方形 191"/>
            <p:cNvSpPr/>
            <p:nvPr/>
          </p:nvSpPr>
          <p:spPr>
            <a:xfrm rot="5400000">
              <a:off x="6231658" y="5276054"/>
              <a:ext cx="502199" cy="2487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6607136" y="5648812"/>
              <a:ext cx="492628" cy="25289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9" name="直線コネクタ 178"/>
            <p:cNvCxnSpPr/>
            <p:nvPr/>
          </p:nvCxnSpPr>
          <p:spPr>
            <a:xfrm>
              <a:off x="6607136" y="4893734"/>
              <a:ext cx="0" cy="10079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直線コネクタ 179"/>
            <p:cNvCxnSpPr/>
            <p:nvPr/>
          </p:nvCxnSpPr>
          <p:spPr>
            <a:xfrm>
              <a:off x="7100213" y="4893734"/>
              <a:ext cx="0" cy="10079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直線コネクタ 180"/>
            <p:cNvCxnSpPr/>
            <p:nvPr/>
          </p:nvCxnSpPr>
          <p:spPr>
            <a:xfrm>
              <a:off x="6358380" y="5145729"/>
              <a:ext cx="9950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直線コネクタ 181"/>
            <p:cNvCxnSpPr/>
            <p:nvPr/>
          </p:nvCxnSpPr>
          <p:spPr>
            <a:xfrm>
              <a:off x="6358380" y="5397724"/>
              <a:ext cx="9950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直線コネクタ 182"/>
            <p:cNvCxnSpPr/>
            <p:nvPr/>
          </p:nvCxnSpPr>
          <p:spPr>
            <a:xfrm>
              <a:off x="6364963" y="5649719"/>
              <a:ext cx="9950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直線コネクタ 183"/>
            <p:cNvCxnSpPr/>
            <p:nvPr/>
          </p:nvCxnSpPr>
          <p:spPr>
            <a:xfrm>
              <a:off x="6855892" y="4893734"/>
              <a:ext cx="0" cy="10079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6" name="正方形/長方形 185"/>
            <p:cNvSpPr/>
            <p:nvPr/>
          </p:nvSpPr>
          <p:spPr>
            <a:xfrm>
              <a:off x="6358380" y="4893734"/>
              <a:ext cx="1001607" cy="100797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2"/>
          <p:cNvGrpSpPr/>
          <p:nvPr/>
        </p:nvGrpSpPr>
        <p:grpSpPr>
          <a:xfrm>
            <a:off x="4068000" y="1772816"/>
            <a:ext cx="1008000" cy="1008000"/>
            <a:chOff x="6840000" y="4320000"/>
            <a:chExt cx="1008000" cy="1008000"/>
          </a:xfrm>
        </p:grpSpPr>
        <p:sp>
          <p:nvSpPr>
            <p:cNvPr id="5" name="正方形/長方形 4"/>
            <p:cNvSpPr/>
            <p:nvPr/>
          </p:nvSpPr>
          <p:spPr>
            <a:xfrm>
              <a:off x="6840000" y="4320000"/>
              <a:ext cx="1008000" cy="1008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6" name="直線コネクタ 255"/>
            <p:cNvCxnSpPr/>
            <p:nvPr/>
          </p:nvCxnSpPr>
          <p:spPr>
            <a:xfrm>
              <a:off x="69048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/>
            <p:cNvCxnSpPr/>
            <p:nvPr/>
          </p:nvCxnSpPr>
          <p:spPr>
            <a:xfrm>
              <a:off x="69660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/>
            <p:cNvCxnSpPr/>
            <p:nvPr/>
          </p:nvCxnSpPr>
          <p:spPr>
            <a:xfrm>
              <a:off x="70308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/>
            <p:cNvCxnSpPr/>
            <p:nvPr/>
          </p:nvCxnSpPr>
          <p:spPr>
            <a:xfrm>
              <a:off x="70920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/>
            <p:cNvCxnSpPr/>
            <p:nvPr/>
          </p:nvCxnSpPr>
          <p:spPr>
            <a:xfrm>
              <a:off x="71568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コネクタ 274"/>
            <p:cNvCxnSpPr/>
            <p:nvPr/>
          </p:nvCxnSpPr>
          <p:spPr>
            <a:xfrm>
              <a:off x="72180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コネクタ 275"/>
            <p:cNvCxnSpPr/>
            <p:nvPr/>
          </p:nvCxnSpPr>
          <p:spPr>
            <a:xfrm>
              <a:off x="72828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線コネクタ 277"/>
            <p:cNvCxnSpPr/>
            <p:nvPr/>
          </p:nvCxnSpPr>
          <p:spPr>
            <a:xfrm>
              <a:off x="73440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線コネクタ 278"/>
            <p:cNvCxnSpPr/>
            <p:nvPr/>
          </p:nvCxnSpPr>
          <p:spPr>
            <a:xfrm>
              <a:off x="74088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直線コネクタ 279"/>
            <p:cNvCxnSpPr/>
            <p:nvPr/>
          </p:nvCxnSpPr>
          <p:spPr>
            <a:xfrm>
              <a:off x="74700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直線コネクタ 280"/>
            <p:cNvCxnSpPr/>
            <p:nvPr/>
          </p:nvCxnSpPr>
          <p:spPr>
            <a:xfrm>
              <a:off x="75348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線コネクタ 281"/>
            <p:cNvCxnSpPr/>
            <p:nvPr/>
          </p:nvCxnSpPr>
          <p:spPr>
            <a:xfrm>
              <a:off x="75960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線コネクタ 282"/>
            <p:cNvCxnSpPr/>
            <p:nvPr/>
          </p:nvCxnSpPr>
          <p:spPr>
            <a:xfrm>
              <a:off x="76608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直線コネクタ 283"/>
            <p:cNvCxnSpPr/>
            <p:nvPr/>
          </p:nvCxnSpPr>
          <p:spPr>
            <a:xfrm>
              <a:off x="77220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直線コネクタ 284"/>
            <p:cNvCxnSpPr/>
            <p:nvPr/>
          </p:nvCxnSpPr>
          <p:spPr>
            <a:xfrm>
              <a:off x="7786800" y="4320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直線コネクタ 286"/>
            <p:cNvCxnSpPr/>
            <p:nvPr/>
          </p:nvCxnSpPr>
          <p:spPr>
            <a:xfrm rot="5400000">
              <a:off x="7344000" y="3879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直線コネクタ 287"/>
            <p:cNvCxnSpPr/>
            <p:nvPr/>
          </p:nvCxnSpPr>
          <p:spPr>
            <a:xfrm rot="5400000">
              <a:off x="7344000" y="39402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線コネクタ 288"/>
            <p:cNvCxnSpPr/>
            <p:nvPr/>
          </p:nvCxnSpPr>
          <p:spPr>
            <a:xfrm rot="5400000">
              <a:off x="7344000" y="4005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線コネクタ 289"/>
            <p:cNvCxnSpPr/>
            <p:nvPr/>
          </p:nvCxnSpPr>
          <p:spPr>
            <a:xfrm rot="5400000">
              <a:off x="7344000" y="40662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線コネクタ 290"/>
            <p:cNvCxnSpPr/>
            <p:nvPr/>
          </p:nvCxnSpPr>
          <p:spPr>
            <a:xfrm rot="5400000">
              <a:off x="7344000" y="4131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線コネクタ 291"/>
            <p:cNvCxnSpPr/>
            <p:nvPr/>
          </p:nvCxnSpPr>
          <p:spPr>
            <a:xfrm rot="5400000">
              <a:off x="7344000" y="41922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線コネクタ 292"/>
            <p:cNvCxnSpPr/>
            <p:nvPr/>
          </p:nvCxnSpPr>
          <p:spPr>
            <a:xfrm rot="5400000">
              <a:off x="7344000" y="4257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線コネクタ 293"/>
            <p:cNvCxnSpPr/>
            <p:nvPr/>
          </p:nvCxnSpPr>
          <p:spPr>
            <a:xfrm rot="5400000">
              <a:off x="7344000" y="43182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線コネクタ 294"/>
            <p:cNvCxnSpPr/>
            <p:nvPr/>
          </p:nvCxnSpPr>
          <p:spPr>
            <a:xfrm rot="5400000">
              <a:off x="7344000" y="4383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線コネクタ 295"/>
            <p:cNvCxnSpPr/>
            <p:nvPr/>
          </p:nvCxnSpPr>
          <p:spPr>
            <a:xfrm rot="5400000">
              <a:off x="7344000" y="44442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線コネクタ 296"/>
            <p:cNvCxnSpPr/>
            <p:nvPr/>
          </p:nvCxnSpPr>
          <p:spPr>
            <a:xfrm rot="5400000">
              <a:off x="7344000" y="4509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線コネクタ 297"/>
            <p:cNvCxnSpPr/>
            <p:nvPr/>
          </p:nvCxnSpPr>
          <p:spPr>
            <a:xfrm rot="5400000">
              <a:off x="7344000" y="45702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線コネクタ 298"/>
            <p:cNvCxnSpPr/>
            <p:nvPr/>
          </p:nvCxnSpPr>
          <p:spPr>
            <a:xfrm rot="5400000">
              <a:off x="7344000" y="4635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線コネクタ 299"/>
            <p:cNvCxnSpPr/>
            <p:nvPr/>
          </p:nvCxnSpPr>
          <p:spPr>
            <a:xfrm rot="5400000">
              <a:off x="7344000" y="46962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線コネクタ 300"/>
            <p:cNvCxnSpPr/>
            <p:nvPr/>
          </p:nvCxnSpPr>
          <p:spPr>
            <a:xfrm rot="5400000">
              <a:off x="7344000" y="4761000"/>
              <a:ext cx="0" cy="100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940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7" grpId="1" animBg="1"/>
      <p:bldP spid="117" grpId="2" animBg="1"/>
      <p:bldP spid="117" grpId="3" animBg="1"/>
      <p:bldP spid="118" grpId="0" animBg="1"/>
      <p:bldP spid="118" grpId="1" animBg="1"/>
      <p:bldP spid="118" grpId="2" animBg="1"/>
      <p:bldP spid="118" grpId="3" animBg="1"/>
      <p:bldP spid="119" grpId="0" animBg="1"/>
      <p:bldP spid="119" grpId="1" animBg="1"/>
      <p:bldP spid="119" grpId="2" animBg="1"/>
      <p:bldP spid="121" grpId="0" animBg="1"/>
      <p:bldP spid="121" grpId="1" animBg="1"/>
      <p:bldP spid="121" grpId="2" animBg="1"/>
      <p:bldP spid="123" grpId="0" animBg="1"/>
      <p:bldP spid="123" grpId="1" animBg="1"/>
      <p:bldP spid="123" grpId="2" animBg="1"/>
      <p:bldP spid="125" grpId="0" animBg="1"/>
      <p:bldP spid="125" grpId="1" animBg="1"/>
      <p:bldP spid="125" grpId="2" animBg="1"/>
      <p:bldP spid="126" grpId="0" animBg="1"/>
      <p:bldP spid="126" grpId="1" animBg="1"/>
      <p:bldP spid="126" grpId="2" animBg="1"/>
      <p:bldP spid="127" grpId="0" animBg="1"/>
      <p:bldP spid="127" grpId="1" animBg="1"/>
      <p:bldP spid="127" grpId="2" animBg="1"/>
      <p:bldP spid="134" grpId="0" animBg="1"/>
      <p:bldP spid="134" grpId="1" animBg="1"/>
      <p:bldP spid="134" grpId="2" animBg="1"/>
      <p:bldP spid="135" grpId="0" animBg="1"/>
      <p:bldP spid="135" grpId="1" animBg="1"/>
      <p:bldP spid="135" grpId="2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レポート発表用">
      <a:majorFont>
        <a:latin typeface="Cambria Math"/>
        <a:ea typeface="ＭＳ Ｐゴシック"/>
        <a:cs typeface=""/>
      </a:majorFont>
      <a:minorFont>
        <a:latin typeface="Cambria Math"/>
        <a:ea typeface="ＭＳ Ｐゴシック"/>
        <a:cs typeface="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17066</TotalTime>
  <Words>1228</Words>
  <Application>Microsoft Office PowerPoint</Application>
  <PresentationFormat>画面に合わせる (4:3)</PresentationFormat>
  <Paragraphs>203</Paragraphs>
  <Slides>22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22</vt:i4>
      </vt:variant>
    </vt:vector>
  </HeadingPairs>
  <TitlesOfParts>
    <vt:vector size="25" baseType="lpstr">
      <vt:lpstr>ビジネス</vt:lpstr>
      <vt:lpstr>グラフ</vt:lpstr>
      <vt:lpstr>僌儔僼</vt:lpstr>
      <vt:lpstr>強スケーリングを実現する 超並列固有値ソルバの開発に向けて</vt:lpstr>
      <vt:lpstr>目次</vt:lpstr>
      <vt:lpstr>研究背景</vt:lpstr>
      <vt:lpstr>中規模固有値計算の高速化の重要性</vt:lpstr>
      <vt:lpstr>現状の性能</vt:lpstr>
      <vt:lpstr>本研究の目標</vt:lpstr>
      <vt:lpstr>これまでの結果と課題</vt:lpstr>
      <vt:lpstr>従来法：三重対角化を経由する手法</vt:lpstr>
      <vt:lpstr>検討手法：ブロックヤコビ法</vt:lpstr>
      <vt:lpstr>対角ブロックの対角化</vt:lpstr>
      <vt:lpstr>実装手法 – 1Step内の処理</vt:lpstr>
      <vt:lpstr>計算量・通信量の比較</vt:lpstr>
      <vt:lpstr>素朴なブロックヤコビ法の実行結果</vt:lpstr>
      <vt:lpstr>実行性能の分析</vt:lpstr>
      <vt:lpstr>小行列の対角化の性能チューニング</vt:lpstr>
      <vt:lpstr>超並列環境上での実験結果</vt:lpstr>
      <vt:lpstr>最適化したブロックヤコビ法の実行時間</vt:lpstr>
      <vt:lpstr>各部分の実行時間の割合</vt:lpstr>
      <vt:lpstr>ブロックヤコビ法の収束性</vt:lpstr>
      <vt:lpstr>実問題への適用に向けて</vt:lpstr>
      <vt:lpstr>まとめ</vt:lpstr>
      <vt:lpstr>今後の計画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ブロックヤコビ法を用いた行列固有値問題の高速化</dc:title>
  <dc:creator>Yusuke Takahashi</dc:creator>
  <cp:lastModifiedBy>山本研究室共有PC</cp:lastModifiedBy>
  <cp:revision>811</cp:revision>
  <cp:lastPrinted>2013-07-04T04:58:38Z</cp:lastPrinted>
  <dcterms:created xsi:type="dcterms:W3CDTF">2010-10-18T07:54:49Z</dcterms:created>
  <dcterms:modified xsi:type="dcterms:W3CDTF">2014-03-10T23:47:48Z</dcterms:modified>
</cp:coreProperties>
</file>