
<file path=[Content_Types].xml><?xml version="1.0" encoding="utf-8"?>
<Types xmlns="http://schemas.openxmlformats.org/package/2006/content-types">
  <Default Extension="pict" ContentType="image/pict"/>
  <Override PartName="/ppt/embeddings/Microsoft___22.bin" ContentType="application/vnd.openxmlformats-officedocument.oleObject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embeddings/Microsoft___19.bin" ContentType="application/vnd.openxmlformats-officedocument.oleObject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embeddings/Microsoft___15.bin" ContentType="application/vnd.openxmlformats-officedocument.oleObject"/>
  <Override PartName="/ppt/embeddings/Microsoft___6.bin" ContentType="application/vnd.openxmlformats-officedocument.oleObject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embeddings/Microsoft___11.bin" ContentType="application/vnd.openxmlformats-officedocument.oleObject"/>
  <Override PartName="/docProps/app.xml" ContentType="application/vnd.openxmlformats-officedocument.extended-properties+xml"/>
  <Override PartName="/ppt/embeddings/Microsoft___2.bin" ContentType="application/vnd.openxmlformats-officedocument.oleObject"/>
  <Default Extension="xml" ContentType="application/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embeddings/Microsoft___16.bin" ContentType="application/vnd.openxmlformats-officedocument.oleObject"/>
  <Override PartName="/ppt/slides/slide2.xml" ContentType="application/vnd.openxmlformats-officedocument.presentationml.slide+xml"/>
  <Override PartName="/ppt/embeddings/Microsoft___7.bin" ContentType="application/vnd.openxmlformats-officedocument.oleObject"/>
  <Default Extension="png" ContentType="image/png"/>
  <Override PartName="/ppt/slideLayouts/slideLayout2.xml" ContentType="application/vnd.openxmlformats-officedocument.presentationml.slideLayout+xml"/>
  <Override PartName="/ppt/embeddings/Microsoft___12.bin" ContentType="application/vnd.openxmlformats-officedocument.oleObject"/>
  <Override PartName="/ppt/embeddings/Microsoft___3.bin" ContentType="application/vnd.openxmlformats-officedocument.oleObject"/>
  <Default Extension="pdf" ContentType="application/pdf"/>
  <Override PartName="/ppt/slides/slide16.xml" ContentType="application/vnd.openxmlformats-officedocument.presentationml.slide+xml"/>
  <Override PartName="/ppt/embeddings/Microsoft___20.bin" ContentType="application/vnd.openxmlformats-officedocument.oleObject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embeddings/Microsoft___17.bin" ContentType="application/vnd.openxmlformats-officedocument.oleObject"/>
  <Override PartName="/ppt/embeddings/Microsoft___8.bin" ContentType="application/vnd.openxmlformats-officedocument.oleObject"/>
  <Override PartName="/ppt/slideLayouts/slideLayout3.xml" ContentType="application/vnd.openxmlformats-officedocument.presentationml.slideLayout+xml"/>
  <Override PartName="/ppt/embeddings/Microsoft___13.bin" ContentType="application/vnd.openxmlformats-officedocument.oleObject"/>
  <Override PartName="/ppt/embeddings/Microsoft___4.bin" ContentType="application/vnd.openxmlformats-officedocument.oleObject"/>
  <Override PartName="/ppt/embeddings/Microsoft___21.bin" ContentType="application/vnd.openxmlformats-officedocument.oleObject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embeddings/Microsoft___18.bin" ContentType="application/vnd.openxmlformats-officedocument.oleObject"/>
  <Override PartName="/ppt/embeddings/Microsoft___9.bin" ContentType="application/vnd.openxmlformats-officedocument.oleObject"/>
  <Override PartName="/ppt/slideLayouts/slideLayout4.xml" ContentType="application/vnd.openxmlformats-officedocument.presentationml.slideLayout+xml"/>
  <Override PartName="/ppt/embeddings/Microsoft___14.bin" ContentType="application/vnd.openxmlformats-officedocument.oleObject"/>
  <Override PartName="/ppt/slideMasters/slideMaster1.xml" ContentType="application/vnd.openxmlformats-officedocument.presentationml.slideMaster+xml"/>
  <Override PartName="/ppt/embeddings/Microsoft___5.bin" ContentType="application/vnd.openxmlformats-officedocument.oleObject"/>
  <Override PartName="/ppt/theme/theme1.xml" ContentType="application/vnd.openxmlformats-officedocument.theme+xml"/>
  <Override PartName="/ppt/embeddings/Microsoft___10.bin" ContentType="application/vnd.openxmlformats-officedocument.oleObject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ppt/embeddings/Microsoft___1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2" r:id="rId3"/>
    <p:sldId id="273" r:id="rId4"/>
    <p:sldId id="260" r:id="rId5"/>
    <p:sldId id="269" r:id="rId6"/>
    <p:sldId id="261" r:id="rId7"/>
    <p:sldId id="263" r:id="rId8"/>
    <p:sldId id="262" r:id="rId9"/>
    <p:sldId id="264" r:id="rId10"/>
    <p:sldId id="265" r:id="rId11"/>
    <p:sldId id="271" r:id="rId12"/>
    <p:sldId id="268" r:id="rId13"/>
    <p:sldId id="270" r:id="rId14"/>
    <p:sldId id="267" r:id="rId15"/>
    <p:sldId id="258" r:id="rId16"/>
    <p:sldId id="274" r:id="rId17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8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ict"/><Relationship Id="rId2" Type="http://schemas.openxmlformats.org/officeDocument/2006/relationships/image" Target="../media/image2.pict"/><Relationship Id="rId3" Type="http://schemas.openxmlformats.org/officeDocument/2006/relationships/image" Target="../media/image3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ict"/><Relationship Id="rId2" Type="http://schemas.openxmlformats.org/officeDocument/2006/relationships/image" Target="../media/image10.pict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ict"/><Relationship Id="rId4" Type="http://schemas.openxmlformats.org/officeDocument/2006/relationships/image" Target="../media/image20.pict"/><Relationship Id="rId5" Type="http://schemas.openxmlformats.org/officeDocument/2006/relationships/image" Target="../media/image21.pict"/><Relationship Id="rId1" Type="http://schemas.openxmlformats.org/officeDocument/2006/relationships/image" Target="../media/image17.pict"/><Relationship Id="rId2" Type="http://schemas.openxmlformats.org/officeDocument/2006/relationships/image" Target="../media/image18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ict"/><Relationship Id="rId2" Type="http://schemas.openxmlformats.org/officeDocument/2006/relationships/image" Target="../media/image27.pict"/><Relationship Id="rId3" Type="http://schemas.openxmlformats.org/officeDocument/2006/relationships/image" Target="../media/image28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ict"/><Relationship Id="rId2" Type="http://schemas.openxmlformats.org/officeDocument/2006/relationships/image" Target="../media/image45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ict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ict"/><Relationship Id="rId2" Type="http://schemas.openxmlformats.org/officeDocument/2006/relationships/image" Target="../media/image61.pict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1DC9F-A06F-8F48-8720-0D790304AF7F}" type="datetimeFigureOut">
              <a:rPr lang="ja-JP" altLang="en-US" smtClean="0"/>
              <a:pPr/>
              <a:t>14.3.9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9278C-FBE1-E044-ADB0-6F3873C3264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9278C-FBE1-E044-ADB0-6F3873C32649}" type="slidenum">
              <a:rPr lang="ja-JP" altLang="en-US" smtClean="0"/>
              <a:pPr/>
              <a:t>7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5238-4657-744D-A4B6-CAB723B6AD10}" type="datetimeFigureOut">
              <a:rPr lang="ja-JP" altLang="en-US" smtClean="0"/>
              <a:pPr/>
              <a:t>14.3.9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9EAC-27A9-0345-82A4-7A930750A2A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5238-4657-744D-A4B6-CAB723B6AD10}" type="datetimeFigureOut">
              <a:rPr lang="ja-JP" altLang="en-US" smtClean="0"/>
              <a:pPr/>
              <a:t>14.3.9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9EAC-27A9-0345-82A4-7A930750A2A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5238-4657-744D-A4B6-CAB723B6AD10}" type="datetimeFigureOut">
              <a:rPr lang="ja-JP" altLang="en-US" smtClean="0"/>
              <a:pPr/>
              <a:t>14.3.9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9EAC-27A9-0345-82A4-7A930750A2A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5238-4657-744D-A4B6-CAB723B6AD10}" type="datetimeFigureOut">
              <a:rPr lang="ja-JP" altLang="en-US" smtClean="0"/>
              <a:pPr/>
              <a:t>14.3.9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9EAC-27A9-0345-82A4-7A930750A2A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5238-4657-744D-A4B6-CAB723B6AD10}" type="datetimeFigureOut">
              <a:rPr lang="ja-JP" altLang="en-US" smtClean="0"/>
              <a:pPr/>
              <a:t>14.3.9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9EAC-27A9-0345-82A4-7A930750A2A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5238-4657-744D-A4B6-CAB723B6AD10}" type="datetimeFigureOut">
              <a:rPr lang="ja-JP" altLang="en-US" smtClean="0"/>
              <a:pPr/>
              <a:t>14.3.9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9EAC-27A9-0345-82A4-7A930750A2A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5238-4657-744D-A4B6-CAB723B6AD10}" type="datetimeFigureOut">
              <a:rPr lang="ja-JP" altLang="en-US" smtClean="0"/>
              <a:pPr/>
              <a:t>14.3.9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9EAC-27A9-0345-82A4-7A930750A2A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5238-4657-744D-A4B6-CAB723B6AD10}" type="datetimeFigureOut">
              <a:rPr lang="ja-JP" altLang="en-US" smtClean="0"/>
              <a:pPr/>
              <a:t>14.3.9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9EAC-27A9-0345-82A4-7A930750A2A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5238-4657-744D-A4B6-CAB723B6AD10}" type="datetimeFigureOut">
              <a:rPr lang="ja-JP" altLang="en-US" smtClean="0"/>
              <a:pPr/>
              <a:t>14.3.9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9EAC-27A9-0345-82A4-7A930750A2A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5238-4657-744D-A4B6-CAB723B6AD10}" type="datetimeFigureOut">
              <a:rPr lang="ja-JP" altLang="en-US" smtClean="0"/>
              <a:pPr/>
              <a:t>14.3.9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9EAC-27A9-0345-82A4-7A930750A2A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5238-4657-744D-A4B6-CAB723B6AD10}" type="datetimeFigureOut">
              <a:rPr lang="ja-JP" altLang="en-US" smtClean="0"/>
              <a:pPr/>
              <a:t>14.3.9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9EAC-27A9-0345-82A4-7A930750A2A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95238-4657-744D-A4B6-CAB723B6AD10}" type="datetimeFigureOut">
              <a:rPr lang="ja-JP" altLang="en-US" smtClean="0"/>
              <a:pPr/>
              <a:t>14.3.9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A9EAC-27A9-0345-82A4-7A930750A2A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df"/><Relationship Id="rId4" Type="http://schemas.openxmlformats.org/officeDocument/2006/relationships/image" Target="../media/image47.png"/><Relationship Id="rId5" Type="http://schemas.openxmlformats.org/officeDocument/2006/relationships/oleObject" Target="../embeddings/Microsoft___14.bin"/><Relationship Id="rId6" Type="http://schemas.openxmlformats.org/officeDocument/2006/relationships/oleObject" Target="../embeddings/Microsoft___15.bin"/><Relationship Id="rId7" Type="http://schemas.openxmlformats.org/officeDocument/2006/relationships/image" Target="../media/image48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8" Type="http://schemas.openxmlformats.org/officeDocument/2006/relationships/oleObject" Target="../embeddings/Microsoft___16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df"/><Relationship Id="rId4" Type="http://schemas.openxmlformats.org/officeDocument/2006/relationships/image" Target="../media/image57.png"/><Relationship Id="rId5" Type="http://schemas.openxmlformats.org/officeDocument/2006/relationships/oleObject" Target="../embeddings/Microsoft___17.bin"/><Relationship Id="rId6" Type="http://schemas.openxmlformats.org/officeDocument/2006/relationships/image" Target="../media/image58.pdf"/><Relationship Id="rId7" Type="http://schemas.openxmlformats.org/officeDocument/2006/relationships/image" Target="../media/image59.png"/><Relationship Id="rId8" Type="http://schemas.openxmlformats.org/officeDocument/2006/relationships/oleObject" Target="../embeddings/Microsoft___18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__19.bin"/><Relationship Id="rId4" Type="http://schemas.openxmlformats.org/officeDocument/2006/relationships/oleObject" Target="../embeddings/Microsoft___20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oleObject" Target="../embeddings/Microsoft___21.bin"/><Relationship Id="rId6" Type="http://schemas.openxmlformats.org/officeDocument/2006/relationships/oleObject" Target="../embeddings/Microsoft___22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__1.bin"/><Relationship Id="rId4" Type="http://schemas.openxmlformats.org/officeDocument/2006/relationships/oleObject" Target="../embeddings/Microsoft___2.bin"/><Relationship Id="rId5" Type="http://schemas.openxmlformats.org/officeDocument/2006/relationships/oleObject" Target="../embeddings/Microsoft___3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df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__4.bin"/><Relationship Id="rId4" Type="http://schemas.openxmlformats.org/officeDocument/2006/relationships/oleObject" Target="../embeddings/Microsoft___5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df"/><Relationship Id="rId5" Type="http://schemas.openxmlformats.org/officeDocument/2006/relationships/image" Target="../media/image14.png"/><Relationship Id="rId6" Type="http://schemas.openxmlformats.org/officeDocument/2006/relationships/image" Target="../media/image15.pdf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__9.bin"/><Relationship Id="rId12" Type="http://schemas.openxmlformats.org/officeDocument/2006/relationships/oleObject" Target="../embeddings/Microsoft___10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2.pdf"/><Relationship Id="rId5" Type="http://schemas.openxmlformats.org/officeDocument/2006/relationships/image" Target="../media/image23.png"/><Relationship Id="rId6" Type="http://schemas.openxmlformats.org/officeDocument/2006/relationships/image" Target="../media/image24.pdf"/><Relationship Id="rId7" Type="http://schemas.openxmlformats.org/officeDocument/2006/relationships/image" Target="../media/image25.png"/><Relationship Id="rId8" Type="http://schemas.openxmlformats.org/officeDocument/2006/relationships/oleObject" Target="../embeddings/Microsoft___6.bin"/><Relationship Id="rId9" Type="http://schemas.openxmlformats.org/officeDocument/2006/relationships/oleObject" Target="../embeddings/Microsoft___7.bin"/><Relationship Id="rId10" Type="http://schemas.openxmlformats.org/officeDocument/2006/relationships/oleObject" Target="../embeddings/Microsoft___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__11.bin"/><Relationship Id="rId4" Type="http://schemas.openxmlformats.org/officeDocument/2006/relationships/image" Target="../media/image29.png"/><Relationship Id="rId5" Type="http://schemas.openxmlformats.org/officeDocument/2006/relationships/oleObject" Target="../embeddings/Microsoft___12.bin"/><Relationship Id="rId6" Type="http://schemas.openxmlformats.org/officeDocument/2006/relationships/oleObject" Target="../embeddings/Microsoft___13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df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221796" y="1953010"/>
            <a:ext cx="67251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800" b="1" dirty="0" smtClean="0"/>
              <a:t>銅酸化物高温超伝導体に対する第一原理</a:t>
            </a:r>
            <a:endParaRPr lang="en-US" altLang="ja-JP" sz="2800" b="1" dirty="0" smtClean="0"/>
          </a:p>
          <a:p>
            <a:pPr algn="ctr"/>
            <a:r>
              <a:rPr lang="ja-JP" altLang="en-US" sz="2800" b="1" dirty="0" smtClean="0"/>
              <a:t>低エネルギー有効模型</a:t>
            </a:r>
            <a:r>
              <a:rPr kumimoji="1" lang="ja-JP" altLang="en-US" sz="2800" b="1" dirty="0" smtClean="0"/>
              <a:t>の導出</a:t>
            </a:r>
            <a:r>
              <a:rPr lang="ja-JP" altLang="en-US" sz="2800" b="1" dirty="0" smtClean="0"/>
              <a:t>及び</a:t>
            </a:r>
            <a:r>
              <a:rPr kumimoji="1" lang="ja-JP" altLang="en-US" sz="2800" b="1" dirty="0" smtClean="0"/>
              <a:t>解析</a:t>
            </a:r>
            <a:endParaRPr kumimoji="1" lang="ja-JP" altLang="en-US" sz="28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48055" y="3751584"/>
            <a:ext cx="519885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/>
              <a:t>東京</a:t>
            </a:r>
            <a:r>
              <a:rPr lang="ja-JP" altLang="en-US" sz="2400" dirty="0" smtClean="0"/>
              <a:t>大学</a:t>
            </a:r>
            <a:r>
              <a:rPr kumimoji="1" lang="ja-JP" altLang="en-US" sz="2400" dirty="0" smtClean="0"/>
              <a:t>工学系研究科物理工学専攻</a:t>
            </a:r>
            <a:endParaRPr kumimoji="1" lang="en-US" altLang="ja-JP" sz="2400" dirty="0" smtClean="0"/>
          </a:p>
          <a:p>
            <a:pPr algn="ctr"/>
            <a:r>
              <a:rPr lang="ja-JP" altLang="en-US" sz="2400" dirty="0" smtClean="0"/>
              <a:t>　　　　　　　　　　　宮谷昂佑　今田正俊</a:t>
            </a:r>
            <a:endParaRPr lang="en-US" altLang="ja-JP" sz="2400" dirty="0" smtClean="0"/>
          </a:p>
          <a:p>
            <a:pPr algn="ctr"/>
            <a:endParaRPr lang="en-US" altLang="ja-JP" sz="2400" dirty="0" smtClean="0"/>
          </a:p>
          <a:p>
            <a:pPr algn="ctr"/>
            <a:r>
              <a:rPr lang="ja-JP" altLang="en-US" sz="2400" dirty="0" smtClean="0"/>
              <a:t>　　　　　　　　　　　産業技術</a:t>
            </a:r>
            <a:r>
              <a:rPr kumimoji="1" lang="ja-JP" altLang="en-US" sz="2400" dirty="0" smtClean="0"/>
              <a:t>総合研究所</a:t>
            </a:r>
            <a:endParaRPr kumimoji="1" lang="en-US" altLang="ja-JP" sz="2400" dirty="0" smtClean="0"/>
          </a:p>
          <a:p>
            <a:pPr algn="ctr"/>
            <a:r>
              <a:rPr lang="ja-JP" altLang="en-US" sz="2400" dirty="0" smtClean="0"/>
              <a:t>　　　　　　　　　　　　　　　　　　　　三宅隆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52187" y="129908"/>
            <a:ext cx="8307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新学術領域</a:t>
            </a:r>
            <a:r>
              <a:rPr lang="ja-JP" altLang="en-US" dirty="0" smtClean="0"/>
              <a:t>「コンピューティクスによる物質デザイン：複合相関と非平衡ダイナミクス」</a:t>
            </a:r>
            <a:endParaRPr lang="en-US" altLang="ja-JP" dirty="0" smtClean="0"/>
          </a:p>
          <a:p>
            <a:r>
              <a:rPr lang="en-US" altLang="ja-JP" dirty="0" smtClean="0"/>
              <a:t>                 </a:t>
            </a:r>
            <a:r>
              <a:rPr lang="ja-JP" altLang="en-US" dirty="0" smtClean="0"/>
              <a:t>　　　　　　　　　　　　　　　　　　　　　　　　　　　　　　　　　　　</a:t>
            </a:r>
            <a:r>
              <a:rPr lang="en-US" altLang="ja-JP" dirty="0" smtClean="0"/>
              <a:t>        2014/03/10-11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4352636" y="532245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06301" y="195215"/>
            <a:ext cx="488872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sz="2800" b="1" dirty="0" smtClean="0"/>
              <a:t>2</a:t>
            </a:r>
            <a:r>
              <a:rPr lang="ja-JP" altLang="en-US" sz="2800" b="1" dirty="0" smtClean="0"/>
              <a:t>バンド</a:t>
            </a:r>
            <a:r>
              <a:rPr lang="en-US" altLang="en-US" sz="2800" b="1" dirty="0" smtClean="0"/>
              <a:t>低エネルギー</a:t>
            </a:r>
            <a:r>
              <a:rPr kumimoji="1" lang="ja-JP" altLang="en-US" sz="2800" b="1" dirty="0" smtClean="0"/>
              <a:t>有効模型</a:t>
            </a:r>
            <a:endParaRPr kumimoji="1" lang="ja-JP" altLang="en-US" sz="2800" b="1" dirty="0"/>
          </a:p>
        </p:txBody>
      </p:sp>
      <p:pic>
        <p:nvPicPr>
          <p:cNvPr id="14" name="図 13" descr="スクリーンショット（2014-02-07 8.21.26）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502" y="826663"/>
            <a:ext cx="4585600" cy="3805184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582664" y="4767957"/>
            <a:ext cx="85297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6600"/>
              </a:buClr>
              <a:buFont typeface="Arial"/>
              <a:buChar char="•"/>
            </a:pPr>
            <a:r>
              <a:rPr lang="en-US" altLang="ja-JP" sz="2400" dirty="0" smtClean="0"/>
              <a:t> Hg</a:t>
            </a:r>
            <a:r>
              <a:rPr lang="ja-JP" altLang="en-US" sz="2400" dirty="0" smtClean="0"/>
              <a:t>系銅酸化物・・・</a:t>
            </a:r>
            <a:r>
              <a:rPr lang="en-US" altLang="ja-JP" sz="2400" dirty="0" smtClean="0"/>
              <a:t> dz</a:t>
            </a:r>
            <a:r>
              <a:rPr lang="en-US" altLang="ja-JP" sz="2400" baseline="30000" dirty="0" smtClean="0"/>
              <a:t>2</a:t>
            </a:r>
            <a:r>
              <a:rPr lang="ja-JP" altLang="en-US" sz="2400" dirty="0" smtClean="0"/>
              <a:t>軌道の影響は</a:t>
            </a:r>
            <a:r>
              <a:rPr lang="en-US" altLang="ja-JP" sz="2400" dirty="0" smtClean="0"/>
              <a:t>La</a:t>
            </a:r>
            <a:r>
              <a:rPr lang="ja-JP" altLang="en-US" sz="2400" dirty="0" smtClean="0"/>
              <a:t>系と比べ小さい</a:t>
            </a:r>
            <a:endParaRPr lang="en-US" altLang="ja-JP" sz="2400" dirty="0" smtClean="0"/>
          </a:p>
          <a:p>
            <a:pPr>
              <a:buClr>
                <a:srgbClr val="FF6600"/>
              </a:buClr>
            </a:pPr>
            <a:r>
              <a:rPr lang="ja-JP" altLang="ja-JP" sz="2400" dirty="0" smtClean="0"/>
              <a:t>　</a:t>
            </a:r>
            <a:r>
              <a:rPr lang="ja-JP" altLang="en-US" sz="2400" dirty="0" smtClean="0"/>
              <a:t>　　　　　　　　　　　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１軌道模型と差異が見られない</a:t>
            </a:r>
            <a:endParaRPr lang="en-US" altLang="ja-JP" sz="2400" dirty="0" smtClean="0"/>
          </a:p>
          <a:p>
            <a:pPr>
              <a:buClr>
                <a:srgbClr val="FF6600"/>
              </a:buClr>
              <a:buFont typeface="Arial"/>
              <a:buChar char="•"/>
            </a:pPr>
            <a:r>
              <a:rPr lang="en-US" altLang="ja-JP" sz="2400" dirty="0" smtClean="0"/>
              <a:t> La</a:t>
            </a:r>
            <a:r>
              <a:rPr lang="ja-JP" altLang="en-US" sz="2400" dirty="0" smtClean="0"/>
              <a:t>系銅酸化物・・・</a:t>
            </a:r>
            <a:r>
              <a:rPr lang="en-US" altLang="ja-JP" sz="2400" dirty="0" smtClean="0"/>
              <a:t>  dz</a:t>
            </a:r>
            <a:r>
              <a:rPr lang="en-US" altLang="ja-JP" sz="2400" baseline="30000" dirty="0" smtClean="0"/>
              <a:t>2</a:t>
            </a:r>
            <a:r>
              <a:rPr lang="ja-JP" altLang="en-US" sz="2400" dirty="0" smtClean="0"/>
              <a:t>軌道からの遮蔽の有無で</a:t>
            </a:r>
            <a:r>
              <a:rPr lang="en-US" altLang="ja-JP" sz="2400" dirty="0" smtClean="0"/>
              <a:t>2</a:t>
            </a:r>
            <a:r>
              <a:rPr lang="ja-JP" altLang="en-US" sz="2400" dirty="0" smtClean="0"/>
              <a:t>軌道模型</a:t>
            </a:r>
            <a:endParaRPr lang="en-US" altLang="ja-JP" sz="2400" dirty="0" smtClean="0"/>
          </a:p>
          <a:p>
            <a:pPr>
              <a:buClr>
                <a:srgbClr val="FF6600"/>
              </a:buClr>
            </a:pPr>
            <a:r>
              <a:rPr lang="ja-JP" altLang="ja-JP" sz="2400" dirty="0" smtClean="0"/>
              <a:t>　</a:t>
            </a:r>
            <a:r>
              <a:rPr lang="ja-JP" altLang="en-US" sz="2400" dirty="0" smtClean="0"/>
              <a:t>　　　　　　　　　　　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と顕著な差が１軌道模型の有効相互作用</a:t>
            </a:r>
            <a:endParaRPr lang="en-US" altLang="ja-JP" sz="2400" dirty="0" smtClean="0"/>
          </a:p>
          <a:p>
            <a:pPr>
              <a:buClr>
                <a:srgbClr val="FF6600"/>
              </a:buClr>
            </a:pPr>
            <a:r>
              <a:rPr lang="ja-JP" altLang="ja-JP" sz="2400" dirty="0" smtClean="0"/>
              <a:t>　</a:t>
            </a:r>
            <a:r>
              <a:rPr lang="ja-JP" altLang="en-US" sz="2400" dirty="0" smtClean="0"/>
              <a:t>　　　　　　　　　　　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に現れる</a:t>
            </a:r>
            <a:endParaRPr lang="en-US" altLang="en-US" sz="2400" dirty="0" smtClean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315069" y="4262515"/>
            <a:ext cx="570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eV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693729" y="6430825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10</a:t>
            </a:r>
            <a:endParaRPr kumimoji="1" lang="ja-JP" altLang="en-US" dirty="0"/>
          </a:p>
        </p:txBody>
      </p:sp>
      <p:cxnSp>
        <p:nvCxnSpPr>
          <p:cNvPr id="10" name="直線コネクタ 9"/>
          <p:cNvCxnSpPr/>
          <p:nvPr/>
        </p:nvCxnSpPr>
        <p:spPr>
          <a:xfrm>
            <a:off x="4502346" y="2832752"/>
            <a:ext cx="647891" cy="1588"/>
          </a:xfrm>
          <a:prstGeom prst="line">
            <a:avLst/>
          </a:prstGeom>
          <a:ln>
            <a:solidFill>
              <a:srgbClr val="FF0000"/>
            </a:solidFill>
            <a:prstDash val="sysDash"/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5738393" y="2829576"/>
            <a:ext cx="647891" cy="1588"/>
          </a:xfrm>
          <a:prstGeom prst="line">
            <a:avLst/>
          </a:prstGeom>
          <a:ln>
            <a:solidFill>
              <a:srgbClr val="FF0000"/>
            </a:solidFill>
            <a:prstDash val="sysDash"/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682997" y="1028592"/>
            <a:ext cx="3673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多変数変分モンテカルロ法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44042" y="706453"/>
            <a:ext cx="423705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6600"/>
              </a:buClr>
              <a:buSzPct val="70000"/>
              <a:buFont typeface="Wingdings" charset="2"/>
              <a:buChar char="l"/>
            </a:pPr>
            <a:r>
              <a:rPr kumimoji="1" lang="en-US" altLang="ja-JP" sz="2400" dirty="0" smtClean="0"/>
              <a:t> </a:t>
            </a:r>
            <a:r>
              <a:rPr kumimoji="1" lang="ja-JP" altLang="en-US" sz="2400" dirty="0" smtClean="0"/>
              <a:t>大規模系の取り扱いが可能</a:t>
            </a:r>
            <a:endParaRPr kumimoji="1" lang="en-US" altLang="ja-JP" sz="2400" dirty="0" smtClean="0"/>
          </a:p>
          <a:p>
            <a:pPr>
              <a:buClr>
                <a:srgbClr val="FF6600"/>
              </a:buClr>
              <a:buSzPct val="70000"/>
              <a:buFont typeface="Wingdings" charset="2"/>
              <a:buChar char="l"/>
            </a:pPr>
            <a:r>
              <a:rPr kumimoji="1" lang="en-US" altLang="ja-JP" sz="2400" dirty="0" smtClean="0"/>
              <a:t> </a:t>
            </a:r>
            <a:r>
              <a:rPr kumimoji="1" lang="ja-JP" altLang="en-US" sz="2400" dirty="0" smtClean="0"/>
              <a:t>負符号問題が生じない</a:t>
            </a:r>
            <a:endParaRPr kumimoji="1" lang="en-US" altLang="ja-JP" sz="2400" dirty="0" smtClean="0"/>
          </a:p>
          <a:p>
            <a:pPr>
              <a:buClr>
                <a:srgbClr val="FF6600"/>
              </a:buClr>
              <a:buSzPct val="70000"/>
              <a:buFont typeface="Wingdings" charset="2"/>
              <a:buChar char="l"/>
            </a:pPr>
            <a:r>
              <a:rPr lang="en-US" altLang="ja-JP" sz="2400" dirty="0" smtClean="0"/>
              <a:t> </a:t>
            </a:r>
            <a:r>
              <a:rPr lang="ja-JP" altLang="en-US" sz="2400" dirty="0" smtClean="0"/>
              <a:t>電子相関、量子揺らぎを考慮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06301" y="99359"/>
            <a:ext cx="803096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sz="2800" b="1" dirty="0" smtClean="0"/>
              <a:t>低エネルギー</a:t>
            </a:r>
            <a:r>
              <a:rPr lang="ja-JP" altLang="en-US" sz="2800" b="1" dirty="0" smtClean="0"/>
              <a:t>ソルバー（多変数変分モンテカルロ法）</a:t>
            </a:r>
            <a:endParaRPr kumimoji="1" lang="ja-JP" altLang="en-US" sz="2800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47182" y="5884315"/>
            <a:ext cx="7793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超伝導、反強磁性揺らぎ、相関金属など柔軟な記述が可能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06957" y="2053685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変分波動関数</a:t>
            </a:r>
            <a:endParaRPr kumimoji="1" lang="ja-JP" altLang="en-US" sz="2400" dirty="0"/>
          </a:p>
        </p:txBody>
      </p:sp>
      <p:sp>
        <p:nvSpPr>
          <p:cNvPr id="18" name="左中かっこ 17"/>
          <p:cNvSpPr/>
          <p:nvPr/>
        </p:nvSpPr>
        <p:spPr>
          <a:xfrm>
            <a:off x="4327165" y="807555"/>
            <a:ext cx="240775" cy="98114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 descr="スクリーンショット（2014-02-07 0.21.20）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282" y="1906781"/>
            <a:ext cx="5347406" cy="757549"/>
          </a:xfrm>
          <a:prstGeom prst="rect">
            <a:avLst/>
          </a:prstGeom>
        </p:spPr>
      </p:pic>
      <p:pic>
        <p:nvPicPr>
          <p:cNvPr id="21" name="図 20" descr="スクリーンショット（2014-02-07 0.19.59）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374" y="3585905"/>
            <a:ext cx="4169601" cy="679008"/>
          </a:xfrm>
          <a:prstGeom prst="rect">
            <a:avLst/>
          </a:prstGeom>
        </p:spPr>
      </p:pic>
      <p:pic>
        <p:nvPicPr>
          <p:cNvPr id="22" name="図 21" descr="スクリーンショット（2014-02-07 0.20.26）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889" y="4252249"/>
            <a:ext cx="3668433" cy="867431"/>
          </a:xfrm>
          <a:prstGeom prst="rect">
            <a:avLst/>
          </a:prstGeom>
        </p:spPr>
      </p:pic>
      <p:pic>
        <p:nvPicPr>
          <p:cNvPr id="23" name="図 22" descr="スクリーンショット（2014-02-07 0.20.46）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869" y="5044916"/>
            <a:ext cx="3080422" cy="911291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5283171" y="3008310"/>
            <a:ext cx="383876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err="1" smtClean="0"/>
              <a:t>Gutzwiller</a:t>
            </a:r>
            <a:r>
              <a:rPr kumimoji="1" lang="ja-JP" altLang="en-US" sz="2400" dirty="0" smtClean="0"/>
              <a:t>、</a:t>
            </a:r>
            <a:r>
              <a:rPr kumimoji="1" lang="en-US" altLang="ja-JP" sz="2400" dirty="0" err="1" smtClean="0"/>
              <a:t>Jastrow</a:t>
            </a:r>
            <a:r>
              <a:rPr kumimoji="1" lang="ja-JP" altLang="en-US" sz="2400" dirty="0" smtClean="0"/>
              <a:t>相関因子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短距離、長距離電子相関</a:t>
            </a:r>
            <a:endParaRPr kumimoji="1" lang="en-US" altLang="ja-JP" sz="2400" dirty="0" smtClean="0"/>
          </a:p>
          <a:p>
            <a:pPr algn="ctr"/>
            <a:r>
              <a:rPr lang="ja-JP" altLang="en-US" sz="2400" dirty="0" smtClean="0"/>
              <a:t>（モット転移の記述）</a:t>
            </a:r>
            <a:endParaRPr kumimoji="1" lang="ja-JP" altLang="en-US" sz="24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567940" y="4511056"/>
            <a:ext cx="4522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二重占有と空サイト</a:t>
            </a:r>
            <a:r>
              <a:rPr kumimoji="1" lang="ja-JP" altLang="en-US" sz="2400" dirty="0" smtClean="0"/>
              <a:t>の束縛を記述</a:t>
            </a:r>
            <a:endParaRPr kumimoji="1" lang="ja-JP" altLang="en-US" sz="24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038249" y="5320444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 smtClean="0"/>
              <a:t>一体</a:t>
            </a:r>
            <a:r>
              <a:rPr kumimoji="1" lang="ja-JP" altLang="en-US" sz="2400" dirty="0" smtClean="0"/>
              <a:t>波動関数</a:t>
            </a:r>
            <a:endParaRPr kumimoji="1" lang="ja-JP" altLang="en-US" sz="2400" dirty="0"/>
          </a:p>
        </p:txBody>
      </p:sp>
      <p:sp>
        <p:nvSpPr>
          <p:cNvPr id="28" name="正方形/長方形 27"/>
          <p:cNvSpPr/>
          <p:nvPr/>
        </p:nvSpPr>
        <p:spPr>
          <a:xfrm>
            <a:off x="902771" y="1469594"/>
            <a:ext cx="31594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err="1" smtClean="0"/>
              <a:t>D.Tahara</a:t>
            </a:r>
            <a:r>
              <a:rPr lang="en-US" altLang="ja-JP" sz="1600" i="1" dirty="0" smtClean="0"/>
              <a:t> et al</a:t>
            </a:r>
            <a:r>
              <a:rPr lang="en-US" altLang="ja-JP" sz="1600" dirty="0" smtClean="0"/>
              <a:t>., JPSJ</a:t>
            </a:r>
            <a:r>
              <a:rPr lang="en-US" altLang="ja-JP" sz="1600" b="1" dirty="0" smtClean="0"/>
              <a:t>77</a:t>
            </a:r>
            <a:r>
              <a:rPr lang="en-US" altLang="ja-JP" sz="1600" dirty="0" smtClean="0"/>
              <a:t>(2008)114701</a:t>
            </a:r>
            <a:endParaRPr lang="ja-JP" altLang="en-US" sz="16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8693729" y="6430825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11</a:t>
            </a:r>
            <a:endParaRPr kumimoji="1" lang="ja-JP" altLang="en-US" dirty="0"/>
          </a:p>
        </p:txBody>
      </p:sp>
      <p:pic>
        <p:nvPicPr>
          <p:cNvPr id="30" name="図 29" descr="スクリーンショット（2014-02-10 3.16.20）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869" y="2780117"/>
            <a:ext cx="2651866" cy="875668"/>
          </a:xfrm>
          <a:prstGeom prst="rect">
            <a:avLst/>
          </a:prstGeom>
        </p:spPr>
      </p:pic>
      <p:sp>
        <p:nvSpPr>
          <p:cNvPr id="31" name="右中かっこ 30"/>
          <p:cNvSpPr/>
          <p:nvPr/>
        </p:nvSpPr>
        <p:spPr>
          <a:xfrm>
            <a:off x="5096935" y="2959847"/>
            <a:ext cx="210196" cy="132902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角丸四角形 32"/>
          <p:cNvSpPr/>
          <p:nvPr/>
        </p:nvSpPr>
        <p:spPr>
          <a:xfrm>
            <a:off x="3804451" y="2002637"/>
            <a:ext cx="1550767" cy="512713"/>
          </a:xfrm>
          <a:prstGeom prst="roundRect">
            <a:avLst/>
          </a:prstGeom>
          <a:noFill/>
          <a:ln w="28575" cmpd="sng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角丸四角形 33"/>
          <p:cNvSpPr/>
          <p:nvPr/>
        </p:nvSpPr>
        <p:spPr>
          <a:xfrm>
            <a:off x="5415118" y="2002637"/>
            <a:ext cx="1725169" cy="512713"/>
          </a:xfrm>
          <a:prstGeom prst="roundRect">
            <a:avLst/>
          </a:prstGeom>
          <a:noFill/>
          <a:ln w="28575" cmpd="sng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013942" y="253060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0000FF"/>
                </a:solidFill>
              </a:rPr>
              <a:t>相関因子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448808" y="2530605"/>
            <a:ext cx="3382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5"/>
                </a:solidFill>
              </a:rPr>
              <a:t>量子数射影（系の対称性を回復）</a:t>
            </a:r>
            <a:endParaRPr kumimoji="1" lang="ja-JP" altLang="en-US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975301" y="5557472"/>
            <a:ext cx="62889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6600"/>
              </a:buClr>
              <a:buSzPct val="70000"/>
              <a:buFont typeface="Wingdings" charset="2"/>
              <a:buChar char="l"/>
            </a:pPr>
            <a:r>
              <a:rPr lang="en-US" altLang="ja-JP" sz="2400" dirty="0" smtClean="0"/>
              <a:t> </a:t>
            </a:r>
            <a:r>
              <a:rPr lang="ja-JP" altLang="en-US" sz="2400" dirty="0" smtClean="0"/>
              <a:t>反強磁性</a:t>
            </a:r>
            <a:r>
              <a:rPr lang="en-US" altLang="ja-JP" sz="2400" dirty="0" smtClean="0"/>
              <a:t>+</a:t>
            </a:r>
            <a:r>
              <a:rPr lang="ja-JP" altLang="en-US" sz="2400" dirty="0" smtClean="0"/>
              <a:t>超伝導の共存領域の探索</a:t>
            </a:r>
            <a:endParaRPr lang="en-US" altLang="ja-JP" sz="2400" dirty="0" smtClean="0"/>
          </a:p>
          <a:p>
            <a:pPr>
              <a:buClr>
                <a:srgbClr val="FF6600"/>
              </a:buClr>
              <a:buSzPct val="70000"/>
              <a:buFont typeface="Wingdings" charset="2"/>
              <a:buChar char="l"/>
            </a:pPr>
            <a:r>
              <a:rPr lang="en-US" altLang="ja-JP" sz="2400" dirty="0" smtClean="0"/>
              <a:t> </a:t>
            </a:r>
            <a:r>
              <a:rPr lang="ja-JP" altLang="en-US" sz="2400" dirty="0" smtClean="0"/>
              <a:t>インコメンシュレートな反強磁性秩序の可能性</a:t>
            </a:r>
            <a:endParaRPr lang="en-US" altLang="ja-JP" sz="24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523712" y="3846293"/>
            <a:ext cx="65878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強い２次元性、乱れによって</a:t>
            </a:r>
            <a:r>
              <a:rPr lang="ja-JP" altLang="en-US" sz="2400" dirty="0" smtClean="0"/>
              <a:t>反強磁性</a:t>
            </a:r>
            <a:r>
              <a:rPr kumimoji="1" lang="ja-JP" altLang="en-US" sz="2400" dirty="0" smtClean="0"/>
              <a:t>秩序が崩壊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本質的には最適ドープまで</a:t>
            </a:r>
            <a:r>
              <a:rPr lang="ja-JP" altLang="en-US" sz="2400" dirty="0" smtClean="0"/>
              <a:t>反強磁性</a:t>
            </a:r>
            <a:r>
              <a:rPr kumimoji="1" lang="ja-JP" altLang="en-US" sz="2400" dirty="0" smtClean="0"/>
              <a:t>秩序が残る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24464" y="195215"/>
            <a:ext cx="740626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b="1" dirty="0" smtClean="0"/>
              <a:t>Hg</a:t>
            </a:r>
            <a:r>
              <a:rPr lang="ja-JP" altLang="en-US" sz="2800" b="1" dirty="0" smtClean="0"/>
              <a:t>系第一原理有効模型における反強磁性秩序</a:t>
            </a:r>
            <a:endParaRPr lang="ja-JP" altLang="en-US" sz="2800" b="1" dirty="0"/>
          </a:p>
        </p:txBody>
      </p:sp>
      <p:pic>
        <p:nvPicPr>
          <p:cNvPr id="12" name="図 11" descr="Sq_peak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90425" y="937841"/>
            <a:ext cx="4228135" cy="2908452"/>
          </a:xfrm>
          <a:prstGeom prst="rect">
            <a:avLst/>
          </a:prstGeom>
        </p:spPr>
      </p:pic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6262920" y="2724846"/>
          <a:ext cx="1799500" cy="504484"/>
        </p:xfrm>
        <a:graphic>
          <a:graphicData uri="http://schemas.openxmlformats.org/presentationml/2006/ole">
            <p:oleObj spid="_x0000_s43011" name="数式" r:id="rId5" imgW="723900" imgH="203200" progId="Equation.3">
              <p:embed/>
            </p:oleObj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624464" y="4987648"/>
            <a:ext cx="198002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800" b="1" dirty="0" smtClean="0"/>
              <a:t>今後の課題</a:t>
            </a:r>
            <a:endParaRPr lang="ja-JP" altLang="en-US" sz="2800" b="1" dirty="0"/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6262920" y="1990420"/>
          <a:ext cx="1800225" cy="504825"/>
        </p:xfrm>
        <a:graphic>
          <a:graphicData uri="http://schemas.openxmlformats.org/presentationml/2006/ole">
            <p:oleObj spid="_x0000_s43012" name="数式" r:id="rId6" imgW="723900" imgH="203200" progId="Equation.3">
              <p:embed/>
            </p:oleObj>
          </a:graphicData>
        </a:graphic>
      </p:graphicFrame>
      <p:sp>
        <p:nvSpPr>
          <p:cNvPr id="16" name="テキスト ボックス 15"/>
          <p:cNvSpPr txBox="1"/>
          <p:nvPr/>
        </p:nvSpPr>
        <p:spPr>
          <a:xfrm>
            <a:off x="5032442" y="2664556"/>
            <a:ext cx="113594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 smtClean="0"/>
              <a:t>実験</a:t>
            </a:r>
            <a:endParaRPr kumimoji="1" lang="en-US" altLang="ja-JP" sz="2000" dirty="0" smtClean="0"/>
          </a:p>
          <a:p>
            <a:pPr algn="ctr"/>
            <a:r>
              <a:rPr lang="ja-JP" altLang="en-US" dirty="0" smtClean="0"/>
              <a:t>（</a:t>
            </a:r>
            <a:r>
              <a:rPr lang="en-US" altLang="ja-JP" dirty="0" smtClean="0"/>
              <a:t>Hg1245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074888" y="1871885"/>
            <a:ext cx="109211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i="1" dirty="0" err="1" smtClean="0"/>
              <a:t>a</a:t>
            </a:r>
            <a:r>
              <a:rPr kumimoji="1" lang="en-US" altLang="ja-JP" sz="2000" i="1" dirty="0" err="1" smtClean="0"/>
              <a:t>b</a:t>
            </a:r>
            <a:r>
              <a:rPr kumimoji="1" lang="en-US" altLang="ja-JP" sz="2000" i="1" dirty="0" smtClean="0"/>
              <a:t> initio</a:t>
            </a:r>
          </a:p>
          <a:p>
            <a:pPr algn="ctr"/>
            <a:r>
              <a:rPr lang="en-US" altLang="ja-JP" dirty="0" smtClean="0"/>
              <a:t>(Hg1201)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5125658" y="4567537"/>
            <a:ext cx="33150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err="1" smtClean="0"/>
              <a:t>H.Mukuda</a:t>
            </a:r>
            <a:r>
              <a:rPr lang="en-US" altLang="ja-JP" sz="1600" dirty="0" smtClean="0"/>
              <a:t> </a:t>
            </a:r>
            <a:r>
              <a:rPr lang="en-US" altLang="ja-JP" sz="1600" i="1" dirty="0" smtClean="0"/>
              <a:t>et al</a:t>
            </a:r>
            <a:r>
              <a:rPr lang="en-US" altLang="ja-JP" sz="1600" dirty="0" smtClean="0"/>
              <a:t>., JPSJ</a:t>
            </a:r>
            <a:r>
              <a:rPr lang="en-US" altLang="ja-JP" sz="1600" b="1" dirty="0" smtClean="0"/>
              <a:t>77</a:t>
            </a:r>
            <a:r>
              <a:rPr lang="en-US" altLang="ja-JP" sz="1600" dirty="0" smtClean="0"/>
              <a:t>(2008)124706</a:t>
            </a:r>
            <a:endParaRPr lang="ja-JP" altLang="en-US" sz="1600" dirty="0"/>
          </a:p>
        </p:txBody>
      </p:sp>
      <p:pic>
        <p:nvPicPr>
          <p:cNvPr id="19" name="図 18" descr="スクリーンショット（2014-02-06 23.35.34）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7643" y="1054351"/>
            <a:ext cx="4047976" cy="815217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8693729" y="6430825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12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スクリーンショット（2014-02-06 11.05.51）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133" y="5999200"/>
            <a:ext cx="1537946" cy="466345"/>
          </a:xfrm>
          <a:prstGeom prst="rect">
            <a:avLst/>
          </a:prstGeom>
        </p:spPr>
      </p:pic>
      <p:pic>
        <p:nvPicPr>
          <p:cNvPr id="6" name="図 5" descr="スクリーンショット（2014-02-06 11.05.34）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7394" y="5845163"/>
            <a:ext cx="2692400" cy="83820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706301" y="195215"/>
            <a:ext cx="269817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/>
              <a:t>超伝導相関関数</a:t>
            </a:r>
            <a:endParaRPr kumimoji="1" lang="ja-JP" altLang="en-US" sz="2800" b="1" dirty="0"/>
          </a:p>
        </p:txBody>
      </p:sp>
      <p:pic>
        <p:nvPicPr>
          <p:cNvPr id="12" name="図 11" descr="スクリーンショット（2014-02-07 0.42.59）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785" y="1041174"/>
            <a:ext cx="6481907" cy="1165843"/>
          </a:xfrm>
          <a:prstGeom prst="rect">
            <a:avLst/>
          </a:prstGeom>
        </p:spPr>
      </p:pic>
      <p:pic>
        <p:nvPicPr>
          <p:cNvPr id="14" name="図 13" descr="スクリーンショット（2014-02-07 0.43.18）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436" y="2103503"/>
            <a:ext cx="7231813" cy="519787"/>
          </a:xfrm>
          <a:prstGeom prst="rect">
            <a:avLst/>
          </a:prstGeom>
        </p:spPr>
      </p:pic>
      <p:pic>
        <p:nvPicPr>
          <p:cNvPr id="15" name="図 14" descr="スクリーンショット（2014-02-07 0.44.30）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865" y="3959462"/>
            <a:ext cx="6895939" cy="1015235"/>
          </a:xfrm>
          <a:prstGeom prst="rect">
            <a:avLst/>
          </a:prstGeom>
        </p:spPr>
      </p:pic>
      <p:sp>
        <p:nvSpPr>
          <p:cNvPr id="22" name="円/楕円 21"/>
          <p:cNvSpPr/>
          <p:nvPr/>
        </p:nvSpPr>
        <p:spPr>
          <a:xfrm>
            <a:off x="6422979" y="3357163"/>
            <a:ext cx="246730" cy="72297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74841" y="3567978"/>
            <a:ext cx="3121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6600"/>
              </a:buClr>
              <a:buSzPct val="70000"/>
              <a:buFont typeface="Wingdings" charset="2"/>
              <a:buChar char="l"/>
            </a:pPr>
            <a:r>
              <a:rPr kumimoji="1" lang="en-US" altLang="ja-JP" sz="2400" dirty="0" smtClean="0"/>
              <a:t> </a:t>
            </a:r>
            <a:r>
              <a:rPr kumimoji="1" lang="ja-JP" altLang="en-US" sz="2400" dirty="0" smtClean="0"/>
              <a:t>同時刻ペア相関関数</a:t>
            </a:r>
            <a:endParaRPr kumimoji="1" lang="ja-JP" altLang="en-US" sz="2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18281" y="776978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6600"/>
              </a:buClr>
              <a:buSzPct val="70000"/>
              <a:buFont typeface="Wingdings" charset="2"/>
              <a:buChar char="l"/>
            </a:pPr>
            <a:r>
              <a:rPr kumimoji="1" lang="en-US" altLang="ja-JP" sz="2400" dirty="0" smtClean="0"/>
              <a:t> </a:t>
            </a:r>
            <a:r>
              <a:rPr kumimoji="1" lang="ja-JP" altLang="en-US" sz="2400" dirty="0" smtClean="0"/>
              <a:t>超伝導オーダーパラメータ</a:t>
            </a:r>
            <a:endParaRPr kumimoji="1" lang="ja-JP" altLang="en-US" sz="2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348667" y="2722814"/>
            <a:ext cx="3453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・・・形状因子</a:t>
            </a:r>
            <a:r>
              <a:rPr kumimoji="1" lang="en-US" altLang="ja-JP" sz="2400" dirty="0" smtClean="0"/>
              <a:t>(</a:t>
            </a:r>
            <a:r>
              <a:rPr kumimoji="1" lang="en-US" altLang="ja-JP" sz="2400" i="1" dirty="0" err="1" smtClean="0"/>
              <a:t>d</a:t>
            </a:r>
            <a:r>
              <a:rPr kumimoji="1" lang="ja-JP" altLang="en-US" sz="2400" dirty="0" smtClean="0"/>
              <a:t>波超伝導</a:t>
            </a:r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906436" y="4921833"/>
            <a:ext cx="7928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・・・短距離成分は反強磁性、電荷</a:t>
            </a:r>
            <a:r>
              <a:rPr kumimoji="1" lang="ja-JP" altLang="en-US" sz="2400" dirty="0" smtClean="0"/>
              <a:t>秩序</a:t>
            </a:r>
            <a:r>
              <a:rPr kumimoji="1" lang="ja-JP" altLang="en-US" sz="2400" dirty="0" smtClean="0"/>
              <a:t>によって増幅される</a:t>
            </a:r>
            <a:endParaRPr kumimoji="1" lang="en-US" altLang="ja-JP" sz="2400" dirty="0" smtClean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729669" y="5452768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長距離相関の</a:t>
            </a:r>
            <a:r>
              <a:rPr lang="ja-JP" altLang="en-US" sz="2400" dirty="0" smtClean="0"/>
              <a:t>判定</a:t>
            </a:r>
            <a:endParaRPr kumimoji="1" lang="ja-JP" altLang="en-US" sz="2400" dirty="0"/>
          </a:p>
        </p:txBody>
      </p:sp>
      <p:sp>
        <p:nvSpPr>
          <p:cNvPr id="29" name="円/楕円 28"/>
          <p:cNvSpPr/>
          <p:nvPr/>
        </p:nvSpPr>
        <p:spPr>
          <a:xfrm>
            <a:off x="6422979" y="2646167"/>
            <a:ext cx="246730" cy="72297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6825852" y="3020808"/>
            <a:ext cx="246730" cy="7229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6036391" y="3015413"/>
            <a:ext cx="246730" cy="7229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947581" y="318447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＋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764810" y="319170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＋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351099" y="3554184"/>
            <a:ext cx="40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ー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343021" y="2803165"/>
            <a:ext cx="40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ー</a:t>
            </a:r>
            <a:endParaRPr kumimoji="1" lang="ja-JP" altLang="en-US" dirty="0"/>
          </a:p>
        </p:txBody>
      </p:sp>
      <p:graphicFrame>
        <p:nvGraphicFramePr>
          <p:cNvPr id="38" name="オブジェクト 37"/>
          <p:cNvGraphicFramePr>
            <a:graphicFrameLocks noChangeAspect="1"/>
          </p:cNvGraphicFramePr>
          <p:nvPr/>
        </p:nvGraphicFramePr>
        <p:xfrm>
          <a:off x="6840389" y="3739157"/>
          <a:ext cx="703798" cy="436840"/>
        </p:xfrm>
        <a:graphic>
          <a:graphicData uri="http://schemas.openxmlformats.org/presentationml/2006/ole">
            <p:oleObj spid="_x0000_s39938" name="数式" r:id="rId8" imgW="368300" imgH="228600" progId="Equation.3">
              <p:embed/>
            </p:oleObj>
          </a:graphicData>
        </a:graphic>
      </p:graphicFrame>
      <p:sp>
        <p:nvSpPr>
          <p:cNvPr id="27" name="テキスト ボックス 26"/>
          <p:cNvSpPr txBox="1"/>
          <p:nvPr/>
        </p:nvSpPr>
        <p:spPr>
          <a:xfrm>
            <a:off x="8693729" y="6430825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13</a:t>
            </a:r>
            <a:endParaRPr kumimoji="1" lang="ja-JP" altLang="en-US" dirty="0"/>
          </a:p>
        </p:txBody>
      </p:sp>
      <p:sp>
        <p:nvSpPr>
          <p:cNvPr id="34" name="右矢印 33"/>
          <p:cNvSpPr/>
          <p:nvPr/>
        </p:nvSpPr>
        <p:spPr>
          <a:xfrm>
            <a:off x="1060392" y="5737378"/>
            <a:ext cx="521335" cy="334957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195768" y="832432"/>
            <a:ext cx="3300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/>
              <a:t>遠方のクーロン相互作用の影響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（第４近接まで）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182213" y="4047538"/>
            <a:ext cx="348605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rgbClr val="0000FF"/>
                </a:solidFill>
              </a:rPr>
              <a:t>現実の物質では存在する</a:t>
            </a:r>
            <a:endParaRPr kumimoji="1" lang="en-US" altLang="ja-JP" sz="2400" dirty="0" smtClean="0">
              <a:solidFill>
                <a:srgbClr val="0000FF"/>
              </a:solidFill>
            </a:endParaRPr>
          </a:p>
          <a:p>
            <a:pPr algn="ctr"/>
            <a:r>
              <a:rPr lang="ja-JP" altLang="en-US" sz="2400" dirty="0" smtClean="0">
                <a:solidFill>
                  <a:srgbClr val="0000FF"/>
                </a:solidFill>
              </a:rPr>
              <a:t>長距離</a:t>
            </a:r>
            <a:r>
              <a:rPr kumimoji="1" lang="ja-JP" altLang="en-US" sz="2400" dirty="0" smtClean="0">
                <a:solidFill>
                  <a:srgbClr val="0000FF"/>
                </a:solidFill>
              </a:rPr>
              <a:t>クーロン相互作用</a:t>
            </a:r>
            <a:endParaRPr kumimoji="1" lang="en-US" altLang="ja-JP" sz="2400" dirty="0" smtClean="0">
              <a:solidFill>
                <a:srgbClr val="0000FF"/>
              </a:solidFill>
            </a:endParaRPr>
          </a:p>
          <a:p>
            <a:pPr algn="ctr"/>
            <a:r>
              <a:rPr kumimoji="1" lang="ja-JP" altLang="en-US" sz="2400" dirty="0" smtClean="0">
                <a:solidFill>
                  <a:srgbClr val="0000FF"/>
                </a:solidFill>
              </a:rPr>
              <a:t>により</a:t>
            </a:r>
            <a:r>
              <a:rPr lang="ja-JP" altLang="en-US" sz="2400" dirty="0" smtClean="0">
                <a:solidFill>
                  <a:srgbClr val="0000FF"/>
                </a:solidFill>
              </a:rPr>
              <a:t>超伝導が抑制</a:t>
            </a:r>
            <a:endParaRPr lang="en-US" altLang="ja-JP" sz="2400" dirty="0" smtClean="0">
              <a:solidFill>
                <a:srgbClr val="0000FF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25074" y="3952862"/>
            <a:ext cx="29366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0000FF"/>
                </a:solidFill>
              </a:rPr>
              <a:t>オンサイト</a:t>
            </a:r>
            <a:r>
              <a:rPr kumimoji="1" lang="en-US" altLang="ja-JP" sz="2400" b="1" i="1" dirty="0" smtClean="0">
                <a:solidFill>
                  <a:srgbClr val="0000FF"/>
                </a:solidFill>
              </a:rPr>
              <a:t>U</a:t>
            </a:r>
            <a:r>
              <a:rPr kumimoji="1" lang="ja-JP" altLang="en-US" sz="2400" dirty="0" smtClean="0">
                <a:solidFill>
                  <a:srgbClr val="0000FF"/>
                </a:solidFill>
              </a:rPr>
              <a:t>のみでは</a:t>
            </a:r>
            <a:endParaRPr kumimoji="1" lang="en-US" altLang="ja-JP" sz="2400" dirty="0" smtClean="0">
              <a:solidFill>
                <a:srgbClr val="0000FF"/>
              </a:solidFill>
            </a:endParaRPr>
          </a:p>
          <a:p>
            <a:r>
              <a:rPr kumimoji="1" lang="ja-JP" altLang="en-US" sz="2400" dirty="0" smtClean="0">
                <a:solidFill>
                  <a:srgbClr val="0000FF"/>
                </a:solidFill>
              </a:rPr>
              <a:t>超伝導が顕著に増大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06301" y="195215"/>
            <a:ext cx="758054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800" b="1" dirty="0" smtClean="0"/>
              <a:t>長距離クーロン相互作用の影響（</a:t>
            </a:r>
            <a:r>
              <a:rPr lang="en-US" altLang="ja-JP" sz="2800" b="1" dirty="0" smtClean="0"/>
              <a:t>Hg</a:t>
            </a:r>
            <a:r>
              <a:rPr lang="ja-JP" altLang="en-US" sz="2800" b="1" dirty="0" smtClean="0"/>
              <a:t>系銅酸化物）</a:t>
            </a:r>
            <a:endParaRPr kumimoji="1" lang="ja-JP" altLang="en-US" sz="2800" b="1" dirty="0"/>
          </a:p>
        </p:txBody>
      </p:sp>
      <p:pic>
        <p:nvPicPr>
          <p:cNvPr id="11" name="図 10" descr="P2d.U.0.19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83906" y="1476447"/>
            <a:ext cx="3777789" cy="2616227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1149372" y="855734"/>
            <a:ext cx="32380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 smtClean="0"/>
              <a:t>オフサイトクーロン相互作用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を考慮しない場合</a:t>
            </a:r>
            <a:endParaRPr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7982" y="5230497"/>
            <a:ext cx="737894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6600"/>
              </a:buClr>
              <a:buSzPct val="70000"/>
              <a:buFont typeface="Wingdings" charset="2"/>
              <a:buChar char="l"/>
            </a:pPr>
            <a:r>
              <a:rPr lang="en-US" altLang="ja-JP" sz="2400" dirty="0" smtClean="0"/>
              <a:t> </a:t>
            </a:r>
            <a:r>
              <a:rPr lang="ja-JP" altLang="en-US" sz="2400" dirty="0" smtClean="0"/>
              <a:t>長距離クーロン相互作用を深刻に考慮する必要</a:t>
            </a:r>
            <a:endParaRPr lang="en-US" altLang="ja-JP" sz="2400" dirty="0" smtClean="0"/>
          </a:p>
          <a:p>
            <a:pPr>
              <a:buClr>
                <a:srgbClr val="FF6600"/>
              </a:buClr>
              <a:buSzPct val="70000"/>
              <a:buFont typeface="Wingdings" charset="2"/>
              <a:buChar char="l"/>
            </a:pPr>
            <a:r>
              <a:rPr kumimoji="1" lang="en-US" altLang="ja-JP" sz="2400" dirty="0" smtClean="0"/>
              <a:t> </a:t>
            </a:r>
            <a:r>
              <a:rPr kumimoji="1" lang="ja-JP" altLang="en-US" sz="2400" dirty="0" smtClean="0"/>
              <a:t>オンサイトの相互作用のみを考慮した模型で銅酸化物</a:t>
            </a:r>
            <a:endParaRPr kumimoji="1" lang="en-US" altLang="ja-JP" sz="2400" dirty="0" smtClean="0"/>
          </a:p>
          <a:p>
            <a:pPr>
              <a:buClr>
                <a:srgbClr val="FF6600"/>
              </a:buClr>
              <a:buSzPct val="80000"/>
            </a:pPr>
            <a:r>
              <a:rPr lang="ja-JP" altLang="ja-JP" sz="2400" dirty="0" smtClean="0"/>
              <a:t>　</a:t>
            </a:r>
            <a:r>
              <a:rPr lang="ja-JP" altLang="en-US" sz="2400" dirty="0" smtClean="0"/>
              <a:t>高温超伝導体を</a:t>
            </a:r>
            <a:r>
              <a:rPr kumimoji="1" lang="ja-JP" altLang="en-US" sz="2400" dirty="0" smtClean="0"/>
              <a:t>説明するのは不十分</a:t>
            </a:r>
            <a:endParaRPr kumimoji="1" lang="ja-JP" altLang="en-US" sz="2400" dirty="0"/>
          </a:p>
        </p:txBody>
      </p:sp>
      <p:cxnSp>
        <p:nvCxnSpPr>
          <p:cNvPr id="17" name="直線矢印コネクタ 16"/>
          <p:cNvCxnSpPr/>
          <p:nvPr/>
        </p:nvCxnSpPr>
        <p:spPr>
          <a:xfrm rot="5400000" flipH="1" flipV="1">
            <a:off x="2907244" y="2499104"/>
            <a:ext cx="745655" cy="174781"/>
          </a:xfrm>
          <a:prstGeom prst="straightConnector1">
            <a:avLst/>
          </a:prstGeom>
          <a:ln w="12700" cmpd="sng">
            <a:solidFill>
              <a:schemeClr val="tx1"/>
            </a:solidFill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フリーフォーム 20"/>
          <p:cNvSpPr/>
          <p:nvPr/>
        </p:nvSpPr>
        <p:spPr>
          <a:xfrm>
            <a:off x="2656683" y="1631122"/>
            <a:ext cx="1270081" cy="862166"/>
          </a:xfrm>
          <a:custGeom>
            <a:avLst/>
            <a:gdLst>
              <a:gd name="connsiteX0" fmla="*/ 1270081 w 1270081"/>
              <a:gd name="connsiteY0" fmla="*/ 0 h 862166"/>
              <a:gd name="connsiteX1" fmla="*/ 687475 w 1270081"/>
              <a:gd name="connsiteY1" fmla="*/ 524290 h 862166"/>
              <a:gd name="connsiteX2" fmla="*/ 0 w 1270081"/>
              <a:gd name="connsiteY2" fmla="*/ 862166 h 86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0081" h="862166">
                <a:moveTo>
                  <a:pt x="1270081" y="0"/>
                </a:moveTo>
                <a:cubicBezTo>
                  <a:pt x="1084618" y="190298"/>
                  <a:pt x="899155" y="380596"/>
                  <a:pt x="687475" y="524290"/>
                </a:cubicBezTo>
                <a:cubicBezTo>
                  <a:pt x="475795" y="667984"/>
                  <a:pt x="0" y="862166"/>
                  <a:pt x="0" y="862166"/>
                </a:cubicBezTo>
              </a:path>
            </a:pathLst>
          </a:custGeom>
          <a:ln w="635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/>
          <p:cNvSpPr/>
          <p:nvPr/>
        </p:nvSpPr>
        <p:spPr>
          <a:xfrm>
            <a:off x="2679987" y="2679702"/>
            <a:ext cx="967126" cy="594195"/>
          </a:xfrm>
          <a:custGeom>
            <a:avLst/>
            <a:gdLst>
              <a:gd name="connsiteX0" fmla="*/ 967126 w 967126"/>
              <a:gd name="connsiteY0" fmla="*/ 0 h 594195"/>
              <a:gd name="connsiteX1" fmla="*/ 454433 w 967126"/>
              <a:gd name="connsiteY1" fmla="*/ 349526 h 594195"/>
              <a:gd name="connsiteX2" fmla="*/ 0 w 967126"/>
              <a:gd name="connsiteY2" fmla="*/ 594195 h 594195"/>
              <a:gd name="connsiteX3" fmla="*/ 0 w 967126"/>
              <a:gd name="connsiteY3" fmla="*/ 594195 h 594195"/>
              <a:gd name="connsiteX4" fmla="*/ 0 w 967126"/>
              <a:gd name="connsiteY4" fmla="*/ 594195 h 594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7126" h="594195">
                <a:moveTo>
                  <a:pt x="967126" y="0"/>
                </a:moveTo>
                <a:cubicBezTo>
                  <a:pt x="791373" y="125247"/>
                  <a:pt x="615621" y="250494"/>
                  <a:pt x="454433" y="349526"/>
                </a:cubicBezTo>
                <a:cubicBezTo>
                  <a:pt x="293245" y="448558"/>
                  <a:pt x="0" y="594195"/>
                  <a:pt x="0" y="594195"/>
                </a:cubicBezTo>
                <a:lnTo>
                  <a:pt x="0" y="594195"/>
                </a:lnTo>
                <a:lnTo>
                  <a:pt x="0" y="594195"/>
                </a:lnTo>
              </a:path>
            </a:pathLst>
          </a:custGeom>
          <a:ln w="635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693729" y="6430825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14</a:t>
            </a:r>
            <a:endParaRPr kumimoji="1" lang="ja-JP" altLang="en-US" dirty="0"/>
          </a:p>
        </p:txBody>
      </p:sp>
      <p:graphicFrame>
        <p:nvGraphicFramePr>
          <p:cNvPr id="18" name="オブジェクト 17"/>
          <p:cNvGraphicFramePr>
            <a:graphicFrameLocks noChangeAspect="1"/>
          </p:cNvGraphicFramePr>
          <p:nvPr/>
        </p:nvGraphicFramePr>
        <p:xfrm>
          <a:off x="1744977" y="2139104"/>
          <a:ext cx="510938" cy="156120"/>
        </p:xfrm>
        <a:graphic>
          <a:graphicData uri="http://schemas.openxmlformats.org/presentationml/2006/ole">
            <p:oleObj spid="_x0000_s41986" name="数式" r:id="rId5" imgW="457200" imgH="139700" progId="Equation.3">
              <p:embed/>
            </p:oleObj>
          </a:graphicData>
        </a:graphic>
      </p:graphicFrame>
      <p:pic>
        <p:nvPicPr>
          <p:cNvPr id="19" name="図 18" descr="U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723508" y="697032"/>
            <a:ext cx="3807799" cy="3423526"/>
          </a:xfrm>
          <a:prstGeom prst="rect">
            <a:avLst/>
          </a:prstGeom>
        </p:spPr>
      </p:pic>
      <p:graphicFrame>
        <p:nvGraphicFramePr>
          <p:cNvPr id="41990" name="Object 6"/>
          <p:cNvGraphicFramePr>
            <a:graphicFrameLocks noChangeAspect="1"/>
          </p:cNvGraphicFramePr>
          <p:nvPr/>
        </p:nvGraphicFramePr>
        <p:xfrm>
          <a:off x="7395750" y="2216643"/>
          <a:ext cx="511175" cy="157162"/>
        </p:xfrm>
        <a:graphic>
          <a:graphicData uri="http://schemas.openxmlformats.org/presentationml/2006/ole">
            <p:oleObj spid="_x0000_s41990" name="数式" r:id="rId8" imgW="457200" imgH="1397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01215" y="1270524"/>
            <a:ext cx="86913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6600"/>
              </a:buClr>
              <a:buSzPct val="70000"/>
              <a:buFont typeface="Wingdings" charset="2"/>
              <a:buChar char="l"/>
            </a:pPr>
            <a:r>
              <a:rPr lang="en-US" altLang="ja-JP" sz="2400" dirty="0" smtClean="0"/>
              <a:t> </a:t>
            </a:r>
            <a:r>
              <a:rPr lang="ja-JP" altLang="en-US" sz="2400" dirty="0" smtClean="0"/>
              <a:t>銅酸化物は中間結合領域に存在する</a:t>
            </a:r>
            <a:endParaRPr lang="en-US" altLang="ja-JP" sz="2400" dirty="0" smtClean="0"/>
          </a:p>
          <a:p>
            <a:pPr>
              <a:buClr>
                <a:srgbClr val="FF6600"/>
              </a:buClr>
              <a:buSzPct val="70000"/>
            </a:pPr>
            <a:endParaRPr lang="en-US" altLang="ja-JP" sz="2400" dirty="0" smtClean="0"/>
          </a:p>
          <a:p>
            <a:pPr>
              <a:buClr>
                <a:srgbClr val="FF6600"/>
              </a:buClr>
              <a:buSzPct val="70000"/>
              <a:buFont typeface="Wingdings" charset="2"/>
              <a:buChar char="l"/>
            </a:pPr>
            <a:r>
              <a:rPr lang="en-US" altLang="ja-JP" sz="2400" dirty="0" smtClean="0"/>
              <a:t> Hg</a:t>
            </a:r>
            <a:r>
              <a:rPr lang="ja-JP" altLang="en-US" sz="2400" dirty="0" smtClean="0"/>
              <a:t>系と</a:t>
            </a:r>
            <a:r>
              <a:rPr lang="en-US" altLang="ja-JP" sz="2400" dirty="0" smtClean="0"/>
              <a:t>La</a:t>
            </a:r>
            <a:r>
              <a:rPr lang="ja-JP" altLang="en-US" sz="2400" dirty="0" smtClean="0"/>
              <a:t>系銅酸化物とでは</a:t>
            </a:r>
            <a:r>
              <a:rPr lang="en-US" altLang="ja-JP" sz="2400" dirty="0" smtClean="0"/>
              <a:t>dz</a:t>
            </a:r>
            <a:r>
              <a:rPr lang="en-US" altLang="ja-JP" sz="2400" baseline="30000" dirty="0" smtClean="0"/>
              <a:t>2</a:t>
            </a:r>
            <a:r>
              <a:rPr lang="ja-JP" altLang="en-US" sz="2400" dirty="0" smtClean="0"/>
              <a:t>軌道からの遮蔽過程の差異が</a:t>
            </a:r>
            <a:endParaRPr lang="en-US" altLang="ja-JP" sz="2400" dirty="0" smtClean="0"/>
          </a:p>
          <a:p>
            <a:pPr>
              <a:buClr>
                <a:srgbClr val="FF6600"/>
              </a:buClr>
              <a:buSzPct val="70000"/>
            </a:pPr>
            <a:r>
              <a:rPr lang="en-US" altLang="ja-JP" sz="2400" dirty="0" smtClean="0"/>
              <a:t>   </a:t>
            </a:r>
            <a:r>
              <a:rPr lang="ja-JP" altLang="en-US" sz="2400" dirty="0" smtClean="0"/>
              <a:t>１軌道模型を構築すると有効相互作用の差として明確に現れる</a:t>
            </a:r>
            <a:endParaRPr lang="en-US" altLang="ja-JP" sz="24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13295" y="3482504"/>
            <a:ext cx="8752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6600"/>
              </a:buClr>
              <a:buSzPct val="70000"/>
              <a:buFont typeface="Wingdings" charset="2"/>
              <a:buChar char="l"/>
            </a:pPr>
            <a:r>
              <a:rPr lang="en-US" altLang="ja-JP" sz="2400" dirty="0" smtClean="0"/>
              <a:t> </a:t>
            </a:r>
            <a:r>
              <a:rPr lang="ja-JP" altLang="en-US" sz="2400" dirty="0" smtClean="0"/>
              <a:t>銅酸化物ではサイト間のクーロン相互作用が最近接でオンサイト</a:t>
            </a:r>
            <a:endParaRPr lang="en-US" altLang="ja-JP" sz="2400" dirty="0" smtClean="0"/>
          </a:p>
          <a:p>
            <a:pPr>
              <a:buClr>
                <a:srgbClr val="FF6600"/>
              </a:buClr>
              <a:buSzPct val="70000"/>
            </a:pPr>
            <a:r>
              <a:rPr lang="ja-JP" altLang="ja-JP" sz="2400" dirty="0" smtClean="0"/>
              <a:t>　</a:t>
            </a:r>
            <a:r>
              <a:rPr lang="ja-JP" altLang="en-US" sz="2400" dirty="0" smtClean="0"/>
              <a:t>の約</a:t>
            </a:r>
            <a:r>
              <a:rPr lang="en-US" altLang="ja-JP" sz="2400" dirty="0" smtClean="0"/>
              <a:t>20%</a:t>
            </a:r>
            <a:r>
              <a:rPr lang="ja-JP" altLang="en-US" sz="2400" dirty="0" smtClean="0"/>
              <a:t>存在し、超伝導に対して破壊的に働く</a:t>
            </a:r>
            <a:endParaRPr lang="en-US" altLang="ja-JP" sz="2400" dirty="0" smtClean="0"/>
          </a:p>
          <a:p>
            <a:pPr>
              <a:buClr>
                <a:srgbClr val="FF6600"/>
              </a:buClr>
              <a:buSzPct val="80000"/>
            </a:pPr>
            <a:r>
              <a:rPr lang="ja-JP" altLang="ja-JP" sz="2400" dirty="0" smtClean="0"/>
              <a:t>　</a:t>
            </a:r>
            <a:r>
              <a:rPr lang="en-US" altLang="ja-JP" sz="2400" dirty="0" smtClean="0"/>
              <a:t>⇒</a:t>
            </a:r>
            <a:r>
              <a:rPr lang="ja-JP" altLang="en-US" sz="2400" dirty="0" smtClean="0"/>
              <a:t>オンサイトの相互作用のみを考慮したハバード模型は</a:t>
            </a:r>
            <a:endParaRPr lang="en-US" altLang="ja-JP" sz="2400" dirty="0" smtClean="0"/>
          </a:p>
          <a:p>
            <a:pPr>
              <a:buClr>
                <a:srgbClr val="FF6600"/>
              </a:buClr>
              <a:buSzPct val="80000"/>
            </a:pPr>
            <a:r>
              <a:rPr lang="ja-JP" altLang="ja-JP" sz="2400" dirty="0" smtClean="0"/>
              <a:t>　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銅酸化物高温超伝導の記述に不十分</a:t>
            </a:r>
            <a:endParaRPr lang="en-US" altLang="ja-JP" sz="2400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85926" y="474718"/>
            <a:ext cx="113144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800" b="1" dirty="0" smtClean="0"/>
              <a:t>まとめ</a:t>
            </a:r>
            <a:endParaRPr lang="ja-JP" altLang="en-US" sz="2800" b="1" dirty="0"/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1709236" y="2897909"/>
          <a:ext cx="1990725" cy="390525"/>
        </p:xfrm>
        <a:graphic>
          <a:graphicData uri="http://schemas.openxmlformats.org/presentationml/2006/ole">
            <p:oleObj spid="_x0000_s45058" name="数式" r:id="rId3" imgW="901700" imgH="177800" progId="Equation.3">
              <p:embed/>
            </p:oleObj>
          </a:graphicData>
        </a:graphic>
      </p:graphicFrame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4259541" y="2897909"/>
          <a:ext cx="1935163" cy="361950"/>
        </p:xfrm>
        <a:graphic>
          <a:graphicData uri="http://schemas.openxmlformats.org/presentationml/2006/ole">
            <p:oleObj spid="_x0000_s45059" name="数式" r:id="rId4" imgW="876300" imgH="165100" progId="Equation.3">
              <p:embed/>
            </p:oleObj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8693729" y="6430825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15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85926" y="190018"/>
            <a:ext cx="198002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800" b="1" dirty="0" smtClean="0"/>
              <a:t>今後の課題</a:t>
            </a:r>
            <a:endParaRPr lang="ja-JP" altLang="en-US" sz="28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9474" y="692739"/>
            <a:ext cx="87845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6600"/>
              </a:buClr>
              <a:buSzPct val="70000"/>
              <a:buFont typeface="Wingdings" charset="2"/>
              <a:buChar char="l"/>
            </a:pPr>
            <a:r>
              <a:rPr lang="en-US" altLang="ja-JP" sz="2400" dirty="0" smtClean="0"/>
              <a:t> </a:t>
            </a:r>
            <a:r>
              <a:rPr lang="ja-JP" altLang="en-US" sz="2400" dirty="0" smtClean="0"/>
              <a:t>現在のダウンフォールディング法では考慮されていないターゲット</a:t>
            </a:r>
            <a:endParaRPr lang="en-US" altLang="ja-JP" sz="2400" dirty="0" smtClean="0"/>
          </a:p>
          <a:p>
            <a:pPr>
              <a:buClr>
                <a:srgbClr val="FF6600"/>
              </a:buClr>
              <a:buSzPct val="70000"/>
            </a:pPr>
            <a:r>
              <a:rPr lang="en-US" altLang="ja-JP" sz="2400" dirty="0" smtClean="0"/>
              <a:t>   </a:t>
            </a:r>
            <a:r>
              <a:rPr lang="ja-JP" altLang="en-US" sz="2400" dirty="0" smtClean="0"/>
              <a:t>バンド以外の軌道との混成によって誘発されるスピンに依存する</a:t>
            </a:r>
            <a:endParaRPr lang="en-US" altLang="ja-JP" sz="2400" dirty="0" smtClean="0"/>
          </a:p>
          <a:p>
            <a:pPr>
              <a:buClr>
                <a:srgbClr val="FF6600"/>
              </a:buClr>
              <a:buSzPct val="70000"/>
            </a:pPr>
            <a:r>
              <a:rPr lang="ja-JP" altLang="ja-JP" sz="2400" dirty="0" smtClean="0"/>
              <a:t>　</a:t>
            </a:r>
            <a:r>
              <a:rPr lang="ja-JP" altLang="en-US" sz="2400" dirty="0" smtClean="0"/>
              <a:t>相互作用によって長距離クーロン相互作用の存在下でも超伝導</a:t>
            </a:r>
            <a:endParaRPr lang="en-US" altLang="ja-JP" sz="2400" dirty="0" smtClean="0"/>
          </a:p>
          <a:p>
            <a:pPr>
              <a:buClr>
                <a:srgbClr val="FF6600"/>
              </a:buClr>
              <a:buSzPct val="70000"/>
            </a:pPr>
            <a:r>
              <a:rPr lang="ja-JP" altLang="ja-JP" sz="2400" dirty="0" smtClean="0"/>
              <a:t>　</a:t>
            </a:r>
            <a:r>
              <a:rPr lang="ja-JP" altLang="en-US" sz="2400" dirty="0" smtClean="0"/>
              <a:t>が安定化する可能性がある</a:t>
            </a:r>
            <a:endParaRPr lang="en-US" altLang="ja-JP" sz="2400" dirty="0" smtClean="0"/>
          </a:p>
          <a:p>
            <a:pPr>
              <a:buClr>
                <a:srgbClr val="FF6600"/>
              </a:buClr>
              <a:buSzPct val="80000"/>
            </a:pPr>
            <a:r>
              <a:rPr lang="en-US" altLang="ja-JP" sz="2400" dirty="0" smtClean="0"/>
              <a:t>   ⇒ </a:t>
            </a:r>
            <a:r>
              <a:rPr lang="ja-JP" altLang="en-US" sz="2400" dirty="0" smtClean="0"/>
              <a:t>スピン依存項を導出する制限乱雑位相近似法の開発</a:t>
            </a:r>
            <a:endParaRPr lang="en-US" altLang="ja-JP" sz="2400" dirty="0" smtClean="0"/>
          </a:p>
          <a:p>
            <a:pPr>
              <a:buClr>
                <a:srgbClr val="FF6600"/>
              </a:buClr>
              <a:buSzPct val="80000"/>
            </a:pPr>
            <a:r>
              <a:rPr lang="ja-JP" altLang="en-US" sz="2400" dirty="0" smtClean="0"/>
              <a:t>　　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多軌道模型</a:t>
            </a:r>
            <a:r>
              <a:rPr lang="en-US" altLang="ja-JP" sz="2400" dirty="0" smtClean="0"/>
              <a:t>(</a:t>
            </a:r>
            <a:r>
              <a:rPr lang="en-US" altLang="ja-JP" sz="2400" i="1" dirty="0" err="1" smtClean="0"/>
              <a:t>d-p</a:t>
            </a:r>
            <a:r>
              <a:rPr lang="ja-JP" altLang="en-US" sz="2400" dirty="0" smtClean="0"/>
              <a:t>模型</a:t>
            </a:r>
            <a:r>
              <a:rPr lang="en-US" altLang="ja-JP" sz="2400" dirty="0" smtClean="0"/>
              <a:t> </a:t>
            </a:r>
            <a:r>
              <a:rPr lang="en-US" altLang="ja-JP" sz="2400" i="1" dirty="0" smtClean="0"/>
              <a:t>etc.</a:t>
            </a:r>
            <a:r>
              <a:rPr lang="en-US" altLang="ja-JP" sz="2400" dirty="0" smtClean="0"/>
              <a:t>)</a:t>
            </a:r>
            <a:r>
              <a:rPr lang="ja-JP" altLang="en-US" sz="2400" dirty="0" smtClean="0"/>
              <a:t>の解析</a:t>
            </a:r>
            <a:endParaRPr lang="en-US" altLang="ja-JP" sz="24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91150" y="5040464"/>
            <a:ext cx="48506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3</a:t>
            </a:r>
            <a:r>
              <a:rPr kumimoji="1" lang="ja-JP" altLang="en-US" sz="2400" dirty="0" smtClean="0"/>
              <a:t>軌道</a:t>
            </a:r>
            <a:r>
              <a:rPr kumimoji="1" lang="en-US" altLang="ja-JP" sz="2400" dirty="0" smtClean="0"/>
              <a:t>(</a:t>
            </a:r>
            <a:r>
              <a:rPr kumimoji="1" lang="en-US" altLang="ja-JP" sz="2400" i="1" dirty="0" err="1" smtClean="0"/>
              <a:t>d-p</a:t>
            </a:r>
            <a:r>
              <a:rPr kumimoji="1" lang="en-US" altLang="ja-JP" sz="2400" dirty="0" smtClean="0"/>
              <a:t>)</a:t>
            </a:r>
            <a:r>
              <a:rPr kumimoji="1" lang="ja-JP" altLang="en-US" sz="2400" dirty="0" smtClean="0"/>
              <a:t>模型</a:t>
            </a:r>
            <a:r>
              <a:rPr kumimoji="1" lang="en-US" altLang="ja-JP" sz="2400" dirty="0" smtClean="0"/>
              <a:t>⇒1</a:t>
            </a:r>
            <a:r>
              <a:rPr kumimoji="1" lang="ja-JP" altLang="en-US" sz="2400" dirty="0" smtClean="0"/>
              <a:t>軌道模型の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縮約の過程でスピン依存項</a:t>
            </a:r>
            <a:r>
              <a:rPr lang="ja-JP" altLang="en-US" sz="2400" dirty="0" smtClean="0"/>
              <a:t>が生じる</a:t>
            </a:r>
            <a:endParaRPr lang="en-US" altLang="ja-JP" sz="24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039916" y="3221328"/>
            <a:ext cx="494490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err="1" smtClean="0"/>
              <a:t>d-p</a:t>
            </a:r>
            <a:r>
              <a:rPr kumimoji="1" lang="ja-JP" altLang="en-US" sz="2400" dirty="0" smtClean="0"/>
              <a:t>混成によって</a:t>
            </a:r>
            <a:r>
              <a:rPr lang="ja-JP" altLang="en-US" sz="2400" dirty="0" smtClean="0"/>
              <a:t>付加的に</a:t>
            </a:r>
            <a:r>
              <a:rPr kumimoji="1" lang="ja-JP" altLang="en-US" sz="2400" dirty="0" smtClean="0"/>
              <a:t>誘発される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反強磁性超交換相互作用</a:t>
            </a:r>
            <a:r>
              <a:rPr lang="ja-JP" altLang="en-US" sz="2400" dirty="0" smtClean="0"/>
              <a:t>が</a:t>
            </a:r>
            <a:r>
              <a:rPr lang="en-US" altLang="ja-JP" sz="2400" i="1" dirty="0" smtClean="0"/>
              <a:t>U</a:t>
            </a:r>
            <a:r>
              <a:rPr lang="ja-JP" altLang="en-US" sz="2400" dirty="0" smtClean="0"/>
              <a:t>と</a:t>
            </a:r>
            <a:r>
              <a:rPr lang="en-US" altLang="ja-JP" sz="2400" i="1" dirty="0" smtClean="0"/>
              <a:t>V</a:t>
            </a:r>
            <a:r>
              <a:rPr lang="ja-JP" altLang="en-US" sz="2400" dirty="0" smtClean="0"/>
              <a:t>の</a:t>
            </a:r>
            <a:endParaRPr lang="en-US" altLang="ja-JP" sz="2400" dirty="0" smtClean="0"/>
          </a:p>
          <a:p>
            <a:r>
              <a:rPr lang="ja-JP" altLang="en-US" sz="2400" dirty="0" smtClean="0"/>
              <a:t>存在下でも超伝導を安定化させる</a:t>
            </a:r>
            <a:endParaRPr kumimoji="1" lang="ja-JP" altLang="en-US" sz="2400" dirty="0"/>
          </a:p>
        </p:txBody>
      </p:sp>
      <p:pic>
        <p:nvPicPr>
          <p:cNvPr id="9" name="図 8" descr="スクリーンショット（2014-02-07 9.25.39）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213" y="3414035"/>
            <a:ext cx="3307080" cy="1584960"/>
          </a:xfrm>
          <a:prstGeom prst="rect">
            <a:avLst/>
          </a:prstGeom>
        </p:spPr>
      </p:pic>
      <p:pic>
        <p:nvPicPr>
          <p:cNvPr id="10" name="図 9" descr="スクリーンショット（2014-02-07 9.25.50）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470" y="5056905"/>
            <a:ext cx="3108960" cy="1813560"/>
          </a:xfrm>
          <a:prstGeom prst="rect">
            <a:avLst/>
          </a:prstGeom>
        </p:spPr>
      </p:pic>
      <p:sp>
        <p:nvSpPr>
          <p:cNvPr id="11" name="フリーフォーム 10"/>
          <p:cNvSpPr/>
          <p:nvPr/>
        </p:nvSpPr>
        <p:spPr>
          <a:xfrm>
            <a:off x="2478427" y="5225184"/>
            <a:ext cx="818476" cy="786069"/>
          </a:xfrm>
          <a:custGeom>
            <a:avLst/>
            <a:gdLst>
              <a:gd name="connsiteX0" fmla="*/ 967126 w 967126"/>
              <a:gd name="connsiteY0" fmla="*/ 0 h 594195"/>
              <a:gd name="connsiteX1" fmla="*/ 454433 w 967126"/>
              <a:gd name="connsiteY1" fmla="*/ 349526 h 594195"/>
              <a:gd name="connsiteX2" fmla="*/ 0 w 967126"/>
              <a:gd name="connsiteY2" fmla="*/ 594195 h 594195"/>
              <a:gd name="connsiteX3" fmla="*/ 0 w 967126"/>
              <a:gd name="connsiteY3" fmla="*/ 594195 h 594195"/>
              <a:gd name="connsiteX4" fmla="*/ 0 w 967126"/>
              <a:gd name="connsiteY4" fmla="*/ 594195 h 594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7126" h="594195">
                <a:moveTo>
                  <a:pt x="967126" y="0"/>
                </a:moveTo>
                <a:cubicBezTo>
                  <a:pt x="791373" y="125247"/>
                  <a:pt x="615621" y="250494"/>
                  <a:pt x="454433" y="349526"/>
                </a:cubicBezTo>
                <a:cubicBezTo>
                  <a:pt x="293245" y="448558"/>
                  <a:pt x="0" y="594195"/>
                  <a:pt x="0" y="594195"/>
                </a:cubicBezTo>
                <a:lnTo>
                  <a:pt x="0" y="594195"/>
                </a:lnTo>
                <a:lnTo>
                  <a:pt x="0" y="594195"/>
                </a:lnTo>
              </a:path>
            </a:pathLst>
          </a:custGeom>
          <a:ln w="635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/>
          <p:cNvSpPr/>
          <p:nvPr/>
        </p:nvSpPr>
        <p:spPr>
          <a:xfrm>
            <a:off x="2948075" y="3582030"/>
            <a:ext cx="660543" cy="203970"/>
          </a:xfrm>
          <a:custGeom>
            <a:avLst/>
            <a:gdLst>
              <a:gd name="connsiteX0" fmla="*/ 769697 w 769697"/>
              <a:gd name="connsiteY0" fmla="*/ 0 h 203970"/>
              <a:gd name="connsiteX1" fmla="*/ 365606 w 769697"/>
              <a:gd name="connsiteY1" fmla="*/ 173182 h 203970"/>
              <a:gd name="connsiteX2" fmla="*/ 53879 w 769697"/>
              <a:gd name="connsiteY2" fmla="*/ 184728 h 203970"/>
              <a:gd name="connsiteX3" fmla="*/ 42333 w 769697"/>
              <a:gd name="connsiteY3" fmla="*/ 184728 h 203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9697" h="203970">
                <a:moveTo>
                  <a:pt x="769697" y="0"/>
                </a:moveTo>
                <a:cubicBezTo>
                  <a:pt x="627303" y="71197"/>
                  <a:pt x="484909" y="142394"/>
                  <a:pt x="365606" y="173182"/>
                </a:cubicBezTo>
                <a:cubicBezTo>
                  <a:pt x="246303" y="203970"/>
                  <a:pt x="107758" y="182804"/>
                  <a:pt x="53879" y="184728"/>
                </a:cubicBezTo>
                <a:cubicBezTo>
                  <a:pt x="0" y="186652"/>
                  <a:pt x="42333" y="184728"/>
                  <a:pt x="42333" y="184728"/>
                </a:cubicBezTo>
              </a:path>
            </a:pathLst>
          </a:custGeom>
          <a:ln w="635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/>
          <p:cNvSpPr/>
          <p:nvPr/>
        </p:nvSpPr>
        <p:spPr>
          <a:xfrm>
            <a:off x="2962220" y="3983177"/>
            <a:ext cx="530948" cy="860182"/>
          </a:xfrm>
          <a:custGeom>
            <a:avLst/>
            <a:gdLst>
              <a:gd name="connsiteX0" fmla="*/ 635000 w 635000"/>
              <a:gd name="connsiteY0" fmla="*/ 0 h 1010227"/>
              <a:gd name="connsiteX1" fmla="*/ 323273 w 635000"/>
              <a:gd name="connsiteY1" fmla="*/ 842818 h 1010227"/>
              <a:gd name="connsiteX2" fmla="*/ 0 w 635000"/>
              <a:gd name="connsiteY2" fmla="*/ 1004454 h 101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5000" h="1010227">
                <a:moveTo>
                  <a:pt x="635000" y="0"/>
                </a:moveTo>
                <a:cubicBezTo>
                  <a:pt x="532053" y="337704"/>
                  <a:pt x="429106" y="675409"/>
                  <a:pt x="323273" y="842818"/>
                </a:cubicBezTo>
                <a:cubicBezTo>
                  <a:pt x="217440" y="1010227"/>
                  <a:pt x="0" y="1004454"/>
                  <a:pt x="0" y="1004454"/>
                </a:cubicBezTo>
              </a:path>
            </a:pathLst>
          </a:custGeom>
          <a:ln w="635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/>
          <p:cNvCxnSpPr/>
          <p:nvPr/>
        </p:nvCxnSpPr>
        <p:spPr>
          <a:xfrm rot="5400000" flipH="1" flipV="1">
            <a:off x="1867690" y="4590850"/>
            <a:ext cx="2009861" cy="469433"/>
          </a:xfrm>
          <a:prstGeom prst="straightConnector1">
            <a:avLst/>
          </a:prstGeom>
          <a:ln w="12700" cmpd="sng">
            <a:solidFill>
              <a:schemeClr val="tx1"/>
            </a:solidFill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rot="5400000" flipH="1" flipV="1">
            <a:off x="2821898" y="4929983"/>
            <a:ext cx="745655" cy="174781"/>
          </a:xfrm>
          <a:prstGeom prst="straightConnector1">
            <a:avLst/>
          </a:prstGeom>
          <a:ln w="12700" cmpd="sng">
            <a:solidFill>
              <a:schemeClr val="tx1"/>
            </a:solidFill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1286384" y="4922328"/>
          <a:ext cx="287338" cy="246063"/>
        </p:xfrm>
        <a:graphic>
          <a:graphicData uri="http://schemas.openxmlformats.org/presentationml/2006/ole">
            <p:oleObj spid="_x0000_s48130" name="数式" r:id="rId5" imgW="114300" imgH="76200" progId="Equation.3">
              <p:embed/>
            </p:oleObj>
          </a:graphicData>
        </a:graphic>
      </p:graphicFrame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3590777" y="4912629"/>
          <a:ext cx="287338" cy="246062"/>
        </p:xfrm>
        <a:graphic>
          <a:graphicData uri="http://schemas.openxmlformats.org/presentationml/2006/ole">
            <p:oleObj spid="_x0000_s48131" name="数式" r:id="rId6" imgW="114300" imgH="76200" progId="Equation.3">
              <p:embed/>
            </p:oleObj>
          </a:graphicData>
        </a:graphic>
      </p:graphicFrame>
      <p:sp>
        <p:nvSpPr>
          <p:cNvPr id="20" name="正方形/長方形 19"/>
          <p:cNvSpPr/>
          <p:nvPr/>
        </p:nvSpPr>
        <p:spPr>
          <a:xfrm>
            <a:off x="5959737" y="5826533"/>
            <a:ext cx="30250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err="1" smtClean="0"/>
              <a:t>L.F.Feiner</a:t>
            </a:r>
            <a:r>
              <a:rPr lang="en-US" altLang="ja-JP" sz="1600" dirty="0" smtClean="0"/>
              <a:t> </a:t>
            </a:r>
            <a:r>
              <a:rPr lang="en-US" altLang="ja-JP" sz="1600" i="1" dirty="0" smtClean="0"/>
              <a:t>et al., </a:t>
            </a:r>
            <a:r>
              <a:rPr lang="en-US" altLang="ja-JP" sz="1600" dirty="0" smtClean="0"/>
              <a:t>PRB</a:t>
            </a:r>
            <a:r>
              <a:rPr lang="en-US" altLang="ja-JP" sz="1600" b="1" dirty="0" smtClean="0"/>
              <a:t>53</a:t>
            </a:r>
            <a:r>
              <a:rPr lang="en-US" altLang="ja-JP" sz="1600" dirty="0" smtClean="0"/>
              <a:t>(1996)8751</a:t>
            </a:r>
            <a:endParaRPr lang="ja-JP" altLang="en-US" sz="1600" dirty="0"/>
          </a:p>
        </p:txBody>
      </p:sp>
      <p:sp>
        <p:nvSpPr>
          <p:cNvPr id="21" name="正方形/長方形 20"/>
          <p:cNvSpPr/>
          <p:nvPr/>
        </p:nvSpPr>
        <p:spPr>
          <a:xfrm>
            <a:off x="5926325" y="4431637"/>
            <a:ext cx="2767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err="1" smtClean="0"/>
              <a:t>T.Misawa</a:t>
            </a:r>
            <a:r>
              <a:rPr lang="en-US" altLang="ja-JP" sz="1600" dirty="0" smtClean="0"/>
              <a:t> </a:t>
            </a:r>
            <a:r>
              <a:rPr lang="en-US" altLang="ja-JP" sz="1600" i="1" dirty="0" smtClean="0"/>
              <a:t>et al. </a:t>
            </a:r>
            <a:r>
              <a:rPr lang="en-US" altLang="ja-JP" sz="1600" dirty="0" smtClean="0"/>
              <a:t>arXiv1306.1434</a:t>
            </a:r>
            <a:endParaRPr lang="ja-JP" altLang="en-US" sz="16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693729" y="6430825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16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648268" y="3166518"/>
            <a:ext cx="1840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反強磁性</a:t>
            </a:r>
            <a:r>
              <a:rPr kumimoji="1" lang="en-US" altLang="ja-JP" i="1" dirty="0" smtClean="0"/>
              <a:t>J</a:t>
            </a:r>
            <a:r>
              <a:rPr lang="ja-JP" altLang="en-US" dirty="0" smtClean="0"/>
              <a:t>を</a:t>
            </a:r>
            <a:r>
              <a:rPr kumimoji="1" lang="ja-JP" altLang="en-US" dirty="0" smtClean="0"/>
              <a:t>付加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04177" y="236936"/>
            <a:ext cx="164193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/>
              <a:t>研究背景</a:t>
            </a:r>
            <a:endParaRPr kumimoji="1" lang="ja-JP" altLang="en-US" sz="28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5743" y="760156"/>
            <a:ext cx="91324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6600"/>
              </a:buClr>
              <a:buSzPct val="70000"/>
              <a:buFont typeface="Wingdings" charset="2"/>
              <a:buChar char="l"/>
            </a:pPr>
            <a:r>
              <a:rPr lang="en-US" altLang="ja-JP" sz="2400" dirty="0" smtClean="0"/>
              <a:t> </a:t>
            </a:r>
            <a:r>
              <a:rPr lang="ja-JP" altLang="en-US" sz="2400" dirty="0" smtClean="0"/>
              <a:t>銅酸化物高温超伝導体</a:t>
            </a:r>
            <a:endParaRPr lang="en-US" altLang="ja-JP" sz="2400" dirty="0" smtClean="0"/>
          </a:p>
          <a:p>
            <a:r>
              <a:rPr lang="ja-JP" altLang="en-US" sz="2400" dirty="0" smtClean="0"/>
              <a:t>　　　　</a:t>
            </a:r>
            <a:r>
              <a:rPr lang="en-US" altLang="ja-JP" sz="2400" dirty="0" smtClean="0"/>
              <a:t>Bednorz</a:t>
            </a:r>
            <a:r>
              <a:rPr lang="ja-JP" altLang="en-US" sz="2400" dirty="0" smtClean="0"/>
              <a:t>と</a:t>
            </a:r>
            <a:r>
              <a:rPr lang="en-US" altLang="ja-JP" sz="2400" dirty="0" err="1" smtClean="0"/>
              <a:t>Müller</a:t>
            </a:r>
            <a:r>
              <a:rPr lang="ja-JP" altLang="en-US" sz="2400" dirty="0" smtClean="0"/>
              <a:t>によって発見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（</a:t>
            </a:r>
            <a:r>
              <a:rPr lang="en-US" altLang="ja-JP" sz="2400" dirty="0" smtClean="0"/>
              <a:t>1986</a:t>
            </a:r>
            <a:r>
              <a:rPr lang="ja-JP" altLang="en-US" sz="2400" dirty="0" smtClean="0"/>
              <a:t>年）</a:t>
            </a:r>
            <a:endParaRPr lang="en-US" altLang="ja-JP" sz="2400" dirty="0" smtClean="0"/>
          </a:p>
          <a:p>
            <a:r>
              <a:rPr lang="ja-JP" altLang="en-US" sz="2400" dirty="0" smtClean="0"/>
              <a:t>　　　　強相関電子系</a:t>
            </a:r>
            <a:endParaRPr lang="en-US" altLang="ja-JP" sz="2400" dirty="0" smtClean="0"/>
          </a:p>
          <a:p>
            <a:pPr>
              <a:buClr>
                <a:srgbClr val="FF6600"/>
              </a:buClr>
              <a:buSzPct val="70000"/>
              <a:buFont typeface="Wingdings" charset="2"/>
              <a:buChar char="l"/>
            </a:pPr>
            <a:r>
              <a:rPr lang="en-US" altLang="ja-JP" sz="2400" dirty="0" smtClean="0"/>
              <a:t> </a:t>
            </a:r>
            <a:r>
              <a:rPr lang="ja-JP" altLang="en-US" sz="2400" dirty="0" smtClean="0"/>
              <a:t>先行研究</a:t>
            </a:r>
            <a:endParaRPr lang="en-US" altLang="ja-JP" sz="1400" dirty="0" smtClean="0"/>
          </a:p>
        </p:txBody>
      </p:sp>
      <p:sp>
        <p:nvSpPr>
          <p:cNvPr id="7" name="正方形/長方形 6"/>
          <p:cNvSpPr/>
          <p:nvPr/>
        </p:nvSpPr>
        <p:spPr>
          <a:xfrm>
            <a:off x="859239" y="2248165"/>
            <a:ext cx="8126021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6600"/>
              </a:buClr>
              <a:buFont typeface="Arial"/>
              <a:buChar char="•"/>
            </a:pPr>
            <a:r>
              <a:rPr lang="en-US" altLang="ja-JP" sz="2400" dirty="0" smtClean="0"/>
              <a:t> </a:t>
            </a:r>
            <a:r>
              <a:rPr lang="ja-JP" altLang="en-US" sz="2400" dirty="0" smtClean="0"/>
              <a:t>頂点酸素の距離と</a:t>
            </a:r>
            <a:r>
              <a:rPr lang="en-US" altLang="ja-JP" sz="2400" i="1" dirty="0" err="1" smtClean="0"/>
              <a:t>T</a:t>
            </a:r>
            <a:r>
              <a:rPr lang="en-US" altLang="ja-JP" sz="2400" i="1" baseline="-25000" dirty="0" err="1" smtClean="0"/>
              <a:t>c</a:t>
            </a:r>
            <a:r>
              <a:rPr lang="ja-JP" altLang="en-US" sz="2400" dirty="0" smtClean="0"/>
              <a:t>の相関</a:t>
            </a:r>
            <a:r>
              <a:rPr lang="en-US" altLang="ja-JP" sz="2400" dirty="0" smtClean="0"/>
              <a:t>    </a:t>
            </a:r>
            <a:r>
              <a:rPr lang="en-US" altLang="ja-JP" sz="1600" dirty="0" smtClean="0"/>
              <a:t>Y. </a:t>
            </a:r>
            <a:r>
              <a:rPr lang="en-US" altLang="ja-JP" sz="1600" dirty="0" err="1" smtClean="0"/>
              <a:t>Ohta</a:t>
            </a:r>
            <a:r>
              <a:rPr lang="en-US" altLang="ja-JP" sz="1600" dirty="0" smtClean="0"/>
              <a:t> </a:t>
            </a:r>
            <a:r>
              <a:rPr lang="en-US" altLang="ja-JP" sz="1600" i="1" dirty="0" smtClean="0"/>
              <a:t>et al., </a:t>
            </a:r>
            <a:r>
              <a:rPr lang="en-US" altLang="ja-JP" sz="1600" dirty="0" smtClean="0"/>
              <a:t>PRB</a:t>
            </a:r>
            <a:r>
              <a:rPr lang="en-US" altLang="ja-JP" sz="1600" b="1" dirty="0" smtClean="0"/>
              <a:t>43</a:t>
            </a:r>
            <a:r>
              <a:rPr lang="en-US" altLang="ja-JP" sz="1600" dirty="0" smtClean="0"/>
              <a:t>(1991)2968(1991)</a:t>
            </a:r>
            <a:endParaRPr lang="en-US" altLang="ja-JP" sz="1600" i="1" dirty="0" smtClean="0"/>
          </a:p>
          <a:p>
            <a:pPr>
              <a:buClr>
                <a:srgbClr val="FF6600"/>
              </a:buClr>
              <a:buFont typeface="Arial"/>
              <a:buChar char="•"/>
            </a:pPr>
            <a:r>
              <a:rPr lang="en-US" altLang="ja-JP" sz="2400" dirty="0" smtClean="0"/>
              <a:t> </a:t>
            </a:r>
            <a:r>
              <a:rPr lang="ja-JP" altLang="en-US" sz="2400" dirty="0" smtClean="0"/>
              <a:t>物質に依らない反強磁性相互作用</a:t>
            </a:r>
            <a:r>
              <a:rPr lang="en-US" altLang="ja-JP" sz="2400" dirty="0" smtClean="0"/>
              <a:t> </a:t>
            </a:r>
            <a:r>
              <a:rPr lang="en-US" altLang="ja-JP" sz="1600" dirty="0" smtClean="0"/>
              <a:t>Y. </a:t>
            </a:r>
            <a:r>
              <a:rPr lang="en-US" altLang="ja-JP" sz="1600" dirty="0" err="1" smtClean="0"/>
              <a:t>Tokura</a:t>
            </a:r>
            <a:r>
              <a:rPr lang="en-US" altLang="ja-JP" sz="1600" dirty="0" smtClean="0"/>
              <a:t> </a:t>
            </a:r>
            <a:r>
              <a:rPr lang="en-US" altLang="ja-JP" sz="1600" i="1" dirty="0" smtClean="0"/>
              <a:t>et al.</a:t>
            </a:r>
            <a:r>
              <a:rPr lang="ja-JP" altLang="en-US" sz="1600" i="1" dirty="0" smtClean="0"/>
              <a:t>，</a:t>
            </a:r>
            <a:r>
              <a:rPr lang="en-US" altLang="ja-JP" sz="1600" dirty="0" smtClean="0"/>
              <a:t>PRB</a:t>
            </a:r>
            <a:r>
              <a:rPr lang="en-US" altLang="ja-JP" sz="1600" b="1" dirty="0" smtClean="0"/>
              <a:t>41</a:t>
            </a:r>
            <a:r>
              <a:rPr lang="en-US" altLang="ja-JP" sz="1600" dirty="0" smtClean="0"/>
              <a:t>(1990)11657</a:t>
            </a:r>
            <a:endParaRPr lang="en-US" altLang="ja-JP" sz="1600" i="1" dirty="0" smtClean="0"/>
          </a:p>
          <a:p>
            <a:pPr>
              <a:buClr>
                <a:srgbClr val="FF6600"/>
              </a:buClr>
              <a:buFont typeface="Arial"/>
              <a:buChar char="•"/>
            </a:pPr>
            <a:r>
              <a:rPr lang="en-US" altLang="ja-JP" sz="2400" dirty="0" smtClean="0"/>
              <a:t> </a:t>
            </a:r>
            <a:r>
              <a:rPr lang="ja-JP" altLang="en-US" sz="2400" dirty="0" smtClean="0"/>
              <a:t>ワニエ軌道</a:t>
            </a:r>
            <a:r>
              <a:rPr lang="en-US" altLang="en-US" sz="2400" dirty="0" smtClean="0"/>
              <a:t>による</a:t>
            </a:r>
            <a:r>
              <a:rPr lang="ja-JP" altLang="en-US" sz="2400" dirty="0" smtClean="0"/>
              <a:t>１体項の導出</a:t>
            </a:r>
            <a:endParaRPr lang="en-US" altLang="ja-JP" sz="2400" dirty="0" smtClean="0"/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ja-JP" altLang="ja-JP" sz="2800" dirty="0" smtClean="0"/>
              <a:t>　</a:t>
            </a:r>
            <a:r>
              <a:rPr lang="en-US" altLang="ja-JP" sz="2400" i="1" dirty="0" err="1" smtClean="0"/>
              <a:t>t</a:t>
            </a:r>
            <a:r>
              <a:rPr lang="en-US" altLang="ja-JP" sz="2400" i="1" dirty="0" smtClean="0"/>
              <a:t>’</a:t>
            </a:r>
            <a:r>
              <a:rPr lang="ja-JP" altLang="en-US" sz="2400" dirty="0" smtClean="0"/>
              <a:t>が大きいほど転移温度が高い</a:t>
            </a:r>
            <a:r>
              <a:rPr lang="en-US" altLang="ja-JP" sz="2400" dirty="0" smtClean="0"/>
              <a:t> </a:t>
            </a:r>
            <a:r>
              <a:rPr lang="en-US" altLang="ja-JP" sz="1600" dirty="0" err="1" smtClean="0"/>
              <a:t>O.K.Andersen</a:t>
            </a:r>
            <a:r>
              <a:rPr lang="en-US" altLang="ja-JP" sz="1600" dirty="0" smtClean="0"/>
              <a:t> </a:t>
            </a:r>
            <a:r>
              <a:rPr lang="en-US" altLang="ja-JP" sz="1600" i="1" dirty="0" smtClean="0"/>
              <a:t>et al., </a:t>
            </a:r>
            <a:r>
              <a:rPr lang="en-US" altLang="ja-JP" sz="1600" dirty="0" smtClean="0"/>
              <a:t>PRB</a:t>
            </a:r>
            <a:r>
              <a:rPr lang="en-US" altLang="ja-JP" sz="1600" b="1" dirty="0" smtClean="0"/>
              <a:t>87</a:t>
            </a:r>
            <a:r>
              <a:rPr lang="en-US" altLang="ja-JP" sz="1600" dirty="0" smtClean="0"/>
              <a:t>(2001)047003</a:t>
            </a:r>
          </a:p>
          <a:p>
            <a:r>
              <a:rPr lang="ja-JP" altLang="en-US" sz="2800" dirty="0" smtClean="0"/>
              <a:t>　</a:t>
            </a:r>
            <a:r>
              <a:rPr lang="ja-JP" altLang="en-US" sz="2400" dirty="0" smtClean="0"/>
              <a:t>軌道準位差が</a:t>
            </a:r>
            <a:r>
              <a:rPr lang="en-US" altLang="ja-JP" sz="2400" i="1" dirty="0" err="1" smtClean="0"/>
              <a:t>T</a:t>
            </a:r>
            <a:r>
              <a:rPr lang="en-US" altLang="ja-JP" sz="2400" i="1" baseline="-25000" dirty="0" err="1" smtClean="0"/>
              <a:t>c</a:t>
            </a:r>
            <a:r>
              <a:rPr lang="ja-JP" altLang="en-US" sz="2400" dirty="0" smtClean="0"/>
              <a:t>制御パラメタ</a:t>
            </a:r>
            <a:r>
              <a:rPr lang="en-US" altLang="ja-JP" sz="2400" dirty="0" smtClean="0"/>
              <a:t>   </a:t>
            </a:r>
            <a:r>
              <a:rPr lang="en-US" altLang="ja-JP" sz="1600" dirty="0" err="1" smtClean="0"/>
              <a:t>H.Sakakibara</a:t>
            </a:r>
            <a:r>
              <a:rPr lang="en-US" altLang="ja-JP" sz="1600" dirty="0" smtClean="0"/>
              <a:t> </a:t>
            </a:r>
            <a:r>
              <a:rPr lang="en-US" altLang="ja-JP" sz="1600" i="1" dirty="0" smtClean="0"/>
              <a:t>et al., </a:t>
            </a:r>
            <a:r>
              <a:rPr lang="en-US" altLang="ja-JP" sz="1600" dirty="0" smtClean="0"/>
              <a:t>PRL</a:t>
            </a:r>
            <a:r>
              <a:rPr lang="en-US" altLang="ja-JP" sz="1600" b="1" dirty="0" smtClean="0"/>
              <a:t>105</a:t>
            </a:r>
            <a:r>
              <a:rPr lang="en-US" altLang="ja-JP" sz="1600" dirty="0" smtClean="0"/>
              <a:t>(2010)057003</a:t>
            </a:r>
            <a:endParaRPr lang="en-US" altLang="ja-JP" sz="1600" i="1" dirty="0" smtClean="0"/>
          </a:p>
          <a:p>
            <a:pPr>
              <a:buClr>
                <a:srgbClr val="FF6600"/>
              </a:buClr>
              <a:buFont typeface="Arial"/>
              <a:buChar char="•"/>
            </a:pPr>
            <a:r>
              <a:rPr lang="en-US" altLang="ja-JP" sz="2400" dirty="0" smtClean="0"/>
              <a:t> </a:t>
            </a:r>
            <a:r>
              <a:rPr lang="ja-JP" altLang="en-US" sz="2400" dirty="0" smtClean="0"/>
              <a:t>制限</a:t>
            </a:r>
            <a:r>
              <a:rPr lang="en-US" altLang="ja-JP" sz="2400" dirty="0" smtClean="0"/>
              <a:t>LDA</a:t>
            </a:r>
            <a:r>
              <a:rPr lang="en-US" altLang="en-US" sz="2400" dirty="0" smtClean="0"/>
              <a:t>による</a:t>
            </a:r>
            <a:r>
              <a:rPr lang="ja-JP" altLang="en-US" sz="2400" dirty="0" smtClean="0"/>
              <a:t>短距離電子間相互作用</a:t>
            </a:r>
            <a:r>
              <a:rPr lang="en-US" altLang="ja-JP" sz="2400" i="1" dirty="0" smtClean="0"/>
              <a:t>U</a:t>
            </a:r>
            <a:r>
              <a:rPr lang="ja-JP" altLang="en-US" sz="2400" dirty="0" smtClean="0"/>
              <a:t>の導出（</a:t>
            </a:r>
            <a:r>
              <a:rPr lang="en-US" altLang="ja-JP" sz="2400" dirty="0" smtClean="0"/>
              <a:t>La</a:t>
            </a:r>
            <a:r>
              <a:rPr lang="en-US" altLang="ja-JP" sz="2400" baseline="-25000" dirty="0" smtClean="0"/>
              <a:t>2</a:t>
            </a:r>
            <a:r>
              <a:rPr lang="en-US" altLang="ja-JP" sz="2400" dirty="0" smtClean="0"/>
              <a:t>CuO</a:t>
            </a:r>
            <a:r>
              <a:rPr lang="en-US" altLang="ja-JP" sz="2400" baseline="-25000" dirty="0" smtClean="0"/>
              <a:t>4</a:t>
            </a:r>
            <a:r>
              <a:rPr lang="ja-JP" altLang="en-US" sz="2400" dirty="0" smtClean="0"/>
              <a:t>）</a:t>
            </a:r>
            <a:r>
              <a:rPr lang="en-US" altLang="ja-JP" sz="2400" dirty="0" smtClean="0"/>
              <a:t> </a:t>
            </a:r>
          </a:p>
          <a:p>
            <a:r>
              <a:rPr lang="en-US" altLang="ja-JP" dirty="0" smtClean="0"/>
              <a:t>                                       </a:t>
            </a:r>
            <a:r>
              <a:rPr lang="ja-JP" altLang="en-US" dirty="0" smtClean="0"/>
              <a:t>　</a:t>
            </a:r>
            <a:r>
              <a:rPr lang="en-US" altLang="ja-JP" dirty="0" smtClean="0"/>
              <a:t>   </a:t>
            </a:r>
            <a:r>
              <a:rPr lang="ja-JP" altLang="en-US" dirty="0" smtClean="0"/>
              <a:t>　</a:t>
            </a:r>
            <a:r>
              <a:rPr lang="en-US" altLang="ja-JP" dirty="0" smtClean="0"/>
              <a:t>  </a:t>
            </a:r>
            <a:r>
              <a:rPr lang="en-US" altLang="ja-JP" sz="1600" dirty="0" err="1" smtClean="0"/>
              <a:t>M.S.Hybertsen</a:t>
            </a:r>
            <a:r>
              <a:rPr lang="en-US" altLang="ja-JP" sz="1600" dirty="0" smtClean="0"/>
              <a:t> </a:t>
            </a:r>
            <a:r>
              <a:rPr lang="en-US" altLang="ja-JP" sz="1600" i="1" dirty="0" smtClean="0"/>
              <a:t>et al., </a:t>
            </a:r>
            <a:r>
              <a:rPr lang="en-US" altLang="ja-JP" sz="1600" dirty="0" smtClean="0"/>
              <a:t>PRB</a:t>
            </a:r>
            <a:r>
              <a:rPr lang="en-US" altLang="ja-JP" sz="1600" b="1" dirty="0" smtClean="0"/>
              <a:t>39</a:t>
            </a:r>
            <a:r>
              <a:rPr lang="en-US" altLang="ja-JP" sz="1600" dirty="0" smtClean="0"/>
              <a:t>(1989)9028</a:t>
            </a:r>
            <a:r>
              <a:rPr lang="en-US" altLang="ja-JP" sz="1600" i="1" dirty="0" smtClean="0"/>
              <a:t> </a:t>
            </a:r>
          </a:p>
          <a:p>
            <a:r>
              <a:rPr lang="en-US" altLang="ja-JP" dirty="0" smtClean="0"/>
              <a:t>                                      </a:t>
            </a:r>
            <a:r>
              <a:rPr lang="ja-JP" altLang="en-US" dirty="0" smtClean="0"/>
              <a:t>　　</a:t>
            </a:r>
            <a:r>
              <a:rPr lang="en-US" altLang="ja-JP" dirty="0" smtClean="0"/>
              <a:t>      </a:t>
            </a:r>
            <a:r>
              <a:rPr lang="en-US" altLang="ja-JP" sz="1600" dirty="0" err="1" smtClean="0"/>
              <a:t>A.K.McMahan</a:t>
            </a:r>
            <a:r>
              <a:rPr lang="en-US" altLang="ja-JP" sz="1600" dirty="0" smtClean="0"/>
              <a:t> </a:t>
            </a:r>
            <a:r>
              <a:rPr lang="en-US" altLang="ja-JP" sz="1600" i="1" dirty="0" smtClean="0"/>
              <a:t>et al., </a:t>
            </a:r>
            <a:r>
              <a:rPr lang="en-US" altLang="ja-JP" sz="1600" dirty="0" smtClean="0"/>
              <a:t>PRB</a:t>
            </a:r>
            <a:r>
              <a:rPr lang="en-US" altLang="ja-JP" sz="1600" b="1" dirty="0" smtClean="0"/>
              <a:t>42</a:t>
            </a:r>
            <a:r>
              <a:rPr lang="en-US" altLang="ja-JP" sz="1600" dirty="0" smtClean="0"/>
              <a:t>(1990)6268</a:t>
            </a:r>
            <a:endParaRPr lang="en-US" altLang="ja-JP" sz="1600" i="1" dirty="0" smtClean="0"/>
          </a:p>
          <a:p>
            <a:pPr>
              <a:buClr>
                <a:srgbClr val="FF6600"/>
              </a:buClr>
              <a:buFont typeface="Arial"/>
              <a:buChar char="•"/>
            </a:pPr>
            <a:r>
              <a:rPr lang="en-US" altLang="ja-JP" sz="2400" dirty="0" smtClean="0"/>
              <a:t> LDA+</a:t>
            </a:r>
            <a:r>
              <a:rPr lang="en-US" altLang="ja-JP" sz="2400" i="1" dirty="0" smtClean="0"/>
              <a:t>U</a:t>
            </a:r>
            <a:r>
              <a:rPr lang="ja-JP" altLang="en-US" sz="2400" dirty="0" smtClean="0"/>
              <a:t>、制限</a:t>
            </a:r>
            <a:r>
              <a:rPr lang="en-US" altLang="ja-JP" sz="2400" dirty="0" smtClean="0"/>
              <a:t>LDA</a:t>
            </a:r>
            <a:r>
              <a:rPr lang="ja-JP" altLang="en-US" sz="2400" dirty="0" smtClean="0"/>
              <a:t>法による</a:t>
            </a:r>
            <a:r>
              <a:rPr lang="en-US" altLang="ja-JP" sz="2400" i="1" dirty="0" err="1" smtClean="0"/>
              <a:t>t</a:t>
            </a:r>
            <a:r>
              <a:rPr lang="en-US" altLang="ja-JP" sz="2400" i="1" dirty="0" smtClean="0"/>
              <a:t>-J</a:t>
            </a:r>
            <a:r>
              <a:rPr lang="ja-JP" altLang="en-US" sz="2400" dirty="0" smtClean="0"/>
              <a:t>模型の導出（</a:t>
            </a:r>
            <a:r>
              <a:rPr lang="en-US" altLang="ja-JP" sz="2400" dirty="0" smtClean="0"/>
              <a:t>La</a:t>
            </a:r>
            <a:r>
              <a:rPr lang="en-US" altLang="ja-JP" sz="2400" baseline="-25000" dirty="0" smtClean="0"/>
              <a:t>2</a:t>
            </a:r>
            <a:r>
              <a:rPr lang="en-US" altLang="ja-JP" sz="2400" dirty="0" smtClean="0"/>
              <a:t>CuO</a:t>
            </a:r>
            <a:r>
              <a:rPr lang="en-US" altLang="ja-JP" sz="2400" baseline="-25000" dirty="0" smtClean="0"/>
              <a:t>4</a:t>
            </a:r>
            <a:r>
              <a:rPr lang="ja-JP" altLang="en-US" sz="2400" dirty="0" smtClean="0"/>
              <a:t>）</a:t>
            </a:r>
            <a:endParaRPr lang="en-US" altLang="ja-JP" sz="2400" dirty="0" smtClean="0"/>
          </a:p>
          <a:p>
            <a:r>
              <a:rPr lang="ja-JP" altLang="ja-JP" sz="2800" i="1" dirty="0" smtClean="0"/>
              <a:t>　</a:t>
            </a:r>
            <a:r>
              <a:rPr lang="ja-JP" altLang="en-US" sz="2800" i="1" dirty="0" smtClean="0"/>
              <a:t>　</a:t>
            </a:r>
            <a:r>
              <a:rPr lang="en-US" altLang="ja-JP" sz="2800" i="1" dirty="0" smtClean="0"/>
              <a:t>                          </a:t>
            </a:r>
            <a:r>
              <a:rPr lang="en-US" altLang="ja-JP" sz="1600" dirty="0" err="1" smtClean="0"/>
              <a:t>V.I.Anisimov</a:t>
            </a:r>
            <a:r>
              <a:rPr lang="en-US" altLang="ja-JP" sz="1600" dirty="0" smtClean="0"/>
              <a:t> </a:t>
            </a:r>
            <a:r>
              <a:rPr lang="en-US" altLang="ja-JP" sz="1600" i="1" dirty="0" smtClean="0"/>
              <a:t>et al. ,</a:t>
            </a:r>
            <a:r>
              <a:rPr lang="en-US" altLang="ja-JP" sz="1600" dirty="0" smtClean="0"/>
              <a:t>PRB</a:t>
            </a:r>
            <a:r>
              <a:rPr lang="en-US" altLang="ja-JP" sz="1600" b="1" dirty="0" smtClean="0"/>
              <a:t>66</a:t>
            </a:r>
            <a:r>
              <a:rPr lang="en-US" altLang="ja-JP" sz="1600" dirty="0" smtClean="0"/>
              <a:t>(2002)100502</a:t>
            </a:r>
            <a:endParaRPr lang="en-US" altLang="ja-JP" sz="1600" i="1" dirty="0" smtClean="0"/>
          </a:p>
          <a:p>
            <a:pPr>
              <a:buClr>
                <a:srgbClr val="FF6600"/>
              </a:buClr>
              <a:buFont typeface="Arial"/>
              <a:buChar char="•"/>
            </a:pPr>
            <a:r>
              <a:rPr lang="en-US" altLang="ja-JP" sz="2400" dirty="0" smtClean="0"/>
              <a:t> </a:t>
            </a:r>
            <a:r>
              <a:rPr lang="ja-JP" altLang="en-US" sz="2400" dirty="0" smtClean="0"/>
              <a:t>制限乱雑位相近似法による</a:t>
            </a:r>
            <a:r>
              <a:rPr lang="en-US" altLang="ja-JP" sz="2400" i="1" dirty="0" smtClean="0"/>
              <a:t>U</a:t>
            </a:r>
            <a:r>
              <a:rPr lang="ja-JP" altLang="en-US" sz="2400" dirty="0" smtClean="0"/>
              <a:t>の導出（</a:t>
            </a:r>
            <a:r>
              <a:rPr lang="en-US" altLang="ja-JP" sz="2400" dirty="0" smtClean="0"/>
              <a:t>La</a:t>
            </a:r>
            <a:r>
              <a:rPr lang="en-US" altLang="ja-JP" sz="2400" baseline="-25000" dirty="0" smtClean="0"/>
              <a:t>2</a:t>
            </a:r>
            <a:r>
              <a:rPr lang="en-US" altLang="ja-JP" sz="2400" dirty="0" smtClean="0"/>
              <a:t>CuO</a:t>
            </a:r>
            <a:r>
              <a:rPr lang="en-US" altLang="ja-JP" sz="2400" baseline="-25000" dirty="0" smtClean="0"/>
              <a:t>4</a:t>
            </a:r>
            <a:r>
              <a:rPr lang="ja-JP" altLang="en-US" sz="2400" dirty="0" smtClean="0"/>
              <a:t>）</a:t>
            </a:r>
            <a:r>
              <a:rPr lang="en-US" altLang="ja-JP" sz="2400" dirty="0" smtClean="0"/>
              <a:t> </a:t>
            </a:r>
          </a:p>
          <a:p>
            <a:r>
              <a:rPr lang="ja-JP" altLang="ja-JP" sz="2800" dirty="0" smtClean="0"/>
              <a:t>　</a:t>
            </a:r>
            <a:r>
              <a:rPr lang="ja-JP" altLang="en-US" sz="2800" dirty="0" smtClean="0"/>
              <a:t>　　　　　　　　　　　　　</a:t>
            </a:r>
            <a:r>
              <a:rPr lang="en-US" altLang="ja-JP" sz="1600" dirty="0" err="1" smtClean="0"/>
              <a:t>A.V.Kozhevnikov</a:t>
            </a:r>
            <a:r>
              <a:rPr lang="en-US" altLang="ja-JP" sz="1600" dirty="0" smtClean="0"/>
              <a:t> </a:t>
            </a:r>
            <a:r>
              <a:rPr lang="en-US" altLang="ja-JP" sz="1600" i="1" dirty="0" smtClean="0"/>
              <a:t>et al.,</a:t>
            </a:r>
            <a:r>
              <a:rPr lang="en-US" altLang="ja-JP" sz="1600" dirty="0" smtClean="0"/>
              <a:t>SC10 (2010)</a:t>
            </a:r>
            <a:endParaRPr lang="en-US" altLang="ja-JP" sz="1600" i="1" dirty="0" smtClean="0"/>
          </a:p>
        </p:txBody>
      </p:sp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1945549" y="4740275"/>
          <a:ext cx="1177925" cy="295275"/>
        </p:xfrm>
        <a:graphic>
          <a:graphicData uri="http://schemas.openxmlformats.org/presentationml/2006/ole">
            <p:oleObj spid="_x0000_s29703" name="数式" r:id="rId3" imgW="558800" imgH="139700" progId="Equation.3">
              <p:embed/>
            </p:oleObj>
          </a:graphicData>
        </a:graphic>
      </p:graphicFrame>
      <p:graphicFrame>
        <p:nvGraphicFramePr>
          <p:cNvPr id="29704" name="Object 8"/>
          <p:cNvGraphicFramePr>
            <a:graphicFrameLocks noChangeAspect="1"/>
          </p:cNvGraphicFramePr>
          <p:nvPr/>
        </p:nvGraphicFramePr>
        <p:xfrm>
          <a:off x="1893087" y="5605614"/>
          <a:ext cx="1630363" cy="268288"/>
        </p:xfrm>
        <a:graphic>
          <a:graphicData uri="http://schemas.openxmlformats.org/presentationml/2006/ole">
            <p:oleObj spid="_x0000_s29704" name="数式" r:id="rId4" imgW="774700" imgH="127000" progId="Equation.3">
              <p:embed/>
            </p:oleObj>
          </a:graphicData>
        </a:graphic>
      </p:graphicFrame>
      <p:graphicFrame>
        <p:nvGraphicFramePr>
          <p:cNvPr id="29705" name="Object 9"/>
          <p:cNvGraphicFramePr>
            <a:graphicFrameLocks noChangeAspect="1"/>
          </p:cNvGraphicFramePr>
          <p:nvPr/>
        </p:nvGraphicFramePr>
        <p:xfrm>
          <a:off x="1884001" y="6427269"/>
          <a:ext cx="1392237" cy="268287"/>
        </p:xfrm>
        <a:graphic>
          <a:graphicData uri="http://schemas.openxmlformats.org/presentationml/2006/ole">
            <p:oleObj spid="_x0000_s29705" name="数式" r:id="rId5" imgW="660400" imgH="127000" progId="Equation.3">
              <p:embed/>
            </p:oleObj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8693729" y="643082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96625" y="5093209"/>
            <a:ext cx="162095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800" b="1" dirty="0" smtClean="0"/>
              <a:t>対象物質</a:t>
            </a:r>
            <a:endParaRPr lang="en-US" altLang="ja-JP" sz="2800" b="1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96625" y="5578953"/>
            <a:ext cx="68398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6600"/>
              </a:buClr>
              <a:buSzPct val="60000"/>
              <a:buFont typeface="Wingdings" charset="2"/>
              <a:buChar char="l"/>
            </a:pPr>
            <a:r>
              <a:rPr lang="en-US" altLang="ja-JP" sz="2800" dirty="0" smtClean="0"/>
              <a:t> La</a:t>
            </a:r>
            <a:r>
              <a:rPr lang="en-US" altLang="ja-JP" sz="2800" baseline="-25000" dirty="0" smtClean="0"/>
              <a:t>2-x</a:t>
            </a:r>
            <a:r>
              <a:rPr lang="en-US" altLang="ja-JP" sz="2800" dirty="0" smtClean="0"/>
              <a:t>(Ba/Sr)</a:t>
            </a:r>
            <a:r>
              <a:rPr lang="en-US" altLang="ja-JP" sz="2800" baseline="-25000" dirty="0" smtClean="0"/>
              <a:t>x</a:t>
            </a:r>
            <a:r>
              <a:rPr lang="en-US" altLang="ja-JP" sz="2800" dirty="0" smtClean="0"/>
              <a:t>CuO</a:t>
            </a:r>
            <a:r>
              <a:rPr lang="en-US" altLang="ja-JP" sz="2800" baseline="-25000" dirty="0" smtClean="0"/>
              <a:t>4</a:t>
            </a:r>
            <a:r>
              <a:rPr lang="en-US" altLang="ja-JP" sz="2800" dirty="0" smtClean="0"/>
              <a:t>   </a:t>
            </a:r>
            <a:r>
              <a:rPr lang="en-US" altLang="ja-JP" sz="2800" i="1" dirty="0" err="1" smtClean="0"/>
              <a:t>T</a:t>
            </a:r>
            <a:r>
              <a:rPr lang="en-US" altLang="ja-JP" sz="2800" i="1" baseline="-25000" dirty="0" err="1" smtClean="0"/>
              <a:t>c</a:t>
            </a:r>
            <a:r>
              <a:rPr lang="en-US" altLang="ja-JP" sz="2800" dirty="0" smtClean="0"/>
              <a:t>=40K</a:t>
            </a:r>
          </a:p>
          <a:p>
            <a:pPr>
              <a:buClr>
                <a:srgbClr val="FF6600"/>
              </a:buClr>
              <a:buSzPct val="60000"/>
              <a:buFont typeface="Wingdings" charset="2"/>
              <a:buChar char="l"/>
            </a:pPr>
            <a:r>
              <a:rPr lang="en-US" altLang="ja-JP" sz="2800" dirty="0" smtClean="0"/>
              <a:t> HgBa</a:t>
            </a:r>
            <a:r>
              <a:rPr lang="en-US" altLang="ja-JP" sz="2800" baseline="-25000" dirty="0" smtClean="0"/>
              <a:t>2</a:t>
            </a:r>
            <a:r>
              <a:rPr lang="en-US" altLang="ja-JP" sz="2800" dirty="0" smtClean="0"/>
              <a:t>CuO</a:t>
            </a:r>
            <a:r>
              <a:rPr lang="en-US" altLang="ja-JP" sz="2800" baseline="-25000" dirty="0" smtClean="0"/>
              <a:t>4+δ    </a:t>
            </a:r>
            <a:r>
              <a:rPr lang="en-US" altLang="ja-JP" sz="2800" i="1" dirty="0" err="1" smtClean="0"/>
              <a:t>T</a:t>
            </a:r>
            <a:r>
              <a:rPr lang="en-US" altLang="ja-JP" sz="2800" i="1" baseline="-25000" dirty="0" err="1" smtClean="0"/>
              <a:t>c</a:t>
            </a:r>
            <a:r>
              <a:rPr lang="en-US" altLang="ja-JP" sz="2800" dirty="0" smtClean="0"/>
              <a:t>=90K</a:t>
            </a:r>
            <a:endParaRPr kumimoji="1" lang="ja-JP" altLang="en-US" sz="28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366704" y="6186215"/>
            <a:ext cx="3392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 smtClean="0"/>
              <a:t>S.N.Putilin</a:t>
            </a:r>
            <a:r>
              <a:rPr lang="en-US" altLang="ja-JP" sz="1600" i="1" dirty="0" smtClean="0"/>
              <a:t> et al. </a:t>
            </a:r>
            <a:r>
              <a:rPr lang="en-US" altLang="ja-JP" sz="1600" dirty="0" smtClean="0"/>
              <a:t>, Nature</a:t>
            </a:r>
            <a:r>
              <a:rPr lang="en-US" altLang="ja-JP" sz="1600" b="1" dirty="0" smtClean="0"/>
              <a:t>362</a:t>
            </a:r>
            <a:r>
              <a:rPr lang="en-US" altLang="ja-JP" sz="1600" dirty="0" smtClean="0"/>
              <a:t>(1993)226 </a:t>
            </a:r>
            <a:endParaRPr kumimoji="1" lang="ja-JP" altLang="en-US" sz="16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96625" y="178578"/>
            <a:ext cx="322685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/>
              <a:t>本研究の動機・目的</a:t>
            </a:r>
            <a:endParaRPr kumimoji="1" lang="ja-JP" altLang="en-US" sz="2800" b="1" dirty="0"/>
          </a:p>
        </p:txBody>
      </p:sp>
      <p:sp>
        <p:nvSpPr>
          <p:cNvPr id="34" name="正方形/長方形 33"/>
          <p:cNvSpPr/>
          <p:nvPr/>
        </p:nvSpPr>
        <p:spPr>
          <a:xfrm>
            <a:off x="217929" y="783355"/>
            <a:ext cx="8475800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6600"/>
              </a:buClr>
              <a:buSzPct val="80000"/>
            </a:pPr>
            <a:r>
              <a:rPr lang="en-US" altLang="ja-JP" sz="2400" dirty="0" smtClean="0"/>
              <a:t>   </a:t>
            </a:r>
            <a:r>
              <a:rPr lang="ja-JP" altLang="en-US" sz="2400" dirty="0" smtClean="0"/>
              <a:t>高温超伝導の機構の解明・・・電荷揺らぎ？スピン揺らぎ？</a:t>
            </a:r>
            <a:endParaRPr lang="en-US" altLang="ja-JP" sz="2400" dirty="0" smtClean="0"/>
          </a:p>
          <a:p>
            <a:pPr>
              <a:buClr>
                <a:srgbClr val="FF6600"/>
              </a:buClr>
              <a:buSzPct val="80000"/>
            </a:pPr>
            <a:r>
              <a:rPr lang="ja-JP" altLang="en-US" sz="2400" dirty="0" smtClean="0"/>
              <a:t>　　　　　　　　　　　</a:t>
            </a:r>
            <a:r>
              <a:rPr lang="ja-JP" altLang="en-US" sz="2400" dirty="0" smtClean="0">
                <a:solidFill>
                  <a:srgbClr val="FF0000"/>
                </a:solidFill>
              </a:rPr>
              <a:t>第一原理的な理解が必要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pPr>
              <a:buClr>
                <a:srgbClr val="FF6600"/>
              </a:buClr>
              <a:buSzPct val="80000"/>
            </a:pPr>
            <a:r>
              <a:rPr lang="ja-JP" altLang="ja-JP" sz="2400" dirty="0" smtClean="0"/>
              <a:t>　</a:t>
            </a:r>
            <a:r>
              <a:rPr lang="ja-JP" altLang="en-US" sz="2400" dirty="0" smtClean="0"/>
              <a:t>銅酸化物：母物質は電荷移動型絶縁体（強相関電子系）</a:t>
            </a:r>
            <a:endParaRPr lang="en-US" altLang="ja-JP" sz="2400" dirty="0" smtClean="0"/>
          </a:p>
          <a:p>
            <a:pPr>
              <a:buClr>
                <a:srgbClr val="FF6600"/>
              </a:buClr>
              <a:buSzPct val="80000"/>
            </a:pPr>
            <a:r>
              <a:rPr lang="ja-JP" altLang="ja-JP" sz="2400" dirty="0" smtClean="0"/>
              <a:t>　</a:t>
            </a:r>
            <a:r>
              <a:rPr lang="en-US" altLang="ja-JP" sz="2400" dirty="0" smtClean="0"/>
              <a:t>⇔</a:t>
            </a:r>
            <a:r>
              <a:rPr lang="ja-JP" altLang="en-US" sz="2400" dirty="0" smtClean="0"/>
              <a:t>密度汎関数理論（局所密度近似）では金属と予言</a:t>
            </a:r>
            <a:endParaRPr lang="en-US" altLang="ja-JP" sz="2400" dirty="0" smtClean="0"/>
          </a:p>
          <a:p>
            <a:pPr>
              <a:buClr>
                <a:srgbClr val="FF6600"/>
              </a:buClr>
              <a:buSzPct val="80000"/>
            </a:pPr>
            <a:endParaRPr lang="en-US" altLang="ja-JP" sz="2400" dirty="0" smtClean="0"/>
          </a:p>
          <a:p>
            <a:pPr>
              <a:buClr>
                <a:srgbClr val="FF6600"/>
              </a:buClr>
              <a:buSzPct val="80000"/>
            </a:pPr>
            <a:r>
              <a:rPr lang="ja-JP" altLang="ja-JP" sz="2400" dirty="0" smtClean="0"/>
              <a:t>　</a:t>
            </a:r>
            <a:endParaRPr lang="en-US" altLang="ja-JP" sz="2400" dirty="0" smtClean="0"/>
          </a:p>
          <a:p>
            <a:pPr>
              <a:buClr>
                <a:srgbClr val="FF6600"/>
              </a:buClr>
              <a:buSzPct val="80000"/>
            </a:pPr>
            <a:r>
              <a:rPr lang="ja-JP" altLang="ja-JP" sz="2400" dirty="0" smtClean="0"/>
              <a:t>　</a:t>
            </a:r>
            <a:r>
              <a:rPr lang="en-US" altLang="ja-JP" sz="2400" dirty="0" smtClean="0"/>
              <a:t>MACE (</a:t>
            </a:r>
            <a:r>
              <a:rPr lang="en-US" altLang="ja-JP" sz="2400" dirty="0" err="1" smtClean="0"/>
              <a:t>multiscale</a:t>
            </a:r>
            <a:r>
              <a:rPr lang="en-US" altLang="ja-JP" sz="2400" dirty="0" smtClean="0"/>
              <a:t> </a:t>
            </a:r>
            <a:r>
              <a:rPr lang="en-US" altLang="ja-JP" sz="2400" i="1" dirty="0" err="1" smtClean="0"/>
              <a:t>ab</a:t>
            </a:r>
            <a:r>
              <a:rPr lang="en-US" altLang="ja-JP" sz="2400" i="1" dirty="0" smtClean="0"/>
              <a:t> initio </a:t>
            </a:r>
            <a:r>
              <a:rPr lang="en-US" altLang="ja-JP" sz="2400" dirty="0" smtClean="0"/>
              <a:t>scheme for correlated electrons)</a:t>
            </a:r>
          </a:p>
          <a:p>
            <a:pPr>
              <a:buClr>
                <a:srgbClr val="FF6600"/>
              </a:buClr>
              <a:buSzPct val="80000"/>
            </a:pPr>
            <a:r>
              <a:rPr lang="en-US" altLang="ja-JP" sz="2400" dirty="0" smtClean="0"/>
              <a:t>     </a:t>
            </a:r>
            <a:r>
              <a:rPr lang="ja-JP" altLang="ja-JP" sz="2400" dirty="0" smtClean="0"/>
              <a:t>　</a:t>
            </a:r>
            <a:r>
              <a:rPr lang="ja-JP" altLang="en-US" sz="2400" dirty="0" smtClean="0"/>
              <a:t>・・・強相関電子系の持つ困難を克服</a:t>
            </a:r>
            <a:endParaRPr lang="en-US" altLang="ja-JP" sz="2400" dirty="0" smtClean="0"/>
          </a:p>
          <a:p>
            <a:pPr>
              <a:buClr>
                <a:srgbClr val="FF6600"/>
              </a:buClr>
              <a:buSzPct val="80000"/>
            </a:pPr>
            <a:r>
              <a:rPr lang="ja-JP" altLang="ja-JP" sz="2400" dirty="0" smtClean="0"/>
              <a:t>　</a:t>
            </a:r>
            <a:r>
              <a:rPr lang="ja-JP" altLang="en-US" sz="2400" dirty="0" smtClean="0"/>
              <a:t>　　　　個々の物質の性質を反映する有効模型の導出と解析</a:t>
            </a:r>
            <a:endParaRPr lang="en-US" altLang="ja-JP" sz="2400" dirty="0" smtClean="0"/>
          </a:p>
          <a:p>
            <a:pPr>
              <a:buClr>
                <a:srgbClr val="FF6600"/>
              </a:buClr>
              <a:buSzPct val="80000"/>
            </a:pPr>
            <a:r>
              <a:rPr lang="en-US" altLang="ja-JP" sz="2400" dirty="0" smtClean="0"/>
              <a:t>     </a:t>
            </a:r>
            <a:r>
              <a:rPr lang="ja-JP" altLang="ja-JP" sz="2400" dirty="0" smtClean="0"/>
              <a:t>　</a:t>
            </a:r>
            <a:r>
              <a:rPr lang="ja-JP" altLang="en-US" sz="2400" dirty="0" smtClean="0"/>
              <a:t>・・・幅広く適用　鉄系超伝導体、有機導体</a:t>
            </a:r>
            <a:r>
              <a:rPr lang="en-US" altLang="ja-JP" sz="2400" dirty="0" smtClean="0"/>
              <a:t> </a:t>
            </a:r>
            <a:r>
              <a:rPr lang="en-US" altLang="ja-JP" sz="2400" i="1" dirty="0" smtClean="0"/>
              <a:t>etc.</a:t>
            </a:r>
          </a:p>
          <a:p>
            <a:pPr>
              <a:buClr>
                <a:srgbClr val="FF6600"/>
              </a:buClr>
              <a:buSzPct val="80000"/>
            </a:pPr>
            <a:r>
              <a:rPr lang="en-US" altLang="ja-JP" sz="2400" dirty="0" smtClean="0"/>
              <a:t>   </a:t>
            </a:r>
            <a:r>
              <a:rPr lang="ja-JP" altLang="en-US" sz="2400" dirty="0" smtClean="0">
                <a:solidFill>
                  <a:srgbClr val="FF0000"/>
                </a:solidFill>
              </a:rPr>
              <a:t>銅酸化物高温超伝導体を記述する適切な模型の導出が必要</a:t>
            </a:r>
            <a:endParaRPr lang="en-US" altLang="ja-JP" sz="2400" dirty="0" smtClean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927688" y="5732401"/>
            <a:ext cx="34494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 smtClean="0"/>
              <a:t>J.D.Jorgensen</a:t>
            </a:r>
            <a:r>
              <a:rPr lang="en-US" altLang="ja-JP" sz="1600" dirty="0" smtClean="0"/>
              <a:t> </a:t>
            </a:r>
            <a:r>
              <a:rPr lang="en-US" altLang="ja-JP" sz="1600" i="1" dirty="0" smtClean="0"/>
              <a:t>et al. </a:t>
            </a:r>
            <a:r>
              <a:rPr lang="en-US" altLang="ja-JP" sz="1600" dirty="0" smtClean="0"/>
              <a:t>, PRL</a:t>
            </a:r>
            <a:r>
              <a:rPr lang="en-US" altLang="ja-JP" sz="1600" b="1" dirty="0" smtClean="0"/>
              <a:t>58</a:t>
            </a:r>
            <a:r>
              <a:rPr lang="en-US" altLang="ja-JP" sz="1600" dirty="0" smtClean="0"/>
              <a:t>(1987)1024</a:t>
            </a:r>
            <a:endParaRPr kumimoji="1" lang="ja-JP" altLang="en-US" sz="1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693729" y="643082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10" name="下矢印 9"/>
          <p:cNvSpPr/>
          <p:nvPr/>
        </p:nvSpPr>
        <p:spPr>
          <a:xfrm>
            <a:off x="4023480" y="2409779"/>
            <a:ext cx="314608" cy="606422"/>
          </a:xfrm>
          <a:prstGeom prst="downArrow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スクリーンショット（2013-02-25 21.11.46）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65" y="2952773"/>
            <a:ext cx="1733749" cy="2644616"/>
          </a:xfrm>
          <a:prstGeom prst="rect">
            <a:avLst/>
          </a:prstGeom>
        </p:spPr>
      </p:pic>
      <p:pic>
        <p:nvPicPr>
          <p:cNvPr id="7" name="図 6" descr="eig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073638" y="2929889"/>
            <a:ext cx="1669686" cy="2563489"/>
          </a:xfrm>
          <a:prstGeom prst="rect">
            <a:avLst/>
          </a:prstGeom>
        </p:spPr>
      </p:pic>
      <p:cxnSp>
        <p:nvCxnSpPr>
          <p:cNvPr id="9" name="直線矢印コネクタ 8"/>
          <p:cNvCxnSpPr/>
          <p:nvPr/>
        </p:nvCxnSpPr>
        <p:spPr>
          <a:xfrm>
            <a:off x="2951140" y="4210571"/>
            <a:ext cx="91994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2748707" y="3210057"/>
            <a:ext cx="12802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/>
              <a:t>大域的</a:t>
            </a:r>
            <a:endParaRPr kumimoji="1" lang="en-US" altLang="ja-JP" dirty="0" smtClean="0"/>
          </a:p>
          <a:p>
            <a:pPr algn="ctr"/>
            <a:r>
              <a:rPr lang="ja-JP" altLang="en-US" dirty="0" smtClean="0"/>
              <a:t>バンド構造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の</a:t>
            </a:r>
            <a:r>
              <a:rPr kumimoji="1" lang="ja-JP" altLang="en-US" dirty="0" smtClean="0"/>
              <a:t>繰り込み</a:t>
            </a:r>
            <a:endParaRPr kumimoji="1" lang="ja-JP" altLang="en-US" dirty="0"/>
          </a:p>
        </p:txBody>
      </p:sp>
      <p:pic>
        <p:nvPicPr>
          <p:cNvPr id="12" name="図 11" descr="a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8968" y="4821136"/>
            <a:ext cx="2632075" cy="421998"/>
          </a:xfrm>
          <a:prstGeom prst="rect">
            <a:avLst/>
          </a:prstGeom>
        </p:spPr>
      </p:pic>
      <p:pic>
        <p:nvPicPr>
          <p:cNvPr id="13" name="図 12" descr="スクリーンショット（2013-08-28 22.48.57）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6325" y="3504334"/>
            <a:ext cx="3114073" cy="1433649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768722" y="200947"/>
            <a:ext cx="90281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800" b="1" dirty="0" smtClean="0"/>
              <a:t>手法</a:t>
            </a:r>
            <a:endParaRPr kumimoji="1" lang="ja-JP" altLang="en-US" sz="2800" b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056545" y="395795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①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098513" y="396868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②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606516" y="390208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③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68722" y="5149242"/>
            <a:ext cx="5596404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6600"/>
              </a:buClr>
            </a:pPr>
            <a:endParaRPr lang="en-US" altLang="ja-JP" sz="2400" dirty="0" smtClean="0"/>
          </a:p>
          <a:p>
            <a:pPr>
              <a:buClr>
                <a:srgbClr val="FF6600"/>
              </a:buClr>
            </a:pPr>
            <a:r>
              <a:rPr lang="ja-JP" altLang="en-US" sz="2400" dirty="0" smtClean="0"/>
              <a:t>制限乱雑位相近似法の利点</a:t>
            </a:r>
            <a:endParaRPr lang="en-US" altLang="ja-JP" sz="2400" dirty="0" smtClean="0"/>
          </a:p>
          <a:p>
            <a:pPr>
              <a:buClr>
                <a:srgbClr val="FF6600"/>
              </a:buClr>
              <a:buSzPct val="70000"/>
              <a:buFont typeface="Wingdings" charset="2"/>
              <a:buChar char="l"/>
            </a:pPr>
            <a:r>
              <a:rPr kumimoji="1" lang="en-US" altLang="ja-JP" sz="2400" dirty="0" smtClean="0"/>
              <a:t> </a:t>
            </a:r>
            <a:r>
              <a:rPr kumimoji="1" lang="ja-JP" altLang="en-US" sz="2400" dirty="0" smtClean="0"/>
              <a:t>長距離クーロン相互作用の</a:t>
            </a:r>
            <a:r>
              <a:rPr lang="en-US" altLang="en-US" sz="2400" dirty="0" smtClean="0"/>
              <a:t>評価</a:t>
            </a:r>
            <a:r>
              <a:rPr kumimoji="1" lang="ja-JP" altLang="en-US" sz="2400" dirty="0" smtClean="0"/>
              <a:t>が可能</a:t>
            </a:r>
            <a:endParaRPr lang="en-US" altLang="ja-JP" sz="2400" dirty="0" smtClean="0"/>
          </a:p>
          <a:p>
            <a:pPr>
              <a:buClr>
                <a:srgbClr val="FF6600"/>
              </a:buClr>
              <a:buSzPct val="70000"/>
              <a:buFont typeface="Wingdings" charset="2"/>
              <a:buChar char="l"/>
            </a:pPr>
            <a:r>
              <a:rPr lang="en-US" altLang="ja-JP" sz="2400" dirty="0" smtClean="0"/>
              <a:t> </a:t>
            </a:r>
            <a:r>
              <a:rPr lang="ja-JP" altLang="en-US" sz="2400" dirty="0" smtClean="0"/>
              <a:t>ターゲットバンド内の遮蔽の除去が明確</a:t>
            </a:r>
            <a:endParaRPr kumimoji="1" lang="en-US" altLang="ja-JP" sz="2400" dirty="0" smtClean="0"/>
          </a:p>
          <a:p>
            <a:pPr>
              <a:buClr>
                <a:srgbClr val="FF6600"/>
              </a:buClr>
            </a:pP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12633" y="699727"/>
            <a:ext cx="84313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en-US" altLang="ja-JP" sz="2400" dirty="0" smtClean="0"/>
              <a:t>MACE (</a:t>
            </a:r>
            <a:r>
              <a:rPr lang="en-US" altLang="ja-JP" sz="2400" dirty="0" err="1" smtClean="0"/>
              <a:t>multiscale</a:t>
            </a:r>
            <a:r>
              <a:rPr lang="en-US" altLang="ja-JP" sz="2400" dirty="0" smtClean="0"/>
              <a:t> </a:t>
            </a:r>
            <a:r>
              <a:rPr lang="en-US" altLang="ja-JP" sz="2400" i="1" dirty="0" err="1" smtClean="0"/>
              <a:t>ab</a:t>
            </a:r>
            <a:r>
              <a:rPr lang="en-US" altLang="ja-JP" sz="2400" i="1" dirty="0" smtClean="0"/>
              <a:t> initio </a:t>
            </a:r>
            <a:r>
              <a:rPr lang="en-US" altLang="ja-JP" sz="2400" dirty="0" smtClean="0"/>
              <a:t>scheme for correlated electrons)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altLang="ja-JP" sz="1600" dirty="0" smtClean="0"/>
              <a:t>                                                                                            </a:t>
            </a:r>
            <a:r>
              <a:rPr lang="en-US" altLang="ja-JP" sz="1600" dirty="0" err="1" smtClean="0"/>
              <a:t>M.Imada</a:t>
            </a:r>
            <a:r>
              <a:rPr lang="en-US" altLang="ja-JP" sz="1600" dirty="0" smtClean="0"/>
              <a:t> </a:t>
            </a:r>
            <a:r>
              <a:rPr lang="en-US" altLang="ja-JP" sz="1600" i="1" dirty="0" smtClean="0"/>
              <a:t>et al</a:t>
            </a:r>
            <a:r>
              <a:rPr lang="en-US" altLang="ja-JP" sz="1600" dirty="0" smtClean="0"/>
              <a:t>., JPSJ</a:t>
            </a:r>
            <a:r>
              <a:rPr lang="en-US" altLang="ja-JP" sz="1600" b="1" dirty="0" smtClean="0"/>
              <a:t>79</a:t>
            </a:r>
            <a:r>
              <a:rPr lang="en-US" altLang="ja-JP" sz="1600" dirty="0" smtClean="0"/>
              <a:t>(2010)112001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ja-JP" altLang="en-US" sz="2400" dirty="0" smtClean="0"/>
              <a:t>　エネルギー空間の階層構造を利用して大域的バンド構造を</a:t>
            </a:r>
            <a:endParaRPr lang="en-US" altLang="ja-JP" sz="2400" dirty="0" smtClean="0"/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ja-JP" altLang="en-US" sz="2400" dirty="0" smtClean="0"/>
              <a:t>　低エネルギー自由度（ターゲットバンド）に反映</a:t>
            </a:r>
            <a:endParaRPr lang="en-US" altLang="ja-JP" sz="2400" dirty="0" smtClean="0"/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altLang="ja-JP" sz="2400" dirty="0" smtClean="0"/>
              <a:t>   </a:t>
            </a:r>
            <a:r>
              <a:rPr lang="ja-JP" altLang="en-US" sz="2400" dirty="0" smtClean="0"/>
              <a:t>最局在ワニエ軌道</a:t>
            </a:r>
            <a:r>
              <a:rPr lang="en-US" altLang="ja-JP" sz="2400" dirty="0" smtClean="0"/>
              <a:t>+</a:t>
            </a:r>
            <a:r>
              <a:rPr lang="ja-JP" altLang="en-US" sz="2400" dirty="0" smtClean="0"/>
              <a:t>制限乱雑位相近似法による模型導出</a:t>
            </a:r>
            <a:endParaRPr lang="en-US" altLang="ja-JP" sz="2400" dirty="0" smtClean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124148" y="3135991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有効相互作用の評価</a:t>
            </a:r>
            <a:endParaRPr kumimoji="1" lang="ja-JP" altLang="en-US" sz="20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088968" y="5221180"/>
            <a:ext cx="24929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 smtClean="0"/>
              <a:t>制限乱雑位相近似法</a:t>
            </a:r>
            <a:endParaRPr kumimoji="1" lang="en-US" altLang="ja-JP" sz="2000" dirty="0" smtClean="0"/>
          </a:p>
          <a:p>
            <a:pPr algn="ctr"/>
            <a:r>
              <a:rPr lang="ja-JP" altLang="en-US" sz="2000" dirty="0" smtClean="0"/>
              <a:t>　</a:t>
            </a:r>
            <a:r>
              <a:rPr lang="en-US" altLang="ja-JP" sz="2000" dirty="0" smtClean="0"/>
              <a:t>(</a:t>
            </a:r>
            <a:r>
              <a:rPr lang="en-US" altLang="ja-JP" sz="2000" dirty="0" err="1" smtClean="0"/>
              <a:t>cRPA</a:t>
            </a:r>
            <a:r>
              <a:rPr lang="en-US" altLang="ja-JP" sz="2000" dirty="0" smtClean="0"/>
              <a:t>)</a:t>
            </a:r>
            <a:endParaRPr kumimoji="1" lang="ja-JP" altLang="en-US" sz="2000" dirty="0"/>
          </a:p>
        </p:txBody>
      </p:sp>
      <p:sp>
        <p:nvSpPr>
          <p:cNvPr id="22" name="乗算記号 21"/>
          <p:cNvSpPr/>
          <p:nvPr/>
        </p:nvSpPr>
        <p:spPr>
          <a:xfrm>
            <a:off x="7804724" y="3241734"/>
            <a:ext cx="1431636" cy="2116610"/>
          </a:xfrm>
          <a:prstGeom prst="mathMultiply">
            <a:avLst>
              <a:gd name="adj1" fmla="val 30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950549" y="2492725"/>
            <a:ext cx="71351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err="1" smtClean="0"/>
              <a:t>N.Marzari</a:t>
            </a:r>
            <a:r>
              <a:rPr lang="en-US" altLang="ja-JP" sz="1600" i="1" dirty="0" smtClean="0"/>
              <a:t> et al., </a:t>
            </a:r>
            <a:r>
              <a:rPr lang="en-US" altLang="ja-JP" sz="1600" dirty="0" smtClean="0"/>
              <a:t>PRB</a:t>
            </a:r>
            <a:r>
              <a:rPr lang="en-US" altLang="ja-JP" sz="1600" b="1" dirty="0" smtClean="0"/>
              <a:t>56</a:t>
            </a:r>
            <a:r>
              <a:rPr lang="en-US" altLang="ja-JP" sz="1600" dirty="0" smtClean="0"/>
              <a:t>(1997)12847 </a:t>
            </a:r>
            <a:r>
              <a:rPr lang="en-US" altLang="ja-JP" sz="1600" i="1" dirty="0" smtClean="0"/>
              <a:t>   </a:t>
            </a:r>
            <a:r>
              <a:rPr lang="en-US" altLang="ja-JP" sz="1600" dirty="0" err="1" smtClean="0"/>
              <a:t>F.Aryasetiawan</a:t>
            </a:r>
            <a:r>
              <a:rPr lang="en-US" altLang="ja-JP" sz="1600" dirty="0" smtClean="0"/>
              <a:t> </a:t>
            </a:r>
            <a:r>
              <a:rPr lang="en-US" altLang="ja-JP" sz="1600" i="1" dirty="0" smtClean="0"/>
              <a:t>et al</a:t>
            </a:r>
            <a:r>
              <a:rPr lang="en-US" altLang="ja-JP" sz="1600" dirty="0" smtClean="0"/>
              <a:t>., PRB</a:t>
            </a:r>
            <a:r>
              <a:rPr lang="en-US" altLang="ja-JP" sz="1600" b="1" dirty="0" smtClean="0"/>
              <a:t>74</a:t>
            </a:r>
            <a:r>
              <a:rPr lang="en-US" altLang="ja-JP" sz="1600" dirty="0" smtClean="0"/>
              <a:t>(2006)125106</a:t>
            </a:r>
            <a:endParaRPr lang="ja-JP" altLang="en-US" sz="16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871858" y="4305628"/>
            <a:ext cx="11079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b="1" dirty="0" smtClean="0">
                <a:solidFill>
                  <a:schemeClr val="accent5">
                    <a:lumMod val="75000"/>
                  </a:schemeClr>
                </a:solidFill>
              </a:rPr>
              <a:t>ダウン</a:t>
            </a:r>
            <a:endParaRPr kumimoji="1" lang="en-US" altLang="ja-JP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kumimoji="1" lang="ja-JP" altLang="en-US" sz="2000" b="1" dirty="0" smtClean="0">
                <a:solidFill>
                  <a:schemeClr val="accent5">
                    <a:lumMod val="75000"/>
                  </a:schemeClr>
                </a:solidFill>
              </a:rPr>
              <a:t>フォール</a:t>
            </a:r>
            <a:endParaRPr kumimoji="1" lang="en-US" altLang="ja-JP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kumimoji="1" lang="ja-JP" altLang="en-US" sz="2000" b="1" dirty="0" smtClean="0">
                <a:solidFill>
                  <a:schemeClr val="accent5">
                    <a:lumMod val="75000"/>
                  </a:schemeClr>
                </a:solidFill>
              </a:rPr>
              <a:t>ディング</a:t>
            </a:r>
            <a:endParaRPr kumimoji="1" lang="ja-JP" alt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693729" y="643082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4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665348" y="877312"/>
            <a:ext cx="82766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6600"/>
              </a:buClr>
              <a:buSzPct val="70000"/>
              <a:buFont typeface="Wingdings" charset="2"/>
              <a:buChar char="l"/>
            </a:pPr>
            <a:r>
              <a:rPr lang="en-US" altLang="ja-JP" sz="2400" dirty="0" smtClean="0"/>
              <a:t> </a:t>
            </a:r>
            <a:r>
              <a:rPr lang="ja-JP" altLang="en-US" sz="2400" dirty="0" smtClean="0"/>
              <a:t>制限乱雑位相近似法</a:t>
            </a:r>
            <a:r>
              <a:rPr lang="en-US" altLang="ja-JP" sz="2400" dirty="0" smtClean="0"/>
              <a:t> </a:t>
            </a:r>
            <a:r>
              <a:rPr kumimoji="1" lang="ja-JP" altLang="en-US" sz="2400" dirty="0" smtClean="0"/>
              <a:t>：</a:t>
            </a:r>
            <a:r>
              <a:rPr kumimoji="1" lang="en-US" altLang="ja-JP" sz="2400" dirty="0" smtClean="0"/>
              <a:t> </a:t>
            </a:r>
            <a:r>
              <a:rPr kumimoji="1" lang="ja-JP" altLang="en-US" sz="2400" dirty="0" smtClean="0"/>
              <a:t>エネルギー空間</a:t>
            </a:r>
            <a:r>
              <a:rPr lang="ja-JP" altLang="en-US" sz="2400" dirty="0" smtClean="0"/>
              <a:t>の階層構造を利用し</a:t>
            </a:r>
            <a:endParaRPr kumimoji="1" lang="en-US" altLang="ja-JP" sz="2400" dirty="0" smtClean="0"/>
          </a:p>
          <a:p>
            <a:r>
              <a:rPr lang="ja-JP" altLang="ja-JP" sz="2400" dirty="0" smtClean="0"/>
              <a:t>　</a:t>
            </a:r>
            <a:r>
              <a:rPr lang="en-US" altLang="ja-JP" sz="2400" dirty="0" smtClean="0"/>
              <a:t>                 </a:t>
            </a:r>
            <a:r>
              <a:rPr lang="ja-JP" altLang="en-US" sz="2400" dirty="0" smtClean="0"/>
              <a:t>　　　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　　　　３次元模型を導出</a:t>
            </a:r>
            <a:r>
              <a:rPr lang="ja-JP" altLang="en-US" dirty="0" smtClean="0"/>
              <a:t>　　　　　　　　　　　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0692" y="1703950"/>
            <a:ext cx="762173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6600"/>
              </a:buClr>
              <a:buSzPct val="70000"/>
              <a:buFont typeface="Wingdings" charset="2"/>
              <a:buChar char="l"/>
            </a:pPr>
            <a:r>
              <a:rPr kumimoji="1" lang="en-US" altLang="ja-JP" sz="2400" dirty="0" smtClean="0"/>
              <a:t> </a:t>
            </a:r>
            <a:r>
              <a:rPr kumimoji="1" lang="ja-JP" altLang="en-US" sz="2400" dirty="0" smtClean="0"/>
              <a:t>低次元異方性物質への処方</a:t>
            </a:r>
            <a:r>
              <a:rPr lang="en-US" altLang="ja-JP" sz="2400" dirty="0" smtClean="0"/>
              <a:t> : </a:t>
            </a:r>
            <a:r>
              <a:rPr lang="ja-JP" altLang="en-US" sz="2400" dirty="0" smtClean="0">
                <a:solidFill>
                  <a:srgbClr val="0000FF"/>
                </a:solidFill>
              </a:rPr>
              <a:t>次元縮約</a:t>
            </a:r>
            <a:endParaRPr lang="en-US" altLang="ja-JP" sz="2400" dirty="0" smtClean="0">
              <a:solidFill>
                <a:srgbClr val="0000FF"/>
              </a:solidFill>
            </a:endParaRPr>
          </a:p>
          <a:p>
            <a:endParaRPr kumimoji="1" lang="en-US" altLang="ja-JP" sz="2400" dirty="0" smtClean="0"/>
          </a:p>
          <a:p>
            <a:r>
              <a:rPr kumimoji="1" lang="en-US" altLang="ja-JP" sz="2400" dirty="0" smtClean="0"/>
              <a:t>    </a:t>
            </a:r>
            <a:r>
              <a:rPr kumimoji="1" lang="ja-JP" altLang="en-US" sz="2400" dirty="0" smtClean="0"/>
              <a:t>大規模な系で長距離相関の振る舞いの探索が可能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29325" y="3159222"/>
            <a:ext cx="569819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“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target layer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”</a:t>
            </a:r>
            <a:r>
              <a:rPr lang="ja-JP" altLang="en-US" sz="2400" dirty="0" smtClean="0"/>
              <a:t>・・・</a:t>
            </a:r>
            <a:r>
              <a:rPr lang="en-US" altLang="ja-JP" sz="2400" dirty="0" smtClean="0"/>
              <a:t>RPA</a:t>
            </a:r>
            <a:r>
              <a:rPr lang="ja-JP" altLang="en-US" sz="2400" dirty="0" smtClean="0"/>
              <a:t>を越えて解析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他の層からの遮蔽は</a:t>
            </a:r>
            <a:r>
              <a:rPr kumimoji="1" lang="en-US" altLang="ja-JP" sz="2400" dirty="0" smtClean="0"/>
              <a:t>RPA</a:t>
            </a:r>
            <a:r>
              <a:rPr kumimoji="1" lang="ja-JP" altLang="en-US" sz="2400" dirty="0" smtClean="0"/>
              <a:t>で繰り込み</a:t>
            </a:r>
            <a:endParaRPr kumimoji="1" lang="en-US" altLang="ja-JP" sz="2400" dirty="0" smtClean="0"/>
          </a:p>
          <a:p>
            <a:r>
              <a:rPr kumimoji="1" lang="en-US" altLang="ja-JP" sz="2400" dirty="0" smtClean="0"/>
              <a:t>CuO</a:t>
            </a:r>
            <a:r>
              <a:rPr kumimoji="1" lang="en-US" altLang="ja-JP" sz="2400" baseline="-25000" dirty="0" smtClean="0"/>
              <a:t>2</a:t>
            </a:r>
            <a:r>
              <a:rPr kumimoji="1" lang="ja-JP" altLang="en-US" sz="2400" dirty="0" smtClean="0"/>
              <a:t>平面内の電子間有効相互作用を導出</a:t>
            </a:r>
            <a:endParaRPr kumimoji="1" lang="ja-JP" altLang="en-US" sz="2400" dirty="0"/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/>
        </p:nvGraphicFramePr>
        <p:xfrm>
          <a:off x="2988559" y="5313330"/>
          <a:ext cx="5313868" cy="675752"/>
        </p:xfrm>
        <a:graphic>
          <a:graphicData uri="http://schemas.openxmlformats.org/presentationml/2006/ole">
            <p:oleObj spid="_x0000_s32770" name="数式" r:id="rId3" imgW="2197100" imgH="279400" progId="Equation.3">
              <p:embed/>
            </p:oleObj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2805807" y="4506095"/>
            <a:ext cx="60829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バンド計算時の展開基底に依らない手法開発</a:t>
            </a:r>
            <a:endParaRPr lang="en-US" altLang="ja-JP" sz="2400" dirty="0" smtClean="0"/>
          </a:p>
          <a:p>
            <a:r>
              <a:rPr lang="ja-JP" altLang="ja-JP" sz="2400" dirty="0" smtClean="0"/>
              <a:t>　</a:t>
            </a:r>
            <a:r>
              <a:rPr lang="ja-JP" altLang="en-US" sz="2400" dirty="0" smtClean="0"/>
              <a:t>　</a:t>
            </a:r>
            <a:r>
              <a:rPr kumimoji="1" lang="ja-JP" altLang="en-US" sz="2400" dirty="0" smtClean="0"/>
              <a:t>次元縮約の高い汎用性を目指す</a:t>
            </a:r>
            <a:endParaRPr kumimoji="1" lang="en-US" altLang="ja-JP" sz="2400" dirty="0" smtClean="0"/>
          </a:p>
        </p:txBody>
      </p:sp>
      <p:sp>
        <p:nvSpPr>
          <p:cNvPr id="9" name="台形 8"/>
          <p:cNvSpPr/>
          <p:nvPr/>
        </p:nvSpPr>
        <p:spPr>
          <a:xfrm>
            <a:off x="841154" y="4901960"/>
            <a:ext cx="1916774" cy="436615"/>
          </a:xfrm>
          <a:prstGeom prst="trapezoid">
            <a:avLst>
              <a:gd name="adj" fmla="val 6105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8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台形 9"/>
          <p:cNvSpPr/>
          <p:nvPr/>
        </p:nvSpPr>
        <p:spPr>
          <a:xfrm>
            <a:off x="827299" y="4465346"/>
            <a:ext cx="1799733" cy="436615"/>
          </a:xfrm>
          <a:prstGeom prst="trapezoid">
            <a:avLst>
              <a:gd name="adj" fmla="val 6105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8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台形 10"/>
          <p:cNvSpPr/>
          <p:nvPr/>
        </p:nvSpPr>
        <p:spPr>
          <a:xfrm>
            <a:off x="902518" y="4019842"/>
            <a:ext cx="1689558" cy="436615"/>
          </a:xfrm>
          <a:prstGeom prst="trapezoid">
            <a:avLst>
              <a:gd name="adj" fmla="val 610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台形 11"/>
          <p:cNvSpPr/>
          <p:nvPr/>
        </p:nvSpPr>
        <p:spPr>
          <a:xfrm>
            <a:off x="902518" y="3583227"/>
            <a:ext cx="1689558" cy="436615"/>
          </a:xfrm>
          <a:prstGeom prst="trapezoid">
            <a:avLst>
              <a:gd name="adj" fmla="val 6105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8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台形 12"/>
          <p:cNvSpPr/>
          <p:nvPr/>
        </p:nvSpPr>
        <p:spPr>
          <a:xfrm>
            <a:off x="949126" y="3122437"/>
            <a:ext cx="1584689" cy="449140"/>
          </a:xfrm>
          <a:prstGeom prst="trapezoid">
            <a:avLst>
              <a:gd name="adj" fmla="val 6105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8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40659" y="261732"/>
            <a:ext cx="162095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/>
              <a:t>次元縮約</a:t>
            </a:r>
            <a:endParaRPr kumimoji="1" lang="ja-JP" altLang="en-US" sz="2800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791897" y="2100229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err="1" smtClean="0"/>
              <a:t>K.Nakamura</a:t>
            </a:r>
            <a:r>
              <a:rPr kumimoji="1" lang="en-US" altLang="ja-JP" sz="1600" dirty="0" smtClean="0"/>
              <a:t> </a:t>
            </a:r>
            <a:r>
              <a:rPr kumimoji="1" lang="en-US" altLang="ja-JP" sz="1600" i="1" dirty="0" smtClean="0"/>
              <a:t>et al</a:t>
            </a:r>
            <a:r>
              <a:rPr kumimoji="1" lang="en-US" altLang="ja-JP" sz="1600" dirty="0" smtClean="0"/>
              <a:t>. , JPSJ</a:t>
            </a:r>
            <a:r>
              <a:rPr kumimoji="1" lang="en-US" altLang="ja-JP" sz="1600" b="1" dirty="0" smtClean="0"/>
              <a:t>79</a:t>
            </a:r>
            <a:r>
              <a:rPr lang="en-US" altLang="ja-JP" sz="1600" dirty="0" smtClean="0"/>
              <a:t>(2010)</a:t>
            </a:r>
            <a:r>
              <a:rPr kumimoji="1" lang="en-US" altLang="ja-JP" sz="1600" dirty="0" smtClean="0"/>
              <a:t>123708</a:t>
            </a:r>
            <a:endParaRPr kumimoji="1" lang="ja-JP" altLang="en-US" sz="1600" dirty="0"/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1755554" y="5055324"/>
            <a:ext cx="138545" cy="158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1755554" y="4590287"/>
            <a:ext cx="138545" cy="158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1720919" y="3731724"/>
            <a:ext cx="138545" cy="158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1718609" y="3236299"/>
            <a:ext cx="138545" cy="158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1536196" y="3402512"/>
            <a:ext cx="138545" cy="158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>
            <a:off x="1545431" y="3887980"/>
            <a:ext cx="138545" cy="158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>
            <a:off x="1545431" y="4744955"/>
            <a:ext cx="138545" cy="158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>
            <a:off x="1591616" y="5209992"/>
            <a:ext cx="138545" cy="158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ドーナツ 29"/>
          <p:cNvSpPr/>
          <p:nvPr/>
        </p:nvSpPr>
        <p:spPr>
          <a:xfrm>
            <a:off x="1263719" y="5056912"/>
            <a:ext cx="1079402" cy="154668"/>
          </a:xfrm>
          <a:prstGeom prst="donut">
            <a:avLst>
              <a:gd name="adj" fmla="val 0"/>
            </a:avLst>
          </a:prstGeom>
          <a:solidFill>
            <a:schemeClr val="tx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2" name="ドーナツ 31"/>
          <p:cNvSpPr/>
          <p:nvPr/>
        </p:nvSpPr>
        <p:spPr>
          <a:xfrm>
            <a:off x="1259723" y="4591875"/>
            <a:ext cx="1015228" cy="154668"/>
          </a:xfrm>
          <a:prstGeom prst="donut">
            <a:avLst>
              <a:gd name="adj" fmla="val 0"/>
            </a:avLst>
          </a:prstGeom>
          <a:solidFill>
            <a:schemeClr val="tx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ドーナツ 32"/>
          <p:cNvSpPr/>
          <p:nvPr/>
        </p:nvSpPr>
        <p:spPr>
          <a:xfrm>
            <a:off x="1330674" y="3733312"/>
            <a:ext cx="893330" cy="154668"/>
          </a:xfrm>
          <a:prstGeom prst="donut">
            <a:avLst>
              <a:gd name="adj" fmla="val 0"/>
            </a:avLst>
          </a:prstGeom>
          <a:solidFill>
            <a:schemeClr val="tx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4" name="ドーナツ 33"/>
          <p:cNvSpPr/>
          <p:nvPr/>
        </p:nvSpPr>
        <p:spPr>
          <a:xfrm>
            <a:off x="1376859" y="3249432"/>
            <a:ext cx="766330" cy="154668"/>
          </a:xfrm>
          <a:prstGeom prst="donut">
            <a:avLst>
              <a:gd name="adj" fmla="val 0"/>
            </a:avLst>
          </a:prstGeom>
          <a:solidFill>
            <a:schemeClr val="tx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5" name="ドーナツ 34"/>
          <p:cNvSpPr/>
          <p:nvPr/>
        </p:nvSpPr>
        <p:spPr>
          <a:xfrm>
            <a:off x="1014831" y="5758405"/>
            <a:ext cx="1518984" cy="461354"/>
          </a:xfrm>
          <a:prstGeom prst="donut">
            <a:avLst>
              <a:gd name="adj" fmla="val 0"/>
            </a:avLst>
          </a:prstGeom>
          <a:solidFill>
            <a:schemeClr val="tx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39" name="直線矢印コネクタ 38"/>
          <p:cNvCxnSpPr/>
          <p:nvPr/>
        </p:nvCxnSpPr>
        <p:spPr>
          <a:xfrm>
            <a:off x="1718509" y="5758405"/>
            <a:ext cx="145803" cy="158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>
            <a:off x="1491640" y="6221442"/>
            <a:ext cx="169209" cy="158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オブジェクト 41"/>
          <p:cNvGraphicFramePr>
            <a:graphicFrameLocks noChangeAspect="1"/>
          </p:cNvGraphicFramePr>
          <p:nvPr/>
        </p:nvGraphicFramePr>
        <p:xfrm>
          <a:off x="1243107" y="5746754"/>
          <a:ext cx="1071501" cy="401813"/>
        </p:xfrm>
        <a:graphic>
          <a:graphicData uri="http://schemas.openxmlformats.org/presentationml/2006/ole">
            <p:oleObj spid="_x0000_s32773" name="数式" r:id="rId4" imgW="508000" imgH="190500" progId="Equation.3">
              <p:embed/>
            </p:oleObj>
          </a:graphicData>
        </a:graphic>
      </p:graphicFrame>
      <p:sp>
        <p:nvSpPr>
          <p:cNvPr id="43" name="テキスト ボックス 42"/>
          <p:cNvSpPr txBox="1"/>
          <p:nvPr/>
        </p:nvSpPr>
        <p:spPr>
          <a:xfrm>
            <a:off x="2895343" y="6035686"/>
            <a:ext cx="5674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・・・最局在ワニエ軌道で表現した行列要素</a:t>
            </a:r>
            <a:endParaRPr kumimoji="1" lang="ja-JP" altLang="en-US" sz="24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8693729" y="643082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5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lco.1band.wan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931" y="3684925"/>
            <a:ext cx="2850523" cy="2584265"/>
          </a:xfrm>
          <a:prstGeom prst="rect">
            <a:avLst/>
          </a:prstGeom>
        </p:spPr>
      </p:pic>
      <p:pic>
        <p:nvPicPr>
          <p:cNvPr id="5" name="図 4" descr="hbco.1band.wan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817" y="3708439"/>
            <a:ext cx="2768022" cy="2599534"/>
          </a:xfrm>
          <a:prstGeom prst="rect">
            <a:avLst/>
          </a:prstGeom>
        </p:spPr>
      </p:pic>
      <p:pic>
        <p:nvPicPr>
          <p:cNvPr id="6" name="図 5" descr="eig.lco.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03823" y="670067"/>
            <a:ext cx="4340531" cy="3038372"/>
          </a:xfrm>
          <a:prstGeom prst="rect">
            <a:avLst/>
          </a:prstGeom>
        </p:spPr>
      </p:pic>
      <p:pic>
        <p:nvPicPr>
          <p:cNvPr id="7" name="図 6" descr="eig.hbco.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374523" y="646553"/>
            <a:ext cx="4340531" cy="3038372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706301" y="195215"/>
            <a:ext cx="488872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sz="2800" b="1" dirty="0" smtClean="0"/>
              <a:t>1</a:t>
            </a:r>
            <a:r>
              <a:rPr lang="ja-JP" altLang="en-US" sz="2800" b="1" dirty="0" smtClean="0"/>
              <a:t>バンド</a:t>
            </a:r>
            <a:r>
              <a:rPr lang="en-US" altLang="en-US" sz="2800" b="1" dirty="0" smtClean="0"/>
              <a:t>低エネルギー</a:t>
            </a:r>
            <a:r>
              <a:rPr kumimoji="1" lang="ja-JP" altLang="en-US" sz="2800" b="1" dirty="0" smtClean="0"/>
              <a:t>有効模型</a:t>
            </a:r>
            <a:endParaRPr kumimoji="1" lang="ja-JP" altLang="en-US" sz="28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693729" y="643082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6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lco.bareV.RPA.cRPA.2DcRPA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92894" y="3425884"/>
            <a:ext cx="4376126" cy="3203008"/>
          </a:xfrm>
          <a:prstGeom prst="rect">
            <a:avLst/>
          </a:prstGeom>
        </p:spPr>
      </p:pic>
      <p:pic>
        <p:nvPicPr>
          <p:cNvPr id="5" name="図 4" descr="hbco.bareV.RPA.cRPA.2DcRPA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99399" y="3425883"/>
            <a:ext cx="4349765" cy="3203009"/>
          </a:xfrm>
          <a:prstGeom prst="rect">
            <a:avLst/>
          </a:prstGeom>
        </p:spPr>
      </p:pic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869950" y="1061527"/>
          <a:ext cx="1127125" cy="700088"/>
        </p:xfrm>
        <a:graphic>
          <a:graphicData uri="http://schemas.openxmlformats.org/presentationml/2006/ole">
            <p:oleObj spid="_x0000_s20484" name="数式" r:id="rId8" imgW="571500" imgH="355600" progId="Equation.3">
              <p:embed/>
            </p:oleObj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3328890" y="1050584"/>
          <a:ext cx="1394267" cy="737330"/>
        </p:xfrm>
        <a:graphic>
          <a:graphicData uri="http://schemas.openxmlformats.org/presentationml/2006/ole">
            <p:oleObj spid="_x0000_s20485" name="数式" r:id="rId9" imgW="673100" imgH="355600" progId="Equation.3">
              <p:embed/>
            </p:oleObj>
          </a:graphicData>
        </a:graphic>
      </p:graphicFrame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1683475" y="2040047"/>
          <a:ext cx="2673350" cy="704850"/>
        </p:xfrm>
        <a:graphic>
          <a:graphicData uri="http://schemas.openxmlformats.org/presentationml/2006/ole">
            <p:oleObj spid="_x0000_s20486" name="数式" r:id="rId10" imgW="1346200" imgH="355600" progId="Equation.3">
              <p:embed/>
            </p:oleObj>
          </a:graphicData>
        </a:graphic>
      </p:graphicFrame>
      <p:graphicFrame>
        <p:nvGraphicFramePr>
          <p:cNvPr id="20488" name="Object 8"/>
          <p:cNvGraphicFramePr>
            <a:graphicFrameLocks noChangeAspect="1"/>
          </p:cNvGraphicFramePr>
          <p:nvPr/>
        </p:nvGraphicFramePr>
        <p:xfrm>
          <a:off x="8133386" y="4410368"/>
          <a:ext cx="644686" cy="759297"/>
        </p:xfrm>
        <a:graphic>
          <a:graphicData uri="http://schemas.openxmlformats.org/presentationml/2006/ole">
            <p:oleObj spid="_x0000_s20488" name="数式" r:id="rId11" imgW="495300" imgH="584200" progId="Equation.3">
              <p:embed/>
            </p:oleObj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706301" y="195215"/>
            <a:ext cx="416216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sz="2800" b="1" dirty="0" smtClean="0"/>
              <a:t>1</a:t>
            </a:r>
            <a:r>
              <a:rPr lang="ja-JP" altLang="en-US" sz="2800" b="1" dirty="0" smtClean="0"/>
              <a:t>バンド模型</a:t>
            </a:r>
            <a:r>
              <a:rPr kumimoji="1" lang="ja-JP" altLang="en-US" sz="2800" b="1" dirty="0" smtClean="0"/>
              <a:t>有効相互作用</a:t>
            </a:r>
            <a:endParaRPr kumimoji="1" lang="ja-JP" altLang="en-US" sz="2800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010502" y="2996267"/>
            <a:ext cx="1573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HgBa</a:t>
            </a:r>
            <a:r>
              <a:rPr kumimoji="1" lang="en-US" altLang="ja-JP" sz="2400" baseline="-25000" dirty="0" smtClean="0"/>
              <a:t>2</a:t>
            </a:r>
            <a:r>
              <a:rPr kumimoji="1" lang="en-US" altLang="ja-JP" sz="2400" dirty="0" smtClean="0"/>
              <a:t>CuO</a:t>
            </a:r>
            <a:r>
              <a:rPr kumimoji="1" lang="en-US" altLang="ja-JP" sz="2400" baseline="-25000" dirty="0" smtClean="0"/>
              <a:t>4</a:t>
            </a:r>
            <a:endParaRPr kumimoji="1" lang="ja-JP" altLang="en-US" sz="2400" baseline="-25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540588" y="3007918"/>
            <a:ext cx="1199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L</a:t>
            </a:r>
            <a:r>
              <a:rPr kumimoji="1" lang="en-US" altLang="ja-JP" sz="2400" dirty="0" smtClean="0"/>
              <a:t>a</a:t>
            </a:r>
            <a:r>
              <a:rPr kumimoji="1" lang="en-US" altLang="ja-JP" sz="2400" baseline="-25000" dirty="0" smtClean="0"/>
              <a:t>2</a:t>
            </a:r>
            <a:r>
              <a:rPr kumimoji="1" lang="en-US" altLang="ja-JP" sz="2400" dirty="0" smtClean="0"/>
              <a:t>CuO</a:t>
            </a:r>
            <a:r>
              <a:rPr kumimoji="1" lang="en-US" altLang="ja-JP" sz="2400" baseline="-25000" dirty="0" smtClean="0"/>
              <a:t>4</a:t>
            </a:r>
            <a:endParaRPr kumimoji="1" lang="ja-JP" altLang="en-US" sz="2400" baseline="-25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686110" y="2202426"/>
            <a:ext cx="3431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 smtClean="0">
                <a:solidFill>
                  <a:srgbClr val="FF0000"/>
                </a:solidFill>
              </a:rPr>
              <a:t>層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間遮蔽により短距離化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273320" y="886323"/>
            <a:ext cx="329922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/>
              <a:t>s</a:t>
            </a:r>
            <a:r>
              <a:rPr kumimoji="1" lang="en-US" altLang="ja-JP" sz="2400" dirty="0" smtClean="0"/>
              <a:t>: unit parameter [</a:t>
            </a:r>
            <a:r>
              <a:rPr kumimoji="1" lang="en-US" altLang="ja-JP" sz="2400" dirty="0" err="1" smtClean="0"/>
              <a:t>eV</a:t>
            </a:r>
            <a:r>
              <a:rPr lang="ja-JP" altLang="en-US" sz="2400" dirty="0" smtClean="0"/>
              <a:t>・</a:t>
            </a:r>
            <a:r>
              <a:rPr lang="en-US" altLang="ja-JP" sz="2400" dirty="0" smtClean="0"/>
              <a:t>Å</a:t>
            </a:r>
            <a:r>
              <a:rPr kumimoji="1" lang="en-US" altLang="ja-JP" sz="2400" dirty="0" smtClean="0"/>
              <a:t>]</a:t>
            </a:r>
            <a:r>
              <a:rPr kumimoji="1" lang="ja-JP" altLang="en-US" sz="2400" dirty="0" smtClean="0"/>
              <a:t>　</a:t>
            </a:r>
            <a:endParaRPr kumimoji="1" lang="en-US" altLang="ja-JP" sz="2400" dirty="0" smtClean="0"/>
          </a:p>
          <a:p>
            <a:r>
              <a:rPr lang="en-US" altLang="ja-JP" sz="2400" dirty="0" err="1" smtClean="0"/>
              <a:t>ε</a:t>
            </a:r>
            <a:r>
              <a:rPr lang="ja-JP" altLang="en-US" sz="2400" dirty="0" smtClean="0"/>
              <a:t>：誘電率</a:t>
            </a:r>
            <a:endParaRPr lang="en-US" altLang="ja-JP" sz="2400" dirty="0" smtClean="0"/>
          </a:p>
          <a:p>
            <a:r>
              <a:rPr lang="en-US" altLang="ja-JP" sz="2400" i="1" dirty="0" err="1" smtClean="0"/>
              <a:t>d</a:t>
            </a:r>
            <a:r>
              <a:rPr lang="ja-JP" altLang="en-US" sz="2400" dirty="0" smtClean="0"/>
              <a:t>：</a:t>
            </a:r>
            <a:r>
              <a:rPr lang="en-US" altLang="ja-JP" sz="2400" dirty="0" smtClean="0"/>
              <a:t> CuO</a:t>
            </a:r>
            <a:r>
              <a:rPr lang="en-US" altLang="ja-JP" sz="2400" baseline="-25000" dirty="0" smtClean="0"/>
              <a:t>2</a:t>
            </a:r>
            <a:r>
              <a:rPr lang="ja-JP" altLang="en-US" sz="2400" dirty="0" smtClean="0"/>
              <a:t>平面間距離</a:t>
            </a:r>
            <a:r>
              <a:rPr lang="en-US" altLang="ja-JP" sz="2400" dirty="0" smtClean="0"/>
              <a:t> [Å]</a:t>
            </a:r>
            <a:endParaRPr lang="ja-JP" altLang="en-US" sz="2400" dirty="0" smtClean="0"/>
          </a:p>
        </p:txBody>
      </p:sp>
      <p:graphicFrame>
        <p:nvGraphicFramePr>
          <p:cNvPr id="20491" name="Object 11"/>
          <p:cNvGraphicFramePr>
            <a:graphicFrameLocks noChangeAspect="1"/>
          </p:cNvGraphicFramePr>
          <p:nvPr/>
        </p:nvGraphicFramePr>
        <p:xfrm>
          <a:off x="3649330" y="4409252"/>
          <a:ext cx="644525" cy="760413"/>
        </p:xfrm>
        <a:graphic>
          <a:graphicData uri="http://schemas.openxmlformats.org/presentationml/2006/ole">
            <p:oleObj spid="_x0000_s20491" name="数式" r:id="rId12" imgW="495300" imgH="584200" progId="Equation.3">
              <p:embed/>
            </p:oleObj>
          </a:graphicData>
        </a:graphic>
      </p:graphicFrame>
      <p:sp>
        <p:nvSpPr>
          <p:cNvPr id="18" name="テキスト ボックス 17"/>
          <p:cNvSpPr txBox="1"/>
          <p:nvPr/>
        </p:nvSpPr>
        <p:spPr>
          <a:xfrm>
            <a:off x="8693729" y="643082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7</a:t>
            </a:r>
            <a:endParaRPr kumimoji="1" lang="ja-JP" altLang="en-US" dirty="0"/>
          </a:p>
        </p:txBody>
      </p:sp>
      <p:sp>
        <p:nvSpPr>
          <p:cNvPr id="23" name="右矢印 22"/>
          <p:cNvSpPr/>
          <p:nvPr/>
        </p:nvSpPr>
        <p:spPr>
          <a:xfrm>
            <a:off x="2355846" y="1252481"/>
            <a:ext cx="720309" cy="334957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右矢印 24"/>
          <p:cNvSpPr/>
          <p:nvPr/>
        </p:nvSpPr>
        <p:spPr>
          <a:xfrm>
            <a:off x="869950" y="2212624"/>
            <a:ext cx="720309" cy="334957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7001141" y="1485400"/>
            <a:ext cx="164640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: </a:t>
            </a:r>
            <a:r>
              <a:rPr kumimoji="1" lang="ja-JP" altLang="en-US" sz="1200" dirty="0" smtClean="0"/>
              <a:t>最近接ホッピング</a:t>
            </a:r>
            <a:endParaRPr kumimoji="1" lang="en-US" altLang="ja-JP" sz="1200" dirty="0" smtClean="0"/>
          </a:p>
          <a:p>
            <a:endParaRPr kumimoji="1" lang="en-US" altLang="ja-JP" sz="1200" dirty="0" smtClean="0"/>
          </a:p>
          <a:p>
            <a:r>
              <a:rPr lang="ja-JP" altLang="en-US" sz="1200" dirty="0" smtClean="0"/>
              <a:t>：第二近接</a:t>
            </a:r>
            <a:endParaRPr lang="en-US" altLang="ja-JP" sz="1200" dirty="0" smtClean="0"/>
          </a:p>
          <a:p>
            <a:endParaRPr lang="en-US" altLang="ja-JP" sz="1200" dirty="0" smtClean="0"/>
          </a:p>
          <a:p>
            <a:r>
              <a:rPr kumimoji="1" lang="ja-JP" altLang="en-US" sz="1200" dirty="0" smtClean="0"/>
              <a:t>：第三近接</a:t>
            </a:r>
            <a:endParaRPr kumimoji="1" lang="en-US" altLang="ja-JP" sz="1200" dirty="0" smtClean="0"/>
          </a:p>
          <a:p>
            <a:endParaRPr kumimoji="1" lang="en-US" altLang="ja-JP" sz="1200" dirty="0" smtClean="0"/>
          </a:p>
          <a:p>
            <a:r>
              <a:rPr lang="ja-JP" altLang="en-US" sz="1200" dirty="0" smtClean="0"/>
              <a:t>：オンサイトクーロン</a:t>
            </a:r>
            <a:endParaRPr lang="en-US" altLang="ja-JP" sz="1200" dirty="0" smtClean="0"/>
          </a:p>
          <a:p>
            <a:endParaRPr lang="en-US" altLang="ja-JP" sz="1200" dirty="0" smtClean="0"/>
          </a:p>
          <a:p>
            <a:r>
              <a:rPr kumimoji="1" lang="ja-JP" altLang="en-US" sz="1200" dirty="0" smtClean="0"/>
              <a:t>：最近接クーロン</a:t>
            </a:r>
            <a:endParaRPr kumimoji="1" lang="ja-JP" altLang="en-US" sz="1200" dirty="0"/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 flipH="1">
          <a:off x="6764837" y="1556620"/>
          <a:ext cx="224759" cy="1652508"/>
        </p:xfrm>
        <a:graphic>
          <a:graphicData uri="http://schemas.openxmlformats.org/presentationml/2006/ole">
            <p:oleObj spid="_x0000_s19460" name="数式" r:id="rId3" imgW="139700" imgH="1028700" progId="Equation.3">
              <p:embed/>
            </p:oleObj>
          </a:graphicData>
        </a:graphic>
      </p:graphicFrame>
      <p:sp>
        <p:nvSpPr>
          <p:cNvPr id="25" name="テキスト ボックス 24"/>
          <p:cNvSpPr txBox="1"/>
          <p:nvPr/>
        </p:nvSpPr>
        <p:spPr>
          <a:xfrm>
            <a:off x="406131" y="137490"/>
            <a:ext cx="488872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sz="2800" b="1" dirty="0" smtClean="0"/>
              <a:t>1</a:t>
            </a:r>
            <a:r>
              <a:rPr lang="ja-JP" altLang="en-US" sz="2800" b="1" dirty="0" smtClean="0"/>
              <a:t>バンド</a:t>
            </a:r>
            <a:r>
              <a:rPr lang="en-US" altLang="en-US" sz="2800" b="1" dirty="0" smtClean="0"/>
              <a:t>低エネルギー</a:t>
            </a:r>
            <a:r>
              <a:rPr kumimoji="1" lang="ja-JP" altLang="en-US" sz="2800" b="1" dirty="0" smtClean="0"/>
              <a:t>有効模型</a:t>
            </a:r>
            <a:endParaRPr kumimoji="1" lang="ja-JP" altLang="en-US" sz="2800" b="1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50645" y="3937000"/>
            <a:ext cx="78276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6600"/>
              </a:buClr>
              <a:buSzPct val="70000"/>
              <a:buFont typeface="Wingdings" charset="2"/>
              <a:buChar char="l"/>
            </a:pPr>
            <a:r>
              <a:rPr kumimoji="1" lang="ja-JP" altLang="en-US" sz="2400" dirty="0" smtClean="0"/>
              <a:t>物質による有効相互作用の違い</a:t>
            </a:r>
            <a:endParaRPr kumimoji="1" lang="en-US" altLang="ja-JP" sz="2400" dirty="0" smtClean="0"/>
          </a:p>
          <a:p>
            <a:pPr>
              <a:buClr>
                <a:srgbClr val="FF6600"/>
              </a:buClr>
            </a:pPr>
            <a:r>
              <a:rPr lang="ja-JP" altLang="ja-JP" sz="2400" dirty="0" smtClean="0"/>
              <a:t>　</a:t>
            </a:r>
            <a:endParaRPr lang="en-US" altLang="ja-JP" sz="2400" dirty="0" smtClean="0"/>
          </a:p>
          <a:p>
            <a:pPr>
              <a:buClr>
                <a:srgbClr val="FF6600"/>
              </a:buClr>
            </a:pPr>
            <a:endParaRPr lang="en-US" altLang="ja-JP" sz="2400" dirty="0" smtClean="0"/>
          </a:p>
          <a:p>
            <a:pPr>
              <a:buClr>
                <a:srgbClr val="FF6600"/>
              </a:buClr>
              <a:buSzPct val="70000"/>
              <a:buFont typeface="Wingdings" charset="2"/>
              <a:buChar char="l"/>
            </a:pPr>
            <a:r>
              <a:rPr lang="en-US" altLang="ja-JP" sz="2400" dirty="0" smtClean="0"/>
              <a:t> </a:t>
            </a:r>
            <a:r>
              <a:rPr lang="ja-JP" altLang="en-US" sz="2400" dirty="0" smtClean="0"/>
              <a:t>サイト間クーロン相互作用は最近接でオンサイトの約</a:t>
            </a:r>
            <a:r>
              <a:rPr lang="en-US" altLang="ja-JP" sz="2400" dirty="0" smtClean="0"/>
              <a:t>20</a:t>
            </a:r>
            <a:r>
              <a:rPr lang="ja-JP" altLang="en-US" sz="2400" dirty="0" smtClean="0"/>
              <a:t>％</a:t>
            </a:r>
            <a:endParaRPr lang="en-US" altLang="ja-JP" sz="2400" dirty="0" smtClean="0"/>
          </a:p>
        </p:txBody>
      </p:sp>
      <p:pic>
        <p:nvPicPr>
          <p:cNvPr id="15" name="図 14" descr="スクリーンショット（2014-02-07 8.15.07）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9552" y="971644"/>
            <a:ext cx="5386206" cy="2676271"/>
          </a:xfrm>
          <a:prstGeom prst="rect">
            <a:avLst/>
          </a:prstGeom>
        </p:spPr>
      </p:pic>
      <p:graphicFrame>
        <p:nvGraphicFramePr>
          <p:cNvPr id="19466" name="Object 10"/>
          <p:cNvGraphicFramePr>
            <a:graphicFrameLocks noChangeAspect="1"/>
          </p:cNvGraphicFramePr>
          <p:nvPr/>
        </p:nvGraphicFramePr>
        <p:xfrm>
          <a:off x="1508910" y="4419023"/>
          <a:ext cx="2255838" cy="444500"/>
        </p:xfrm>
        <a:graphic>
          <a:graphicData uri="http://schemas.openxmlformats.org/presentationml/2006/ole">
            <p:oleObj spid="_x0000_s19466" name="数式" r:id="rId5" imgW="901700" imgH="177800" progId="Equation.3">
              <p:embed/>
            </p:oleObj>
          </a:graphicData>
        </a:graphic>
      </p:graphicFrame>
      <p:graphicFrame>
        <p:nvGraphicFramePr>
          <p:cNvPr id="19467" name="Object 11"/>
          <p:cNvGraphicFramePr>
            <a:graphicFrameLocks noChangeAspect="1"/>
          </p:cNvGraphicFramePr>
          <p:nvPr/>
        </p:nvGraphicFramePr>
        <p:xfrm>
          <a:off x="4129505" y="4419023"/>
          <a:ext cx="2192338" cy="412750"/>
        </p:xfrm>
        <a:graphic>
          <a:graphicData uri="http://schemas.openxmlformats.org/presentationml/2006/ole">
            <p:oleObj spid="_x0000_s19467" name="数式" r:id="rId6" imgW="876300" imgH="165100" progId="Equation.3">
              <p:embed/>
            </p:oleObj>
          </a:graphicData>
        </a:graphic>
      </p:graphicFrame>
      <p:sp>
        <p:nvSpPr>
          <p:cNvPr id="18" name="テキスト ボックス 17"/>
          <p:cNvSpPr txBox="1"/>
          <p:nvPr/>
        </p:nvSpPr>
        <p:spPr>
          <a:xfrm>
            <a:off x="7667731" y="3180377"/>
            <a:ext cx="570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eV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693729" y="643082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8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06301" y="195215"/>
            <a:ext cx="488872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sz="2800" b="1" dirty="0" smtClean="0"/>
              <a:t>2</a:t>
            </a:r>
            <a:r>
              <a:rPr lang="ja-JP" altLang="en-US" sz="2800" b="1" dirty="0" smtClean="0"/>
              <a:t>バンド</a:t>
            </a:r>
            <a:r>
              <a:rPr lang="en-US" altLang="en-US" sz="2800" b="1" dirty="0" smtClean="0"/>
              <a:t>低エネルギー</a:t>
            </a:r>
            <a:r>
              <a:rPr kumimoji="1" lang="ja-JP" altLang="en-US" sz="2800" b="1" dirty="0" smtClean="0"/>
              <a:t>有効模型</a:t>
            </a:r>
            <a:endParaRPr kumimoji="1" lang="ja-JP" altLang="en-US" sz="2800" b="1" dirty="0"/>
          </a:p>
        </p:txBody>
      </p:sp>
      <p:pic>
        <p:nvPicPr>
          <p:cNvPr id="5" name="図 4" descr="eig.lco.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23090" y="614530"/>
            <a:ext cx="4572000" cy="3200400"/>
          </a:xfrm>
          <a:prstGeom prst="rect">
            <a:avLst/>
          </a:prstGeom>
        </p:spPr>
      </p:pic>
      <p:pic>
        <p:nvPicPr>
          <p:cNvPr id="7" name="図 6" descr="lco.2band.wan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6700" y="1245255"/>
            <a:ext cx="2027747" cy="2146102"/>
          </a:xfrm>
          <a:prstGeom prst="rect">
            <a:avLst/>
          </a:prstGeom>
        </p:spPr>
      </p:pic>
      <p:pic>
        <p:nvPicPr>
          <p:cNvPr id="8" name="図 7" descr="lco.2band.wan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1915" y="1268557"/>
            <a:ext cx="2400300" cy="2098548"/>
          </a:xfrm>
          <a:prstGeom prst="rect">
            <a:avLst/>
          </a:prstGeom>
        </p:spPr>
      </p:pic>
      <p:pic>
        <p:nvPicPr>
          <p:cNvPr id="9" name="図 8" descr="eig.hbco.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7570" y="3692234"/>
            <a:ext cx="4572000" cy="3200401"/>
          </a:xfrm>
          <a:prstGeom prst="rect">
            <a:avLst/>
          </a:prstGeom>
        </p:spPr>
      </p:pic>
      <p:pic>
        <p:nvPicPr>
          <p:cNvPr id="10" name="図 9" descr="hbco.2band.wan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1915" y="4388853"/>
            <a:ext cx="2457790" cy="2082392"/>
          </a:xfrm>
          <a:prstGeom prst="rect">
            <a:avLst/>
          </a:prstGeom>
        </p:spPr>
      </p:pic>
      <p:pic>
        <p:nvPicPr>
          <p:cNvPr id="20" name="図 19" descr="スクリーンショット（2013-09-18 13.31.32）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55" y="3819229"/>
            <a:ext cx="2032000" cy="262890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8693729" y="643082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9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1987</TotalTime>
  <Words>1591</Words>
  <Application>Microsoft Macintosh PowerPoint</Application>
  <PresentationFormat>画面に合わせる (4:3)</PresentationFormat>
  <Paragraphs>199</Paragraphs>
  <Slides>16</Slides>
  <Notes>1</Notes>
  <HiddenSlides>0</HiddenSlides>
  <MMClips>0</MMClips>
  <ScaleCrop>false</ScaleCrop>
  <HeadingPairs>
    <vt:vector size="6" baseType="variant">
      <vt:variant>
        <vt:lpstr>デザイン テンプレート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16</vt:i4>
      </vt:variant>
    </vt:vector>
  </HeadingPairs>
  <TitlesOfParts>
    <vt:vector size="19" baseType="lpstr">
      <vt:lpstr>Office テーマ</vt:lpstr>
      <vt:lpstr>数式</vt:lpstr>
      <vt:lpstr>Microsoft 数式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宮谷 昂佑</dc:creator>
  <cp:lastModifiedBy>宮谷 昂佑</cp:lastModifiedBy>
  <cp:revision>222</cp:revision>
  <cp:lastPrinted>2014-02-07T03:28:01Z</cp:lastPrinted>
  <dcterms:created xsi:type="dcterms:W3CDTF">2014-03-09T12:56:55Z</dcterms:created>
  <dcterms:modified xsi:type="dcterms:W3CDTF">2014-03-09T13:25:30Z</dcterms:modified>
</cp:coreProperties>
</file>