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343" r:id="rId3"/>
    <p:sldId id="348" r:id="rId4"/>
    <p:sldId id="363" r:id="rId5"/>
    <p:sldId id="368" r:id="rId6"/>
    <p:sldId id="369" r:id="rId7"/>
    <p:sldId id="367" r:id="rId8"/>
    <p:sldId id="319" r:id="rId9"/>
    <p:sldId id="320" r:id="rId10"/>
    <p:sldId id="371" r:id="rId11"/>
    <p:sldId id="342" r:id="rId12"/>
    <p:sldId id="297" r:id="rId13"/>
    <p:sldId id="317" r:id="rId14"/>
    <p:sldId id="304" r:id="rId15"/>
    <p:sldId id="365" r:id="rId16"/>
    <p:sldId id="311" r:id="rId17"/>
    <p:sldId id="366" r:id="rId18"/>
    <p:sldId id="372" r:id="rId19"/>
    <p:sldId id="350" r:id="rId20"/>
    <p:sldId id="328" r:id="rId21"/>
    <p:sldId id="352" r:id="rId22"/>
    <p:sldId id="351" r:id="rId23"/>
    <p:sldId id="353" r:id="rId24"/>
    <p:sldId id="354" r:id="rId25"/>
    <p:sldId id="357" r:id="rId26"/>
    <p:sldId id="355" r:id="rId27"/>
    <p:sldId id="356" r:id="rId28"/>
    <p:sldId id="358" r:id="rId29"/>
    <p:sldId id="359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CCFF"/>
    <a:srgbClr val="0080FF"/>
    <a:srgbClr val="66FF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テーマ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テーマ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5" autoAdjust="0"/>
    <p:restoredTop sz="92707" autoAdjust="0"/>
  </p:normalViewPr>
  <p:slideViewPr>
    <p:cSldViewPr>
      <p:cViewPr>
        <p:scale>
          <a:sx n="99" d="100"/>
          <a:sy n="99" d="100"/>
        </p:scale>
        <p:origin x="18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FECC-8D3E-D44F-B12E-D59043B84EC1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AC32A-802B-F94E-B37C-F20890D4350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0946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9FAA-8689-47D8-88A2-840B4227451E}" type="datetimeFigureOut">
              <a:rPr kumimoji="1" lang="ja-JP" altLang="en-US" smtClean="0"/>
              <a:pPr/>
              <a:t>2014/3/10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3F0FE-CDE9-4DF7-AAA1-EBE312C144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454919"/>
            <a:ext cx="8964488" cy="1470025"/>
          </a:xfrm>
        </p:spPr>
        <p:txBody>
          <a:bodyPr>
            <a:noAutofit/>
          </a:bodyPr>
          <a:lstStyle/>
          <a:p>
            <a:r>
              <a:rPr lang="ja-JP" altLang="ja-JP" sz="2800" dirty="0"/>
              <a:t/>
            </a:r>
            <a:br>
              <a:rPr lang="ja-JP" altLang="ja-JP" sz="2800" dirty="0"/>
            </a:br>
            <a:r>
              <a:rPr lang="ja-JP" altLang="ja-JP" sz="2400" dirty="0"/>
              <a:t/>
            </a:r>
            <a:br>
              <a:rPr lang="ja-JP" altLang="ja-JP" sz="2400" dirty="0"/>
            </a:b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208912" cy="1320552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野村悠祐、</a:t>
            </a:r>
            <a:r>
              <a:rPr lang="en-US" altLang="ja-JP" sz="2400" baseline="30000" dirty="0" smtClean="0"/>
              <a:t>A</a:t>
            </a:r>
            <a:r>
              <a:rPr lang="ja-JP" altLang="en-US" sz="2400" dirty="0" smtClean="0"/>
              <a:t>中村和磨、有田亮太郎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東大工、</a:t>
            </a:r>
            <a:r>
              <a:rPr lang="en-US" altLang="ja-JP" sz="2400" baseline="30000" dirty="0" smtClean="0"/>
              <a:t>A</a:t>
            </a:r>
            <a:r>
              <a:rPr lang="ja-JP" altLang="en-US" sz="2400" dirty="0" smtClean="0"/>
              <a:t>九工大院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124744"/>
            <a:ext cx="862865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ja-JP" sz="2200" dirty="0"/>
              <a:t>フラーレン超伝導体の電子格子相互作用を含む低エネルギー模型</a:t>
            </a:r>
            <a:r>
              <a:rPr lang="ja-JP" altLang="ja-JP" sz="2200" dirty="0" smtClean="0"/>
              <a:t>導出</a:t>
            </a:r>
            <a:endParaRPr lang="en-US" altLang="ja-JP" sz="2200" dirty="0" smtClean="0"/>
          </a:p>
          <a:p>
            <a:pPr algn="ctr"/>
            <a:endParaRPr lang="ja-JP" altLang="ja-JP" sz="2200" dirty="0"/>
          </a:p>
          <a:p>
            <a:pPr algn="ctr"/>
            <a:r>
              <a:rPr lang="en-US" altLang="ja-JP" sz="2200" i="1" dirty="0" err="1"/>
              <a:t>Ab</a:t>
            </a:r>
            <a:r>
              <a:rPr lang="en-US" altLang="ja-JP" sz="2200" i="1" dirty="0"/>
              <a:t> initio </a:t>
            </a:r>
            <a:r>
              <a:rPr lang="en-US" altLang="ja-JP" sz="2200" dirty="0"/>
              <a:t>derivation of low-energy model including phonon terms </a:t>
            </a:r>
            <a:endParaRPr lang="en-US" altLang="ja-JP" sz="2200" dirty="0" smtClean="0"/>
          </a:p>
          <a:p>
            <a:pPr algn="ctr"/>
            <a:r>
              <a:rPr lang="en-US" altLang="ja-JP" sz="2200" dirty="0" smtClean="0"/>
              <a:t>for </a:t>
            </a:r>
            <a:r>
              <a:rPr lang="en-US" altLang="ja-JP" sz="2200" dirty="0"/>
              <a:t>C</a:t>
            </a:r>
            <a:r>
              <a:rPr lang="en-US" altLang="ja-JP" sz="2200" baseline="-25000" dirty="0"/>
              <a:t>60</a:t>
            </a:r>
            <a:r>
              <a:rPr lang="en-US" altLang="ja-JP" sz="2200" dirty="0"/>
              <a:t> superconductors</a:t>
            </a:r>
            <a:endParaRPr lang="ja-JP" altLang="ja-JP" sz="2200" dirty="0"/>
          </a:p>
          <a:p>
            <a:endParaRPr kumimoji="1" lang="ja-JP" altLang="en-US" sz="2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7704" y="5517232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See also P29</a:t>
            </a:r>
          </a:p>
          <a:p>
            <a:pPr algn="ctr"/>
            <a:r>
              <a:rPr lang="ja-JP" altLang="ja-JP" dirty="0"/>
              <a:t>改良された連続時間量子モンテカルロ法による</a:t>
            </a:r>
            <a:endParaRPr lang="en-US" altLang="ja-JP" dirty="0"/>
          </a:p>
          <a:p>
            <a:pPr algn="ctr"/>
            <a:r>
              <a:rPr lang="ja-JP" altLang="ja-JP" dirty="0"/>
              <a:t>多軌道クラスター動的平均場</a:t>
            </a:r>
            <a:r>
              <a:rPr lang="ja-JP" altLang="ja-JP" dirty="0" smtClean="0"/>
              <a:t>理論</a:t>
            </a:r>
            <a:endParaRPr lang="en-US" altLang="ja-JP" dirty="0" smtClean="0"/>
          </a:p>
          <a:p>
            <a:pPr algn="ctr"/>
            <a:endParaRPr lang="en-US" altLang="ja-JP" sz="200" dirty="0"/>
          </a:p>
          <a:p>
            <a:pPr algn="ctr"/>
            <a:r>
              <a:rPr lang="en-US" altLang="ja-JP" dirty="0">
                <a:solidFill>
                  <a:srgbClr val="0080FF"/>
                </a:solidFill>
              </a:rPr>
              <a:t>YN, </a:t>
            </a:r>
            <a:r>
              <a:rPr lang="en-US" altLang="ja-JP" dirty="0" smtClean="0">
                <a:solidFill>
                  <a:srgbClr val="0080FF"/>
                </a:solidFill>
              </a:rPr>
              <a:t>S. Sakai, </a:t>
            </a:r>
            <a:r>
              <a:rPr lang="en-US" altLang="ja-JP" dirty="0">
                <a:solidFill>
                  <a:srgbClr val="0080FF"/>
                </a:solidFill>
              </a:rPr>
              <a:t>and R. </a:t>
            </a:r>
            <a:r>
              <a:rPr lang="en-US" altLang="ja-JP" dirty="0" err="1">
                <a:solidFill>
                  <a:srgbClr val="0080FF"/>
                </a:solidFill>
              </a:rPr>
              <a:t>Arita</a:t>
            </a:r>
            <a:r>
              <a:rPr lang="en-US" altLang="ja-JP" dirty="0">
                <a:solidFill>
                  <a:srgbClr val="0080FF"/>
                </a:solidFill>
              </a:rPr>
              <a:t>, </a:t>
            </a:r>
            <a:r>
              <a:rPr lang="en-US" altLang="ja-JP" dirty="0" err="1" smtClean="0">
                <a:solidFill>
                  <a:srgbClr val="0080FF"/>
                </a:solidFill>
              </a:rPr>
              <a:t>arXiv</a:t>
            </a:r>
            <a:r>
              <a:rPr lang="en-US" altLang="ja-JP" dirty="0" smtClean="0">
                <a:solidFill>
                  <a:srgbClr val="0080FF"/>
                </a:solidFill>
              </a:rPr>
              <a:t>: 1401.7488</a:t>
            </a:r>
            <a:endParaRPr lang="en-US" altLang="ja-JP" dirty="0">
              <a:solidFill>
                <a:srgbClr val="0080FF"/>
              </a:solidFill>
            </a:endParaRPr>
          </a:p>
        </p:txBody>
      </p:sp>
      <p:sp>
        <p:nvSpPr>
          <p:cNvPr id="6" name="正方形/長方形 13"/>
          <p:cNvSpPr>
            <a:spLocks noChangeArrowheads="1"/>
          </p:cNvSpPr>
          <p:nvPr/>
        </p:nvSpPr>
        <p:spPr bwMode="auto">
          <a:xfrm>
            <a:off x="1115616" y="4293096"/>
            <a:ext cx="73448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80FF"/>
                </a:solidFill>
              </a:rPr>
              <a:t>YN-Nakamura-</a:t>
            </a:r>
            <a:r>
              <a:rPr lang="en-US" altLang="ja-JP" dirty="0" err="1" smtClean="0">
                <a:solidFill>
                  <a:srgbClr val="0080FF"/>
                </a:solidFill>
              </a:rPr>
              <a:t>Arita</a:t>
            </a:r>
            <a:r>
              <a:rPr lang="en-US" altLang="ja-JP" dirty="0" smtClean="0">
                <a:solidFill>
                  <a:srgbClr val="0080FF"/>
                </a:solidFill>
              </a:rPr>
              <a:t>,</a:t>
            </a:r>
            <a:r>
              <a:rPr lang="ja-JP" altLang="en-US" dirty="0" smtClean="0">
                <a:solidFill>
                  <a:srgbClr val="0080FF"/>
                </a:solidFill>
              </a:rPr>
              <a:t> </a:t>
            </a:r>
            <a:r>
              <a:rPr lang="en-US" altLang="ja-JP" dirty="0" smtClean="0">
                <a:solidFill>
                  <a:srgbClr val="0080FF"/>
                </a:solidFill>
              </a:rPr>
              <a:t>Phys. Rev. B 85, 155452 (2012)</a:t>
            </a:r>
          </a:p>
          <a:p>
            <a:pPr algn="ctr"/>
            <a:r>
              <a:rPr lang="en-US" altLang="ja-JP" dirty="0">
                <a:solidFill>
                  <a:srgbClr val="0080FF"/>
                </a:solidFill>
              </a:rPr>
              <a:t>YN, K. Nakamura, and R. </a:t>
            </a:r>
            <a:r>
              <a:rPr lang="en-US" altLang="ja-JP" dirty="0" err="1">
                <a:solidFill>
                  <a:srgbClr val="0080FF"/>
                </a:solidFill>
              </a:rPr>
              <a:t>Arita</a:t>
            </a:r>
            <a:r>
              <a:rPr lang="en-US" altLang="ja-JP" dirty="0">
                <a:solidFill>
                  <a:srgbClr val="0080FF"/>
                </a:solidFill>
              </a:rPr>
              <a:t>, Phys. Rev. </a:t>
            </a:r>
            <a:r>
              <a:rPr lang="en-US" altLang="ja-JP" dirty="0" err="1">
                <a:solidFill>
                  <a:srgbClr val="0080FF"/>
                </a:solidFill>
              </a:rPr>
              <a:t>Lett</a:t>
            </a:r>
            <a:r>
              <a:rPr lang="en-US" altLang="ja-JP" dirty="0">
                <a:solidFill>
                  <a:srgbClr val="0080FF"/>
                </a:solidFill>
              </a:rPr>
              <a:t>. 112, 027002 (2014)</a:t>
            </a:r>
          </a:p>
          <a:p>
            <a:endParaRPr lang="en-US" altLang="ja-JP" dirty="0" smtClean="0">
              <a:solidFill>
                <a:srgbClr val="3399FF"/>
              </a:solidFill>
            </a:endParaRPr>
          </a:p>
          <a:p>
            <a:r>
              <a:rPr lang="en-US" altLang="ja-JP" dirty="0" smtClean="0">
                <a:solidFill>
                  <a:srgbClr val="3399FF"/>
                </a:solidFill>
              </a:rPr>
              <a:t> </a:t>
            </a:r>
            <a:endParaRPr lang="en-US" altLang="ja-JP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0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0378" y="1340768"/>
            <a:ext cx="5588000" cy="42799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8379" y="1484784"/>
            <a:ext cx="803981" cy="41220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347864" y="6279703"/>
            <a:ext cx="2777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cs typeface="Times New Roman" pitchFamily="18" charset="0"/>
              </a:rPr>
              <a:t>U</a:t>
            </a:r>
            <a:r>
              <a:rPr lang="ja-JP" altLang="en-US" sz="2400" dirty="0">
                <a:cs typeface="Times New Roman" pitchFamily="18" charset="0"/>
              </a:rPr>
              <a:t>～</a:t>
            </a:r>
            <a:r>
              <a:rPr lang="en-US" altLang="ja-JP" sz="2400" dirty="0">
                <a:cs typeface="Times New Roman" pitchFamily="18" charset="0"/>
              </a:rPr>
              <a:t>1eV, </a:t>
            </a:r>
            <a:r>
              <a:rPr lang="en-US" altLang="ja-JP" sz="2400" i="1" dirty="0">
                <a:cs typeface="Times New Roman" pitchFamily="18" charset="0"/>
              </a:rPr>
              <a:t>J</a:t>
            </a:r>
            <a:r>
              <a:rPr lang="ja-JP" altLang="en-US" sz="2400" dirty="0">
                <a:cs typeface="Times New Roman" pitchFamily="18" charset="0"/>
              </a:rPr>
              <a:t>～</a:t>
            </a:r>
            <a:r>
              <a:rPr lang="en-US" altLang="ja-JP" sz="2400" dirty="0">
                <a:cs typeface="Times New Roman" pitchFamily="18" charset="0"/>
              </a:rPr>
              <a:t>0.035eV</a:t>
            </a:r>
            <a:endParaRPr lang="ja-JP" altLang="en-US" sz="2400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err="1" smtClean="0"/>
              <a:t>cRPA</a:t>
            </a:r>
            <a:r>
              <a:rPr kumimoji="1" lang="en-US" altLang="ja-JP" sz="3200" dirty="0" smtClean="0"/>
              <a:t> result for </a:t>
            </a:r>
            <a:r>
              <a:rPr lang="en-US" altLang="ja-JP" sz="3200" dirty="0" smtClean="0"/>
              <a:t>C</a:t>
            </a:r>
            <a:r>
              <a:rPr lang="en-US" altLang="ja-JP" sz="3200" baseline="-25000" dirty="0" smtClean="0"/>
              <a:t>60</a:t>
            </a:r>
            <a:r>
              <a:rPr kumimoji="1" lang="en-US" altLang="ja-JP" sz="3200" dirty="0" smtClean="0"/>
              <a:t> superconductors</a:t>
            </a:r>
            <a:endParaRPr kumimoji="1" lang="ja-JP" altLang="en-US" sz="3200" dirty="0"/>
          </a:p>
        </p:txBody>
      </p:sp>
      <p:sp>
        <p:nvSpPr>
          <p:cNvPr id="11" name="正方形/長方形 13"/>
          <p:cNvSpPr>
            <a:spLocks noChangeArrowheads="1"/>
          </p:cNvSpPr>
          <p:nvPr/>
        </p:nvSpPr>
        <p:spPr bwMode="auto">
          <a:xfrm>
            <a:off x="4355976" y="888975"/>
            <a:ext cx="4320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3399FF"/>
                </a:solidFill>
              </a:rPr>
              <a:t>YN-Nakamura-</a:t>
            </a:r>
            <a:r>
              <a:rPr lang="en-US" altLang="ja-JP" sz="1400" dirty="0" err="1" smtClean="0">
                <a:solidFill>
                  <a:srgbClr val="3399FF"/>
                </a:solidFill>
              </a:rPr>
              <a:t>Arita</a:t>
            </a:r>
            <a:r>
              <a:rPr lang="en-US" altLang="ja-JP" sz="1400" dirty="0" smtClean="0">
                <a:solidFill>
                  <a:srgbClr val="3399FF"/>
                </a:solidFill>
              </a:rPr>
              <a:t>,</a:t>
            </a:r>
            <a:r>
              <a:rPr lang="ja-JP" altLang="en-US" sz="1400" dirty="0" smtClean="0">
                <a:solidFill>
                  <a:srgbClr val="3399FF"/>
                </a:solidFill>
              </a:rPr>
              <a:t> </a:t>
            </a:r>
            <a:r>
              <a:rPr lang="en-US" altLang="ja-JP" sz="1400" dirty="0" smtClean="0">
                <a:solidFill>
                  <a:srgbClr val="3399FF"/>
                </a:solidFill>
              </a:rPr>
              <a:t>Phys. Rev. B 85, 155452 (2012) </a:t>
            </a:r>
            <a:endParaRPr lang="en-US" altLang="ja-JP" sz="1400" dirty="0">
              <a:solidFill>
                <a:srgbClr val="3399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87824" y="5662409"/>
            <a:ext cx="1172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err="1" smtClean="0">
                <a:solidFill>
                  <a:srgbClr val="FF0000"/>
                </a:solidFill>
              </a:rPr>
              <a:t>fcc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 A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60</a:t>
            </a:r>
            <a:endParaRPr kumimoji="1" lang="ja-JP" alt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92080" y="5661248"/>
            <a:ext cx="1394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solidFill>
                  <a:srgbClr val="008000"/>
                </a:solidFill>
              </a:rPr>
              <a:t>A15</a:t>
            </a:r>
            <a:r>
              <a:rPr kumimoji="1" lang="en-US" altLang="ja-JP" sz="2200" dirty="0" smtClean="0">
                <a:solidFill>
                  <a:srgbClr val="008000"/>
                </a:solidFill>
              </a:rPr>
              <a:t> </a:t>
            </a:r>
            <a:r>
              <a:rPr lang="en-US" altLang="ja-JP" sz="2200" dirty="0" smtClean="0">
                <a:solidFill>
                  <a:srgbClr val="008000"/>
                </a:solidFill>
              </a:rPr>
              <a:t>Cs</a:t>
            </a:r>
            <a:r>
              <a:rPr kumimoji="1" lang="en-US" altLang="ja-JP" sz="2200" baseline="-25000" dirty="0" smtClean="0">
                <a:solidFill>
                  <a:srgbClr val="008000"/>
                </a:solidFill>
              </a:rPr>
              <a:t>3</a:t>
            </a:r>
            <a:r>
              <a:rPr kumimoji="1" lang="en-US" altLang="ja-JP" sz="2200" dirty="0" smtClean="0">
                <a:solidFill>
                  <a:srgbClr val="008000"/>
                </a:solidFill>
              </a:rPr>
              <a:t>C</a:t>
            </a:r>
            <a:r>
              <a:rPr kumimoji="1" lang="en-US" altLang="ja-JP" sz="2200" baseline="-25000" dirty="0" smtClean="0">
                <a:solidFill>
                  <a:srgbClr val="008000"/>
                </a:solidFill>
              </a:rPr>
              <a:t>60</a:t>
            </a:r>
            <a:endParaRPr kumimoji="1" lang="ja-JP" altLang="en-US" sz="2200" baseline="-25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0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187624" y="5264040"/>
            <a:ext cx="70567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i="1" dirty="0" smtClean="0">
                <a:cs typeface="Times New Roman" pitchFamily="18" charset="0"/>
              </a:rPr>
              <a:t>U</a:t>
            </a:r>
            <a:r>
              <a:rPr lang="ja-JP" altLang="en-US" sz="2400" dirty="0" smtClean="0">
                <a:cs typeface="Times New Roman" pitchFamily="18" charset="0"/>
              </a:rPr>
              <a:t>～</a:t>
            </a:r>
            <a:r>
              <a:rPr lang="en-US" altLang="ja-JP" sz="2400" dirty="0" smtClean="0">
                <a:cs typeface="Times New Roman" pitchFamily="18" charset="0"/>
              </a:rPr>
              <a:t>1eV, </a:t>
            </a:r>
            <a:r>
              <a:rPr lang="en-US" altLang="ja-JP" sz="2400" i="1" dirty="0" smtClean="0">
                <a:cs typeface="Times New Roman" pitchFamily="18" charset="0"/>
              </a:rPr>
              <a:t>J</a:t>
            </a:r>
            <a:r>
              <a:rPr lang="ja-JP" altLang="en-US" sz="2400" dirty="0" smtClean="0">
                <a:cs typeface="Times New Roman" pitchFamily="18" charset="0"/>
              </a:rPr>
              <a:t>～</a:t>
            </a:r>
            <a:r>
              <a:rPr lang="en-US" altLang="ja-JP" sz="2400" dirty="0" smtClean="0">
                <a:cs typeface="Times New Roman" pitchFamily="18" charset="0"/>
              </a:rPr>
              <a:t>0.035eV, </a:t>
            </a:r>
            <a:r>
              <a:rPr lang="en-US" altLang="ja-JP" sz="2400" i="1" dirty="0" smtClean="0">
                <a:cs typeface="Times New Roman" pitchFamily="18" charset="0"/>
              </a:rPr>
              <a:t>V</a:t>
            </a:r>
            <a:r>
              <a:rPr lang="ja-JP" altLang="en-US" sz="2400" dirty="0" smtClean="0">
                <a:cs typeface="Times New Roman" pitchFamily="18" charset="0"/>
              </a:rPr>
              <a:t>～</a:t>
            </a:r>
            <a:r>
              <a:rPr lang="en-US" altLang="ja-JP" sz="2400" dirty="0" smtClean="0">
                <a:cs typeface="Times New Roman" pitchFamily="18" charset="0"/>
              </a:rPr>
              <a:t>0.3eV, and </a:t>
            </a:r>
            <a:r>
              <a:rPr lang="en-US" altLang="ja-JP" sz="2400" i="1" dirty="0" smtClean="0">
                <a:cs typeface="Times New Roman" pitchFamily="18" charset="0"/>
              </a:rPr>
              <a:t>W</a:t>
            </a:r>
            <a:r>
              <a:rPr lang="ja-JP" altLang="en-US" sz="2400" dirty="0" smtClean="0">
                <a:cs typeface="Times New Roman" pitchFamily="18" charset="0"/>
              </a:rPr>
              <a:t>～</a:t>
            </a:r>
            <a:r>
              <a:rPr lang="en-US" altLang="ja-JP" sz="2400" dirty="0" smtClean="0">
                <a:cs typeface="Times New Roman" pitchFamily="18" charset="0"/>
              </a:rPr>
              <a:t>0.5eV</a:t>
            </a:r>
          </a:p>
          <a:p>
            <a:pPr algn="ctr"/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  <a:cs typeface="Times New Roman" pitchFamily="18" charset="0"/>
              </a:rPr>
              <a:t>Strongly correlated system</a:t>
            </a:r>
          </a:p>
          <a:p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4499992" y="5733256"/>
            <a:ext cx="360040" cy="360040"/>
          </a:xfrm>
          <a:prstGeom prst="downArrow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78913" y="1527175"/>
            <a:ext cx="388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Correlation strength</a:t>
            </a:r>
            <a:r>
              <a:rPr kumimoji="1" lang="en-US" altLang="ja-JP" sz="2400" dirty="0" smtClean="0"/>
              <a:t>  (</a:t>
            </a:r>
            <a:r>
              <a:rPr lang="en-US" altLang="ja-JP" sz="2400" i="1" dirty="0" smtClean="0"/>
              <a:t>U</a:t>
            </a:r>
            <a:r>
              <a:rPr lang="en-US" altLang="ja-JP" sz="2400" dirty="0" smtClean="0"/>
              <a:t>-</a:t>
            </a:r>
            <a:r>
              <a:rPr lang="en-US" altLang="ja-JP" sz="2400" i="1" dirty="0" smtClean="0"/>
              <a:t>V</a:t>
            </a:r>
            <a:r>
              <a:rPr lang="en-US" altLang="ja-JP" sz="2400" dirty="0" smtClean="0"/>
              <a:t>)/</a:t>
            </a:r>
            <a:r>
              <a:rPr lang="en-US" altLang="ja-JP" sz="2400" i="1" dirty="0"/>
              <a:t>W</a:t>
            </a:r>
            <a:endParaRPr lang="en-US" altLang="ja-JP" sz="2400" i="1" dirty="0" smtClean="0"/>
          </a:p>
        </p:txBody>
      </p:sp>
      <p:sp>
        <p:nvSpPr>
          <p:cNvPr id="12" name="正方形/長方形 13"/>
          <p:cNvSpPr>
            <a:spLocks noChangeArrowheads="1"/>
          </p:cNvSpPr>
          <p:nvPr/>
        </p:nvSpPr>
        <p:spPr bwMode="auto">
          <a:xfrm>
            <a:off x="4644008" y="980728"/>
            <a:ext cx="3888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3399FF"/>
                </a:solidFill>
              </a:rPr>
              <a:t>YN-Nakamura-</a:t>
            </a:r>
            <a:r>
              <a:rPr lang="en-US" altLang="ja-JP" sz="1400" dirty="0" err="1" smtClean="0">
                <a:solidFill>
                  <a:srgbClr val="3399FF"/>
                </a:solidFill>
              </a:rPr>
              <a:t>Arita</a:t>
            </a:r>
            <a:r>
              <a:rPr lang="en-US" altLang="ja-JP" sz="1400" dirty="0" smtClean="0">
                <a:solidFill>
                  <a:srgbClr val="3399FF"/>
                </a:solidFill>
              </a:rPr>
              <a:t>,</a:t>
            </a:r>
            <a:r>
              <a:rPr lang="ja-JP" altLang="en-US" sz="1400" dirty="0" smtClean="0">
                <a:solidFill>
                  <a:srgbClr val="3399FF"/>
                </a:solidFill>
              </a:rPr>
              <a:t> </a:t>
            </a:r>
            <a:r>
              <a:rPr lang="en-US" altLang="ja-JP" sz="1400" dirty="0" smtClean="0">
                <a:solidFill>
                  <a:srgbClr val="3399FF"/>
                </a:solidFill>
              </a:rPr>
              <a:t>Phys. Rev. B 85, 155452 (2012) </a:t>
            </a:r>
            <a:endParaRPr lang="en-US" altLang="ja-JP" sz="1400" dirty="0">
              <a:solidFill>
                <a:srgbClr val="3399FF"/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600" dirty="0" err="1" smtClean="0"/>
              <a:t>cRPA</a:t>
            </a:r>
            <a:r>
              <a:rPr kumimoji="1" lang="en-US" altLang="ja-JP" sz="3600" dirty="0" smtClean="0"/>
              <a:t> result for </a:t>
            </a:r>
            <a:r>
              <a:rPr lang="en-US" altLang="ja-JP" sz="3600" dirty="0" smtClean="0"/>
              <a:t>C</a:t>
            </a:r>
            <a:r>
              <a:rPr lang="en-US" altLang="ja-JP" sz="3600" baseline="-25000" dirty="0" smtClean="0"/>
              <a:t>60</a:t>
            </a:r>
            <a:r>
              <a:rPr kumimoji="1" lang="en-US" altLang="ja-JP" sz="3600" dirty="0" smtClean="0"/>
              <a:t> superconductors</a:t>
            </a:r>
            <a:endParaRPr kumimoji="1" lang="ja-JP" altLang="en-US" sz="36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547664" y="2060848"/>
            <a:ext cx="5904458" cy="3024336"/>
            <a:chOff x="1259632" y="2276872"/>
            <a:chExt cx="5326644" cy="261105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2276872"/>
              <a:ext cx="5203776" cy="261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4208" y="2294111"/>
              <a:ext cx="142068" cy="2066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4" name="直線コネクタ 13"/>
          <p:cNvCxnSpPr/>
          <p:nvPr/>
        </p:nvCxnSpPr>
        <p:spPr>
          <a:xfrm>
            <a:off x="2339752" y="3456008"/>
            <a:ext cx="504056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i="1" dirty="0" err="1" smtClean="0">
                <a:solidFill>
                  <a:srgbClr val="000000"/>
                </a:solidFill>
              </a:rPr>
              <a:t>Ab</a:t>
            </a:r>
            <a:r>
              <a:rPr kumimoji="1" lang="en-US" altLang="ja-JP" sz="2800" i="1" dirty="0" smtClean="0">
                <a:solidFill>
                  <a:srgbClr val="000000"/>
                </a:solidFill>
              </a:rPr>
              <a:t> initio </a:t>
            </a:r>
            <a:r>
              <a:rPr kumimoji="1" lang="en-US" altLang="ja-JP" sz="2800" dirty="0" err="1" smtClean="0">
                <a:solidFill>
                  <a:srgbClr val="000000"/>
                </a:solidFill>
              </a:rPr>
              <a:t>downfolding</a:t>
            </a:r>
            <a:r>
              <a:rPr kumimoji="1" lang="en-US" altLang="ja-JP" sz="2800" dirty="0" smtClean="0">
                <a:solidFill>
                  <a:srgbClr val="000000"/>
                </a:solidFill>
              </a:rPr>
              <a:t> for </a:t>
            </a:r>
            <a:br>
              <a:rPr kumimoji="1" lang="en-US" altLang="ja-JP" sz="2800" dirty="0" smtClean="0">
                <a:solidFill>
                  <a:srgbClr val="000000"/>
                </a:solidFill>
              </a:rPr>
            </a:br>
            <a:r>
              <a:rPr kumimoji="1" lang="en-US" altLang="ja-JP" sz="2800" dirty="0" smtClean="0">
                <a:solidFill>
                  <a:srgbClr val="000000"/>
                </a:solidFill>
              </a:rPr>
              <a:t>electron-phonon coupled systems</a:t>
            </a:r>
            <a:endParaRPr kumimoji="1"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693332"/>
            <a:ext cx="6254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Low-energy models for electron-phonon coupled systems: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3429000"/>
            <a:ext cx="6724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i,j</a:t>
            </a:r>
            <a:r>
              <a:rPr lang="en-US" altLang="ja-JP" dirty="0" smtClean="0"/>
              <a:t>: orbital (</a:t>
            </a:r>
            <a:r>
              <a:rPr lang="en-US" altLang="ja-JP" dirty="0" err="1" smtClean="0"/>
              <a:t>Wannier</a:t>
            </a:r>
            <a:r>
              <a:rPr lang="en-US" altLang="ja-JP" dirty="0" smtClean="0"/>
              <a:t>) indices       (w):  </a:t>
            </a:r>
            <a:r>
              <a:rPr lang="en-US" altLang="ja-JP" dirty="0" err="1" smtClean="0"/>
              <a:t>Wannier</a:t>
            </a:r>
            <a:r>
              <a:rPr lang="en-US" altLang="ja-JP" dirty="0" smtClean="0"/>
              <a:t> gauge        </a:t>
            </a:r>
            <a:r>
              <a:rPr lang="en-US" altLang="ja-JP" dirty="0" smtClean="0">
                <a:latin typeface="Symbol" charset="2"/>
                <a:cs typeface="Symbol" charset="2"/>
              </a:rPr>
              <a:t>s </a:t>
            </a:r>
            <a:r>
              <a:rPr lang="en-US" altLang="ja-JP" dirty="0" smtClean="0"/>
              <a:t>: spin index</a:t>
            </a:r>
          </a:p>
          <a:p>
            <a:endParaRPr lang="en-US" altLang="ja-JP" dirty="0" smtClean="0"/>
          </a:p>
          <a:p>
            <a:r>
              <a:rPr kumimoji="1" lang="en-US" altLang="ja-JP" i="1" dirty="0" smtClean="0"/>
              <a:t>O</a:t>
            </a:r>
            <a:r>
              <a:rPr kumimoji="1" lang="en-US" altLang="ja-JP" baseline="30000" dirty="0" smtClean="0"/>
              <a:t>(</a:t>
            </a:r>
            <a:r>
              <a:rPr kumimoji="1" lang="en-US" altLang="ja-JP" i="1" baseline="30000" dirty="0" smtClean="0"/>
              <a:t>p</a:t>
            </a:r>
            <a:r>
              <a:rPr kumimoji="1" lang="en-US" altLang="ja-JP" baseline="30000" dirty="0" smtClean="0"/>
              <a:t>)</a:t>
            </a:r>
            <a:r>
              <a:rPr kumimoji="1" lang="en-US" altLang="ja-JP" dirty="0" smtClean="0"/>
              <a:t>: the quantity with constraint (partially screened)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664" y="4797152"/>
            <a:ext cx="551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Q. How do we </a:t>
            </a:r>
            <a:r>
              <a:rPr lang="en-US" altLang="ja-JP" sz="2400" dirty="0" smtClean="0"/>
              <a:t>evalu</a:t>
            </a:r>
            <a:r>
              <a:rPr kumimoji="1" lang="en-US" altLang="ja-JP" sz="2400" dirty="0" smtClean="0"/>
              <a:t>ate                 and         ? 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590" y="2204864"/>
            <a:ext cx="6604754" cy="11519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1141" y="4852776"/>
            <a:ext cx="936104" cy="4264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5317" y="4869160"/>
            <a:ext cx="431800" cy="4191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386141" y="5949280"/>
            <a:ext cx="6467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80FF"/>
                </a:solidFill>
              </a:rPr>
              <a:t>YN, K. Nakamura, and R. </a:t>
            </a:r>
            <a:r>
              <a:rPr lang="en-US" altLang="ja-JP" b="1" dirty="0" err="1" smtClean="0">
                <a:solidFill>
                  <a:srgbClr val="0080FF"/>
                </a:solidFill>
              </a:rPr>
              <a:t>Arita</a:t>
            </a:r>
            <a:r>
              <a:rPr lang="en-US" altLang="ja-JP" b="1" dirty="0" smtClean="0">
                <a:solidFill>
                  <a:srgbClr val="0080FF"/>
                </a:solidFill>
              </a:rPr>
              <a:t>, Phys. Rev. </a:t>
            </a:r>
            <a:r>
              <a:rPr lang="en-US" altLang="ja-JP" b="1" dirty="0" err="1" smtClean="0">
                <a:solidFill>
                  <a:srgbClr val="0080FF"/>
                </a:solidFill>
              </a:rPr>
              <a:t>Lett</a:t>
            </a:r>
            <a:r>
              <a:rPr lang="en-US" altLang="ja-JP" b="1" dirty="0" smtClean="0">
                <a:solidFill>
                  <a:srgbClr val="0080FF"/>
                </a:solidFill>
              </a:rPr>
              <a:t>. 112, 027002 (2014)</a:t>
            </a:r>
          </a:p>
          <a:p>
            <a:pPr algn="ctr"/>
            <a:endParaRPr lang="en-US" altLang="ja-JP" sz="200" dirty="0" smtClean="0">
              <a:solidFill>
                <a:srgbClr val="0080FF"/>
              </a:solidFill>
            </a:endParaRPr>
          </a:p>
          <a:p>
            <a:pPr algn="ctr"/>
            <a:r>
              <a:rPr lang="en-US" altLang="ja-JP" sz="1400" dirty="0" smtClean="0">
                <a:solidFill>
                  <a:srgbClr val="0080FF"/>
                </a:solidFill>
              </a:rPr>
              <a:t>cf.  Density</a:t>
            </a:r>
            <a:r>
              <a:rPr lang="en-US" altLang="ja-JP" sz="1400" dirty="0">
                <a:solidFill>
                  <a:srgbClr val="0080FF"/>
                </a:solidFill>
              </a:rPr>
              <a:t>-</a:t>
            </a:r>
            <a:r>
              <a:rPr lang="en-US" altLang="ja-JP" sz="1400" dirty="0" smtClean="0">
                <a:solidFill>
                  <a:srgbClr val="0080FF"/>
                </a:solidFill>
              </a:rPr>
              <a:t>functional perturbation theory (without constraint)   </a:t>
            </a:r>
          </a:p>
          <a:p>
            <a:pPr algn="ctr"/>
            <a:r>
              <a:rPr lang="en-US" altLang="ja-JP" sz="1400" dirty="0" smtClean="0">
                <a:solidFill>
                  <a:srgbClr val="0080FF"/>
                </a:solidFill>
              </a:rPr>
              <a:t>      S. </a:t>
            </a:r>
            <a:r>
              <a:rPr lang="en-US" altLang="ja-JP" sz="1400" dirty="0" err="1" smtClean="0">
                <a:solidFill>
                  <a:srgbClr val="0080FF"/>
                </a:solidFill>
              </a:rPr>
              <a:t>Baroni</a:t>
            </a:r>
            <a:r>
              <a:rPr lang="en-US" altLang="ja-JP" sz="1400" dirty="0">
                <a:solidFill>
                  <a:srgbClr val="0080FF"/>
                </a:solidFill>
              </a:rPr>
              <a:t> </a:t>
            </a:r>
            <a:r>
              <a:rPr lang="en-US" altLang="ja-JP" sz="1400" i="1" dirty="0" smtClean="0">
                <a:solidFill>
                  <a:srgbClr val="0080FF"/>
                </a:solidFill>
              </a:rPr>
              <a:t>et al</a:t>
            </a:r>
            <a:r>
              <a:rPr lang="en-US" altLang="ja-JP" sz="1400" dirty="0" smtClean="0">
                <a:solidFill>
                  <a:srgbClr val="0080FF"/>
                </a:solidFill>
              </a:rPr>
              <a:t>, Rev. Mod. Phys</a:t>
            </a:r>
            <a:r>
              <a:rPr lang="en-US" altLang="ja-JP" sz="1400" dirty="0">
                <a:solidFill>
                  <a:srgbClr val="0080FF"/>
                </a:solidFill>
              </a:rPr>
              <a:t>.</a:t>
            </a:r>
            <a:r>
              <a:rPr lang="en-US" altLang="ja-JP" sz="1400" dirty="0" smtClean="0">
                <a:solidFill>
                  <a:srgbClr val="0080FF"/>
                </a:solidFill>
              </a:rPr>
              <a:t> </a:t>
            </a:r>
            <a:r>
              <a:rPr lang="en-US" altLang="ja-JP" sz="1400" b="1" dirty="0" smtClean="0">
                <a:solidFill>
                  <a:srgbClr val="0080FF"/>
                </a:solidFill>
              </a:rPr>
              <a:t>73</a:t>
            </a:r>
            <a:r>
              <a:rPr lang="en-US" altLang="ja-JP" sz="1400" dirty="0" smtClean="0">
                <a:solidFill>
                  <a:srgbClr val="0080FF"/>
                </a:solidFill>
              </a:rPr>
              <a:t>, 515 (2001). </a:t>
            </a:r>
            <a:r>
              <a:rPr kumimoji="1" lang="en-US" altLang="ja-JP" sz="1400" dirty="0" smtClean="0">
                <a:solidFill>
                  <a:srgbClr val="0080FF"/>
                </a:solidFill>
              </a:rPr>
              <a:t> </a:t>
            </a:r>
            <a:endParaRPr kumimoji="1" lang="ja-JP" altLang="en-US" sz="1400" dirty="0">
              <a:solidFill>
                <a:srgbClr val="008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1121" y="5445224"/>
            <a:ext cx="73312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A. 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Constrained</a:t>
            </a:r>
            <a:r>
              <a:rPr kumimoji="1" lang="en-US" altLang="ja-JP" sz="2200" dirty="0" smtClean="0"/>
              <a:t> density-functional perturbation theory (</a:t>
            </a:r>
            <a:r>
              <a:rPr kumimoji="1" lang="en-US" altLang="ja-JP" sz="2200" dirty="0" err="1" smtClean="0"/>
              <a:t>cDFPT</a:t>
            </a:r>
            <a:r>
              <a:rPr kumimoji="1" lang="en-US" altLang="ja-JP" sz="2200" dirty="0" smtClean="0"/>
              <a:t>)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5830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588816"/>
            <a:ext cx="4176464" cy="5620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687059"/>
            <a:ext cx="7223125" cy="6356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85496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Phonon frequency and electron-phonon coupling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681107"/>
            <a:ext cx="2115000" cy="37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8030" y="2297197"/>
            <a:ext cx="1154250" cy="54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348880"/>
            <a:ext cx="4040543" cy="504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5898758"/>
            <a:ext cx="5601836" cy="5040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97058" y="908720"/>
            <a:ext cx="849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Phonon frequencies          </a:t>
            </a:r>
            <a:r>
              <a:rPr lang="en-US" altLang="ja-JP" dirty="0" smtClean="0"/>
              <a:t>and </a:t>
            </a:r>
            <a:r>
              <a:rPr lang="en-US" altLang="ja-JP" b="1" dirty="0" smtClean="0">
                <a:solidFill>
                  <a:srgbClr val="000000"/>
                </a:solidFill>
              </a:rPr>
              <a:t>electron-phonon couplings                  </a:t>
            </a:r>
            <a:r>
              <a:rPr lang="en-US" altLang="ja-JP" dirty="0" smtClean="0"/>
              <a:t>are given by </a:t>
            </a:r>
          </a:p>
          <a:p>
            <a:r>
              <a:rPr lang="en-US" altLang="ja-JP" dirty="0" smtClean="0"/>
              <a:t>(for simplicity we consider the case where there is one atom with mass </a:t>
            </a:r>
            <a:r>
              <a:rPr lang="en-US" altLang="ja-JP" i="1" dirty="0" smtClean="0"/>
              <a:t>M</a:t>
            </a:r>
            <a:r>
              <a:rPr lang="en-US" altLang="ja-JP" dirty="0" smtClean="0"/>
              <a:t> in the unit cell)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3275692"/>
            <a:ext cx="78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here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64288" y="2297197"/>
            <a:ext cx="1329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 smtClean="0"/>
              <a:t>: characteristic </a:t>
            </a:r>
          </a:p>
          <a:p>
            <a:r>
              <a:rPr lang="en-US" altLang="ja-JP" sz="1500" dirty="0"/>
              <a:t> </a:t>
            </a:r>
            <a:r>
              <a:rPr lang="en-US" altLang="ja-JP" sz="1500" dirty="0" smtClean="0"/>
              <a:t> </a:t>
            </a:r>
            <a:r>
              <a:rPr kumimoji="1" lang="en-US" altLang="ja-JP" sz="1500" dirty="0" smtClean="0"/>
              <a:t>length scale</a:t>
            </a:r>
            <a:endParaRPr kumimoji="1" lang="ja-JP" altLang="en-US" sz="15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85694" y="978987"/>
            <a:ext cx="846546" cy="28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55308" y="1015019"/>
            <a:ext cx="388500" cy="25200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899592" y="2039362"/>
            <a:ext cx="145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Dynamical matrix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15228" y="3652282"/>
            <a:ext cx="27212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i="1" dirty="0" smtClean="0"/>
              <a:t>E </a:t>
            </a:r>
            <a:r>
              <a:rPr lang="en-US" altLang="ja-JP" sz="1500" dirty="0" smtClean="0"/>
              <a:t>: </a:t>
            </a:r>
            <a:r>
              <a:rPr lang="en-US" altLang="ja-JP" sz="1500" dirty="0"/>
              <a:t>e</a:t>
            </a:r>
            <a:r>
              <a:rPr lang="en-US" altLang="ja-JP" sz="1500" dirty="0" smtClean="0"/>
              <a:t>lectron ground-state energy</a:t>
            </a:r>
          </a:p>
          <a:p>
            <a:r>
              <a:rPr lang="en-US" altLang="ja-JP" sz="1500" i="1" dirty="0" smtClean="0"/>
              <a:t>α</a:t>
            </a:r>
            <a:r>
              <a:rPr lang="en-US" altLang="ja-JP" sz="1500" dirty="0" smtClean="0"/>
              <a:t>: </a:t>
            </a:r>
            <a:r>
              <a:rPr lang="en-US" altLang="ja-JP" sz="1500" dirty="0" err="1" smtClean="0"/>
              <a:t>cartesian</a:t>
            </a:r>
            <a:r>
              <a:rPr lang="en-US" altLang="ja-JP" sz="1500" dirty="0" smtClean="0"/>
              <a:t> coordinates (</a:t>
            </a:r>
            <a:r>
              <a:rPr lang="en-US" altLang="ja-JP" sz="1500" i="1" dirty="0" err="1" smtClean="0"/>
              <a:t>x,y,z</a:t>
            </a:r>
            <a:r>
              <a:rPr lang="en-US" altLang="ja-JP" sz="1500" dirty="0" smtClean="0"/>
              <a:t>)</a:t>
            </a:r>
          </a:p>
          <a:p>
            <a:r>
              <a:rPr lang="en-US" altLang="ja-JP" sz="1500" i="1" dirty="0" smtClean="0"/>
              <a:t>n</a:t>
            </a:r>
            <a:r>
              <a:rPr lang="en-US" altLang="ja-JP" sz="1500" dirty="0" smtClean="0"/>
              <a:t>(</a:t>
            </a:r>
            <a:r>
              <a:rPr lang="en-US" altLang="ja-JP" sz="1500" b="1" dirty="0" smtClean="0"/>
              <a:t>r</a:t>
            </a:r>
            <a:r>
              <a:rPr lang="en-US" altLang="ja-JP" sz="1500" dirty="0" smtClean="0"/>
              <a:t>)</a:t>
            </a:r>
            <a:r>
              <a:rPr kumimoji="1" lang="en-US" altLang="ja-JP" sz="1500" dirty="0" smtClean="0"/>
              <a:t>: electron density</a:t>
            </a:r>
            <a:endParaRPr kumimoji="1" lang="ja-JP" altLang="en-US" sz="1500" dirty="0"/>
          </a:p>
        </p:txBody>
      </p:sp>
      <p:sp>
        <p:nvSpPr>
          <p:cNvPr id="27" name="右中かっこ 26"/>
          <p:cNvSpPr/>
          <p:nvPr/>
        </p:nvSpPr>
        <p:spPr>
          <a:xfrm rot="5400000">
            <a:off x="4499992" y="4818638"/>
            <a:ext cx="144016" cy="3312368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中かっこ 27"/>
          <p:cNvSpPr/>
          <p:nvPr/>
        </p:nvSpPr>
        <p:spPr>
          <a:xfrm rot="5400000">
            <a:off x="2195736" y="6114782"/>
            <a:ext cx="144016" cy="7200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79712" y="6474822"/>
            <a:ext cx="56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bare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40681" y="6474822"/>
            <a:ext cx="4423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0000FF"/>
                </a:solidFill>
              </a:rPr>
              <a:t>Hartree</a:t>
            </a:r>
            <a:r>
              <a:rPr lang="en-US" altLang="ja-JP" sz="1600" dirty="0" smtClean="0">
                <a:solidFill>
                  <a:srgbClr val="0000FF"/>
                </a:solidFill>
              </a:rPr>
              <a:t> + exchange correlation terms (screening) 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32" name="右中かっこ 31"/>
          <p:cNvSpPr/>
          <p:nvPr/>
        </p:nvSpPr>
        <p:spPr>
          <a:xfrm rot="5400000">
            <a:off x="1403648" y="1843083"/>
            <a:ext cx="144016" cy="432048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06093" y="4746630"/>
            <a:ext cx="576064" cy="50405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508104" y="5898758"/>
            <a:ext cx="576064" cy="50405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65751" y="1793141"/>
            <a:ext cx="2284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500" i="1" dirty="0" err="1" smtClean="0"/>
              <a:t>ν</a:t>
            </a:r>
            <a:r>
              <a:rPr lang="en-US" altLang="en-US" sz="1500" dirty="0" err="1" smtClean="0"/>
              <a:t>：phonon</a:t>
            </a:r>
            <a:r>
              <a:rPr lang="en-US" altLang="en-US" sz="1500" dirty="0" smtClean="0"/>
              <a:t> mode</a:t>
            </a:r>
          </a:p>
          <a:p>
            <a:r>
              <a:rPr lang="en-US" altLang="en-US" sz="1500" b="1" dirty="0" smtClean="0"/>
              <a:t>u</a:t>
            </a:r>
            <a:r>
              <a:rPr lang="en-US" altLang="en-US" sz="1500" dirty="0" smtClean="0"/>
              <a:t> : displacement of the ion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64088" y="44624"/>
            <a:ext cx="3743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80FF"/>
                </a:solidFill>
              </a:rPr>
              <a:t> S. </a:t>
            </a:r>
            <a:r>
              <a:rPr lang="en-US" altLang="ja-JP" sz="1400" dirty="0" err="1" smtClean="0">
                <a:solidFill>
                  <a:srgbClr val="0080FF"/>
                </a:solidFill>
              </a:rPr>
              <a:t>Baroni</a:t>
            </a:r>
            <a:r>
              <a:rPr lang="en-US" altLang="ja-JP" sz="1400" dirty="0">
                <a:solidFill>
                  <a:srgbClr val="0080FF"/>
                </a:solidFill>
              </a:rPr>
              <a:t> </a:t>
            </a:r>
            <a:r>
              <a:rPr lang="en-US" altLang="ja-JP" sz="1400" i="1" dirty="0" smtClean="0">
                <a:solidFill>
                  <a:srgbClr val="0080FF"/>
                </a:solidFill>
              </a:rPr>
              <a:t>et al</a:t>
            </a:r>
            <a:r>
              <a:rPr lang="en-US" altLang="ja-JP" sz="1400" dirty="0" smtClean="0">
                <a:solidFill>
                  <a:srgbClr val="0080FF"/>
                </a:solidFill>
              </a:rPr>
              <a:t>, Rev. Mod. Phys</a:t>
            </a:r>
            <a:r>
              <a:rPr lang="en-US" altLang="ja-JP" sz="1400" dirty="0">
                <a:solidFill>
                  <a:srgbClr val="0080FF"/>
                </a:solidFill>
              </a:rPr>
              <a:t>.</a:t>
            </a:r>
            <a:r>
              <a:rPr lang="en-US" altLang="ja-JP" sz="1400" dirty="0" smtClean="0">
                <a:solidFill>
                  <a:srgbClr val="0080FF"/>
                </a:solidFill>
              </a:rPr>
              <a:t> </a:t>
            </a:r>
            <a:r>
              <a:rPr lang="en-US" altLang="ja-JP" sz="1400" b="1" dirty="0" smtClean="0">
                <a:solidFill>
                  <a:srgbClr val="0080FF"/>
                </a:solidFill>
              </a:rPr>
              <a:t>73</a:t>
            </a:r>
            <a:r>
              <a:rPr lang="en-US" altLang="ja-JP" sz="1400" dirty="0" smtClean="0">
                <a:solidFill>
                  <a:srgbClr val="0080FF"/>
                </a:solidFill>
              </a:rPr>
              <a:t>, 515 (2001). </a:t>
            </a:r>
            <a:r>
              <a:rPr kumimoji="1" lang="en-US" altLang="ja-JP" sz="1400" dirty="0" smtClean="0">
                <a:solidFill>
                  <a:srgbClr val="0080FF"/>
                </a:solidFill>
              </a:rPr>
              <a:t> </a:t>
            </a:r>
            <a:endParaRPr kumimoji="1" lang="ja-JP" altLang="en-US" sz="1400" dirty="0">
              <a:solidFill>
                <a:srgbClr val="0080FF"/>
              </a:solidFill>
            </a:endParaRPr>
          </a:p>
        </p:txBody>
      </p:sp>
      <p:sp>
        <p:nvSpPr>
          <p:cNvPr id="25" name="右中かっこ 24"/>
          <p:cNvSpPr/>
          <p:nvPr/>
        </p:nvSpPr>
        <p:spPr>
          <a:xfrm rot="5400000">
            <a:off x="3154165" y="4314582"/>
            <a:ext cx="144016" cy="2016224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69326" y="4129916"/>
            <a:ext cx="2131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984807"/>
                </a:solidFill>
              </a:rPr>
              <a:t>Interatomic force constant </a:t>
            </a:r>
          </a:p>
          <a:p>
            <a:r>
              <a:rPr lang="en-US" altLang="ja-JP" sz="1400" dirty="0" smtClean="0">
                <a:solidFill>
                  <a:srgbClr val="984807"/>
                </a:solidFill>
              </a:rPr>
              <a:t>(~spring constant)</a:t>
            </a:r>
            <a:endParaRPr kumimoji="1" lang="ja-JP" altLang="en-US" sz="1400" dirty="0">
              <a:solidFill>
                <a:srgbClr val="984807"/>
              </a:solidFill>
            </a:endParaRPr>
          </a:p>
        </p:txBody>
      </p:sp>
      <p:sp>
        <p:nvSpPr>
          <p:cNvPr id="36" name="右中かっこ 35"/>
          <p:cNvSpPr/>
          <p:nvPr/>
        </p:nvSpPr>
        <p:spPr>
          <a:xfrm rot="5400000">
            <a:off x="4401374" y="3933056"/>
            <a:ext cx="144016" cy="432048"/>
          </a:xfrm>
          <a:prstGeom prst="rightBrace">
            <a:avLst/>
          </a:pr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46172" y="5394702"/>
            <a:ext cx="56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bare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9" name="右中かっこ 38"/>
          <p:cNvSpPr/>
          <p:nvPr/>
        </p:nvSpPr>
        <p:spPr>
          <a:xfrm rot="5400000">
            <a:off x="6178501" y="3738518"/>
            <a:ext cx="144016" cy="31683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96607" y="5394702"/>
            <a:ext cx="228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</a:rPr>
              <a:t>r</a:t>
            </a:r>
            <a:r>
              <a:rPr lang="en-US" altLang="ja-JP" sz="1600" dirty="0" smtClean="0">
                <a:solidFill>
                  <a:srgbClr val="0000FF"/>
                </a:solidFill>
              </a:rPr>
              <a:t>enormalizing (softening) 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483768" y="2906884"/>
            <a:ext cx="361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Potential change due to the ionic displacement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右中かっこ 41"/>
          <p:cNvSpPr/>
          <p:nvPr/>
        </p:nvSpPr>
        <p:spPr>
          <a:xfrm rot="5400000">
            <a:off x="3753780" y="2036403"/>
            <a:ext cx="124272" cy="1656184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2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272" y="2025248"/>
            <a:ext cx="5157960" cy="52159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78286" y="4005064"/>
            <a:ext cx="502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Partially screened quantities such as                    and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384176"/>
            <a:ext cx="4618856" cy="46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dirty="0" smtClean="0"/>
              <a:t>In the metallic case,            is given by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361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Constrained density-functional perturbation theory  </a:t>
            </a:r>
            <a:endParaRPr kumimoji="1" lang="ja-JP" altLang="en-US" sz="3200" dirty="0"/>
          </a:p>
        </p:txBody>
      </p:sp>
      <p:sp>
        <p:nvSpPr>
          <p:cNvPr id="30" name="右矢印 29"/>
          <p:cNvSpPr/>
          <p:nvPr/>
        </p:nvSpPr>
        <p:spPr>
          <a:xfrm>
            <a:off x="2627784" y="4077072"/>
            <a:ext cx="50405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52852" y="2852936"/>
            <a:ext cx="321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dirty="0" smtClean="0">
                <a:solidFill>
                  <a:srgbClr val="FF0000"/>
                </a:solidFill>
              </a:rPr>
              <a:t>xclude target-targe</a:t>
            </a:r>
            <a:r>
              <a:rPr lang="en-US" altLang="ja-JP" dirty="0" smtClean="0">
                <a:solidFill>
                  <a:srgbClr val="FF0000"/>
                </a:solidFill>
              </a:rPr>
              <a:t>t processes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12686" y="2051556"/>
            <a:ext cx="185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/>
              <a:t>n</a:t>
            </a:r>
            <a:r>
              <a:rPr kumimoji="1" lang="en-US" altLang="ja-JP" i="1" dirty="0" err="1" smtClean="0"/>
              <a:t>,m</a:t>
            </a:r>
            <a:r>
              <a:rPr lang="en-US" altLang="ja-JP" dirty="0" smtClean="0"/>
              <a:t>: band indices</a:t>
            </a:r>
            <a:endParaRPr kumimoji="1" lang="ja-JP" altLang="en-US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014356"/>
            <a:ext cx="864096" cy="39364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4027304"/>
            <a:ext cx="357610" cy="34709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3055" y="1416424"/>
            <a:ext cx="449129" cy="428400"/>
          </a:xfrm>
          <a:prstGeom prst="rect">
            <a:avLst/>
          </a:prstGeom>
        </p:spPr>
      </p:pic>
      <p:sp>
        <p:nvSpPr>
          <p:cNvPr id="42" name="Text Box 91"/>
          <p:cNvSpPr txBox="1">
            <a:spLocks noChangeArrowheads="1"/>
          </p:cNvSpPr>
          <p:nvPr/>
        </p:nvSpPr>
        <p:spPr bwMode="auto">
          <a:xfrm>
            <a:off x="104267" y="4581128"/>
            <a:ext cx="1227373" cy="32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altLang="ja-JP" sz="1500" b="1" i="1" dirty="0" smtClean="0">
                <a:solidFill>
                  <a:srgbClr val="008000"/>
                </a:solidFill>
                <a:latin typeface="Verdana" pitchFamily="34" charset="0"/>
              </a:rPr>
              <a:t>V</a:t>
            </a:r>
            <a:r>
              <a:rPr lang="en-US" altLang="ja-JP" sz="1500" b="1" dirty="0" smtClean="0">
                <a:solidFill>
                  <a:srgbClr val="008000"/>
                </a:solidFill>
                <a:latin typeface="Verdana" pitchFamily="34" charset="0"/>
              </a:rPr>
              <a:t>:virtual</a:t>
            </a:r>
            <a:endParaRPr lang="en-US" altLang="ja-JP" sz="15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43" name="Text Box 91"/>
          <p:cNvSpPr txBox="1">
            <a:spLocks noChangeArrowheads="1"/>
          </p:cNvSpPr>
          <p:nvPr/>
        </p:nvSpPr>
        <p:spPr bwMode="auto">
          <a:xfrm>
            <a:off x="1187624" y="4581128"/>
            <a:ext cx="1296144" cy="32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altLang="ja-JP" sz="1500" b="1" i="1" dirty="0" smtClean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en-US" altLang="ja-JP" sz="1500" b="1" dirty="0" smtClean="0">
                <a:solidFill>
                  <a:srgbClr val="FF0000"/>
                </a:solidFill>
                <a:latin typeface="Verdana" pitchFamily="34" charset="0"/>
              </a:rPr>
              <a:t>:target</a:t>
            </a:r>
            <a:endParaRPr lang="en-US" altLang="ja-JP" sz="15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44" name="グループ化 74"/>
          <p:cNvGrpSpPr/>
          <p:nvPr/>
        </p:nvGrpSpPr>
        <p:grpSpPr>
          <a:xfrm>
            <a:off x="366933" y="2780928"/>
            <a:ext cx="1900812" cy="1800200"/>
            <a:chOff x="140348" y="3212976"/>
            <a:chExt cx="2934646" cy="2808312"/>
          </a:xfrm>
        </p:grpSpPr>
        <p:grpSp>
          <p:nvGrpSpPr>
            <p:cNvPr id="45" name="グループ化 37"/>
            <p:cNvGrpSpPr/>
            <p:nvPr/>
          </p:nvGrpSpPr>
          <p:grpSpPr>
            <a:xfrm>
              <a:off x="140348" y="3212976"/>
              <a:ext cx="2934646" cy="2808312"/>
              <a:chOff x="4889466" y="2924944"/>
              <a:chExt cx="3190083" cy="3420000"/>
            </a:xfrm>
          </p:grpSpPr>
          <p:grpSp>
            <p:nvGrpSpPr>
              <p:cNvPr id="50" name="グループ化 17"/>
              <p:cNvGrpSpPr>
                <a:grpSpLocks noChangeAspect="1"/>
              </p:cNvGrpSpPr>
              <p:nvPr/>
            </p:nvGrpSpPr>
            <p:grpSpPr>
              <a:xfrm>
                <a:off x="4932040" y="2924944"/>
                <a:ext cx="3147509" cy="3420000"/>
                <a:chOff x="579705" y="2780928"/>
                <a:chExt cx="3283763" cy="3456384"/>
              </a:xfrm>
            </p:grpSpPr>
            <p:sp>
              <p:nvSpPr>
                <p:cNvPr id="57" name="Rectangle 84"/>
                <p:cNvSpPr>
                  <a:spLocks noChangeArrowheads="1"/>
                </p:cNvSpPr>
                <p:nvPr/>
              </p:nvSpPr>
              <p:spPr bwMode="auto">
                <a:xfrm>
                  <a:off x="611560" y="2780928"/>
                  <a:ext cx="2520280" cy="936104"/>
                </a:xfrm>
                <a:prstGeom prst="rect">
                  <a:avLst/>
                </a:prstGeom>
                <a:solidFill>
                  <a:srgbClr val="CCFFCC">
                    <a:alpha val="50195"/>
                  </a:srgbClr>
                </a:solidFill>
                <a:ln w="38100">
                  <a:noFill/>
                  <a:miter lim="800000"/>
                  <a:headEnd/>
                  <a:tailEnd/>
                </a:ln>
              </p:spPr>
              <p:txBody>
                <a:bodyPr wrap="none" lIns="91413" tIns="45706" rIns="91413" bIns="45706" anchor="ctr"/>
                <a:lstStyle/>
                <a:p>
                  <a:endParaRPr lang="ja-JP" altLang="en-US" sz="1800">
                    <a:latin typeface="Calibri" pitchFamily="34" charset="0"/>
                  </a:endParaRPr>
                </a:p>
              </p:txBody>
            </p:sp>
            <p:sp>
              <p:nvSpPr>
                <p:cNvPr id="58" name="Rectangle 86"/>
                <p:cNvSpPr>
                  <a:spLocks noChangeArrowheads="1"/>
                </p:cNvSpPr>
                <p:nvPr/>
              </p:nvSpPr>
              <p:spPr bwMode="auto">
                <a:xfrm>
                  <a:off x="611560" y="3717032"/>
                  <a:ext cx="2520280" cy="1080120"/>
                </a:xfrm>
                <a:prstGeom prst="rect">
                  <a:avLst/>
                </a:prstGeom>
                <a:solidFill>
                  <a:srgbClr val="FF99CC">
                    <a:alpha val="3019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13" tIns="45706" rIns="91413" bIns="45706" anchor="ctr"/>
                <a:lstStyle/>
                <a:p>
                  <a:endParaRPr lang="ja-JP" altLang="en-US" sz="1800">
                    <a:latin typeface="Calibri" pitchFamily="34" charset="0"/>
                  </a:endParaRPr>
                </a:p>
              </p:txBody>
            </p:sp>
            <p:sp>
              <p:nvSpPr>
                <p:cNvPr id="59" name="Rectangle 85"/>
                <p:cNvSpPr>
                  <a:spLocks noChangeArrowheads="1"/>
                </p:cNvSpPr>
                <p:nvPr/>
              </p:nvSpPr>
              <p:spPr bwMode="auto">
                <a:xfrm>
                  <a:off x="611560" y="4797152"/>
                  <a:ext cx="2520280" cy="1440160"/>
                </a:xfrm>
                <a:prstGeom prst="rect">
                  <a:avLst/>
                </a:prstGeom>
                <a:solidFill>
                  <a:srgbClr val="99CCFF">
                    <a:alpha val="59999"/>
                  </a:srgbClr>
                </a:solidFill>
                <a:ln w="38100">
                  <a:noFill/>
                  <a:miter lim="800000"/>
                  <a:headEnd/>
                  <a:tailEnd/>
                </a:ln>
              </p:spPr>
              <p:txBody>
                <a:bodyPr wrap="none" lIns="91413" tIns="45706" rIns="91413" bIns="45706" anchor="ctr"/>
                <a:lstStyle/>
                <a:p>
                  <a:endParaRPr lang="ja-JP" altLang="en-US" sz="1800">
                    <a:latin typeface="Calibri" pitchFamily="34" charset="0"/>
                  </a:endParaRPr>
                </a:p>
              </p:txBody>
            </p:sp>
            <p:grpSp>
              <p:nvGrpSpPr>
                <p:cNvPr id="60" name="グループ化 79"/>
                <p:cNvGrpSpPr/>
                <p:nvPr/>
              </p:nvGrpSpPr>
              <p:grpSpPr>
                <a:xfrm>
                  <a:off x="579705" y="2780928"/>
                  <a:ext cx="2546424" cy="3434283"/>
                  <a:chOff x="3320876" y="2201689"/>
                  <a:chExt cx="3365500" cy="4373562"/>
                </a:xfrm>
              </p:grpSpPr>
              <p:sp>
                <p:nvSpPr>
                  <p:cNvPr id="64" name="Rectangle 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55801" y="2201689"/>
                    <a:ext cx="3330575" cy="4370387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1413" tIns="45706" rIns="91413" bIns="45706" anchor="ctr"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65" name="Freeform 6"/>
                  <p:cNvSpPr>
                    <a:spLocks noChangeAspect="1"/>
                  </p:cNvSpPr>
                  <p:nvPr/>
                </p:nvSpPr>
                <p:spPr bwMode="auto">
                  <a:xfrm>
                    <a:off x="3320876" y="3451051"/>
                    <a:ext cx="3330575" cy="1304925"/>
                  </a:xfrm>
                  <a:custGeom>
                    <a:avLst/>
                    <a:gdLst>
                      <a:gd name="T0" fmla="*/ 0 w 1776"/>
                      <a:gd name="T1" fmla="*/ 2147483647 h 717"/>
                      <a:gd name="T2" fmla="*/ 2147483647 w 1776"/>
                      <a:gd name="T3" fmla="*/ 2147483647 h 717"/>
                      <a:gd name="T4" fmla="*/ 2147483647 w 1776"/>
                      <a:gd name="T5" fmla="*/ 2147483647 h 717"/>
                      <a:gd name="T6" fmla="*/ 2147483647 w 1776"/>
                      <a:gd name="T7" fmla="*/ 2147483647 h 717"/>
                      <a:gd name="T8" fmla="*/ 2147483647 w 1776"/>
                      <a:gd name="T9" fmla="*/ 2147483647 h 7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76"/>
                      <a:gd name="T16" fmla="*/ 0 h 717"/>
                      <a:gd name="T17" fmla="*/ 1776 w 1776"/>
                      <a:gd name="T18" fmla="*/ 717 h 7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76" h="717">
                        <a:moveTo>
                          <a:pt x="0" y="130"/>
                        </a:moveTo>
                        <a:cubicBezTo>
                          <a:pt x="44" y="185"/>
                          <a:pt x="102" y="474"/>
                          <a:pt x="262" y="458"/>
                        </a:cubicBezTo>
                        <a:cubicBezTo>
                          <a:pt x="422" y="442"/>
                          <a:pt x="760" y="0"/>
                          <a:pt x="960" y="34"/>
                        </a:cubicBezTo>
                        <a:cubicBezTo>
                          <a:pt x="1160" y="68"/>
                          <a:pt x="1325" y="605"/>
                          <a:pt x="1461" y="661"/>
                        </a:cubicBezTo>
                        <a:cubicBezTo>
                          <a:pt x="1597" y="717"/>
                          <a:pt x="1710" y="431"/>
                          <a:pt x="1776" y="37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1413" tIns="45706" rIns="91413" bIns="45706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6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3320876" y="3512964"/>
                    <a:ext cx="3324225" cy="612775"/>
                  </a:xfrm>
                  <a:custGeom>
                    <a:avLst/>
                    <a:gdLst>
                      <a:gd name="T0" fmla="*/ 0 w 1773"/>
                      <a:gd name="T1" fmla="*/ 2147483647 h 337"/>
                      <a:gd name="T2" fmla="*/ 2147483647 w 1773"/>
                      <a:gd name="T3" fmla="*/ 2147483647 h 337"/>
                      <a:gd name="T4" fmla="*/ 2147483647 w 1773"/>
                      <a:gd name="T5" fmla="*/ 2147483647 h 337"/>
                      <a:gd name="T6" fmla="*/ 2147483647 w 1773"/>
                      <a:gd name="T7" fmla="*/ 2147483647 h 337"/>
                      <a:gd name="T8" fmla="*/ 2147483647 w 1773"/>
                      <a:gd name="T9" fmla="*/ 2147483647 h 3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73"/>
                      <a:gd name="T16" fmla="*/ 0 h 337"/>
                      <a:gd name="T17" fmla="*/ 1773 w 1773"/>
                      <a:gd name="T18" fmla="*/ 337 h 3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73" h="337">
                        <a:moveTo>
                          <a:pt x="0" y="84"/>
                        </a:moveTo>
                        <a:cubicBezTo>
                          <a:pt x="81" y="76"/>
                          <a:pt x="324" y="0"/>
                          <a:pt x="486" y="39"/>
                        </a:cubicBezTo>
                        <a:cubicBezTo>
                          <a:pt x="648" y="78"/>
                          <a:pt x="823" y="311"/>
                          <a:pt x="974" y="317"/>
                        </a:cubicBezTo>
                        <a:cubicBezTo>
                          <a:pt x="1125" y="323"/>
                          <a:pt x="1261" y="70"/>
                          <a:pt x="1394" y="73"/>
                        </a:cubicBezTo>
                        <a:cubicBezTo>
                          <a:pt x="1527" y="76"/>
                          <a:pt x="1694" y="282"/>
                          <a:pt x="1773" y="337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1413" tIns="45706" rIns="91413" bIns="45706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7" name="Rectangl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7864" y="2204864"/>
                    <a:ext cx="3330575" cy="4370387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1413" tIns="45706" rIns="91413" bIns="45706" anchor="ctr"/>
                  <a:lstStyle/>
                  <a:p>
                    <a:endParaRPr lang="ja-JP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61" name="Line 93"/>
                <p:cNvSpPr>
                  <a:spLocks noChangeShapeType="1"/>
                </p:cNvSpPr>
                <p:nvPr/>
              </p:nvSpPr>
              <p:spPr bwMode="auto">
                <a:xfrm>
                  <a:off x="605849" y="4077072"/>
                  <a:ext cx="2520280" cy="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91413" tIns="45706" rIns="91413" bIns="45706"/>
                <a:lstStyle/>
                <a:p>
                  <a:endParaRPr lang="ja-JP" altLang="en-US"/>
                </a:p>
              </p:txBody>
            </p:sp>
            <p:sp>
              <p:nvSpPr>
                <p:cNvPr id="62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091000" y="3789037"/>
                  <a:ext cx="772468" cy="59087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square" lIns="91413" tIns="45706" rIns="91413" bIns="45706">
                  <a:spAutoFit/>
                </a:bodyPr>
                <a:lstStyle/>
                <a:p>
                  <a:pPr algn="ctr"/>
                  <a:r>
                    <a:rPr lang="en-US" altLang="ja-JP" sz="1400" b="1" i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  <a:r>
                    <a:rPr lang="en-US" altLang="ja-JP" sz="1400" b="1" i="1" baseline="-250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F</a:t>
                  </a:r>
                  <a:endParaRPr lang="en-US" altLang="ja-JP" sz="1400" i="1" baseline="-25000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743033" y="4376182"/>
                  <a:ext cx="505890" cy="527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13" tIns="45706" rIns="91413" bIns="45706">
                  <a:spAutoFit/>
                </a:bodyPr>
                <a:lstStyle/>
                <a:p>
                  <a:r>
                    <a:rPr lang="en-US" altLang="ja-JP" sz="1400" b="1" i="1" dirty="0" smtClean="0">
                      <a:solidFill>
                        <a:srgbClr val="FF0000"/>
                      </a:solidFill>
                      <a:latin typeface="Verdana" pitchFamily="34" charset="0"/>
                    </a:rPr>
                    <a:t>T</a:t>
                  </a:r>
                  <a:endParaRPr lang="en-US" altLang="ja-JP" sz="1400" b="1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</p:grpSp>
          <p:cxnSp>
            <p:nvCxnSpPr>
              <p:cNvPr id="51" name="直線矢印コネクタ 50"/>
              <p:cNvCxnSpPr/>
              <p:nvPr/>
            </p:nvCxnSpPr>
            <p:spPr>
              <a:xfrm>
                <a:off x="6516216" y="3501007"/>
                <a:ext cx="0" cy="1879321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/>
              <p:cNvCxnSpPr/>
              <p:nvPr/>
            </p:nvCxnSpPr>
            <p:spPr>
              <a:xfrm>
                <a:off x="6084168" y="3212976"/>
                <a:ext cx="0" cy="1152128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矢印コネクタ 52"/>
              <p:cNvCxnSpPr/>
              <p:nvPr/>
            </p:nvCxnSpPr>
            <p:spPr>
              <a:xfrm>
                <a:off x="5580112" y="4005064"/>
                <a:ext cx="0" cy="129614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矢印コネクタ 53"/>
              <p:cNvCxnSpPr/>
              <p:nvPr/>
            </p:nvCxnSpPr>
            <p:spPr>
              <a:xfrm>
                <a:off x="6876256" y="4005064"/>
                <a:ext cx="0" cy="792088"/>
              </a:xfrm>
              <a:prstGeom prst="straightConnector1">
                <a:avLst/>
              </a:prstGeom>
              <a:ln w="25400">
                <a:solidFill>
                  <a:srgbClr val="FF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 Box 90"/>
              <p:cNvSpPr txBox="1">
                <a:spLocks noChangeArrowheads="1"/>
              </p:cNvSpPr>
              <p:nvPr/>
            </p:nvSpPr>
            <p:spPr bwMode="auto">
              <a:xfrm>
                <a:off x="4889466" y="5387344"/>
                <a:ext cx="2585837" cy="584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13" tIns="45706" rIns="91413" bIns="45706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3333FF"/>
                    </a:solidFill>
                    <a:latin typeface="Verdana" pitchFamily="34" charset="0"/>
                  </a:rPr>
                  <a:t>Occupied</a:t>
                </a:r>
                <a:r>
                  <a:rPr lang="en-US" altLang="ja-JP" sz="1400" b="1" i="1" dirty="0" smtClean="0">
                    <a:solidFill>
                      <a:srgbClr val="3333FF"/>
                    </a:solidFill>
                    <a:latin typeface="Verdana" pitchFamily="34" charset="0"/>
                  </a:rPr>
                  <a:t> (O)</a:t>
                </a:r>
                <a:endParaRPr lang="en-US" altLang="ja-JP" sz="1400" b="1" dirty="0">
                  <a:solidFill>
                    <a:srgbClr val="3333FF"/>
                  </a:solidFill>
                  <a:latin typeface="Verdana" pitchFamily="34" charset="0"/>
                </a:endParaRPr>
              </a:p>
            </p:txBody>
          </p:sp>
          <p:sp>
            <p:nvSpPr>
              <p:cNvPr id="56" name="Text Box 91"/>
              <p:cNvSpPr txBox="1">
                <a:spLocks noChangeArrowheads="1"/>
              </p:cNvSpPr>
              <p:nvPr/>
            </p:nvSpPr>
            <p:spPr bwMode="auto">
              <a:xfrm>
                <a:off x="5099792" y="3140969"/>
                <a:ext cx="503486" cy="522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13" tIns="45706" rIns="91413" bIns="45706">
                <a:spAutoFit/>
              </a:bodyPr>
              <a:lstStyle/>
              <a:p>
                <a:r>
                  <a:rPr lang="en-US" altLang="ja-JP" sz="1400" b="1" i="1" dirty="0" smtClean="0">
                    <a:solidFill>
                      <a:srgbClr val="008000"/>
                    </a:solidFill>
                    <a:latin typeface="Verdana" pitchFamily="34" charset="0"/>
                  </a:rPr>
                  <a:t>V</a:t>
                </a:r>
                <a:endParaRPr lang="en-US" altLang="ja-JP" sz="1400" b="1" dirty="0">
                  <a:solidFill>
                    <a:srgbClr val="0080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46" name="テキスト ボックス 45"/>
            <p:cNvSpPr txBox="1"/>
            <p:nvPr/>
          </p:nvSpPr>
          <p:spPr>
            <a:xfrm>
              <a:off x="683568" y="3694400"/>
              <a:ext cx="432048" cy="450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①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252665" y="3212976"/>
              <a:ext cx="432048" cy="450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②</a:t>
              </a:r>
              <a:endParaRPr kumimoji="1" lang="ja-JP" altLang="en-US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619672" y="3501008"/>
              <a:ext cx="432048" cy="450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③</a:t>
              </a:r>
              <a:endParaRPr kumimoji="1" lang="ja-JP" alt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907704" y="4253027"/>
              <a:ext cx="432048" cy="450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④</a:t>
              </a:r>
            </a:p>
          </p:txBody>
        </p:sp>
      </p:grpSp>
      <p:sp>
        <p:nvSpPr>
          <p:cNvPr id="68" name="円/楕円 67"/>
          <p:cNvSpPr/>
          <p:nvPr/>
        </p:nvSpPr>
        <p:spPr>
          <a:xfrm>
            <a:off x="2267744" y="1988840"/>
            <a:ext cx="4320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Picture 12" descr="C:\Users\nomura\Desktop\texclip\texclip201101210026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844894"/>
            <a:ext cx="2166577" cy="37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テキスト ボックス 69"/>
          <p:cNvSpPr txBox="1"/>
          <p:nvPr/>
        </p:nvSpPr>
        <p:spPr>
          <a:xfrm>
            <a:off x="3491880" y="3244914"/>
            <a:ext cx="21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①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995936" y="3244914"/>
            <a:ext cx="21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②</a:t>
            </a:r>
            <a:endParaRPr kumimoji="1" lang="ja-JP" alt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572000" y="3244914"/>
            <a:ext cx="21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③</a:t>
            </a:r>
            <a:endParaRPr kumimoji="1" lang="ja-JP" alt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076056" y="3244914"/>
            <a:ext cx="21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④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3059832" y="2714372"/>
            <a:ext cx="252028" cy="458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555776" y="2636912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グループ化 29"/>
          <p:cNvGrpSpPr>
            <a:grpSpLocks/>
          </p:cNvGrpSpPr>
          <p:nvPr/>
        </p:nvGrpSpPr>
        <p:grpSpPr bwMode="auto">
          <a:xfrm>
            <a:off x="5220072" y="2631672"/>
            <a:ext cx="72008" cy="725320"/>
            <a:chOff x="8103692" y="3527367"/>
            <a:chExt cx="112928" cy="1237699"/>
          </a:xfrm>
        </p:grpSpPr>
        <p:sp>
          <p:nvSpPr>
            <p:cNvPr id="75" name="Rectangle 101"/>
            <p:cNvSpPr>
              <a:spLocks noChangeArrowheads="1"/>
            </p:cNvSpPr>
            <p:nvPr/>
          </p:nvSpPr>
          <p:spPr bwMode="auto">
            <a:xfrm rot="2384257">
              <a:off x="8103692" y="3527367"/>
              <a:ext cx="69452" cy="1219200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800">
                <a:latin typeface="Calibri" pitchFamily="34" charset="0"/>
              </a:endParaRPr>
            </a:p>
          </p:txBody>
        </p:sp>
        <p:sp>
          <p:nvSpPr>
            <p:cNvPr id="76" name="Rectangle 102"/>
            <p:cNvSpPr>
              <a:spLocks noChangeArrowheads="1"/>
            </p:cNvSpPr>
            <p:nvPr/>
          </p:nvSpPr>
          <p:spPr bwMode="auto">
            <a:xfrm rot="19268611">
              <a:off x="8147167" y="3545866"/>
              <a:ext cx="69453" cy="1219200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800">
                <a:latin typeface="Calibri" pitchFamily="34" charset="0"/>
              </a:endParaRPr>
            </a:p>
          </p:txBody>
        </p:sp>
      </p:grpSp>
      <p:sp>
        <p:nvSpPr>
          <p:cNvPr id="77" name="テキスト ボックス 76"/>
          <p:cNvSpPr txBox="1"/>
          <p:nvPr/>
        </p:nvSpPr>
        <p:spPr bwMode="auto">
          <a:xfrm>
            <a:off x="2987824" y="836712"/>
            <a:ext cx="597666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srgbClr val="0080FF"/>
                </a:solidFill>
              </a:rPr>
              <a:t>YN, K. Nakamura, and R. </a:t>
            </a:r>
            <a:r>
              <a:rPr lang="en-US" altLang="ja-JP" sz="1600" dirty="0" err="1" smtClean="0">
                <a:solidFill>
                  <a:srgbClr val="0080FF"/>
                </a:solidFill>
              </a:rPr>
              <a:t>Arita</a:t>
            </a:r>
            <a:r>
              <a:rPr lang="en-US" altLang="ja-JP" sz="1600" dirty="0" smtClean="0">
                <a:solidFill>
                  <a:srgbClr val="0080FF"/>
                </a:solidFill>
              </a:rPr>
              <a:t>, Phys. Rev. </a:t>
            </a:r>
            <a:r>
              <a:rPr lang="en-US" altLang="ja-JP" sz="1600" dirty="0" err="1" smtClean="0">
                <a:solidFill>
                  <a:srgbClr val="0080FF"/>
                </a:solidFill>
              </a:rPr>
              <a:t>Lett</a:t>
            </a:r>
            <a:r>
              <a:rPr lang="en-US" altLang="ja-JP" sz="1600" dirty="0" smtClean="0">
                <a:solidFill>
                  <a:srgbClr val="0080FF"/>
                </a:solidFill>
              </a:rPr>
              <a:t>. 112, 027002 (2014)</a:t>
            </a:r>
          </a:p>
          <a:p>
            <a:pPr>
              <a:defRPr/>
            </a:pPr>
            <a:endParaRPr lang="en-US" altLang="ja-JP" dirty="0">
              <a:solidFill>
                <a:srgbClr val="008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27042" y="4437112"/>
            <a:ext cx="527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(excluding the target-subspace renormalization effect)</a:t>
            </a:r>
            <a:endParaRPr kumimoji="1" lang="ja-JP" altLang="en-US" dirty="0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906" y="5829070"/>
            <a:ext cx="2244230" cy="1027578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683568" y="5301208"/>
            <a:ext cx="7816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Effective on-site el-el interactions coming from the exchange of phonons: </a:t>
            </a:r>
            <a:endParaRPr kumimoji="1" lang="ja-JP" altLang="en-US" sz="2000" dirty="0"/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9256" y="5851382"/>
            <a:ext cx="5184576" cy="601954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3993" y="5973086"/>
            <a:ext cx="315629" cy="253875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75960" y="6405134"/>
            <a:ext cx="238856" cy="203731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01199" y="6405134"/>
            <a:ext cx="238857" cy="203731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2100186" y="6433591"/>
            <a:ext cx="3551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omentum-space average -&gt; on-site quantity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9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kumimoji="1" lang="en-US" altLang="ja-JP" sz="3200" dirty="0" err="1" smtClean="0"/>
              <a:t>cDFPT</a:t>
            </a:r>
            <a:r>
              <a:rPr kumimoji="1" lang="en-US" altLang="ja-JP" sz="3200" dirty="0" smtClean="0"/>
              <a:t> results for </a:t>
            </a:r>
            <a:r>
              <a:rPr kumimoji="1" lang="en-US" altLang="ja-JP" sz="3200" dirty="0" err="1" smtClean="0"/>
              <a:t>fcc</a:t>
            </a:r>
            <a:r>
              <a:rPr kumimoji="1" lang="en-US" altLang="ja-JP" sz="3200" dirty="0" smtClean="0"/>
              <a:t> A</a:t>
            </a:r>
            <a:r>
              <a:rPr kumimoji="1" lang="en-US" altLang="ja-JP" sz="3200" baseline="-25000" dirty="0" smtClean="0"/>
              <a:t>3</a:t>
            </a:r>
            <a:r>
              <a:rPr kumimoji="1" lang="en-US" altLang="ja-JP" sz="3200" dirty="0" smtClean="0"/>
              <a:t>C</a:t>
            </a:r>
            <a:r>
              <a:rPr kumimoji="1" lang="en-US" altLang="ja-JP" sz="3200" baseline="-25000" dirty="0" smtClean="0"/>
              <a:t>60</a:t>
            </a:r>
            <a:endParaRPr kumimoji="1" lang="ja-JP" altLang="en-US" sz="3200" baseline="-250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313719"/>
              </p:ext>
            </p:extLst>
          </p:nvPr>
        </p:nvGraphicFramePr>
        <p:xfrm>
          <a:off x="323528" y="1772816"/>
          <a:ext cx="8640960" cy="140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K</a:t>
                      </a:r>
                      <a:r>
                        <a:rPr kumimoji="1" lang="en-US" altLang="ja-JP" sz="1700" baseline="-25000" dirty="0" smtClean="0"/>
                        <a:t>3</a:t>
                      </a:r>
                      <a:r>
                        <a:rPr kumimoji="1" lang="en-US" altLang="ja-JP" sz="1700" dirty="0" smtClean="0"/>
                        <a:t>C</a:t>
                      </a:r>
                      <a:r>
                        <a:rPr kumimoji="1" lang="en-US" altLang="ja-JP" sz="1700" baseline="-25000" dirty="0" smtClean="0"/>
                        <a:t>60</a:t>
                      </a:r>
                      <a:endParaRPr kumimoji="1" lang="ja-JP" altLang="en-US" sz="17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Rb</a:t>
                      </a:r>
                      <a:r>
                        <a:rPr kumimoji="1" lang="en-US" altLang="ja-JP" sz="1700" baseline="-25000" dirty="0" smtClean="0"/>
                        <a:t>3</a:t>
                      </a:r>
                      <a:r>
                        <a:rPr kumimoji="1" lang="en-US" altLang="ja-JP" sz="1700" dirty="0" smtClean="0"/>
                        <a:t>C</a:t>
                      </a:r>
                      <a:r>
                        <a:rPr kumimoji="1" lang="en-US" altLang="ja-JP" sz="1700" baseline="-25000" dirty="0" smtClean="0"/>
                        <a:t>60</a:t>
                      </a:r>
                      <a:endParaRPr kumimoji="1" lang="ja-JP" altLang="en-US" sz="17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Cs</a:t>
                      </a:r>
                      <a:r>
                        <a:rPr kumimoji="1" lang="en-US" altLang="ja-JP" sz="1700" baseline="-25000" dirty="0" smtClean="0"/>
                        <a:t>3</a:t>
                      </a:r>
                      <a:r>
                        <a:rPr kumimoji="1" lang="en-US" altLang="ja-JP" sz="1700" dirty="0" smtClean="0"/>
                        <a:t>C</a:t>
                      </a:r>
                      <a:r>
                        <a:rPr kumimoji="1" lang="en-US" altLang="ja-JP" sz="1700" baseline="-25000" dirty="0" smtClean="0"/>
                        <a:t>60</a:t>
                      </a:r>
                      <a:endParaRPr kumimoji="1" lang="ja-JP" altLang="en-US" sz="17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Cs</a:t>
                      </a:r>
                      <a:r>
                        <a:rPr kumimoji="1" lang="en-US" altLang="ja-JP" sz="1700" baseline="-25000" dirty="0" smtClean="0"/>
                        <a:t>3</a:t>
                      </a:r>
                      <a:r>
                        <a:rPr kumimoji="1" lang="en-US" altLang="ja-JP" sz="1700" dirty="0" smtClean="0"/>
                        <a:t>C</a:t>
                      </a:r>
                      <a:r>
                        <a:rPr kumimoji="1" lang="en-US" altLang="ja-JP" sz="1700" baseline="-25000" dirty="0" smtClean="0"/>
                        <a:t>60</a:t>
                      </a:r>
                      <a:endParaRPr kumimoji="1" lang="ja-JP" altLang="en-US" sz="17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Cs</a:t>
                      </a:r>
                      <a:r>
                        <a:rPr kumimoji="1" lang="en-US" altLang="ja-JP" sz="1700" baseline="-25000" dirty="0" smtClean="0"/>
                        <a:t>3</a:t>
                      </a:r>
                      <a:r>
                        <a:rPr kumimoji="1" lang="en-US" altLang="ja-JP" sz="1700" dirty="0" smtClean="0"/>
                        <a:t>C</a:t>
                      </a:r>
                      <a:r>
                        <a:rPr kumimoji="1" lang="en-US" altLang="ja-JP" sz="1700" baseline="-25000" dirty="0" smtClean="0"/>
                        <a:t>60</a:t>
                      </a:r>
                      <a:endParaRPr kumimoji="1" lang="ja-JP" altLang="en-US" sz="1700" baseline="-250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i="1" dirty="0" err="1" smtClean="0"/>
                        <a:t>U</a:t>
                      </a:r>
                      <a:r>
                        <a:rPr kumimoji="1" lang="en-US" altLang="ja-JP" sz="1700" baseline="-25000" dirty="0" err="1" smtClean="0"/>
                        <a:t>ph</a:t>
                      </a:r>
                      <a:r>
                        <a:rPr kumimoji="1" lang="en-US" altLang="ja-JP" sz="1700" dirty="0" smtClean="0"/>
                        <a:t> (0) [</a:t>
                      </a:r>
                      <a:r>
                        <a:rPr kumimoji="1" lang="en-US" altLang="ja-JP" sz="1700" dirty="0" err="1" smtClean="0"/>
                        <a:t>eV</a:t>
                      </a:r>
                      <a:r>
                        <a:rPr kumimoji="1" lang="en-US" altLang="ja-JP" sz="1700" dirty="0" smtClean="0"/>
                        <a:t>]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-0.15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-0.14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-0.11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-0.12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-0.13</a:t>
                      </a:r>
                      <a:endParaRPr kumimoji="1" lang="ja-JP" altLang="en-US" sz="17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i="1" dirty="0" err="1" smtClean="0"/>
                        <a:t>U</a:t>
                      </a:r>
                      <a:r>
                        <a:rPr kumimoji="1" lang="en-US" altLang="ja-JP" sz="1700" dirty="0" err="1" smtClean="0"/>
                        <a:t>’</a:t>
                      </a:r>
                      <a:r>
                        <a:rPr kumimoji="1" lang="en-US" altLang="ja-JP" sz="1700" baseline="-25000" dirty="0" err="1" smtClean="0"/>
                        <a:t>ph</a:t>
                      </a:r>
                      <a:r>
                        <a:rPr kumimoji="1" lang="en-US" altLang="ja-JP" sz="1700" dirty="0" smtClean="0"/>
                        <a:t> (0) [</a:t>
                      </a:r>
                      <a:r>
                        <a:rPr kumimoji="1" lang="en-US" altLang="ja-JP" sz="1700" dirty="0" err="1" smtClean="0"/>
                        <a:t>eV</a:t>
                      </a:r>
                      <a:r>
                        <a:rPr kumimoji="1" lang="en-US" altLang="ja-JP" sz="1700" dirty="0" smtClean="0"/>
                        <a:t>]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-0.053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-0.042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-0.013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-0.022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-0.031</a:t>
                      </a:r>
                      <a:endParaRPr kumimoji="1" lang="ja-JP" altLang="en-US" sz="17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i="1" dirty="0" err="1" smtClean="0"/>
                        <a:t>J</a:t>
                      </a:r>
                      <a:r>
                        <a:rPr kumimoji="1" lang="en-US" altLang="ja-JP" sz="1700" baseline="-25000" dirty="0" err="1" smtClean="0"/>
                        <a:t>ph</a:t>
                      </a:r>
                      <a:r>
                        <a:rPr kumimoji="1" lang="en-US" altLang="ja-JP" sz="1700" dirty="0" smtClean="0"/>
                        <a:t> (0) [</a:t>
                      </a:r>
                      <a:r>
                        <a:rPr kumimoji="1" lang="en-US" altLang="ja-JP" sz="1700" dirty="0" err="1" smtClean="0"/>
                        <a:t>eV</a:t>
                      </a:r>
                      <a:r>
                        <a:rPr kumimoji="1" lang="en-US" altLang="ja-JP" sz="1700" dirty="0" smtClean="0"/>
                        <a:t>]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-0.050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-0.051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-0.051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-0.051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-0.052</a:t>
                      </a:r>
                      <a:endParaRPr kumimoji="1" lang="ja-JP" alt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11560" y="4509120"/>
            <a:ext cx="372409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|</a:t>
            </a:r>
            <a:r>
              <a:rPr lang="en-US" altLang="ja-JP" i="1" dirty="0" err="1" smtClean="0"/>
              <a:t>J</a:t>
            </a:r>
            <a:r>
              <a:rPr lang="en-US" altLang="ja-JP" baseline="-25000" dirty="0" err="1" smtClean="0"/>
              <a:t>ph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(0) | ~ 0.05 </a:t>
            </a:r>
            <a:r>
              <a:rPr lang="en-US" altLang="ja-JP" dirty="0" err="1" smtClean="0"/>
              <a:t>eV</a:t>
            </a:r>
            <a:r>
              <a:rPr lang="en-US" altLang="ja-JP" dirty="0" smtClean="0"/>
              <a:t>   &gt;   </a:t>
            </a:r>
            <a:r>
              <a:rPr lang="en-US" altLang="ja-JP" i="1" dirty="0" smtClean="0"/>
              <a:t>J</a:t>
            </a:r>
            <a:r>
              <a:rPr lang="en-US" altLang="ja-JP" baseline="-25000" dirty="0" smtClean="0"/>
              <a:t>H</a:t>
            </a:r>
            <a:r>
              <a:rPr lang="en-US" altLang="ja-JP" dirty="0" smtClean="0"/>
              <a:t> ~ 0.035 </a:t>
            </a:r>
            <a:r>
              <a:rPr lang="en-US" altLang="ja-JP" dirty="0" err="1" smtClean="0"/>
              <a:t>eV</a:t>
            </a:r>
            <a:r>
              <a:rPr lang="en-US" altLang="ja-JP" dirty="0" smtClean="0"/>
              <a:t>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(Inverted </a:t>
            </a:r>
            <a:r>
              <a:rPr lang="en-US" altLang="ja-JP" dirty="0" err="1" smtClean="0"/>
              <a:t>Hund’s</a:t>
            </a:r>
            <a:r>
              <a:rPr lang="en-US" altLang="ja-JP" dirty="0" smtClean="0"/>
              <a:t> rule)</a:t>
            </a:r>
          </a:p>
          <a:p>
            <a:endParaRPr lang="en-US" altLang="ja-JP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i="1" dirty="0" err="1" smtClean="0"/>
              <a:t>U</a:t>
            </a:r>
            <a:r>
              <a:rPr lang="en-US" altLang="ja-JP" dirty="0" err="1" smtClean="0"/>
              <a:t>’</a:t>
            </a:r>
            <a:r>
              <a:rPr lang="en-US" altLang="ja-JP" baseline="-25000" dirty="0" err="1" smtClean="0"/>
              <a:t>ph</a:t>
            </a:r>
            <a:r>
              <a:rPr lang="en-US" altLang="ja-JP" dirty="0" smtClean="0"/>
              <a:t> ~ </a:t>
            </a:r>
            <a:r>
              <a:rPr lang="en-US" altLang="ja-JP" i="1" dirty="0" err="1" smtClean="0"/>
              <a:t>U</a:t>
            </a:r>
            <a:r>
              <a:rPr lang="en-US" altLang="ja-JP" baseline="-25000" dirty="0" err="1" smtClean="0"/>
              <a:t>ph</a:t>
            </a:r>
            <a:r>
              <a:rPr lang="en-US" altLang="ja-JP" dirty="0" smtClean="0"/>
              <a:t> – 2</a:t>
            </a:r>
            <a:r>
              <a:rPr lang="en-US" altLang="ja-JP" i="1" dirty="0" smtClean="0"/>
              <a:t>J</a:t>
            </a:r>
            <a:r>
              <a:rPr lang="en-US" altLang="ja-JP" baseline="-25000" dirty="0" smtClean="0"/>
              <a:t>ph</a:t>
            </a:r>
          </a:p>
          <a:p>
            <a:pPr>
              <a:buFont typeface="Wingdings" pitchFamily="2" charset="2"/>
              <a:buChar char="Ø"/>
            </a:pPr>
            <a:endParaRPr kumimoji="1" lang="en-US" altLang="ja-JP" baseline="-25000" dirty="0"/>
          </a:p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Frequency dependent interaction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36096" y="455534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altLang="ja-JP" dirty="0" smtClean="0"/>
              <a:t>frequency dependence</a:t>
            </a:r>
            <a:endParaRPr kumimoji="1" lang="ja-JP" altLang="en-US" i="1" baseline="-250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284713"/>
            <a:ext cx="3168352" cy="102460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8483375" y="5275421"/>
            <a:ext cx="40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/>
              <a:t>ω</a:t>
            </a:r>
            <a:r>
              <a:rPr lang="en-US" altLang="ja-JP" i="1" baseline="-25000" dirty="0" err="1"/>
              <a:t>l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78554" y="4915381"/>
            <a:ext cx="51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/>
              <a:t>U</a:t>
            </a:r>
            <a:r>
              <a:rPr lang="en-US" altLang="ja-JP" baseline="-25000" dirty="0" err="1"/>
              <a:t>ph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88217" y="5068689"/>
            <a:ext cx="1472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err="1" smtClean="0"/>
              <a:t>ω</a:t>
            </a:r>
            <a:r>
              <a:rPr lang="en-US" altLang="ja-JP" sz="1600" i="1" baseline="-25000" dirty="0" err="1" smtClean="0"/>
              <a:t>D</a:t>
            </a:r>
            <a:r>
              <a:rPr lang="en-US" altLang="ja-JP" sz="1600" i="1" baseline="-25000" dirty="0" smtClean="0"/>
              <a:t> </a:t>
            </a:r>
            <a:r>
              <a:rPr lang="en-US" altLang="ja-JP" sz="1600" dirty="0" smtClean="0"/>
              <a:t>~ 0.1-0.2 </a:t>
            </a:r>
            <a:r>
              <a:rPr lang="en-US" altLang="ja-JP" sz="1600" dirty="0" err="1" smtClean="0"/>
              <a:t>eV</a:t>
            </a:r>
            <a:endParaRPr kumimoji="1" lang="ja-JP" altLang="en-US" sz="1600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7164288" y="5500737"/>
            <a:ext cx="0" cy="7200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003754" y="5932785"/>
            <a:ext cx="66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-0.15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2411760" y="1556792"/>
            <a:ext cx="56886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339907" y="119675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Lattice constant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168280" y="1340768"/>
            <a:ext cx="6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large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63891" y="1340768"/>
            <a:ext cx="67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small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48959" y="3316922"/>
            <a:ext cx="343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/>
              <a:t>U</a:t>
            </a:r>
            <a:r>
              <a:rPr kumimoji="1" lang="en-US" altLang="ja-JP" sz="2000" baseline="-25000" dirty="0" err="1" smtClean="0"/>
              <a:t>ph</a:t>
            </a:r>
            <a:r>
              <a:rPr kumimoji="1" lang="en-US" altLang="ja-JP" sz="2000" dirty="0" smtClean="0"/>
              <a:t> = </a:t>
            </a:r>
            <a:r>
              <a:rPr kumimoji="1" lang="en-US" altLang="ja-JP" sz="2000" i="1" dirty="0" err="1" smtClean="0"/>
              <a:t>V</a:t>
            </a:r>
            <a:r>
              <a:rPr kumimoji="1" lang="en-US" altLang="ja-JP" sz="2000" i="1" baseline="-25000" dirty="0" err="1" smtClean="0"/>
              <a:t>ii,ii</a:t>
            </a:r>
            <a:r>
              <a:rPr kumimoji="1" lang="en-US" altLang="ja-JP" sz="2000" baseline="-25000" dirty="0" smtClean="0"/>
              <a:t> ,</a:t>
            </a:r>
            <a:r>
              <a:rPr lang="en-US" altLang="ja-JP" sz="2000" baseline="-25000" dirty="0" smtClean="0"/>
              <a:t> </a:t>
            </a:r>
            <a:r>
              <a:rPr lang="en-US" altLang="ja-JP" sz="2000" dirty="0" smtClean="0"/>
              <a:t>  </a:t>
            </a:r>
            <a:r>
              <a:rPr lang="en-US" altLang="ja-JP" sz="2000" i="1" dirty="0" err="1" smtClean="0"/>
              <a:t>U</a:t>
            </a:r>
            <a:r>
              <a:rPr lang="en-US" altLang="ja-JP" sz="2000" dirty="0" err="1" smtClean="0"/>
              <a:t>’</a:t>
            </a:r>
            <a:r>
              <a:rPr lang="en-US" altLang="ja-JP" sz="2000" baseline="-25000" dirty="0" err="1" smtClean="0"/>
              <a:t>ph</a:t>
            </a:r>
            <a:r>
              <a:rPr lang="en-US" altLang="ja-JP" sz="2000" baseline="-25000" dirty="0" smtClean="0"/>
              <a:t> </a:t>
            </a:r>
            <a:r>
              <a:rPr lang="en-US" altLang="ja-JP" sz="2000" dirty="0" smtClean="0"/>
              <a:t>= </a:t>
            </a:r>
            <a:r>
              <a:rPr lang="en-US" altLang="ja-JP" sz="2000" i="1" dirty="0" err="1" smtClean="0"/>
              <a:t>V</a:t>
            </a:r>
            <a:r>
              <a:rPr lang="en-US" altLang="ja-JP" sz="2000" i="1" baseline="-25000" dirty="0" err="1" smtClean="0"/>
              <a:t>ii,jj</a:t>
            </a:r>
            <a:r>
              <a:rPr lang="en-US" altLang="ja-JP" sz="2000" baseline="-25000" dirty="0"/>
              <a:t> </a:t>
            </a:r>
            <a:r>
              <a:rPr lang="en-US" altLang="ja-JP" sz="2000" baseline="-25000" dirty="0" smtClean="0"/>
              <a:t>,</a:t>
            </a:r>
            <a:r>
              <a:rPr lang="en-US" altLang="ja-JP" sz="2000" dirty="0" smtClean="0"/>
              <a:t>  </a:t>
            </a:r>
            <a:r>
              <a:rPr kumimoji="1" lang="en-US" altLang="ja-JP" sz="2000" i="1" dirty="0" err="1" smtClean="0"/>
              <a:t>J</a:t>
            </a:r>
            <a:r>
              <a:rPr kumimoji="1" lang="en-US" altLang="ja-JP" sz="2000" baseline="-25000" dirty="0" err="1" smtClean="0"/>
              <a:t>ph</a:t>
            </a:r>
            <a:r>
              <a:rPr kumimoji="1" lang="en-US" altLang="ja-JP" sz="2000" dirty="0" smtClean="0"/>
              <a:t> = </a:t>
            </a:r>
            <a:r>
              <a:rPr kumimoji="1" lang="en-US" altLang="ja-JP" sz="2000" i="1" dirty="0" err="1" smtClean="0"/>
              <a:t>V</a:t>
            </a:r>
            <a:r>
              <a:rPr kumimoji="1" lang="en-US" altLang="ja-JP" sz="2000" i="1" baseline="-25000" dirty="0" err="1" smtClean="0"/>
              <a:t>ij,ij</a:t>
            </a:r>
            <a:endParaRPr kumimoji="1" lang="ja-JP" altLang="en-US" sz="20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Conclusion</a:t>
            </a:r>
            <a:endParaRPr kumimoji="1" lang="ja-JP" altLang="en-US" sz="3200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/>
          </a:bodyPr>
          <a:lstStyle/>
          <a:p>
            <a:r>
              <a:rPr lang="en-US" altLang="ja-JP" sz="2200" dirty="0" smtClean="0"/>
              <a:t>developed an </a:t>
            </a:r>
            <a:r>
              <a:rPr lang="en-US" altLang="ja-JP" sz="2200" i="1" dirty="0" err="1" smtClean="0"/>
              <a:t>ab</a:t>
            </a:r>
            <a:r>
              <a:rPr lang="en-US" altLang="ja-JP" sz="2200" i="1" dirty="0" smtClean="0"/>
              <a:t> initio</a:t>
            </a:r>
            <a:r>
              <a:rPr lang="en-US" altLang="ja-JP" sz="2200" dirty="0" smtClean="0"/>
              <a:t> </a:t>
            </a:r>
            <a:r>
              <a:rPr lang="en-US" altLang="ja-JP" sz="2200" dirty="0" err="1" smtClean="0"/>
              <a:t>downfolding</a:t>
            </a:r>
            <a:r>
              <a:rPr lang="en-US" altLang="ja-JP" sz="2200" dirty="0" smtClean="0"/>
              <a:t> method for el-</a:t>
            </a:r>
            <a:r>
              <a:rPr lang="en-US" altLang="ja-JP" sz="2200" dirty="0" err="1" smtClean="0"/>
              <a:t>ph</a:t>
            </a:r>
            <a:r>
              <a:rPr lang="en-US" altLang="ja-JP" sz="2200" dirty="0" smtClean="0"/>
              <a:t> coupled systems</a:t>
            </a:r>
          </a:p>
          <a:p>
            <a:pPr marL="0" indent="-457200">
              <a:buNone/>
            </a:pPr>
            <a:r>
              <a:rPr lang="en-US" altLang="ja-JP" sz="1500" dirty="0" smtClean="0"/>
              <a:t>            </a:t>
            </a:r>
            <a:r>
              <a:rPr lang="en-US" altLang="ja-JP" sz="1600" dirty="0" smtClean="0"/>
              <a:t> </a:t>
            </a:r>
            <a:r>
              <a:rPr lang="en-US" altLang="ja-JP" sz="1700" dirty="0" smtClean="0"/>
              <a:t>- applicable also to multi</a:t>
            </a:r>
            <a:r>
              <a:rPr lang="en-US" altLang="ja-JP" sz="1700" dirty="0"/>
              <a:t>-</a:t>
            </a:r>
            <a:r>
              <a:rPr lang="en-US" altLang="ja-JP" sz="1700" dirty="0" err="1"/>
              <a:t>ferroic</a:t>
            </a:r>
            <a:r>
              <a:rPr lang="en-US" altLang="ja-JP" sz="1700" dirty="0"/>
              <a:t> </a:t>
            </a:r>
            <a:r>
              <a:rPr lang="en-US" altLang="ja-JP" sz="1700" dirty="0" smtClean="0"/>
              <a:t>materials, </a:t>
            </a:r>
            <a:r>
              <a:rPr lang="en-US" altLang="ja-JP" sz="1700" dirty="0"/>
              <a:t>thermoelectric material, </a:t>
            </a:r>
            <a:r>
              <a:rPr lang="en-US" altLang="ja-JP" sz="1700" dirty="0" smtClean="0"/>
              <a:t>dielectrics, </a:t>
            </a:r>
          </a:p>
          <a:p>
            <a:pPr marL="0" indent="-457200">
              <a:buNone/>
            </a:pPr>
            <a:r>
              <a:rPr lang="en-US" altLang="ja-JP" sz="1700" dirty="0"/>
              <a:t> </a:t>
            </a:r>
            <a:r>
              <a:rPr lang="en-US" altLang="ja-JP" sz="1700" dirty="0" smtClean="0"/>
              <a:t>             </a:t>
            </a:r>
            <a:r>
              <a:rPr lang="en-US" altLang="ja-JP" sz="1700" dirty="0" err="1" smtClean="0"/>
              <a:t>polaron</a:t>
            </a:r>
            <a:r>
              <a:rPr lang="en-US" altLang="ja-JP" sz="1700" dirty="0" smtClean="0"/>
              <a:t> problem, … </a:t>
            </a:r>
          </a:p>
          <a:p>
            <a:pPr marL="0" indent="0">
              <a:buNone/>
            </a:pPr>
            <a:endParaRPr lang="en-US" altLang="ja-JP" sz="800" dirty="0" smtClean="0"/>
          </a:p>
          <a:p>
            <a:pPr marL="0" indent="0">
              <a:buNone/>
            </a:pPr>
            <a:endParaRPr lang="en-US" altLang="ja-JP" sz="2200" dirty="0" smtClean="0"/>
          </a:p>
          <a:p>
            <a:pPr marL="0" indent="0">
              <a:buNone/>
            </a:pPr>
            <a:endParaRPr lang="en-US" altLang="ja-JP" sz="2200" dirty="0" smtClean="0"/>
          </a:p>
          <a:p>
            <a:r>
              <a:rPr lang="en-US" altLang="ja-JP" sz="2200" dirty="0" smtClean="0"/>
              <a:t>Results for C</a:t>
            </a:r>
            <a:r>
              <a:rPr lang="en-US" altLang="ja-JP" sz="2200" baseline="-25000" dirty="0" smtClean="0"/>
              <a:t>60</a:t>
            </a:r>
            <a:r>
              <a:rPr lang="en-US" altLang="ja-JP" sz="2200" dirty="0" smtClean="0"/>
              <a:t> superconductors </a:t>
            </a:r>
          </a:p>
          <a:p>
            <a:pPr lvl="1"/>
            <a:r>
              <a:rPr lang="en-US" altLang="ja-JP" sz="1800" dirty="0" smtClean="0"/>
              <a:t>Effective Coulomb interaction parameters</a:t>
            </a:r>
          </a:p>
          <a:p>
            <a:pPr marL="457200" lvl="1" indent="0">
              <a:buNone/>
            </a:pPr>
            <a:r>
              <a:rPr lang="en-US" altLang="ja-JP" sz="1800" i="1" dirty="0" smtClean="0"/>
              <a:t>                U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~ </a:t>
            </a:r>
            <a:r>
              <a:rPr lang="en-US" altLang="ja-JP" sz="1800" dirty="0" smtClean="0"/>
              <a:t>1 </a:t>
            </a:r>
            <a:r>
              <a:rPr lang="en-US" altLang="ja-JP" sz="1800" dirty="0" err="1"/>
              <a:t>eV</a:t>
            </a:r>
            <a:r>
              <a:rPr lang="en-US" altLang="ja-JP" sz="1800" dirty="0"/>
              <a:t>, </a:t>
            </a:r>
            <a:r>
              <a:rPr lang="en-US" altLang="ja-JP" sz="1800" i="1" dirty="0" smtClean="0"/>
              <a:t>J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~ </a:t>
            </a:r>
            <a:r>
              <a:rPr lang="en-US" altLang="ja-JP" sz="1800" dirty="0" smtClean="0"/>
              <a:t>0.035 </a:t>
            </a:r>
            <a:r>
              <a:rPr lang="en-US" altLang="ja-JP" sz="1800" dirty="0" err="1" smtClean="0"/>
              <a:t>eV</a:t>
            </a:r>
            <a:r>
              <a:rPr lang="en-US" altLang="ja-JP" sz="1800" dirty="0" smtClean="0"/>
              <a:t>    →</a:t>
            </a:r>
            <a:r>
              <a:rPr lang="ja-JP" altLang="en-US" sz="1800" dirty="0" smtClean="0"/>
              <a:t>　</a:t>
            </a:r>
            <a:r>
              <a:rPr lang="en-US" altLang="ja-JP" sz="1800" dirty="0" smtClean="0"/>
              <a:t>strongly correlated systems</a:t>
            </a:r>
            <a:endParaRPr lang="en-US" altLang="ja-JP" sz="1800" dirty="0"/>
          </a:p>
          <a:p>
            <a:pPr marL="457200" lvl="1" indent="0">
              <a:buNone/>
            </a:pPr>
            <a:endParaRPr lang="en-US" altLang="ja-JP" sz="1800" dirty="0" smtClean="0"/>
          </a:p>
          <a:p>
            <a:pPr marL="457200" lvl="1" indent="0">
              <a:buNone/>
            </a:pPr>
            <a:endParaRPr lang="en-US" altLang="ja-JP" sz="1800" dirty="0" smtClean="0"/>
          </a:p>
          <a:p>
            <a:pPr lvl="1"/>
            <a:r>
              <a:rPr lang="en-US" altLang="ja-JP" sz="1800" dirty="0" smtClean="0"/>
              <a:t>Effective phonon mediated interaction parameters:</a:t>
            </a:r>
            <a:endParaRPr lang="en-US" altLang="ja-JP" sz="1800" baseline="30000" dirty="0" smtClean="0"/>
          </a:p>
          <a:p>
            <a:pPr marL="1257300" lvl="3" indent="0">
              <a:buNone/>
            </a:pPr>
            <a:r>
              <a:rPr lang="en-US" altLang="ja-JP" sz="1800" i="1" dirty="0" err="1" smtClean="0"/>
              <a:t>U</a:t>
            </a:r>
            <a:r>
              <a:rPr lang="en-US" altLang="ja-JP" sz="1800" i="1" baseline="-25000" dirty="0" err="1" smtClean="0"/>
              <a:t>ph</a:t>
            </a:r>
            <a:r>
              <a:rPr lang="en-US" altLang="ja-JP" sz="1800" dirty="0" smtClean="0"/>
              <a:t>(0) ~ -0.1 </a:t>
            </a:r>
            <a:r>
              <a:rPr lang="en-US" altLang="ja-JP" sz="1800" dirty="0" err="1" smtClean="0"/>
              <a:t>eV</a:t>
            </a:r>
            <a:r>
              <a:rPr lang="en-US" altLang="ja-JP" sz="1800" dirty="0" smtClean="0"/>
              <a:t>, </a:t>
            </a:r>
            <a:r>
              <a:rPr lang="en-US" altLang="ja-JP" sz="1800" i="1" dirty="0" err="1" smtClean="0"/>
              <a:t>J</a:t>
            </a:r>
            <a:r>
              <a:rPr lang="en-US" altLang="ja-JP" sz="1800" i="1" baseline="-25000" dirty="0" err="1" smtClean="0"/>
              <a:t>ph</a:t>
            </a:r>
            <a:r>
              <a:rPr lang="en-US" altLang="ja-JP" sz="1800" dirty="0" smtClean="0"/>
              <a:t>(0) ~ -0.05 </a:t>
            </a:r>
            <a:r>
              <a:rPr lang="en-US" altLang="ja-JP" sz="1800" dirty="0" err="1" smtClean="0"/>
              <a:t>eV</a:t>
            </a:r>
            <a:r>
              <a:rPr lang="en-US" altLang="ja-JP" sz="1800" dirty="0" smtClean="0"/>
              <a:t>   </a:t>
            </a:r>
          </a:p>
          <a:p>
            <a:pPr marL="1257300" lvl="3" indent="0">
              <a:buNone/>
            </a:pPr>
            <a:endParaRPr lang="en-US" altLang="ja-JP" sz="1100" dirty="0" smtClean="0"/>
          </a:p>
          <a:p>
            <a:pPr lvl="1"/>
            <a:r>
              <a:rPr lang="en-US" altLang="ja-JP" sz="1800" dirty="0" smtClean="0"/>
              <a:t>Inverted </a:t>
            </a:r>
            <a:r>
              <a:rPr lang="en-US" altLang="ja-JP" sz="1800" dirty="0" err="1" smtClean="0"/>
              <a:t>Hund’s</a:t>
            </a:r>
            <a:r>
              <a:rPr lang="en-US" altLang="ja-JP" sz="1800" dirty="0" smtClean="0"/>
              <a:t> rule is realized</a:t>
            </a:r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1187624" y="2515543"/>
            <a:ext cx="72728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solidFill>
                  <a:srgbClr val="0080FF"/>
                </a:solidFill>
              </a:rPr>
              <a:t>YN, K. Nakamura, and R. </a:t>
            </a:r>
            <a:r>
              <a:rPr lang="en-US" altLang="ja-JP" sz="2000" dirty="0" err="1" smtClean="0">
                <a:solidFill>
                  <a:srgbClr val="0080FF"/>
                </a:solidFill>
              </a:rPr>
              <a:t>Arita</a:t>
            </a:r>
            <a:r>
              <a:rPr lang="en-US" altLang="ja-JP" sz="2000" dirty="0" smtClean="0">
                <a:solidFill>
                  <a:srgbClr val="0080FF"/>
                </a:solidFill>
              </a:rPr>
              <a:t>, Phys. Rev. </a:t>
            </a:r>
            <a:r>
              <a:rPr lang="en-US" altLang="ja-JP" sz="2000" dirty="0" err="1" smtClean="0">
                <a:solidFill>
                  <a:srgbClr val="0080FF"/>
                </a:solidFill>
              </a:rPr>
              <a:t>Lett</a:t>
            </a:r>
            <a:r>
              <a:rPr lang="en-US" altLang="ja-JP" sz="2000" dirty="0" smtClean="0">
                <a:solidFill>
                  <a:srgbClr val="0080FF"/>
                </a:solidFill>
              </a:rPr>
              <a:t>. 112, 027002 (2014)</a:t>
            </a:r>
          </a:p>
          <a:p>
            <a:pPr>
              <a:defRPr/>
            </a:pPr>
            <a:endParaRPr lang="en-US" altLang="ja-JP" sz="2400" dirty="0">
              <a:solidFill>
                <a:srgbClr val="0080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65920" y="450912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0080FF"/>
                </a:solidFill>
              </a:rPr>
              <a:t>YN-Nakamura-</a:t>
            </a:r>
            <a:r>
              <a:rPr lang="en-US" altLang="ja-JP" dirty="0" err="1">
                <a:solidFill>
                  <a:srgbClr val="0080FF"/>
                </a:solidFill>
              </a:rPr>
              <a:t>Arita</a:t>
            </a:r>
            <a:r>
              <a:rPr lang="en-US" altLang="ja-JP" dirty="0">
                <a:solidFill>
                  <a:srgbClr val="0080FF"/>
                </a:solidFill>
              </a:rPr>
              <a:t>,</a:t>
            </a:r>
            <a:r>
              <a:rPr lang="ja-JP" altLang="en-US" dirty="0">
                <a:solidFill>
                  <a:srgbClr val="0080FF"/>
                </a:solidFill>
              </a:rPr>
              <a:t> </a:t>
            </a:r>
            <a:r>
              <a:rPr lang="en-US" altLang="ja-JP" dirty="0">
                <a:solidFill>
                  <a:srgbClr val="0080FF"/>
                </a:solidFill>
              </a:rPr>
              <a:t>Phys. Rev. B 85, 155452 (2012)</a:t>
            </a:r>
          </a:p>
        </p:txBody>
      </p:sp>
    </p:spTree>
    <p:extLst>
      <p:ext uri="{BB962C8B-B14F-4D97-AF65-F5344CB8AC3E}">
        <p14:creationId xmlns:p14="http://schemas.microsoft.com/office/powerpoint/2010/main" xmlns="" val="538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234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6268" y="1192684"/>
            <a:ext cx="86482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ja-JP" sz="2400" dirty="0"/>
              <a:t>改良された連続時間量子モンテカルロ法に</a:t>
            </a:r>
            <a:r>
              <a:rPr lang="ja-JP" altLang="ja-JP" sz="2400" dirty="0" smtClean="0"/>
              <a:t>よる</a:t>
            </a:r>
            <a:endParaRPr lang="en-US" altLang="ja-JP" sz="2400" dirty="0" smtClean="0"/>
          </a:p>
          <a:p>
            <a:pPr algn="ctr"/>
            <a:r>
              <a:rPr lang="ja-JP" altLang="ja-JP" sz="2400" dirty="0" smtClean="0"/>
              <a:t>多軌道</a:t>
            </a:r>
            <a:r>
              <a:rPr lang="ja-JP" altLang="ja-JP" sz="2400" dirty="0"/>
              <a:t>クラスター動的平均場</a:t>
            </a:r>
            <a:r>
              <a:rPr lang="ja-JP" altLang="ja-JP" sz="2400" dirty="0" smtClean="0"/>
              <a:t>理論</a:t>
            </a:r>
            <a:endParaRPr lang="en-US" altLang="ja-JP" sz="2400" dirty="0" smtClean="0"/>
          </a:p>
          <a:p>
            <a:pPr algn="ctr"/>
            <a:endParaRPr lang="ja-JP" altLang="ja-JP" sz="2400" dirty="0"/>
          </a:p>
          <a:p>
            <a:pPr algn="ctr"/>
            <a:r>
              <a:rPr lang="en-US" altLang="ja-JP" sz="2400" dirty="0"/>
              <a:t>Multi-orbital cluster dynamical mean-field theory </a:t>
            </a:r>
            <a:endParaRPr lang="en-US" altLang="ja-JP" sz="2400" dirty="0" smtClean="0"/>
          </a:p>
          <a:p>
            <a:pPr algn="ctr"/>
            <a:r>
              <a:rPr lang="en-US" altLang="ja-JP" sz="2400" dirty="0" smtClean="0"/>
              <a:t>with </a:t>
            </a:r>
            <a:r>
              <a:rPr lang="en-US" altLang="ja-JP" sz="2400" dirty="0"/>
              <a:t>an improved continuous-time quantum Monte Carlo algorithm</a:t>
            </a:r>
            <a:endParaRPr lang="ja-JP" altLang="ja-JP" sz="2400" dirty="0"/>
          </a:p>
          <a:p>
            <a:pPr algn="ctr"/>
            <a:endParaRPr kumimoji="1" lang="ja-JP" altLang="en-US" sz="2400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野村悠祐、酒井志朗、有田亮太郎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東大工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332656"/>
            <a:ext cx="89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P29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7072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Dynamical Mean-Field Theory (DMFT)</a:t>
            </a:r>
            <a:endParaRPr kumimoji="1" lang="ja-JP" alt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63913"/>
            <a:ext cx="4392489" cy="178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3158" y="2636912"/>
            <a:ext cx="318534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07504" y="2845385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◎</a:t>
            </a:r>
            <a:r>
              <a:rPr lang="en-US" altLang="ja-JP" sz="2000" dirty="0" smtClean="0"/>
              <a:t>l</a:t>
            </a:r>
            <a:r>
              <a:rPr kumimoji="1" lang="en-US" altLang="ja-JP" sz="2000" dirty="0" smtClean="0"/>
              <a:t>ocal dynamical quantu</a:t>
            </a:r>
            <a:r>
              <a:rPr lang="en-US" altLang="ja-JP" sz="2000" dirty="0" smtClean="0"/>
              <a:t>m correlation</a:t>
            </a:r>
          </a:p>
          <a:p>
            <a:r>
              <a:rPr lang="en-US" altLang="ja-JP" sz="2000" dirty="0" smtClean="0"/>
              <a:t>◎can treat el-el and el-</a:t>
            </a:r>
            <a:r>
              <a:rPr lang="en-US" altLang="ja-JP" sz="2000" dirty="0" err="1" smtClean="0"/>
              <a:t>ph</a:t>
            </a:r>
            <a:r>
              <a:rPr lang="en-US" altLang="ja-JP" sz="2000" dirty="0" smtClean="0"/>
              <a:t> interaction on same footing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× s</a:t>
            </a:r>
            <a:r>
              <a:rPr kumimoji="1" lang="en-US" altLang="ja-JP" sz="2000" dirty="0" smtClean="0"/>
              <a:t>patial correlation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1301859"/>
            <a:ext cx="748883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Lattice model                 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single-impurity Anderson model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                                          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+ self-consistency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555776" y="1517883"/>
            <a:ext cx="1008112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1943707" y="3933056"/>
            <a:ext cx="1836205" cy="419704"/>
            <a:chOff x="971600" y="5949280"/>
            <a:chExt cx="3032398" cy="656363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5949280"/>
              <a:ext cx="3032398" cy="65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正方形/長方形 16"/>
            <p:cNvSpPr/>
            <p:nvPr/>
          </p:nvSpPr>
          <p:spPr>
            <a:xfrm>
              <a:off x="2339752" y="5949280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699792" y="1157843"/>
            <a:ext cx="720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cs typeface="Times New Roman" pitchFamily="18" charset="0"/>
              </a:rPr>
              <a:t>map</a:t>
            </a:r>
            <a:endParaRPr kumimoji="1" lang="ja-JP" altLang="en-US" sz="2000" dirty="0" smtClean="0">
              <a:cs typeface="Times New Roman" pitchFamily="18" charset="0"/>
            </a:endParaRPr>
          </a:p>
        </p:txBody>
      </p:sp>
      <p:sp>
        <p:nvSpPr>
          <p:cNvPr id="13" name="正方形/長方形 13"/>
          <p:cNvSpPr>
            <a:spLocks noChangeArrowheads="1"/>
          </p:cNvSpPr>
          <p:nvPr/>
        </p:nvSpPr>
        <p:spPr bwMode="auto">
          <a:xfrm>
            <a:off x="1115616" y="6505599"/>
            <a:ext cx="446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3399FF"/>
                </a:solidFill>
              </a:rPr>
              <a:t>G. </a:t>
            </a:r>
            <a:r>
              <a:rPr lang="en-US" altLang="ja-JP" sz="1400" dirty="0" err="1" smtClean="0">
                <a:solidFill>
                  <a:srgbClr val="3399FF"/>
                </a:solidFill>
              </a:rPr>
              <a:t>Kotliar</a:t>
            </a:r>
            <a:r>
              <a:rPr lang="en-US" altLang="ja-JP" sz="1400" dirty="0" smtClean="0">
                <a:solidFill>
                  <a:srgbClr val="3399FF"/>
                </a:solidFill>
              </a:rPr>
              <a:t> and D. </a:t>
            </a:r>
            <a:r>
              <a:rPr lang="en-US" altLang="ja-JP" sz="1400" dirty="0" err="1" smtClean="0">
                <a:solidFill>
                  <a:srgbClr val="3399FF"/>
                </a:solidFill>
              </a:rPr>
              <a:t>Vollhardt</a:t>
            </a:r>
            <a:r>
              <a:rPr lang="en-US" altLang="ja-JP" sz="1400" dirty="0" smtClean="0">
                <a:solidFill>
                  <a:srgbClr val="3399FF"/>
                </a:solidFill>
              </a:rPr>
              <a:t>, Physics Today, 3, 53 (2004). </a:t>
            </a:r>
            <a:endParaRPr lang="en-US" altLang="ja-JP" sz="1400" dirty="0">
              <a:solidFill>
                <a:srgbClr val="3399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20272" y="4417367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cs typeface="Times New Roman" pitchFamily="18" charset="0"/>
              </a:rPr>
              <a:t>Quasi- particles   </a:t>
            </a:r>
            <a:endParaRPr kumimoji="1" lang="ja-JP" altLang="en-US" sz="1400" dirty="0" smtClean="0"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96336" y="4725144"/>
            <a:ext cx="14401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cs typeface="Times New Roman" pitchFamily="18" charset="0"/>
              </a:rPr>
              <a:t>Upper </a:t>
            </a:r>
          </a:p>
          <a:p>
            <a:pPr algn="ctr"/>
            <a:r>
              <a:rPr kumimoji="1" lang="en-US" altLang="ja-JP" sz="1400" dirty="0" smtClean="0">
                <a:cs typeface="Times New Roman" pitchFamily="18" charset="0"/>
              </a:rPr>
              <a:t>Hubbard band</a:t>
            </a:r>
            <a:endParaRPr kumimoji="1" lang="ja-JP" altLang="en-US" sz="1400" dirty="0" smtClean="0"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92688" y="4705980"/>
            <a:ext cx="16196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cs typeface="Times New Roman" pitchFamily="18" charset="0"/>
              </a:rPr>
              <a:t>Lowe</a:t>
            </a:r>
            <a:r>
              <a:rPr kumimoji="1" lang="en-US" altLang="ja-JP" sz="1400" dirty="0" smtClean="0">
                <a:cs typeface="Times New Roman" pitchFamily="18" charset="0"/>
              </a:rPr>
              <a:t>r </a:t>
            </a:r>
          </a:p>
          <a:p>
            <a:pPr algn="ctr"/>
            <a:r>
              <a:rPr kumimoji="1" lang="en-US" altLang="ja-JP" sz="1400" dirty="0" smtClean="0">
                <a:cs typeface="Times New Roman" pitchFamily="18" charset="0"/>
              </a:rPr>
              <a:t>Hubbard band</a:t>
            </a:r>
            <a:endParaRPr kumimoji="1" lang="ja-JP" altLang="en-US" sz="1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5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</a:t>
            </a:r>
            <a:r>
              <a:rPr lang="en-US" altLang="ja-JP" sz="3600" baseline="-25000" dirty="0" smtClean="0"/>
              <a:t>60</a:t>
            </a:r>
            <a:r>
              <a:rPr lang="en-US" altLang="ja-JP" sz="3600" dirty="0" smtClean="0"/>
              <a:t> superconductors</a:t>
            </a:r>
            <a:endParaRPr kumimoji="1" lang="ja-JP" altLang="en-US" sz="36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40862"/>
            <a:ext cx="1558888" cy="163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2699792" y="11967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A15 system</a:t>
            </a:r>
          </a:p>
          <a:p>
            <a:pPr algn="ctr"/>
            <a:endParaRPr kumimoji="1" lang="en-US" altLang="ja-JP" sz="800" dirty="0" smtClean="0"/>
          </a:p>
          <a:p>
            <a:pPr algn="ctr"/>
            <a:r>
              <a:rPr kumimoji="1" lang="en-US" altLang="ja-JP" sz="2000" dirty="0" smtClean="0"/>
              <a:t>Cs</a:t>
            </a:r>
            <a:r>
              <a:rPr kumimoji="1" lang="en-US" altLang="ja-JP" sz="2000" baseline="-25000" dirty="0" smtClean="0"/>
              <a:t>3</a:t>
            </a:r>
            <a:r>
              <a:rPr kumimoji="1" lang="en-US" altLang="ja-JP" sz="2000" dirty="0" smtClean="0"/>
              <a:t>C</a:t>
            </a:r>
            <a:r>
              <a:rPr kumimoji="1" lang="en-US" altLang="ja-JP" sz="2000" baseline="-25000" dirty="0" smtClean="0"/>
              <a:t>60</a:t>
            </a:r>
            <a:r>
              <a:rPr lang="en-US" altLang="ja-JP" sz="2000" baseline="-25000" dirty="0" smtClean="0"/>
              <a:t> </a:t>
            </a:r>
            <a:r>
              <a:rPr kumimoji="1" lang="en-US" altLang="ja-JP" sz="2000" dirty="0" smtClean="0"/>
              <a:t>: </a:t>
            </a:r>
            <a:r>
              <a:rPr kumimoji="1" lang="en-US" altLang="ja-JP" sz="2000" dirty="0" err="1" smtClean="0"/>
              <a:t>Tc</a:t>
            </a:r>
            <a:r>
              <a:rPr kumimoji="1" lang="en-US" altLang="ja-JP" sz="2000" dirty="0" smtClean="0"/>
              <a:t> = 38K</a:t>
            </a:r>
          </a:p>
        </p:txBody>
      </p:sp>
      <p:pic>
        <p:nvPicPr>
          <p:cNvPr id="25" name="Picture 2" descr="C:\Users\nomura\Desktop\VESTAimage\K3C60_pre_stru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2084169" cy="19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323528" y="1169457"/>
            <a:ext cx="18722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err="1" smtClean="0"/>
              <a:t>fcc</a:t>
            </a:r>
            <a:r>
              <a:rPr lang="en-US" altLang="ja-JP" sz="2000" b="1" dirty="0" smtClean="0"/>
              <a:t> system</a:t>
            </a:r>
            <a:endParaRPr lang="en-US" altLang="ja-JP" sz="2000" b="1" baseline="-25000" dirty="0" smtClean="0"/>
          </a:p>
          <a:p>
            <a:pPr algn="ctr"/>
            <a:r>
              <a:rPr lang="en-US" altLang="ja-JP" dirty="0" smtClean="0"/>
              <a:t>K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C</a:t>
            </a:r>
            <a:r>
              <a:rPr lang="en-US" altLang="ja-JP" baseline="-25000" dirty="0" smtClean="0"/>
              <a:t>60</a:t>
            </a:r>
            <a:r>
              <a:rPr lang="en-US" altLang="ja-JP" dirty="0" smtClean="0"/>
              <a:t>   : </a:t>
            </a:r>
            <a:r>
              <a:rPr lang="en-US" altLang="ja-JP" dirty="0" err="1" smtClean="0"/>
              <a:t>Tc</a:t>
            </a:r>
            <a:r>
              <a:rPr lang="en-US" altLang="ja-JP" dirty="0" smtClean="0"/>
              <a:t>=19K</a:t>
            </a:r>
          </a:p>
          <a:p>
            <a:pPr algn="ctr"/>
            <a:r>
              <a:rPr lang="en-US" altLang="ja-JP" dirty="0" smtClean="0"/>
              <a:t>Rb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C</a:t>
            </a:r>
            <a:r>
              <a:rPr lang="en-US" altLang="ja-JP" baseline="-25000" dirty="0" smtClean="0"/>
              <a:t>60</a:t>
            </a:r>
            <a:r>
              <a:rPr lang="en-US" altLang="ja-JP" dirty="0" smtClean="0"/>
              <a:t> : </a:t>
            </a:r>
            <a:r>
              <a:rPr lang="en-US" altLang="ja-JP" dirty="0" err="1" smtClean="0"/>
              <a:t>Tc</a:t>
            </a:r>
            <a:r>
              <a:rPr lang="en-US" altLang="ja-JP" dirty="0" smtClean="0"/>
              <a:t>=29K</a:t>
            </a:r>
          </a:p>
          <a:p>
            <a:pPr algn="ctr"/>
            <a:r>
              <a:rPr lang="en-US" altLang="ja-JP" dirty="0" smtClean="0"/>
              <a:t>Cs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C</a:t>
            </a:r>
            <a:r>
              <a:rPr lang="en-US" altLang="ja-JP" baseline="-25000" dirty="0" smtClean="0"/>
              <a:t>60</a:t>
            </a:r>
            <a:r>
              <a:rPr lang="en-US" altLang="ja-JP" dirty="0" smtClean="0"/>
              <a:t>  : </a:t>
            </a:r>
            <a:r>
              <a:rPr lang="en-US" altLang="ja-JP" dirty="0" err="1" smtClean="0"/>
              <a:t>Tc</a:t>
            </a:r>
            <a:r>
              <a:rPr lang="en-US" altLang="ja-JP" dirty="0" smtClean="0"/>
              <a:t>=35K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27584" y="418217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solidFill>
                  <a:srgbClr val="3399FF"/>
                </a:solidFill>
              </a:rPr>
              <a:t>O.Gunnarsson</a:t>
            </a:r>
            <a:r>
              <a:rPr lang="en-US" altLang="ja-JP" sz="1200" dirty="0" smtClean="0">
                <a:solidFill>
                  <a:srgbClr val="3399FF"/>
                </a:solidFill>
              </a:rPr>
              <a:t> </a:t>
            </a:r>
            <a:r>
              <a:rPr lang="en-US" altLang="ja-JP" sz="1200" dirty="0" err="1" smtClean="0">
                <a:solidFill>
                  <a:srgbClr val="3399FF"/>
                </a:solidFill>
              </a:rPr>
              <a:t>Rev.Mod.Phys</a:t>
            </a:r>
            <a:r>
              <a:rPr lang="en-US" altLang="ja-JP" sz="1200" dirty="0" smtClean="0">
                <a:solidFill>
                  <a:srgbClr val="3399FF"/>
                </a:solidFill>
              </a:rPr>
              <a:t>. 69, 575 (1997)</a:t>
            </a:r>
          </a:p>
          <a:p>
            <a:r>
              <a:rPr lang="en-US" altLang="ja-JP" sz="1200" dirty="0" err="1" smtClean="0">
                <a:solidFill>
                  <a:srgbClr val="3399FF"/>
                </a:solidFill>
              </a:rPr>
              <a:t>Ganin</a:t>
            </a:r>
            <a:r>
              <a:rPr lang="en-US" altLang="ja-JP" sz="1200" dirty="0" smtClean="0">
                <a:solidFill>
                  <a:srgbClr val="3399FF"/>
                </a:solidFill>
              </a:rPr>
              <a:t> et al, Nature 466,221(2010)</a:t>
            </a:r>
            <a:endParaRPr kumimoji="1" lang="en-US" altLang="ja-JP" sz="1200" dirty="0" smtClean="0">
              <a:solidFill>
                <a:srgbClr val="3399FF"/>
              </a:solidFill>
            </a:endParaRPr>
          </a:p>
          <a:p>
            <a:r>
              <a:rPr kumimoji="1" lang="en-US" altLang="ja-JP" sz="1200" dirty="0" err="1" smtClean="0">
                <a:solidFill>
                  <a:srgbClr val="3399FF"/>
                </a:solidFill>
              </a:rPr>
              <a:t>A.Ganin</a:t>
            </a:r>
            <a:r>
              <a:rPr kumimoji="1" lang="en-US" altLang="ja-JP" sz="1200" dirty="0" smtClean="0">
                <a:solidFill>
                  <a:srgbClr val="3399FF"/>
                </a:solidFill>
              </a:rPr>
              <a:t> et al Nature Mater. 7,367-371(2008)</a:t>
            </a:r>
          </a:p>
          <a:p>
            <a:r>
              <a:rPr kumimoji="1" lang="en-US" altLang="ja-JP" sz="1200" dirty="0" err="1" smtClean="0">
                <a:solidFill>
                  <a:srgbClr val="3399FF"/>
                </a:solidFill>
              </a:rPr>
              <a:t>Y.Takabayashi</a:t>
            </a:r>
            <a:r>
              <a:rPr kumimoji="1" lang="en-US" altLang="ja-JP" sz="1200" dirty="0" smtClean="0">
                <a:solidFill>
                  <a:srgbClr val="3399FF"/>
                </a:solidFill>
              </a:rPr>
              <a:t> et al  Science 323,1285-1590(2009)</a:t>
            </a:r>
            <a:endParaRPr kumimoji="1" lang="ja-JP" altLang="en-US" sz="1200" dirty="0">
              <a:solidFill>
                <a:srgbClr val="3399FF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40872"/>
            <a:ext cx="2736304" cy="27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516216" y="1043444"/>
            <a:ext cx="155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Phase diagram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2160" y="458112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3399FF"/>
                </a:solidFill>
              </a:rPr>
              <a:t>Y. Ihara et al., EPL 94, 37007 (2011)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08562" y="5373216"/>
            <a:ext cx="5442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narrow band (molecular orbital + small hopping)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3band half-filling (LUMO)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Cs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C</a:t>
            </a:r>
            <a:r>
              <a:rPr lang="en-US" altLang="ja-JP" baseline="-25000" dirty="0" smtClean="0"/>
              <a:t>60 </a:t>
            </a:r>
            <a:r>
              <a:rPr lang="en-US" altLang="ja-JP" dirty="0" smtClean="0"/>
              <a:t>at ambient pressure: low-spin insulator (S=1/2)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err="1" smtClean="0"/>
              <a:t>Tc</a:t>
            </a:r>
            <a:r>
              <a:rPr lang="en-US" altLang="ja-JP" dirty="0" smtClean="0"/>
              <a:t> as a function of pressure shows dome-like behavior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DMFT with quantum Monte Carlo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525780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CT-INT    -</a:t>
            </a:r>
            <a:r>
              <a:rPr lang="en-US" altLang="ja-JP" sz="2400" dirty="0" smtClean="0"/>
              <a:t>weak coupling expansion (diagrammatic approach)</a:t>
            </a:r>
          </a:p>
          <a:p>
            <a:pPr marL="400050" lvl="1" indent="0">
              <a:buNone/>
            </a:pPr>
            <a:r>
              <a:rPr kumimoji="1" lang="en-US" altLang="ja-JP" sz="2400" dirty="0" smtClean="0"/>
              <a:t>◎cluster expansion</a:t>
            </a:r>
          </a:p>
          <a:p>
            <a:pPr marL="400050" lvl="1" indent="0">
              <a:buNone/>
            </a:pPr>
            <a:r>
              <a:rPr lang="en-US" altLang="ja-JP" sz="2400" dirty="0" smtClean="0"/>
              <a:t>◎can treat various types of interaction (</a:t>
            </a:r>
            <a:r>
              <a:rPr lang="en-US" altLang="ja-JP" sz="2400" dirty="0" err="1" smtClean="0"/>
              <a:t>Hund’s</a:t>
            </a:r>
            <a:r>
              <a:rPr lang="en-US" altLang="ja-JP" sz="2400" dirty="0" smtClean="0"/>
              <a:t> coupling, el-</a:t>
            </a:r>
            <a:r>
              <a:rPr lang="en-US" altLang="ja-JP" sz="2400" dirty="0" err="1" smtClean="0"/>
              <a:t>ph</a:t>
            </a:r>
            <a:r>
              <a:rPr lang="en-US" altLang="ja-JP" sz="2400" dirty="0" smtClean="0"/>
              <a:t> interaction)</a:t>
            </a:r>
          </a:p>
          <a:p>
            <a:pPr marL="400050" lvl="1" indent="0">
              <a:buNone/>
            </a:pPr>
            <a:r>
              <a:rPr kumimoji="1" lang="en-US" altLang="ja-JP" sz="2400" dirty="0" smtClean="0"/>
              <a:t>× low temperature</a:t>
            </a:r>
          </a:p>
          <a:p>
            <a:pPr marL="400050" lvl="1" indent="0">
              <a:buNone/>
            </a:pPr>
            <a:endParaRPr kumimoji="1" lang="en-US" altLang="ja-JP" sz="2400" dirty="0" smtClean="0"/>
          </a:p>
          <a:p>
            <a:r>
              <a:rPr lang="en-US" altLang="ja-JP" dirty="0" smtClean="0"/>
              <a:t>CT-AUX   -</a:t>
            </a:r>
            <a:r>
              <a:rPr lang="en-US" altLang="ja-JP" sz="2400" dirty="0" smtClean="0"/>
              <a:t>weak coupling expansion (auxiliary-field decomposition)</a:t>
            </a:r>
          </a:p>
          <a:p>
            <a:pPr marL="400050" lvl="1" indent="0">
              <a:buNone/>
            </a:pPr>
            <a:r>
              <a:rPr lang="en-US" altLang="ja-JP" sz="2400" dirty="0" smtClean="0"/>
              <a:t>◎cluster expansion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marL="400050" lvl="1" indent="0">
              <a:buNone/>
            </a:pPr>
            <a:r>
              <a:rPr lang="en-US" altLang="ja-JP" sz="2400" dirty="0" smtClean="0"/>
              <a:t>◎efficient update scheme (</a:t>
            </a:r>
            <a:r>
              <a:rPr lang="en-US" altLang="ja-JP" sz="2400" dirty="0" err="1" smtClean="0"/>
              <a:t>submatrix</a:t>
            </a:r>
            <a:r>
              <a:rPr lang="en-US" altLang="ja-JP" sz="2400" dirty="0" smtClean="0"/>
              <a:t> update)</a:t>
            </a:r>
          </a:p>
          <a:p>
            <a:pPr marL="400050" lvl="1" indent="0">
              <a:buNone/>
            </a:pPr>
            <a:r>
              <a:rPr lang="en-US" altLang="ja-JP" sz="2400" dirty="0" smtClean="0"/>
              <a:t>× low-temperature</a:t>
            </a:r>
            <a:endParaRPr lang="en-US" altLang="ja-JP" sz="2400" dirty="0"/>
          </a:p>
          <a:p>
            <a:pPr marL="400050" lvl="1" indent="0">
              <a:buNone/>
            </a:pPr>
            <a:r>
              <a:rPr lang="en-US" altLang="ja-JP" sz="2400" dirty="0" smtClean="0"/>
              <a:t>× various types of interaction </a:t>
            </a:r>
          </a:p>
          <a:p>
            <a:pPr marL="400050" lvl="1" indent="0">
              <a:buNone/>
            </a:pPr>
            <a:r>
              <a:rPr lang="en-US" altLang="ja-JP" sz="2400" dirty="0" smtClean="0"/>
              <a:t>    </a:t>
            </a:r>
          </a:p>
          <a:p>
            <a:r>
              <a:rPr kumimoji="1" lang="en-US" altLang="ja-JP" dirty="0" smtClean="0"/>
              <a:t>CT-HYB   </a:t>
            </a:r>
            <a:r>
              <a:rPr lang="en-US" altLang="ja-JP" sz="2400" dirty="0" smtClean="0"/>
              <a:t>-strong coupling expansion</a:t>
            </a:r>
          </a:p>
          <a:p>
            <a:pPr marL="400050" lvl="1" indent="0">
              <a:buNone/>
            </a:pPr>
            <a:r>
              <a:rPr lang="en-US" altLang="ja-JP" sz="2400" dirty="0" smtClean="0"/>
              <a:t>◎low temperature (single site DMFT)</a:t>
            </a:r>
          </a:p>
          <a:p>
            <a:pPr marL="400050" lvl="1" indent="0">
              <a:buNone/>
            </a:pPr>
            <a:r>
              <a:rPr lang="en-US" altLang="ja-JP" sz="2400" dirty="0" smtClean="0"/>
              <a:t>◎density-type electron-phonon coupling </a:t>
            </a:r>
          </a:p>
          <a:p>
            <a:pPr marL="400050" lvl="1" indent="0">
              <a:buNone/>
            </a:pPr>
            <a:r>
              <a:rPr lang="en-US" altLang="ja-JP" sz="2400" dirty="0" smtClean="0"/>
              <a:t>× cluster expansion (computational time grows exponentially with the degrees of freedom)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2160" y="980728"/>
            <a:ext cx="292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sz="1200" dirty="0" smtClean="0">
                <a:solidFill>
                  <a:srgbClr val="00B0F0"/>
                </a:solidFill>
              </a:rPr>
              <a:t>E. Gull et al., Rev. Mod. Phys. 83, 349 (2011)</a:t>
            </a:r>
            <a:endParaRPr kumimoji="1" lang="ja-JP" alt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1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CT-INT algorithm</a:t>
            </a:r>
            <a:r>
              <a:rPr lang="ja-JP" altLang="en-US" dirty="0" smtClean="0"/>
              <a:t>①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018408"/>
            <a:ext cx="1512168" cy="5789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05064"/>
            <a:ext cx="3600400" cy="5045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653136"/>
            <a:ext cx="4176464" cy="5618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390948"/>
            <a:ext cx="3384376" cy="5339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972759"/>
            <a:ext cx="2088232" cy="52824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029434" y="1023119"/>
            <a:ext cx="37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sz="1200" dirty="0" smtClean="0">
                <a:solidFill>
                  <a:srgbClr val="00B0F0"/>
                </a:solidFill>
              </a:rPr>
              <a:t>A. N. Rubtsov et al., Phys. Rev. B 72, 035122 (2005).</a:t>
            </a:r>
          </a:p>
          <a:p>
            <a:r>
              <a:rPr lang="en-US" altLang="ja-JP" sz="1200" dirty="0" smtClean="0">
                <a:solidFill>
                  <a:srgbClr val="00B0F0"/>
                </a:solidFill>
              </a:rPr>
              <a:t>F. F. </a:t>
            </a:r>
            <a:r>
              <a:rPr lang="en-US" altLang="ja-JP" sz="1200" dirty="0" err="1" smtClean="0">
                <a:solidFill>
                  <a:srgbClr val="00B0F0"/>
                </a:solidFill>
              </a:rPr>
              <a:t>Assaad</a:t>
            </a:r>
            <a:r>
              <a:rPr lang="en-US" altLang="ja-JP" sz="1200" dirty="0" smtClean="0">
                <a:solidFill>
                  <a:srgbClr val="00B0F0"/>
                </a:solidFill>
              </a:rPr>
              <a:t> and T. C. Lang, Phys. Rev. B 76, 035116 (2007).</a:t>
            </a:r>
            <a:endParaRPr kumimoji="1" lang="ja-JP" altLang="en-US" sz="1200" dirty="0">
              <a:solidFill>
                <a:srgbClr val="00B0F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155679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Action of the single-orbital impurity problem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5445224"/>
            <a:ext cx="41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where w</a:t>
            </a:r>
            <a:r>
              <a:rPr kumimoji="1" lang="en-US" altLang="ja-JP" dirty="0" smtClean="0"/>
              <a:t>e introduce additional parameter</a:t>
            </a:r>
            <a:endParaRPr kumimoji="1" lang="ja-JP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6052476"/>
            <a:ext cx="1224136" cy="2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395536" y="350100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 reduce the sign problem, we rewrite the action as    </a:t>
            </a:r>
            <a:endParaRPr kumimoji="1" lang="ja-JP" alt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666654"/>
            <a:ext cx="360040" cy="2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5940152" y="2564904"/>
            <a:ext cx="298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Weiss function for the spin σ</a:t>
            </a:r>
            <a:endParaRPr kumimoji="1" lang="ja-JP" alt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149080"/>
            <a:ext cx="320462" cy="28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6156176" y="4077072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: Weiss function with a new chemical potential </a:t>
            </a:r>
          </a:p>
          <a:p>
            <a:endParaRPr kumimoji="1" lang="ja-JP" altLang="en-US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3878" y="4365104"/>
            <a:ext cx="1038602" cy="21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1988840"/>
            <a:ext cx="1440160" cy="3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17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395536" y="435581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define a configuration                                            and a notation for “sum” over configuration space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CT-INT</a:t>
            </a:r>
            <a:r>
              <a:rPr lang="ja-JP" altLang="en-US" dirty="0" smtClean="0"/>
              <a:t> </a:t>
            </a:r>
            <a:r>
              <a:rPr lang="en-US" altLang="ja-JP" dirty="0" smtClean="0"/>
              <a:t>algorithm</a:t>
            </a:r>
            <a:r>
              <a:rPr lang="ja-JP" altLang="en-US" dirty="0" smtClean="0"/>
              <a:t>②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5472608" cy="120592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988840"/>
            <a:ext cx="6048672" cy="10043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5911026"/>
            <a:ext cx="2808312" cy="6143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952193"/>
            <a:ext cx="2952328" cy="56503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410595"/>
            <a:ext cx="2160240" cy="2729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029434" y="1023119"/>
            <a:ext cx="37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sz="1200" dirty="0" smtClean="0">
                <a:solidFill>
                  <a:srgbClr val="00B0F0"/>
                </a:solidFill>
              </a:rPr>
              <a:t>A. N. Rubtsov et al., Phys. Rev. B 72, 035122 (2005)</a:t>
            </a:r>
          </a:p>
          <a:p>
            <a:r>
              <a:rPr lang="en-US" altLang="ja-JP" sz="1200" dirty="0" smtClean="0">
                <a:solidFill>
                  <a:srgbClr val="00B0F0"/>
                </a:solidFill>
              </a:rPr>
              <a:t>F. F. </a:t>
            </a:r>
            <a:r>
              <a:rPr lang="en-US" altLang="ja-JP" sz="1200" dirty="0" err="1" smtClean="0">
                <a:solidFill>
                  <a:srgbClr val="00B0F0"/>
                </a:solidFill>
              </a:rPr>
              <a:t>Assaad</a:t>
            </a:r>
            <a:r>
              <a:rPr lang="en-US" altLang="ja-JP" sz="1200" dirty="0" smtClean="0">
                <a:solidFill>
                  <a:srgbClr val="00B0F0"/>
                </a:solidFill>
              </a:rPr>
              <a:t> and T. C. Lang, Phys. Rev. B 76, 035116 (2007)</a:t>
            </a:r>
            <a:endParaRPr kumimoji="1" lang="ja-JP" altLang="en-US" sz="1200" dirty="0">
              <a:solidFill>
                <a:srgbClr val="00B0F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556792"/>
            <a:ext cx="532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Interaction expansion of the partition function leads to</a:t>
            </a:r>
            <a:endParaRPr kumimoji="1" lang="ja-JP" altLang="en-US" dirty="0"/>
          </a:p>
        </p:txBody>
      </p:sp>
      <p:sp>
        <p:nvSpPr>
          <p:cNvPr id="13" name="左カーブ矢印 12"/>
          <p:cNvSpPr/>
          <p:nvPr/>
        </p:nvSpPr>
        <p:spPr>
          <a:xfrm>
            <a:off x="6948264" y="2132856"/>
            <a:ext cx="288032" cy="648072"/>
          </a:xfrm>
          <a:prstGeom prst="curvedLeftArrow">
            <a:avLst>
              <a:gd name="adj1" fmla="val 25000"/>
              <a:gd name="adj2" fmla="val 4764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08304" y="2204864"/>
            <a:ext cx="164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Wick’s theorem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5517232"/>
            <a:ext cx="396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Then the partition funct</a:t>
            </a:r>
            <a:r>
              <a:rPr lang="en-US" altLang="ja-JP" dirty="0" smtClean="0"/>
              <a:t>ion is written as 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771800" y="5949280"/>
            <a:ext cx="1944216" cy="57606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0032" y="6021288"/>
            <a:ext cx="277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Weight for configuration </a:t>
            </a:r>
            <a:r>
              <a:rPr kumimoji="1" lang="en-US" altLang="ja-JP" i="1" dirty="0" err="1" smtClean="0">
                <a:solidFill>
                  <a:srgbClr val="FF0000"/>
                </a:solidFill>
              </a:rPr>
              <a:t>C</a:t>
            </a:r>
            <a:r>
              <a:rPr kumimoji="1" lang="en-US" altLang="ja-JP" i="1" baseline="-25000" dirty="0" err="1" smtClean="0">
                <a:solidFill>
                  <a:srgbClr val="FF0000"/>
                </a:solidFill>
              </a:rPr>
              <a:t>n</a:t>
            </a:r>
            <a:endParaRPr kumimoji="1" lang="ja-JP" altLang="en-US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6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Fast update scheme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altLang="ja-JP" sz="2000" dirty="0" smtClean="0"/>
              <a:t>Choose update (insertion or removal)</a:t>
            </a:r>
          </a:p>
          <a:p>
            <a:pPr marL="914400" lvl="1" indent="-514350">
              <a:buNone/>
            </a:pPr>
            <a:r>
              <a:rPr lang="en-US" altLang="ja-JP" sz="1600" dirty="0" smtClean="0"/>
              <a:t>Insertion:  pick τ</a:t>
            </a:r>
            <a:r>
              <a:rPr lang="ja-JP" altLang="en-US" sz="1600" dirty="0" smtClean="0"/>
              <a:t> （</a:t>
            </a:r>
            <a:r>
              <a:rPr lang="en-US" altLang="ja-JP" sz="1600" dirty="0" smtClean="0"/>
              <a:t>0</a:t>
            </a:r>
            <a:r>
              <a:rPr lang="ja-JP" altLang="en-US" sz="1600" dirty="0" smtClean="0"/>
              <a:t> </a:t>
            </a:r>
            <a:r>
              <a:rPr lang="ja-JP" altLang="en-US" sz="1400" dirty="0" smtClean="0"/>
              <a:t>≦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latin typeface="Symbol" pitchFamily="18" charset="2"/>
              </a:rPr>
              <a:t>t</a:t>
            </a:r>
            <a:r>
              <a:rPr lang="ja-JP" altLang="en-US" sz="1400" dirty="0" smtClean="0"/>
              <a:t>＜</a:t>
            </a:r>
            <a:r>
              <a:rPr lang="ja-JP" altLang="en-US" sz="1600" dirty="0" smtClean="0"/>
              <a:t> </a:t>
            </a:r>
            <a:r>
              <a:rPr lang="en-US" altLang="ja-JP" sz="1600" dirty="0" smtClean="0">
                <a:latin typeface="Symbol" pitchFamily="18" charset="2"/>
              </a:rPr>
              <a:t>b</a:t>
            </a:r>
            <a:r>
              <a:rPr lang="ja-JP" altLang="en-US" sz="1600" dirty="0" smtClean="0">
                <a:latin typeface="Symbol" pitchFamily="18" charset="2"/>
              </a:rPr>
              <a:t>）</a:t>
            </a:r>
            <a:r>
              <a:rPr lang="en-US" altLang="ja-JP" sz="1600" dirty="0" smtClean="0"/>
              <a:t> randomly and choose s =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　</a:t>
            </a:r>
            <a:endParaRPr lang="en-US" altLang="ja-JP" sz="1600" dirty="0" smtClean="0"/>
          </a:p>
          <a:p>
            <a:pPr marL="914400" lvl="1" indent="-514350">
              <a:buNone/>
            </a:pPr>
            <a:r>
              <a:rPr lang="en-US" altLang="ja-JP" sz="1600" dirty="0" smtClean="0"/>
              <a:t>Removal: choose one of the existing vertices </a:t>
            </a:r>
          </a:p>
          <a:p>
            <a:pPr marL="914400" lvl="1" indent="-514350">
              <a:buNone/>
            </a:pPr>
            <a:endParaRPr kumimoji="1" lang="en-US" altLang="ja-JP" sz="1600" dirty="0" smtClean="0"/>
          </a:p>
          <a:p>
            <a:pPr marL="514350" indent="-514350">
              <a:buAutoNum type="arabicPeriod"/>
            </a:pPr>
            <a:r>
              <a:rPr lang="en-US" altLang="ja-JP" sz="2000" dirty="0" smtClean="0"/>
              <a:t>Compute the ratio of the weight W(C’)/W(C)</a:t>
            </a:r>
          </a:p>
          <a:p>
            <a:pPr marL="914400" lvl="1" indent="-514350">
              <a:buNone/>
            </a:pPr>
            <a:endParaRPr lang="en-US" altLang="ja-JP" sz="1600" dirty="0" smtClean="0"/>
          </a:p>
          <a:p>
            <a:pPr marL="914400" lvl="1" indent="-514350">
              <a:buNone/>
            </a:pPr>
            <a:endParaRPr lang="en-US" altLang="ja-JP" sz="1600" dirty="0" smtClean="0"/>
          </a:p>
          <a:p>
            <a:pPr marL="914400" lvl="1" indent="-514350">
              <a:buNone/>
            </a:pPr>
            <a:endParaRPr lang="en-US" altLang="ja-JP" sz="1600" dirty="0" smtClean="0"/>
          </a:p>
          <a:p>
            <a:pPr marL="514350" indent="-514350">
              <a:buAutoNum type="arabicPeriod"/>
            </a:pPr>
            <a:r>
              <a:rPr lang="en-US" altLang="ja-JP" sz="2000" dirty="0" smtClean="0"/>
              <a:t>Metropolis</a:t>
            </a:r>
          </a:p>
          <a:p>
            <a:pPr marL="914400" lvl="1" indent="-514350">
              <a:buNone/>
            </a:pPr>
            <a:r>
              <a:rPr lang="en-US" altLang="ja-JP" sz="1600" dirty="0" smtClean="0"/>
              <a:t>Acceptance ratio: </a:t>
            </a:r>
          </a:p>
          <a:p>
            <a:pPr marL="914400" lvl="1" indent="-514350">
              <a:buNone/>
            </a:pPr>
            <a:r>
              <a:rPr lang="en-US" altLang="ja-JP" sz="1600" dirty="0" smtClean="0"/>
              <a:t>Renew configuration if accepted </a:t>
            </a:r>
          </a:p>
          <a:p>
            <a:pPr marL="914400" lvl="1" indent="-514350">
              <a:buNone/>
            </a:pPr>
            <a:r>
              <a:rPr lang="en-US" altLang="ja-JP" sz="1600" dirty="0" smtClean="0"/>
              <a:t>Leave old configuration if rejected</a:t>
            </a:r>
          </a:p>
          <a:p>
            <a:pPr marL="914400" lvl="1" indent="-514350">
              <a:buNone/>
            </a:pPr>
            <a:endParaRPr lang="en-US" altLang="ja-JP" sz="1600" dirty="0" smtClean="0"/>
          </a:p>
          <a:p>
            <a:pPr marL="514350" indent="-514350">
              <a:buAutoNum type="arabicPeriod"/>
            </a:pPr>
            <a:r>
              <a:rPr kumimoji="1" lang="en-US" altLang="ja-JP" sz="2000" dirty="0" smtClean="0"/>
              <a:t>Update A</a:t>
            </a:r>
            <a:r>
              <a:rPr kumimoji="1" lang="en-US" altLang="ja-JP" sz="2000" baseline="30000" dirty="0" smtClean="0"/>
              <a:t>-1  </a:t>
            </a:r>
            <a:r>
              <a:rPr kumimoji="1" lang="en-US" altLang="ja-JP" sz="2000" dirty="0" smtClean="0"/>
              <a:t>(A</a:t>
            </a:r>
            <a:r>
              <a:rPr kumimoji="1" lang="en-US" altLang="ja-JP" sz="2000" baseline="30000" dirty="0" smtClean="0"/>
              <a:t>-1</a:t>
            </a:r>
            <a:r>
              <a:rPr kumimoji="1" lang="en-US" altLang="ja-JP" sz="2000" dirty="0" smtClean="0"/>
              <a:t> is used to calculate W(C’)/W(C))</a:t>
            </a:r>
          </a:p>
          <a:p>
            <a:pPr marL="914400" lvl="1" indent="-514350">
              <a:buNone/>
            </a:pPr>
            <a:r>
              <a:rPr lang="en-US" altLang="ja-JP" sz="1600" dirty="0" smtClean="0"/>
              <a:t>O(n</a:t>
            </a:r>
            <a:r>
              <a:rPr lang="en-US" altLang="ja-JP" sz="1600" baseline="30000" dirty="0" smtClean="0"/>
              <a:t>2</a:t>
            </a:r>
            <a:r>
              <a:rPr lang="en-US" altLang="ja-JP" sz="1600" dirty="0" smtClean="0"/>
              <a:t>) operation</a:t>
            </a:r>
          </a:p>
          <a:p>
            <a:pPr marL="914400" lvl="1" indent="-514350">
              <a:buNone/>
            </a:pPr>
            <a:r>
              <a:rPr kumimoji="1" lang="en-US" altLang="ja-JP" sz="1600" dirty="0" smtClean="0"/>
              <a:t>If configuration is unchange</a:t>
            </a:r>
            <a:r>
              <a:rPr lang="en-US" altLang="ja-JP" sz="1600" dirty="0" smtClean="0"/>
              <a:t>d, A</a:t>
            </a:r>
            <a:r>
              <a:rPr lang="en-US" altLang="ja-JP" sz="1600" baseline="30000" dirty="0" smtClean="0"/>
              <a:t>-1</a:t>
            </a:r>
            <a:r>
              <a:rPr lang="en-US" altLang="ja-JP" sz="1600" dirty="0" smtClean="0"/>
              <a:t> is also unchanged</a:t>
            </a:r>
          </a:p>
          <a:p>
            <a:pPr marL="914400" lvl="1" indent="-514350">
              <a:buNone/>
            </a:pPr>
            <a:endParaRPr kumimoji="1" lang="en-US" altLang="ja-JP" sz="1600" dirty="0" smtClean="0"/>
          </a:p>
          <a:p>
            <a:pPr marL="514350" indent="-514350">
              <a:buAutoNum type="arabicPeriod"/>
            </a:pPr>
            <a:r>
              <a:rPr lang="en-US" altLang="ja-JP" sz="2000" dirty="0" smtClean="0"/>
              <a:t>Go to step 1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08471" y="116632"/>
            <a:ext cx="2395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B0F0"/>
                </a:solidFill>
              </a:rPr>
              <a:t>E. Gull et al., EPL, 82, 57003 (2008)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32000"/>
            <a:ext cx="2232248" cy="30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19516"/>
            <a:ext cx="2448272" cy="124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3" y="2957206"/>
            <a:ext cx="2294401" cy="4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335" y="2952000"/>
            <a:ext cx="23738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55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/>
              <a:t>Submatrix</a:t>
            </a:r>
            <a:r>
              <a:rPr kumimoji="1" lang="en-US" altLang="ja-JP" sz="3600" dirty="0" smtClean="0"/>
              <a:t> update scheme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4048" y="764704"/>
            <a:ext cx="3560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B0F0"/>
                </a:solidFill>
              </a:rPr>
              <a:t>P. K. V. V. </a:t>
            </a:r>
            <a:r>
              <a:rPr lang="en-US" altLang="ja-JP" sz="1200" dirty="0" err="1" smtClean="0">
                <a:solidFill>
                  <a:srgbClr val="00B0F0"/>
                </a:solidFill>
              </a:rPr>
              <a:t>Nukala</a:t>
            </a:r>
            <a:r>
              <a:rPr lang="en-US" altLang="ja-JP" sz="1200" dirty="0" smtClean="0">
                <a:solidFill>
                  <a:srgbClr val="00B0F0"/>
                </a:solidFill>
              </a:rPr>
              <a:t> et al., Phys. Rev. B 80, 195111 (2009).</a:t>
            </a:r>
          </a:p>
          <a:p>
            <a:r>
              <a:rPr lang="en-US" altLang="ja-JP" sz="1200" dirty="0" smtClean="0">
                <a:solidFill>
                  <a:srgbClr val="00B0F0"/>
                </a:solidFill>
              </a:rPr>
              <a:t>E. Gull et al., Phys. Rev. B 83, 075122 (2011).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51520" y="1124744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Starting from the initial configuration </a:t>
            </a:r>
            <a:r>
              <a:rPr kumimoji="1" lang="en-US" altLang="ja-JP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1" lang="en-US" altLang="ja-JP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k</a:t>
            </a:r>
            <a:r>
              <a:rPr lang="en-US" altLang="ja-JP" sz="2000" baseline="-25000" dirty="0" err="1" smtClean="0"/>
              <a:t>max</a:t>
            </a:r>
            <a:r>
              <a:rPr lang="en-US" altLang="ja-JP" sz="2000" dirty="0" smtClean="0"/>
              <a:t> times updates are done</a:t>
            </a:r>
            <a:endParaRPr kumimoji="1" lang="en-US" altLang="ja-JP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update (insertion or removal)</a:t>
            </a:r>
          </a:p>
          <a:p>
            <a:pPr marL="1371600" lvl="2" indent="-514350"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Insertion:  pick τ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≦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＜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）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randomly and choose s =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±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lvl="2" indent="-514350"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Removal: choose one of the existing vertices </a:t>
            </a:r>
          </a:p>
          <a:p>
            <a:pPr marL="1371600" lvl="2" indent="-514350">
              <a:spcBef>
                <a:spcPct val="20000"/>
              </a:spcBef>
              <a:buFont typeface="Arial" pitchFamily="34" charset="0"/>
              <a:buNone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the ratio of the weight W(C</a:t>
            </a:r>
            <a:r>
              <a:rPr kumimoji="1" lang="en-US" altLang="ja-JP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lang="en-US" altLang="ja-JP" sz="2000" dirty="0" smtClean="0"/>
              <a:t>’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)/W(C</a:t>
            </a:r>
            <a:r>
              <a:rPr kumimoji="1" lang="en-US" altLang="ja-JP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371600" lvl="2" indent="-514350">
              <a:spcBef>
                <a:spcPct val="20000"/>
              </a:spcBef>
              <a:buFont typeface="Arial" pitchFamily="34" charset="0"/>
              <a:buNone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Metropolis</a:t>
            </a:r>
          </a:p>
          <a:p>
            <a:pPr marL="1371600" lvl="2" indent="-514350"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Renew configuration if accepted      C</a:t>
            </a:r>
            <a:r>
              <a:rPr kumimoji="1" lang="en-US" altLang="ja-JP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k+1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ja-JP" sz="1600" dirty="0" smtClean="0"/>
              <a:t>= C</a:t>
            </a:r>
            <a:r>
              <a:rPr lang="en-US" altLang="ja-JP" sz="1600" baseline="-25000" dirty="0" smtClean="0"/>
              <a:t>k</a:t>
            </a:r>
            <a:r>
              <a:rPr lang="en-US" altLang="ja-JP" sz="1600" dirty="0" smtClean="0"/>
              <a:t>’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lvl="2" indent="-514350"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Leave old configuration if </a:t>
            </a:r>
            <a:r>
              <a:rPr lang="en-US" altLang="ja-JP" sz="1600" dirty="0" smtClean="0"/>
              <a:t>rejected   C</a:t>
            </a:r>
            <a:r>
              <a:rPr lang="en-US" altLang="ja-JP" sz="1600" baseline="-25000" dirty="0" smtClean="0"/>
              <a:t>k+1</a:t>
            </a:r>
            <a:r>
              <a:rPr lang="en-US" altLang="ja-JP" sz="1600" dirty="0" smtClean="0"/>
              <a:t> = C</a:t>
            </a:r>
            <a:r>
              <a:rPr lang="en-US" altLang="ja-JP" sz="1600" baseline="-25000" dirty="0" smtClean="0"/>
              <a:t>k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lvl="2" indent="-514350">
              <a:spcBef>
                <a:spcPct val="20000"/>
              </a:spcBef>
              <a:buFont typeface="Arial" pitchFamily="34" charset="0"/>
              <a:buNone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to step 1.1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 A</a:t>
            </a:r>
            <a:r>
              <a:rPr kumimoji="1" lang="en-US" altLang="ja-JP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 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once after </a:t>
            </a:r>
            <a:r>
              <a:rPr kumimoji="1" lang="en-US" altLang="ja-JP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times updates</a:t>
            </a:r>
            <a:endParaRPr lang="en-US" altLang="ja-JP" sz="1600" dirty="0" smtClean="0"/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ja-JP" sz="2000" dirty="0" smtClean="0"/>
              <a:t>Go to step 1 with </a:t>
            </a:r>
            <a:r>
              <a:rPr lang="en-US" altLang="ja-JP" sz="2000" i="1" dirty="0" smtClean="0"/>
              <a:t>C</a:t>
            </a:r>
            <a:r>
              <a:rPr lang="en-US" altLang="ja-JP" sz="2000" baseline="-25000" dirty="0" smtClean="0"/>
              <a:t>0</a:t>
            </a:r>
            <a:r>
              <a:rPr lang="en-US" altLang="ja-JP" sz="2000" dirty="0" smtClean="0"/>
              <a:t>(new) = </a:t>
            </a:r>
            <a:r>
              <a:rPr lang="en-US" altLang="ja-JP" sz="2000" i="1" dirty="0" err="1" smtClean="0"/>
              <a:t>C</a:t>
            </a:r>
            <a:r>
              <a:rPr lang="en-US" altLang="ja-JP" sz="2000" baseline="-25000" dirty="0" err="1" smtClean="0"/>
              <a:t>k</a:t>
            </a:r>
            <a:r>
              <a:rPr lang="en-US" altLang="ja-JP" sz="1600" baseline="-46000" dirty="0" err="1" smtClean="0"/>
              <a:t>max</a:t>
            </a:r>
            <a:endParaRPr kumimoji="1" lang="en-US" altLang="ja-JP" sz="1600" b="0" i="0" u="none" strike="noStrike" kern="1200" cap="none" spc="0" normalizeH="0" baseline="-46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右中かっこ 6"/>
          <p:cNvSpPr/>
          <p:nvPr/>
        </p:nvSpPr>
        <p:spPr>
          <a:xfrm>
            <a:off x="6084168" y="1556792"/>
            <a:ext cx="504056" cy="3456384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68752" y="2996952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×</a:t>
            </a:r>
            <a:r>
              <a:rPr lang="en-US" altLang="ja-JP" dirty="0" err="1" smtClean="0"/>
              <a:t>k</a:t>
            </a:r>
            <a:r>
              <a:rPr lang="en-US" altLang="ja-JP" baseline="-25000" dirty="0" err="1" smtClean="0"/>
              <a:t>max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times </a:t>
            </a:r>
          </a:p>
          <a:p>
            <a:r>
              <a:rPr lang="en-US" altLang="ja-JP" dirty="0" smtClean="0"/>
              <a:t>(0 </a:t>
            </a:r>
            <a:r>
              <a:rPr lang="ja-JP" altLang="en-US" sz="1600" dirty="0" smtClean="0"/>
              <a:t>≦</a:t>
            </a:r>
            <a:r>
              <a:rPr lang="ja-JP" altLang="en-US" dirty="0" smtClean="0"/>
              <a:t> </a:t>
            </a:r>
            <a:r>
              <a:rPr lang="en-US" altLang="ja-JP" dirty="0" smtClean="0"/>
              <a:t>k</a:t>
            </a:r>
            <a:r>
              <a:rPr lang="ja-JP" altLang="en-US" dirty="0" smtClean="0"/>
              <a:t> </a:t>
            </a:r>
            <a:r>
              <a:rPr lang="ja-JP" altLang="en-US" sz="1600" dirty="0" smtClean="0"/>
              <a:t>≦</a:t>
            </a:r>
            <a:r>
              <a:rPr lang="ja-JP" altLang="en-US" dirty="0" smtClean="0"/>
              <a:t> </a:t>
            </a:r>
            <a:r>
              <a:rPr lang="en-US" altLang="ja-JP" dirty="0" smtClean="0"/>
              <a:t>k</a:t>
            </a:r>
            <a:r>
              <a:rPr lang="en-US" altLang="ja-JP" baseline="-25000" dirty="0" smtClean="0"/>
              <a:t>max</a:t>
            </a:r>
            <a:r>
              <a:rPr lang="en-US" altLang="ja-JP" dirty="0" smtClean="0"/>
              <a:t>-1)</a:t>
            </a:r>
            <a:endParaRPr kumimoji="1" lang="ja-JP" altLang="en-US" dirty="0"/>
          </a:p>
        </p:txBody>
      </p:sp>
      <p:sp>
        <p:nvSpPr>
          <p:cNvPr id="2" name="右矢印 1"/>
          <p:cNvSpPr/>
          <p:nvPr/>
        </p:nvSpPr>
        <p:spPr>
          <a:xfrm>
            <a:off x="1835696" y="6336704"/>
            <a:ext cx="720080" cy="4046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75500" y="6290156"/>
            <a:ext cx="3308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~ 10 times speed up !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957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Extension to multi-orbital systems</a:t>
            </a:r>
            <a:endParaRPr kumimoji="1" lang="ja-JP" altLang="en-US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6984776" cy="149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3528392" cy="55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740352" y="2062589"/>
            <a:ext cx="118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, j: orbital </a:t>
            </a:r>
          </a:p>
          <a:p>
            <a:r>
              <a:rPr kumimoji="1" lang="en-US" altLang="ja-JP" dirty="0" smtClean="0"/>
              <a:t>σ: spin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48478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Action of the multi-orbital impurity problem </a:t>
            </a:r>
            <a:endParaRPr kumimoji="1" lang="ja-JP" alt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585" y="5013176"/>
            <a:ext cx="179921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923512"/>
            <a:ext cx="1656184" cy="67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157192"/>
            <a:ext cx="1152128" cy="2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95536" y="4499828"/>
            <a:ext cx="357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introduce additional parameters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74605" y="5949280"/>
            <a:ext cx="1641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δ</a:t>
            </a:r>
            <a:r>
              <a:rPr lang="en-US" altLang="ja-JP" sz="1600" baseline="-25000" dirty="0" smtClean="0"/>
              <a:t>2</a:t>
            </a:r>
            <a:r>
              <a:rPr lang="en-US" altLang="ja-JP" sz="1600" dirty="0" smtClean="0"/>
              <a:t>: small positive </a:t>
            </a:r>
          </a:p>
          <a:p>
            <a:r>
              <a:rPr lang="en-US" altLang="ja-JP" sz="1600" dirty="0" smtClean="0"/>
              <a:t>      number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4048" y="980728"/>
            <a:ext cx="3193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B0F0"/>
                </a:solidFill>
              </a:rPr>
              <a:t>E. </a:t>
            </a:r>
            <a:r>
              <a:rPr lang="en-US" altLang="ja-JP" sz="1200" dirty="0" err="1" smtClean="0">
                <a:solidFill>
                  <a:srgbClr val="00B0F0"/>
                </a:solidFill>
              </a:rPr>
              <a:t>Gorelov</a:t>
            </a:r>
            <a:r>
              <a:rPr lang="en-US" altLang="ja-JP" sz="1200" dirty="0" smtClean="0">
                <a:solidFill>
                  <a:srgbClr val="00B0F0"/>
                </a:solidFill>
              </a:rPr>
              <a:t> et al., Phys. Rev. B 80, 155132 (2009)</a:t>
            </a:r>
          </a:p>
        </p:txBody>
      </p:sp>
      <p:sp>
        <p:nvSpPr>
          <p:cNvPr id="14" name="左中かっこ 13"/>
          <p:cNvSpPr/>
          <p:nvPr/>
        </p:nvSpPr>
        <p:spPr>
          <a:xfrm>
            <a:off x="827584" y="5013176"/>
            <a:ext cx="144016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中かっこ 14"/>
          <p:cNvSpPr/>
          <p:nvPr/>
        </p:nvSpPr>
        <p:spPr>
          <a:xfrm>
            <a:off x="827584" y="5949280"/>
            <a:ext cx="144016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52120" y="5075892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educe sign problem</a:t>
            </a:r>
            <a:endParaRPr kumimoji="1" lang="ja-JP" altLang="en-US" dirty="0"/>
          </a:p>
        </p:txBody>
      </p:sp>
      <p:sp>
        <p:nvSpPr>
          <p:cNvPr id="19" name="右矢印 18"/>
          <p:cNvSpPr/>
          <p:nvPr/>
        </p:nvSpPr>
        <p:spPr>
          <a:xfrm>
            <a:off x="4932040" y="616530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44616" y="5949280"/>
            <a:ext cx="356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needed to ensure </a:t>
            </a:r>
            <a:r>
              <a:rPr lang="en-US" altLang="ja-JP" sz="1600" dirty="0" err="1" smtClean="0"/>
              <a:t>ergodicity</a:t>
            </a:r>
            <a:r>
              <a:rPr lang="en-US" altLang="ja-JP" sz="1600" dirty="0" smtClean="0"/>
              <a:t> (if [G</a:t>
            </a:r>
            <a:r>
              <a:rPr lang="en-US" altLang="ja-JP" sz="1600" baseline="-25000" dirty="0" smtClean="0"/>
              <a:t>0</a:t>
            </a:r>
            <a:r>
              <a:rPr lang="en-US" altLang="ja-JP" sz="1600" dirty="0" smtClean="0"/>
              <a:t>]</a:t>
            </a:r>
            <a:r>
              <a:rPr lang="en-US" altLang="ja-JP" sz="1600" baseline="-25000" dirty="0" err="1" smtClean="0"/>
              <a:t>ij</a:t>
            </a:r>
            <a:r>
              <a:rPr lang="en-US" altLang="ja-JP" sz="1600" dirty="0" smtClean="0"/>
              <a:t> = 0)</a:t>
            </a:r>
          </a:p>
          <a:p>
            <a:r>
              <a:rPr lang="en-US" altLang="ja-JP" sz="1600" dirty="0" smtClean="0"/>
              <a:t>l</a:t>
            </a:r>
            <a:r>
              <a:rPr kumimoji="1" lang="en-US" altLang="ja-JP" sz="1600" dirty="0" smtClean="0"/>
              <a:t>arge δ</a:t>
            </a:r>
            <a:r>
              <a:rPr kumimoji="1" lang="en-US" altLang="ja-JP" sz="1600" baseline="-25000" dirty="0" smtClean="0"/>
              <a:t>2</a:t>
            </a:r>
            <a:r>
              <a:rPr kumimoji="1" lang="en-US" altLang="ja-JP" sz="1600" dirty="0" smtClean="0"/>
              <a:t> </a:t>
            </a:r>
            <a:r>
              <a:rPr kumimoji="1" lang="ja-JP" altLang="en-US" sz="1600" dirty="0" smtClean="0"/>
              <a:t>→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sign problem</a:t>
            </a:r>
            <a:r>
              <a:rPr kumimoji="1" lang="en-US" altLang="ja-JP" sz="1600" dirty="0" smtClean="0"/>
              <a:t> </a:t>
            </a:r>
            <a:endParaRPr kumimoji="1" lang="ja-JP" altLang="en-US" sz="1600" dirty="0"/>
          </a:p>
        </p:txBody>
      </p:sp>
      <p:sp>
        <p:nvSpPr>
          <p:cNvPr id="21" name="右矢印 20"/>
          <p:cNvSpPr/>
          <p:nvPr/>
        </p:nvSpPr>
        <p:spPr>
          <a:xfrm>
            <a:off x="4860032" y="515719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169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2008" y="44624"/>
            <a:ext cx="9036496" cy="1143000"/>
          </a:xfrm>
        </p:spPr>
        <p:txBody>
          <a:bodyPr>
            <a:normAutofit/>
          </a:bodyPr>
          <a:lstStyle/>
          <a:p>
            <a:r>
              <a:rPr lang="en-US" altLang="ja-JP" sz="3100" dirty="0" smtClean="0"/>
              <a:t>Efficient sampling of spin-flip and pair-hopping terms</a:t>
            </a:r>
            <a:endParaRPr kumimoji="1" lang="ja-JP" altLang="en-US" sz="31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9647" y="5445224"/>
            <a:ext cx="808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two-orbital case, weight of</a:t>
            </a:r>
            <a:r>
              <a:rPr lang="en-US" altLang="ja-JP" dirty="0" smtClean="0"/>
              <a:t> a configuration with </a:t>
            </a:r>
            <a:r>
              <a:rPr kumimoji="1" lang="en-US" altLang="ja-JP" dirty="0" smtClean="0"/>
              <a:t>odd number of J vertices is zero.   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827584" y="60932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9672" y="5877272"/>
            <a:ext cx="591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only need to insert/remove two J vertices simultaneously</a:t>
            </a:r>
          </a:p>
          <a:p>
            <a:r>
              <a:rPr lang="en-US" altLang="ja-JP" dirty="0" smtClean="0"/>
              <a:t>We do not need to introduce δ</a:t>
            </a:r>
            <a:r>
              <a:rPr lang="en-US" altLang="ja-JP" baseline="-25000" dirty="0" smtClean="0"/>
              <a:t>2 </a:t>
            </a:r>
            <a:endParaRPr kumimoji="1" lang="ja-JP" altLang="en-US" dirty="0"/>
          </a:p>
        </p:txBody>
      </p:sp>
      <p:pic>
        <p:nvPicPr>
          <p:cNvPr id="25602" name="Picture 2" descr="C:\Users\nomura\Desktop\論文_共同研究関連\J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24536"/>
            <a:ext cx="4014216" cy="305659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5364088" y="1283276"/>
            <a:ext cx="33898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2D square lattice, </a:t>
            </a:r>
            <a:r>
              <a:rPr lang="en-US" altLang="ja-JP" sz="1600" i="1" dirty="0" smtClean="0"/>
              <a:t>t</a:t>
            </a:r>
            <a:r>
              <a:rPr lang="en-US" altLang="ja-JP" sz="1600" dirty="0" smtClean="0"/>
              <a:t> = 1, </a:t>
            </a:r>
            <a:r>
              <a:rPr lang="en-US" altLang="ja-JP" sz="1600" i="1" dirty="0" smtClean="0"/>
              <a:t>t</a:t>
            </a:r>
            <a:r>
              <a:rPr lang="en-US" altLang="ja-JP" sz="1600" dirty="0" smtClean="0"/>
              <a:t>’ = 0</a:t>
            </a:r>
          </a:p>
          <a:p>
            <a:r>
              <a:rPr lang="en-US" altLang="ja-JP" sz="1600" dirty="0" smtClean="0"/>
              <a:t>two-orbital Hubbard model, half-filling</a:t>
            </a:r>
          </a:p>
          <a:p>
            <a:r>
              <a:rPr kumimoji="1" lang="en-US" altLang="ja-JP" sz="1600" i="1" dirty="0" smtClean="0"/>
              <a:t>W</a:t>
            </a:r>
            <a:r>
              <a:rPr kumimoji="1" lang="en-US" altLang="ja-JP" sz="1600" dirty="0" smtClean="0"/>
              <a:t> = 8</a:t>
            </a:r>
            <a:r>
              <a:rPr kumimoji="1" lang="en-US" altLang="ja-JP" sz="1600" i="1" dirty="0" smtClean="0"/>
              <a:t>t</a:t>
            </a:r>
            <a:r>
              <a:rPr kumimoji="1" lang="en-US" altLang="ja-JP" sz="1600" dirty="0" smtClean="0"/>
              <a:t> </a:t>
            </a:r>
          </a:p>
          <a:p>
            <a:r>
              <a:rPr kumimoji="1" lang="en-US" altLang="ja-JP" sz="1600" i="1" dirty="0" smtClean="0"/>
              <a:t>U</a:t>
            </a:r>
            <a:r>
              <a:rPr kumimoji="1" lang="en-US" altLang="ja-JP" sz="1600" dirty="0" smtClean="0"/>
              <a:t> = 6.9 </a:t>
            </a:r>
            <a:r>
              <a:rPr kumimoji="1" lang="en-US" altLang="ja-JP" sz="1600" i="1" dirty="0" smtClean="0"/>
              <a:t>t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i="1" dirty="0" smtClean="0"/>
              <a:t>J</a:t>
            </a:r>
            <a:r>
              <a:rPr kumimoji="1" lang="en-US" altLang="ja-JP" sz="1600" dirty="0" smtClean="0"/>
              <a:t>= </a:t>
            </a:r>
            <a:r>
              <a:rPr kumimoji="1" lang="en-US" altLang="ja-JP" sz="1600" i="1" dirty="0" smtClean="0"/>
              <a:t>U</a:t>
            </a:r>
            <a:r>
              <a:rPr kumimoji="1" lang="en-US" altLang="ja-JP" sz="1600" dirty="0" smtClean="0"/>
              <a:t>/6, </a:t>
            </a:r>
            <a:r>
              <a:rPr kumimoji="1" lang="en-US" altLang="ja-JP" sz="1600" i="1" dirty="0" smtClean="0"/>
              <a:t>U</a:t>
            </a:r>
            <a:r>
              <a:rPr kumimoji="1" lang="en-US" altLang="ja-JP" sz="1600" dirty="0" smtClean="0"/>
              <a:t>’ = </a:t>
            </a:r>
            <a:r>
              <a:rPr kumimoji="1" lang="en-US" altLang="ja-JP" sz="1600" i="1" dirty="0" smtClean="0"/>
              <a:t>U</a:t>
            </a:r>
            <a:r>
              <a:rPr kumimoji="1" lang="en-US" altLang="ja-JP" sz="1600" dirty="0" smtClean="0"/>
              <a:t> – 2</a:t>
            </a:r>
            <a:r>
              <a:rPr kumimoji="1" lang="en-US" altLang="ja-JP" sz="1600" i="1" dirty="0" smtClean="0"/>
              <a:t>J</a:t>
            </a:r>
            <a:r>
              <a:rPr kumimoji="1" lang="en-US" altLang="ja-JP" sz="1600" dirty="0" smtClean="0"/>
              <a:t> </a:t>
            </a:r>
          </a:p>
          <a:p>
            <a:r>
              <a:rPr kumimoji="1" lang="en-US" altLang="ja-JP" sz="1600" i="1" dirty="0" smtClean="0"/>
              <a:t>T</a:t>
            </a:r>
            <a:r>
              <a:rPr kumimoji="1" lang="en-US" altLang="ja-JP" sz="1600" dirty="0" smtClean="0"/>
              <a:t> = 0.05 </a:t>
            </a:r>
            <a:r>
              <a:rPr kumimoji="1" lang="en-US" altLang="ja-JP" sz="1600" i="1" dirty="0" smtClean="0"/>
              <a:t>t</a:t>
            </a:r>
            <a:r>
              <a:rPr kumimoji="1" lang="en-US" altLang="ja-JP" sz="1600" dirty="0" smtClean="0"/>
              <a:t> </a:t>
            </a:r>
          </a:p>
          <a:p>
            <a:r>
              <a:rPr lang="en-US" altLang="ja-JP" sz="1600" dirty="0" smtClean="0"/>
              <a:t>single-site DMFT</a:t>
            </a:r>
          </a:p>
          <a:p>
            <a:r>
              <a:rPr lang="en-US" altLang="ja-JP" sz="1600" dirty="0" smtClean="0"/>
              <a:t>no symmetry breaking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5201256" y="3573016"/>
            <a:ext cx="50405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201256" y="4365104"/>
            <a:ext cx="504056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201256" y="3933056"/>
            <a:ext cx="504056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777320" y="3356992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δ</a:t>
            </a:r>
            <a:r>
              <a:rPr lang="en-US" altLang="ja-JP" baseline="-25000" dirty="0" smtClean="0"/>
              <a:t>2  </a:t>
            </a:r>
            <a:r>
              <a:rPr lang="en-US" altLang="ja-JP" dirty="0" smtClean="0"/>
              <a:t>= 0.1,   norm ~ 53 %</a:t>
            </a:r>
            <a:endParaRPr kumimoji="1" lang="ja-JP" altLang="en-US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7320" y="3717032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δ</a:t>
            </a:r>
            <a:r>
              <a:rPr lang="en-US" altLang="ja-JP" baseline="-25000" dirty="0" smtClean="0"/>
              <a:t>2  </a:t>
            </a:r>
            <a:r>
              <a:rPr lang="en-US" altLang="ja-JP" dirty="0" smtClean="0"/>
              <a:t>= 0.05, norm ~ 83 %</a:t>
            </a:r>
            <a:endParaRPr kumimoji="1" lang="ja-JP" altLang="en-US" baseline="-25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77320" y="4139788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δ</a:t>
            </a:r>
            <a:r>
              <a:rPr lang="en-US" altLang="ja-JP" baseline="-25000" dirty="0" smtClean="0"/>
              <a:t>2  </a:t>
            </a:r>
            <a:r>
              <a:rPr lang="en-US" altLang="ja-JP" dirty="0" smtClean="0"/>
              <a:t>= 0.01, norm ~ 99 %</a:t>
            </a:r>
            <a:endParaRPr kumimoji="1" lang="ja-JP" altLang="en-US" baseline="-25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63688" y="4653136"/>
            <a:ext cx="210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Number of J vertices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91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Results: 2D Hubbard model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844824"/>
            <a:ext cx="3767200" cy="4824536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4624"/>
            <a:ext cx="1213312" cy="116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139952" y="1196752"/>
            <a:ext cx="47949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2D square lattice, </a:t>
            </a:r>
            <a:r>
              <a:rPr lang="en-US" altLang="ja-JP" sz="1600" i="1" dirty="0" smtClean="0"/>
              <a:t>t</a:t>
            </a:r>
            <a:r>
              <a:rPr lang="en-US" altLang="ja-JP" sz="1600" dirty="0" smtClean="0"/>
              <a:t> = 1, </a:t>
            </a:r>
            <a:r>
              <a:rPr lang="en-US" altLang="ja-JP" sz="1600" i="1" dirty="0" smtClean="0"/>
              <a:t>t</a:t>
            </a:r>
            <a:r>
              <a:rPr lang="en-US" altLang="ja-JP" sz="1600" dirty="0" smtClean="0"/>
              <a:t>’=0 </a:t>
            </a:r>
          </a:p>
          <a:p>
            <a:r>
              <a:rPr lang="en-US" altLang="ja-JP" sz="1600" dirty="0" smtClean="0"/>
              <a:t>two-orbital Hubbard model, half-filling</a:t>
            </a:r>
          </a:p>
          <a:p>
            <a:r>
              <a:rPr kumimoji="1" lang="en-US" altLang="ja-JP" sz="1600" i="1" dirty="0" smtClean="0"/>
              <a:t>W</a:t>
            </a:r>
            <a:r>
              <a:rPr kumimoji="1" lang="en-US" altLang="ja-JP" sz="1600" dirty="0" smtClean="0"/>
              <a:t> = 8</a:t>
            </a:r>
            <a:r>
              <a:rPr kumimoji="1" lang="en-US" altLang="ja-JP" sz="1600" i="1" dirty="0" smtClean="0"/>
              <a:t>t,</a:t>
            </a:r>
            <a:r>
              <a:rPr kumimoji="1" lang="en-US" altLang="ja-JP" sz="1600" dirty="0" smtClean="0"/>
              <a:t> </a:t>
            </a:r>
            <a:r>
              <a:rPr kumimoji="1" lang="en-US" altLang="ja-JP" sz="1600" i="1" dirty="0" smtClean="0"/>
              <a:t>J</a:t>
            </a:r>
            <a:r>
              <a:rPr kumimoji="1" lang="en-US" altLang="ja-JP" sz="1600" dirty="0" smtClean="0"/>
              <a:t>= </a:t>
            </a:r>
            <a:r>
              <a:rPr kumimoji="1" lang="en-US" altLang="ja-JP" sz="1600" i="1" dirty="0" smtClean="0"/>
              <a:t>U</a:t>
            </a:r>
            <a:r>
              <a:rPr kumimoji="1" lang="en-US" altLang="ja-JP" sz="1600" dirty="0" smtClean="0"/>
              <a:t>/6, </a:t>
            </a:r>
            <a:r>
              <a:rPr kumimoji="1" lang="en-US" altLang="ja-JP" sz="1600" i="1" dirty="0" smtClean="0"/>
              <a:t>U</a:t>
            </a:r>
            <a:r>
              <a:rPr kumimoji="1" lang="en-US" altLang="ja-JP" sz="1600" dirty="0" smtClean="0"/>
              <a:t>’ = </a:t>
            </a:r>
            <a:r>
              <a:rPr kumimoji="1" lang="en-US" altLang="ja-JP" sz="1600" i="1" dirty="0" smtClean="0"/>
              <a:t>U</a:t>
            </a:r>
            <a:r>
              <a:rPr kumimoji="1" lang="en-US" altLang="ja-JP" sz="1600" dirty="0" smtClean="0"/>
              <a:t> – 2</a:t>
            </a:r>
            <a:r>
              <a:rPr kumimoji="1" lang="en-US" altLang="ja-JP" sz="1600" i="1" dirty="0" smtClean="0"/>
              <a:t>J</a:t>
            </a:r>
            <a:r>
              <a:rPr kumimoji="1" lang="en-US" altLang="ja-JP" sz="1600" dirty="0" smtClean="0"/>
              <a:t> </a:t>
            </a:r>
          </a:p>
          <a:p>
            <a:r>
              <a:rPr lang="en-US" altLang="ja-JP" sz="1600" dirty="0" smtClean="0"/>
              <a:t>single-site DMFT and cellular DMFT with 4 site cluster</a:t>
            </a:r>
          </a:p>
          <a:p>
            <a:r>
              <a:rPr lang="en-US" altLang="ja-JP" sz="1600" dirty="0" smtClean="0"/>
              <a:t>Paramagnetic and </a:t>
            </a:r>
            <a:r>
              <a:rPr lang="en-US" altLang="ja-JP" sz="1600" dirty="0" err="1" smtClean="0"/>
              <a:t>para</a:t>
            </a:r>
            <a:r>
              <a:rPr lang="en-US" altLang="ja-JP" sz="1600" dirty="0" smtClean="0"/>
              <a:t>-orbital solution</a:t>
            </a:r>
          </a:p>
          <a:p>
            <a:r>
              <a:rPr lang="en-US" altLang="ja-JP" sz="1600" dirty="0" smtClean="0"/>
              <a:t>Starting the self-consistent loop from metallic solution 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1340768"/>
            <a:ext cx="205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Phase diagram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3968" y="3068960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1600" i="1" dirty="0" err="1" smtClean="0"/>
              <a:t>U</a:t>
            </a:r>
            <a:r>
              <a:rPr kumimoji="1" lang="en-US" altLang="ja-JP" sz="1600" i="1" baseline="-25000" dirty="0" err="1" smtClean="0"/>
              <a:t>c</a:t>
            </a:r>
            <a:r>
              <a:rPr kumimoji="1" lang="en-US" altLang="ja-JP" sz="1600" dirty="0" smtClean="0"/>
              <a:t> (cluster)  &lt; </a:t>
            </a:r>
            <a:r>
              <a:rPr kumimoji="1" lang="en-US" altLang="ja-JP" sz="1600" i="1" dirty="0" err="1" smtClean="0"/>
              <a:t>U</a:t>
            </a:r>
            <a:r>
              <a:rPr kumimoji="1" lang="en-US" altLang="ja-JP" sz="1600" i="1" baseline="-25000" dirty="0" err="1" smtClean="0"/>
              <a:t>c</a:t>
            </a:r>
            <a:r>
              <a:rPr kumimoji="1" lang="en-US" altLang="ja-JP" sz="1600" dirty="0" smtClean="0"/>
              <a:t> (single site)</a:t>
            </a:r>
          </a:p>
          <a:p>
            <a:endParaRPr lang="en-US" altLang="ja-JP" sz="16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1600" dirty="0" smtClean="0"/>
              <a:t>Difference between the results with and without spin-flip and pair-hopping terms: </a:t>
            </a:r>
          </a:p>
          <a:p>
            <a:endParaRPr lang="en-US" altLang="ja-JP" sz="800" dirty="0" smtClean="0"/>
          </a:p>
          <a:p>
            <a:pPr lvl="1"/>
            <a:r>
              <a:rPr lang="en-US" altLang="ja-JP" sz="1600" dirty="0" smtClean="0"/>
              <a:t>Cluster DMFT: small</a:t>
            </a:r>
          </a:p>
          <a:p>
            <a:pPr lvl="1"/>
            <a:r>
              <a:rPr lang="en-US" altLang="ja-JP" sz="1600" dirty="0" smtClean="0"/>
              <a:t>Single-site DMFT: large</a:t>
            </a:r>
          </a:p>
          <a:p>
            <a:pPr lvl="1"/>
            <a:endParaRPr lang="en-US" altLang="ja-JP" sz="800" dirty="0" smtClean="0"/>
          </a:p>
          <a:p>
            <a:pPr lvl="1"/>
            <a:endParaRPr lang="en-US" altLang="ja-JP" sz="8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1600" dirty="0" smtClean="0"/>
              <a:t>Single-site DMFT</a:t>
            </a:r>
          </a:p>
          <a:p>
            <a:pPr>
              <a:buFont typeface="Wingdings" pitchFamily="2" charset="2"/>
              <a:buChar char="Ø"/>
            </a:pPr>
            <a:endParaRPr lang="en-US" altLang="ja-JP" sz="800" dirty="0" smtClean="0"/>
          </a:p>
          <a:p>
            <a:pPr lvl="1"/>
            <a:r>
              <a:rPr lang="en-US" altLang="ja-JP" sz="1600" dirty="0" smtClean="0"/>
              <a:t>Entropy(</a:t>
            </a:r>
            <a:r>
              <a:rPr lang="en-US" altLang="ja-JP" sz="1600" dirty="0" err="1" smtClean="0"/>
              <a:t>ins,SU</a:t>
            </a:r>
            <a:r>
              <a:rPr lang="en-US" altLang="ja-JP" sz="1600" dirty="0" smtClean="0"/>
              <a:t>(2)) ~ </a:t>
            </a:r>
            <a:r>
              <a:rPr lang="en-US" altLang="ja-JP" sz="1600" dirty="0" err="1" smtClean="0"/>
              <a:t>ln</a:t>
            </a:r>
            <a:r>
              <a:rPr lang="en-US" altLang="ja-JP" sz="1600" dirty="0" smtClean="0"/>
              <a:t>(3)  (S=1, </a:t>
            </a:r>
            <a:r>
              <a:rPr lang="en-US" altLang="ja-JP" sz="1600" dirty="0" err="1" smtClean="0"/>
              <a:t>Sz</a:t>
            </a:r>
            <a:r>
              <a:rPr lang="en-US" altLang="ja-JP" sz="1600" dirty="0" smtClean="0"/>
              <a:t> = 1,0,-1) </a:t>
            </a:r>
          </a:p>
          <a:p>
            <a:pPr lvl="1"/>
            <a:r>
              <a:rPr lang="en-US" altLang="ja-JP" sz="1600" dirty="0" smtClean="0"/>
              <a:t>Entropy(</a:t>
            </a:r>
            <a:r>
              <a:rPr lang="en-US" altLang="ja-JP" sz="1600" dirty="0" err="1" smtClean="0"/>
              <a:t>ins,Ising</a:t>
            </a:r>
            <a:r>
              <a:rPr lang="en-US" altLang="ja-JP" sz="1600" dirty="0" smtClean="0"/>
              <a:t>) ~ </a:t>
            </a:r>
            <a:r>
              <a:rPr lang="en-US" altLang="ja-JP" sz="1600" dirty="0" err="1" smtClean="0"/>
              <a:t>ln</a:t>
            </a:r>
            <a:r>
              <a:rPr lang="en-US" altLang="ja-JP" sz="1600" dirty="0" smtClean="0"/>
              <a:t>(2)  (S=1, </a:t>
            </a:r>
            <a:r>
              <a:rPr lang="en-US" altLang="ja-JP" sz="1600" dirty="0" err="1" smtClean="0"/>
              <a:t>Sz</a:t>
            </a:r>
            <a:r>
              <a:rPr lang="en-US" altLang="ja-JP" sz="1600" dirty="0" smtClean="0"/>
              <a:t>=±1)</a:t>
            </a:r>
          </a:p>
          <a:p>
            <a:pPr lvl="1"/>
            <a:endParaRPr lang="en-US" altLang="ja-JP" sz="800" dirty="0" smtClean="0"/>
          </a:p>
          <a:p>
            <a:pPr lvl="1"/>
            <a:endParaRPr lang="en-US" altLang="ja-JP" sz="8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1600" dirty="0" smtClean="0"/>
              <a:t>Cluster DMFT</a:t>
            </a:r>
          </a:p>
          <a:p>
            <a:pPr lvl="1"/>
            <a:r>
              <a:rPr kumimoji="1" lang="en-US" altLang="ja-JP" sz="1600" dirty="0" smtClean="0"/>
              <a:t>Entropy(metal) &gt; Entropy(ins)</a:t>
            </a:r>
          </a:p>
        </p:txBody>
      </p:sp>
    </p:spTree>
    <p:extLst>
      <p:ext uri="{BB962C8B-B14F-4D97-AF65-F5344CB8AC3E}">
        <p14:creationId xmlns:p14="http://schemas.microsoft.com/office/powerpoint/2010/main" xmlns="" val="18797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Self energy: 2D Hubbard model</a:t>
            </a:r>
            <a:endParaRPr kumimoji="1" lang="ja-JP" altLang="en-US" sz="3200" dirty="0"/>
          </a:p>
        </p:txBody>
      </p:sp>
      <p:sp>
        <p:nvSpPr>
          <p:cNvPr id="2" name="正方形/長方形 1"/>
          <p:cNvSpPr/>
          <p:nvPr/>
        </p:nvSpPr>
        <p:spPr>
          <a:xfrm>
            <a:off x="7092280" y="980728"/>
            <a:ext cx="129614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rot="18900000">
            <a:off x="7280839" y="1169287"/>
            <a:ext cx="910440" cy="91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60432" y="1412776"/>
            <a:ext cx="62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(π,0)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16416" y="764704"/>
            <a:ext cx="63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(π,</a:t>
            </a:r>
            <a:r>
              <a:rPr lang="en-US" altLang="ja-JP" dirty="0" smtClean="0"/>
              <a:t>π</a:t>
            </a:r>
            <a:r>
              <a:rPr lang="en-US" altLang="en-US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24328" y="1619508"/>
            <a:ext cx="61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(0,0)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7704000" y="1591200"/>
            <a:ext cx="72008" cy="720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352000" y="1591200"/>
            <a:ext cx="72008" cy="720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8352000" y="943200"/>
            <a:ext cx="72008" cy="720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10605" y="3429000"/>
            <a:ext cx="269789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Divergence </a:t>
            </a:r>
            <a:r>
              <a:rPr lang="en-US" altLang="ja-JP" dirty="0" err="1" smtClean="0"/>
              <a:t>Im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Σ</a:t>
            </a:r>
            <a:r>
              <a:rPr lang="en-US" altLang="ja-JP" baseline="-25000" dirty="0" smtClean="0"/>
              <a:t>π0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→</a:t>
            </a:r>
            <a:r>
              <a:rPr lang="ja-JP" altLang="en-US" baseline="-25000" dirty="0" smtClean="0"/>
              <a:t>　</a:t>
            </a:r>
            <a:r>
              <a:rPr lang="en-US" altLang="ja-JP" dirty="0" smtClean="0"/>
              <a:t>Mott transition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Abrupt change in Re Σ</a:t>
            </a:r>
            <a:r>
              <a:rPr lang="en-US" altLang="ja-JP" baseline="-25000" dirty="0" smtClean="0"/>
              <a:t>00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at Mott transition</a:t>
            </a:r>
            <a:endParaRPr lang="en-US" altLang="ja-JP" dirty="0"/>
          </a:p>
          <a:p>
            <a:r>
              <a:rPr lang="en-US" altLang="ja-JP" dirty="0" smtClean="0"/>
              <a:t> 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difference between SU(2) 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nd </a:t>
            </a:r>
            <a:r>
              <a:rPr lang="en-US" altLang="ja-JP" dirty="0" err="1" smtClean="0"/>
              <a:t>Ising</a:t>
            </a:r>
            <a:r>
              <a:rPr lang="en-US" altLang="ja-JP" dirty="0" smtClean="0"/>
              <a:t> results is small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27650" name="Picture 2" descr="C:\Users\nomura\Desktop\SE_b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6588"/>
            <a:ext cx="5934075" cy="6046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06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Conclusion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Implemented efficient update scheme (</a:t>
            </a:r>
            <a:r>
              <a:rPr lang="en-US" altLang="ja-JP" sz="2400" dirty="0" err="1" smtClean="0"/>
              <a:t>Submatrix</a:t>
            </a:r>
            <a:r>
              <a:rPr lang="en-US" altLang="ja-JP" sz="2400" dirty="0" smtClean="0"/>
              <a:t> update)</a:t>
            </a:r>
          </a:p>
          <a:p>
            <a:r>
              <a:rPr lang="en-US" altLang="ja-JP" sz="2400" dirty="0" smtClean="0"/>
              <a:t>Efficient sampling of spin-flip and pair-hopping terms</a:t>
            </a:r>
          </a:p>
          <a:p>
            <a:r>
              <a:rPr kumimoji="1" lang="en-US" altLang="ja-JP" sz="2400" dirty="0" smtClean="0"/>
              <a:t>Results for 2D two-orbital Hubbard model</a:t>
            </a:r>
          </a:p>
          <a:p>
            <a:pPr lvl="1"/>
            <a:r>
              <a:rPr lang="en-US" altLang="ja-JP" sz="2200" i="1" dirty="0" err="1" smtClean="0"/>
              <a:t>U</a:t>
            </a:r>
            <a:r>
              <a:rPr lang="en-US" altLang="ja-JP" sz="2200" i="1" baseline="-25000" dirty="0" err="1" smtClean="0"/>
              <a:t>c</a:t>
            </a:r>
            <a:r>
              <a:rPr lang="en-US" altLang="ja-JP" sz="2200" dirty="0" smtClean="0"/>
              <a:t> (cluster)  &lt; </a:t>
            </a:r>
            <a:r>
              <a:rPr lang="en-US" altLang="ja-JP" sz="2200" i="1" dirty="0" err="1" smtClean="0"/>
              <a:t>U</a:t>
            </a:r>
            <a:r>
              <a:rPr lang="en-US" altLang="ja-JP" sz="2200" i="1" baseline="-25000" dirty="0" err="1" smtClean="0"/>
              <a:t>c</a:t>
            </a:r>
            <a:r>
              <a:rPr lang="en-US" altLang="ja-JP" sz="2200" dirty="0" smtClean="0"/>
              <a:t> (single site)</a:t>
            </a:r>
          </a:p>
          <a:p>
            <a:pPr lvl="1"/>
            <a:r>
              <a:rPr lang="en-US" altLang="ja-JP" sz="2200" dirty="0" smtClean="0"/>
              <a:t>Effect of spin-flip and pair-hopping terms</a:t>
            </a:r>
          </a:p>
          <a:p>
            <a:pPr lvl="2">
              <a:buNone/>
            </a:pPr>
            <a:r>
              <a:rPr lang="en-US" altLang="ja-JP" sz="2200" dirty="0" smtClean="0"/>
              <a:t> </a:t>
            </a:r>
            <a:r>
              <a:rPr lang="en-US" altLang="ja-JP" sz="2000" dirty="0" smtClean="0"/>
              <a:t>Cluster: small </a:t>
            </a:r>
            <a:r>
              <a:rPr lang="ja-JP" altLang="en-US" sz="2000" dirty="0" smtClean="0"/>
              <a:t>↔ </a:t>
            </a:r>
            <a:r>
              <a:rPr lang="en-US" altLang="ja-JP" sz="2000" dirty="0" smtClean="0"/>
              <a:t>single-site large </a:t>
            </a:r>
          </a:p>
          <a:p>
            <a:pPr lvl="1"/>
            <a:r>
              <a:rPr lang="en-US" altLang="ja-JP" sz="2200" dirty="0" err="1" smtClean="0"/>
              <a:t>Im</a:t>
            </a:r>
            <a:r>
              <a:rPr lang="en-US" altLang="ja-JP" sz="2200" dirty="0" smtClean="0"/>
              <a:t> Σ</a:t>
            </a:r>
            <a:r>
              <a:rPr lang="en-US" altLang="ja-JP" sz="2200" baseline="-25000" dirty="0" smtClean="0"/>
              <a:t>π0 </a:t>
            </a:r>
            <a:r>
              <a:rPr lang="en-US" altLang="ja-JP" sz="2200" dirty="0" smtClean="0"/>
              <a:t>diverges in the insulating region</a:t>
            </a:r>
          </a:p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67544" y="4158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 smtClean="0">
                <a:latin typeface="+mj-lt"/>
                <a:ea typeface="+mj-ea"/>
                <a:cs typeface="+mj-cs"/>
              </a:rPr>
              <a:t>Future perspective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67544" y="21328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3200" noProof="0" dirty="0" smtClean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67544" y="49411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ja-JP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400" dirty="0" smtClean="0"/>
              <a:t>Analysis of the derived model for C</a:t>
            </a:r>
            <a:r>
              <a:rPr lang="en-US" altLang="ja-JP" sz="2400" baseline="-25000" dirty="0" smtClean="0"/>
              <a:t>60</a:t>
            </a:r>
            <a:r>
              <a:rPr lang="en-US" altLang="ja-JP" sz="2400" dirty="0" smtClean="0"/>
              <a:t> superconductors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400" noProof="0" dirty="0" smtClean="0"/>
              <a:t>Cluster DMFT study of 3 orbital model with 1/3 filling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Superconductivity in C</a:t>
            </a:r>
            <a:r>
              <a:rPr lang="en-US" altLang="ja-JP" sz="3200" baseline="-25000" dirty="0" smtClean="0"/>
              <a:t>60</a:t>
            </a:r>
            <a:r>
              <a:rPr lang="en-US" altLang="ja-JP" sz="3200" dirty="0" smtClean="0"/>
              <a:t> compounds</a:t>
            </a:r>
            <a:endParaRPr kumimoji="1" lang="ja-JP" alt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2668826" cy="241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12734496"/>
              </p:ext>
            </p:extLst>
          </p:nvPr>
        </p:nvGraphicFramePr>
        <p:xfrm>
          <a:off x="6156176" y="3212976"/>
          <a:ext cx="2879725" cy="360362"/>
        </p:xfrm>
        <a:graphic>
          <a:graphicData uri="http://schemas.openxmlformats.org/presentationml/2006/ole">
            <p:oleObj spid="_x0000_s1093" name="数式" r:id="rId4" imgW="1828249" imgH="228738" progId="Equation.3">
              <p:embed/>
            </p:oleObj>
          </a:graphicData>
        </a:graphic>
      </p:graphicFrame>
      <p:sp>
        <p:nvSpPr>
          <p:cNvPr id="23" name="テキスト ボックス 22"/>
          <p:cNvSpPr txBox="1"/>
          <p:nvPr/>
        </p:nvSpPr>
        <p:spPr>
          <a:xfrm flipH="1">
            <a:off x="5724128" y="3212976"/>
            <a:ext cx="45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f.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40747" y="9087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attice parameter  </a:t>
            </a:r>
            <a:r>
              <a:rPr kumimoji="1" lang="en-US" altLang="ja-JP" i="1" dirty="0" smtClean="0">
                <a:latin typeface="Times" pitchFamily="18" charset="0"/>
              </a:rPr>
              <a:t>a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下矢印 24"/>
          <p:cNvSpPr/>
          <p:nvPr/>
        </p:nvSpPr>
        <p:spPr>
          <a:xfrm>
            <a:off x="6803255" y="1196752"/>
            <a:ext cx="288032" cy="216024"/>
          </a:xfrm>
          <a:prstGeom prst="downArrow">
            <a:avLst/>
          </a:prstGeom>
          <a:solidFill>
            <a:srgbClr val="66FF66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1167" y="13407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transfer integral  </a:t>
            </a:r>
            <a:r>
              <a:rPr lang="en-US" altLang="ja-JP" i="1" dirty="0" smtClean="0">
                <a:latin typeface="Times" pitchFamily="18" charset="0"/>
              </a:rPr>
              <a:t>t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83175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band width  </a:t>
            </a:r>
            <a:r>
              <a:rPr lang="en-US" altLang="ja-JP" i="1" dirty="0" smtClean="0">
                <a:latin typeface="Times" pitchFamily="18" charset="0"/>
              </a:rPr>
              <a:t>W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11167" y="2204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density of states  </a:t>
            </a:r>
            <a:r>
              <a:rPr lang="en-US" altLang="ja-JP" i="1" dirty="0" smtClean="0">
                <a:latin typeface="Times" pitchFamily="18" charset="0"/>
              </a:rPr>
              <a:t>N</a:t>
            </a:r>
            <a:r>
              <a:rPr lang="en-US" altLang="ja-JP" dirty="0" smtClean="0">
                <a:latin typeface="Times" pitchFamily="18" charset="0"/>
              </a:rPr>
              <a:t>(</a:t>
            </a:r>
            <a:r>
              <a:rPr lang="en-US" altLang="ja-JP" i="1" dirty="0" smtClean="0">
                <a:latin typeface="Times" pitchFamily="18" charset="0"/>
              </a:rPr>
              <a:t>E</a:t>
            </a:r>
            <a:r>
              <a:rPr lang="en-US" altLang="ja-JP" i="1" baseline="-25000" dirty="0" smtClean="0">
                <a:latin typeface="Times" pitchFamily="18" charset="0"/>
              </a:rPr>
              <a:t>F</a:t>
            </a:r>
            <a:r>
              <a:rPr lang="en-US" altLang="ja-JP" dirty="0" smtClean="0">
                <a:latin typeface="Times" pitchFamily="18" charset="0"/>
              </a:rPr>
              <a:t>)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59239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Times" pitchFamily="18" charset="0"/>
              </a:rPr>
              <a:t>T</a:t>
            </a:r>
            <a:r>
              <a:rPr lang="en-US" altLang="ja-JP" i="1" baseline="-25000" dirty="0" smtClean="0">
                <a:latin typeface="Times" pitchFamily="18" charset="0"/>
              </a:rPr>
              <a:t>C</a:t>
            </a:r>
            <a:endParaRPr kumimoji="1" lang="ja-JP" altLang="en-US" baseline="-25000" dirty="0"/>
          </a:p>
        </p:txBody>
      </p:sp>
      <p:sp>
        <p:nvSpPr>
          <p:cNvPr id="30" name="下矢印 29"/>
          <p:cNvSpPr/>
          <p:nvPr/>
        </p:nvSpPr>
        <p:spPr>
          <a:xfrm>
            <a:off x="6803255" y="1628800"/>
            <a:ext cx="288032" cy="216024"/>
          </a:xfrm>
          <a:prstGeom prst="downArrow">
            <a:avLst/>
          </a:prstGeom>
          <a:solidFill>
            <a:srgbClr val="66FF66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>
            <a:off x="6803255" y="2060848"/>
            <a:ext cx="288032" cy="216024"/>
          </a:xfrm>
          <a:prstGeom prst="downArrow">
            <a:avLst/>
          </a:prstGeom>
          <a:solidFill>
            <a:srgbClr val="66FF66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>
            <a:off x="6803255" y="2564904"/>
            <a:ext cx="288032" cy="216024"/>
          </a:xfrm>
          <a:prstGeom prst="downArrow">
            <a:avLst/>
          </a:prstGeom>
          <a:solidFill>
            <a:srgbClr val="66FF66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 rot="5400000" flipH="1" flipV="1">
            <a:off x="7863844" y="1112917"/>
            <a:ext cx="328682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5400000" flipH="1" flipV="1">
            <a:off x="7791836" y="1576323"/>
            <a:ext cx="328682" cy="1588"/>
          </a:xfrm>
          <a:prstGeom prst="straightConnector1">
            <a:avLst/>
          </a:prstGeom>
          <a:ln w="41275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5400000" flipH="1" flipV="1">
            <a:off x="7575812" y="2008371"/>
            <a:ext cx="328682" cy="1588"/>
          </a:xfrm>
          <a:prstGeom prst="straightConnector1">
            <a:avLst/>
          </a:prstGeom>
          <a:ln w="41275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5400000" flipH="1" flipV="1">
            <a:off x="8223884" y="2440419"/>
            <a:ext cx="328682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 flipH="1" flipV="1">
            <a:off x="6999748" y="2903825"/>
            <a:ext cx="328682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203848" y="1916832"/>
            <a:ext cx="2592288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can be explained within the BCS theory</a:t>
            </a:r>
            <a:endParaRPr kumimoji="1" lang="ja-JP" altLang="en-US" sz="2000" dirty="0"/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-530986" y="1835241"/>
            <a:ext cx="18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o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ld study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-638997" y="532763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recent study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691680" y="6351711"/>
            <a:ext cx="6192688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can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not</a:t>
            </a:r>
            <a:r>
              <a:rPr lang="en-US" altLang="ja-JP" sz="2000" dirty="0" smtClean="0"/>
              <a:t> be explained within </a:t>
            </a:r>
            <a:r>
              <a:rPr lang="en-US" altLang="ja-JP" sz="2000" dirty="0" err="1" smtClean="0"/>
              <a:t>Migdal-Eliashberg</a:t>
            </a:r>
            <a:r>
              <a:rPr lang="en-US" altLang="ja-JP" sz="2000" dirty="0" smtClean="0"/>
              <a:t> theory</a:t>
            </a:r>
            <a:endParaRPr kumimoji="1" lang="ja-JP" altLang="en-US" sz="2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331640" y="1052736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solidFill>
                  <a:srgbClr val="3399FF"/>
                </a:solidFill>
              </a:rPr>
              <a:t>O.Gunnarsson</a:t>
            </a:r>
            <a:r>
              <a:rPr lang="en-US" altLang="ja-JP" sz="1200" dirty="0" smtClean="0">
                <a:solidFill>
                  <a:srgbClr val="3399FF"/>
                </a:solidFill>
              </a:rPr>
              <a:t> </a:t>
            </a:r>
            <a:r>
              <a:rPr lang="en-US" altLang="ja-JP" sz="1200" dirty="0" err="1" smtClean="0">
                <a:solidFill>
                  <a:srgbClr val="3399FF"/>
                </a:solidFill>
              </a:rPr>
              <a:t>Rev.Mod.Phys</a:t>
            </a:r>
            <a:r>
              <a:rPr lang="en-US" altLang="ja-JP" sz="1200" dirty="0" smtClean="0">
                <a:solidFill>
                  <a:srgbClr val="3399FF"/>
                </a:solidFill>
              </a:rPr>
              <a:t>. 69, 575 (1997)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76466"/>
            <a:ext cx="258384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直線矢印コネクタ 49"/>
          <p:cNvCxnSpPr/>
          <p:nvPr/>
        </p:nvCxnSpPr>
        <p:spPr>
          <a:xfrm flipH="1">
            <a:off x="3203848" y="4437112"/>
            <a:ext cx="648071" cy="2"/>
          </a:xfrm>
          <a:prstGeom prst="straightConnector1">
            <a:avLst/>
          </a:prstGeom>
          <a:ln w="349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3923928" y="422108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F0"/>
                </a:solidFill>
              </a:rPr>
              <a:t>A15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2051720" y="4437114"/>
            <a:ext cx="432048" cy="144016"/>
          </a:xfrm>
          <a:prstGeom prst="straightConnector1">
            <a:avLst/>
          </a:prstGeom>
          <a:ln w="349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1619672" y="42210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bg1">
                    <a:lumMod val="65000"/>
                  </a:schemeClr>
                </a:solidFill>
              </a:rPr>
              <a:t>fcc</a:t>
            </a:r>
            <a:endParaRPr kumimoji="1" lang="ja-JP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187624" y="6021290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Ganin</a:t>
            </a:r>
            <a:r>
              <a:rPr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al, Nature 466,221(2010)</a:t>
            </a:r>
            <a:endParaRPr lang="ja-JP" alt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179512" y="4077072"/>
            <a:ext cx="8496944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上下矢印 42"/>
          <p:cNvSpPr/>
          <p:nvPr/>
        </p:nvSpPr>
        <p:spPr>
          <a:xfrm>
            <a:off x="179512" y="3645024"/>
            <a:ext cx="504056" cy="864096"/>
          </a:xfrm>
          <a:prstGeom prst="upDownArrow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4521" y="4221090"/>
            <a:ext cx="297787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5364088" y="6021290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R. Akashi and R. </a:t>
            </a:r>
            <a:r>
              <a:rPr lang="en-US" altLang="ja-JP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Arita</a:t>
            </a:r>
            <a:r>
              <a:rPr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PRB </a:t>
            </a:r>
            <a:r>
              <a:rPr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88</a:t>
            </a:r>
            <a:r>
              <a:rPr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054510 (2013)</a:t>
            </a:r>
            <a:endParaRPr lang="ja-JP" alt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69424" y="3563724"/>
            <a:ext cx="114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ω</a:t>
            </a:r>
            <a:r>
              <a:rPr lang="en-US" altLang="ja-JP" baseline="-25000" dirty="0" smtClean="0"/>
              <a:t>D</a:t>
            </a:r>
            <a:r>
              <a:rPr lang="en-US" altLang="ja-JP" dirty="0" smtClean="0"/>
              <a:t>~1000K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105273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Motivation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1987" y="2924944"/>
            <a:ext cx="72644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Q. </a:t>
            </a:r>
            <a:r>
              <a:rPr lang="en-US" altLang="ja-JP" sz="2800" dirty="0" smtClean="0"/>
              <a:t>What is the mechanism of superconductivity?</a:t>
            </a:r>
          </a:p>
          <a:p>
            <a:endParaRPr kumimoji="1" lang="en-US" altLang="ja-JP" sz="2800" dirty="0"/>
          </a:p>
          <a:p>
            <a:r>
              <a:rPr lang="en-US" altLang="ja-JP" sz="2800" dirty="0" smtClean="0"/>
              <a:t>Q. Origin of low-spin state? </a:t>
            </a:r>
          </a:p>
          <a:p>
            <a:endParaRPr kumimoji="1" lang="en-US" altLang="ja-JP" sz="2800" dirty="0"/>
          </a:p>
          <a:p>
            <a:r>
              <a:rPr lang="en-US" altLang="ja-JP" sz="2800" dirty="0" smtClean="0"/>
              <a:t>Q. Unified description of the phase diagram?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右矢印 43"/>
          <p:cNvSpPr/>
          <p:nvPr/>
        </p:nvSpPr>
        <p:spPr>
          <a:xfrm>
            <a:off x="3923928" y="4437112"/>
            <a:ext cx="648072" cy="648072"/>
          </a:xfrm>
          <a:prstGeom prst="rightArrow">
            <a:avLst/>
          </a:prstGeom>
          <a:solidFill>
            <a:srgbClr val="66FF66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64"/>
          <p:cNvGrpSpPr>
            <a:grpSpLocks noChangeAspect="1"/>
          </p:cNvGrpSpPr>
          <p:nvPr/>
        </p:nvGrpSpPr>
        <p:grpSpPr>
          <a:xfrm>
            <a:off x="5466395" y="3177352"/>
            <a:ext cx="3181598" cy="3420000"/>
            <a:chOff x="5101704" y="2852936"/>
            <a:chExt cx="3477223" cy="3434283"/>
          </a:xfrm>
        </p:grpSpPr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5760000" y="3789040"/>
              <a:ext cx="2520280" cy="1080120"/>
            </a:xfrm>
            <a:prstGeom prst="rect">
              <a:avLst/>
            </a:prstGeom>
            <a:solidFill>
              <a:srgbClr val="FF99CC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13" tIns="45706" rIns="91413" bIns="45706" anchor="ctr"/>
            <a:lstStyle/>
            <a:p>
              <a:endParaRPr lang="ja-JP" altLang="en-US" sz="1800">
                <a:latin typeface="Calibri" pitchFamily="34" charset="0"/>
              </a:endParaRPr>
            </a:p>
          </p:txBody>
        </p:sp>
        <p:grpSp>
          <p:nvGrpSpPr>
            <p:cNvPr id="4" name="グループ化 41"/>
            <p:cNvGrpSpPr/>
            <p:nvPr/>
          </p:nvGrpSpPr>
          <p:grpSpPr>
            <a:xfrm>
              <a:off x="5101704" y="2852936"/>
              <a:ext cx="3168848" cy="3434283"/>
              <a:chOff x="4885680" y="2780928"/>
              <a:chExt cx="3168848" cy="3434283"/>
            </a:xfrm>
          </p:grpSpPr>
          <p:grpSp>
            <p:nvGrpSpPr>
              <p:cNvPr id="5" name="グループ化 22"/>
              <p:cNvGrpSpPr/>
              <p:nvPr/>
            </p:nvGrpSpPr>
            <p:grpSpPr>
              <a:xfrm>
                <a:off x="5508104" y="2780928"/>
                <a:ext cx="2546424" cy="3434283"/>
                <a:chOff x="3320876" y="2201689"/>
                <a:chExt cx="3365500" cy="4373562"/>
              </a:xfrm>
            </p:grpSpPr>
            <p:sp>
              <p:nvSpPr>
                <p:cNvPr id="24" name="Rectangle 4"/>
                <p:cNvSpPr>
                  <a:spLocks noChangeAspect="1" noChangeArrowheads="1"/>
                </p:cNvSpPr>
                <p:nvPr/>
              </p:nvSpPr>
              <p:spPr bwMode="auto">
                <a:xfrm>
                  <a:off x="3355801" y="2201689"/>
                  <a:ext cx="3330575" cy="43703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6" rIns="91413" bIns="45706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26" name="Freeform 6"/>
                <p:cNvSpPr>
                  <a:spLocks noChangeAspect="1"/>
                </p:cNvSpPr>
                <p:nvPr/>
              </p:nvSpPr>
              <p:spPr bwMode="auto">
                <a:xfrm>
                  <a:off x="3320876" y="3451051"/>
                  <a:ext cx="3330575" cy="1304925"/>
                </a:xfrm>
                <a:custGeom>
                  <a:avLst/>
                  <a:gdLst>
                    <a:gd name="T0" fmla="*/ 0 w 1776"/>
                    <a:gd name="T1" fmla="*/ 2147483647 h 717"/>
                    <a:gd name="T2" fmla="*/ 2147483647 w 1776"/>
                    <a:gd name="T3" fmla="*/ 2147483647 h 717"/>
                    <a:gd name="T4" fmla="*/ 2147483647 w 1776"/>
                    <a:gd name="T5" fmla="*/ 2147483647 h 717"/>
                    <a:gd name="T6" fmla="*/ 2147483647 w 1776"/>
                    <a:gd name="T7" fmla="*/ 2147483647 h 717"/>
                    <a:gd name="T8" fmla="*/ 2147483647 w 1776"/>
                    <a:gd name="T9" fmla="*/ 2147483647 h 7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6"/>
                    <a:gd name="T16" fmla="*/ 0 h 717"/>
                    <a:gd name="T17" fmla="*/ 1776 w 1776"/>
                    <a:gd name="T18" fmla="*/ 717 h 7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6" h="717">
                      <a:moveTo>
                        <a:pt x="0" y="130"/>
                      </a:moveTo>
                      <a:cubicBezTo>
                        <a:pt x="44" y="185"/>
                        <a:pt x="102" y="474"/>
                        <a:pt x="262" y="458"/>
                      </a:cubicBezTo>
                      <a:cubicBezTo>
                        <a:pt x="422" y="442"/>
                        <a:pt x="760" y="0"/>
                        <a:pt x="960" y="34"/>
                      </a:cubicBezTo>
                      <a:cubicBezTo>
                        <a:pt x="1160" y="68"/>
                        <a:pt x="1325" y="605"/>
                        <a:pt x="1461" y="661"/>
                      </a:cubicBezTo>
                      <a:cubicBezTo>
                        <a:pt x="1597" y="717"/>
                        <a:pt x="1710" y="431"/>
                        <a:pt x="1776" y="37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1413" tIns="45706" rIns="91413" bIns="45706"/>
                <a:lstStyle/>
                <a:p>
                  <a:endParaRPr lang="ja-JP" altLang="en-US"/>
                </a:p>
              </p:txBody>
            </p:sp>
            <p:sp>
              <p:nvSpPr>
                <p:cNvPr id="27" name="Freeform 7"/>
                <p:cNvSpPr>
                  <a:spLocks noChangeAspect="1"/>
                </p:cNvSpPr>
                <p:nvPr/>
              </p:nvSpPr>
              <p:spPr bwMode="auto">
                <a:xfrm>
                  <a:off x="3320876" y="3512964"/>
                  <a:ext cx="3324225" cy="612775"/>
                </a:xfrm>
                <a:custGeom>
                  <a:avLst/>
                  <a:gdLst>
                    <a:gd name="T0" fmla="*/ 0 w 1773"/>
                    <a:gd name="T1" fmla="*/ 2147483647 h 337"/>
                    <a:gd name="T2" fmla="*/ 2147483647 w 1773"/>
                    <a:gd name="T3" fmla="*/ 2147483647 h 337"/>
                    <a:gd name="T4" fmla="*/ 2147483647 w 1773"/>
                    <a:gd name="T5" fmla="*/ 2147483647 h 337"/>
                    <a:gd name="T6" fmla="*/ 2147483647 w 1773"/>
                    <a:gd name="T7" fmla="*/ 2147483647 h 337"/>
                    <a:gd name="T8" fmla="*/ 2147483647 w 1773"/>
                    <a:gd name="T9" fmla="*/ 2147483647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3"/>
                    <a:gd name="T16" fmla="*/ 0 h 337"/>
                    <a:gd name="T17" fmla="*/ 1773 w 1773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3" h="337">
                      <a:moveTo>
                        <a:pt x="0" y="84"/>
                      </a:moveTo>
                      <a:cubicBezTo>
                        <a:pt x="81" y="76"/>
                        <a:pt x="324" y="0"/>
                        <a:pt x="486" y="39"/>
                      </a:cubicBezTo>
                      <a:cubicBezTo>
                        <a:pt x="648" y="78"/>
                        <a:pt x="823" y="311"/>
                        <a:pt x="974" y="317"/>
                      </a:cubicBezTo>
                      <a:cubicBezTo>
                        <a:pt x="1125" y="323"/>
                        <a:pt x="1261" y="70"/>
                        <a:pt x="1394" y="73"/>
                      </a:cubicBezTo>
                      <a:cubicBezTo>
                        <a:pt x="1527" y="76"/>
                        <a:pt x="1694" y="282"/>
                        <a:pt x="1773" y="337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1413" tIns="45706" rIns="91413" bIns="45706"/>
                <a:lstStyle/>
                <a:p>
                  <a:endParaRPr lang="ja-JP" altLang="en-US"/>
                </a:p>
              </p:txBody>
            </p:sp>
            <p:sp>
              <p:nvSpPr>
                <p:cNvPr id="31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3347864" y="2204864"/>
                  <a:ext cx="3330575" cy="437038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6" rIns="91413" bIns="45706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40" name="AutoShape 23"/>
              <p:cNvSpPr>
                <a:spLocks noChangeArrowheads="1"/>
              </p:cNvSpPr>
              <p:nvPr/>
            </p:nvSpPr>
            <p:spPr bwMode="auto">
              <a:xfrm rot="11060481" flipH="1">
                <a:off x="4909960" y="4383583"/>
                <a:ext cx="527790" cy="1043810"/>
              </a:xfrm>
              <a:prstGeom prst="curvedRightArrow">
                <a:avLst>
                  <a:gd name="adj1" fmla="val 33352"/>
                  <a:gd name="adj2" fmla="val 66704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91413" tIns="45706" rIns="91413" bIns="45706" anchor="ctr"/>
              <a:lstStyle/>
              <a:p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41" name="AutoShape 24"/>
              <p:cNvSpPr>
                <a:spLocks noChangeArrowheads="1"/>
              </p:cNvSpPr>
              <p:nvPr/>
            </p:nvSpPr>
            <p:spPr bwMode="auto">
              <a:xfrm>
                <a:off x="4885680" y="3212976"/>
                <a:ext cx="595189" cy="1007939"/>
              </a:xfrm>
              <a:prstGeom prst="curvedRightArrow">
                <a:avLst>
                  <a:gd name="adj1" fmla="val 31070"/>
                  <a:gd name="adj2" fmla="val 62140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91413" tIns="45706" rIns="91413" bIns="45706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sp>
          <p:nvSpPr>
            <p:cNvPr id="51" name="Line 93"/>
            <p:cNvSpPr>
              <a:spLocks noChangeShapeType="1"/>
            </p:cNvSpPr>
            <p:nvPr/>
          </p:nvSpPr>
          <p:spPr bwMode="auto">
            <a:xfrm>
              <a:off x="5724128" y="4149080"/>
              <a:ext cx="252028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lIns="91413" tIns="45706" rIns="91413" bIns="45706"/>
            <a:lstStyle/>
            <a:p>
              <a:endParaRPr lang="ja-JP" altLang="en-US"/>
            </a:p>
          </p:txBody>
        </p:sp>
        <p:sp>
          <p:nvSpPr>
            <p:cNvPr id="52" name="Text Box 94"/>
            <p:cNvSpPr txBox="1">
              <a:spLocks noChangeArrowheads="1"/>
            </p:cNvSpPr>
            <p:nvPr/>
          </p:nvSpPr>
          <p:spPr bwMode="auto">
            <a:xfrm>
              <a:off x="8166689" y="3861048"/>
              <a:ext cx="412238" cy="3385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91413" tIns="45706" rIns="91413" bIns="45706">
              <a:spAutoFit/>
            </a:bodyPr>
            <a:lstStyle/>
            <a:p>
              <a:r>
                <a:rPr lang="en-US" altLang="ja-JP" sz="16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altLang="ja-JP" sz="1600" b="1" i="1" baseline="-25000" dirty="0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endParaRPr lang="en-US" altLang="ja-JP" sz="1600" i="1" baseline="-25000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61" name="Text Box 92"/>
            <p:cNvSpPr txBox="1">
              <a:spLocks noChangeArrowheads="1"/>
            </p:cNvSpPr>
            <p:nvPr/>
          </p:nvSpPr>
          <p:spPr bwMode="auto">
            <a:xfrm>
              <a:off x="6000954" y="4469079"/>
              <a:ext cx="1667390" cy="40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3" tIns="45706" rIns="91413" bIns="45706">
              <a:spAutoFit/>
            </a:bodyPr>
            <a:lstStyle/>
            <a:p>
              <a:r>
                <a:rPr lang="en-US" altLang="ja-JP" sz="2000" b="1" dirty="0">
                  <a:solidFill>
                    <a:srgbClr val="FF0000"/>
                  </a:solidFill>
                  <a:latin typeface="Verdana" pitchFamily="34" charset="0"/>
                </a:rPr>
                <a:t>Target (</a:t>
              </a:r>
              <a:r>
                <a:rPr lang="en-US" altLang="ja-JP" sz="2000" b="1" i="1" dirty="0">
                  <a:solidFill>
                    <a:srgbClr val="FF0000"/>
                  </a:solidFill>
                  <a:latin typeface="Verdana" pitchFamily="34" charset="0"/>
                </a:rPr>
                <a:t>T</a:t>
              </a:r>
              <a:r>
                <a:rPr lang="en-US" altLang="ja-JP" sz="2000" b="1" dirty="0">
                  <a:solidFill>
                    <a:srgbClr val="FF0000"/>
                  </a:solidFill>
                  <a:latin typeface="Verdana" pitchFamily="34" charset="0"/>
                </a:rPr>
                <a:t>)</a:t>
              </a:r>
            </a:p>
          </p:txBody>
        </p:sp>
        <p:sp>
          <p:nvSpPr>
            <p:cNvPr id="62" name="Text Box 90"/>
            <p:cNvSpPr txBox="1">
              <a:spLocks noChangeArrowheads="1"/>
            </p:cNvSpPr>
            <p:nvPr/>
          </p:nvSpPr>
          <p:spPr bwMode="auto">
            <a:xfrm>
              <a:off x="6228184" y="5373216"/>
              <a:ext cx="1752261" cy="40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3" tIns="45706" rIns="91413" bIns="45706">
              <a:spAutoFit/>
            </a:bodyPr>
            <a:lstStyle/>
            <a:p>
              <a:r>
                <a:rPr lang="en-US" altLang="ja-JP" sz="2000" b="1" dirty="0" smtClean="0">
                  <a:latin typeface="Verdana" pitchFamily="34" charset="0"/>
                </a:rPr>
                <a:t>trace out</a:t>
              </a:r>
              <a:endParaRPr lang="en-US" altLang="ja-JP" sz="2000" b="1" dirty="0">
                <a:latin typeface="Verdana" pitchFamily="34" charset="0"/>
              </a:endParaRPr>
            </a:p>
          </p:txBody>
        </p:sp>
        <p:sp>
          <p:nvSpPr>
            <p:cNvPr id="63" name="Text Box 91"/>
            <p:cNvSpPr txBox="1">
              <a:spLocks noChangeArrowheads="1"/>
            </p:cNvSpPr>
            <p:nvPr/>
          </p:nvSpPr>
          <p:spPr bwMode="auto">
            <a:xfrm>
              <a:off x="6228184" y="3140968"/>
              <a:ext cx="1486250" cy="40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3" tIns="45706" rIns="91413" bIns="45706">
              <a:spAutoFit/>
            </a:bodyPr>
            <a:lstStyle/>
            <a:p>
              <a:r>
                <a:rPr lang="en-US" altLang="ja-JP" sz="2000" b="1" dirty="0" smtClean="0">
                  <a:latin typeface="Verdana" pitchFamily="34" charset="0"/>
                </a:rPr>
                <a:t>trace out</a:t>
              </a:r>
              <a:endParaRPr lang="en-US" altLang="ja-JP" sz="2000" b="1" dirty="0">
                <a:latin typeface="Verdana" pitchFamily="34" charset="0"/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 rot="-5400000">
            <a:off x="4113530" y="4391525"/>
            <a:ext cx="20162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renormalize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251520" y="1916832"/>
          <a:ext cx="4104456" cy="586350"/>
        </p:xfrm>
        <a:graphic>
          <a:graphicData uri="http://schemas.openxmlformats.org/presentationml/2006/ole">
            <p:oleObj spid="_x0000_s25660" name="数式" r:id="rId3" imgW="3606341" imgH="520861" progId="Equation.3">
              <p:embed/>
            </p:oleObj>
          </a:graphicData>
        </a:graphic>
      </p:graphicFrame>
      <p:graphicFrame>
        <p:nvGraphicFramePr>
          <p:cNvPr id="32771" name="Object 12"/>
          <p:cNvGraphicFramePr>
            <a:graphicFrameLocks noChangeAspect="1"/>
          </p:cNvGraphicFramePr>
          <p:nvPr/>
        </p:nvGraphicFramePr>
        <p:xfrm>
          <a:off x="5004048" y="1916832"/>
          <a:ext cx="3808015" cy="587167"/>
        </p:xfrm>
        <a:graphic>
          <a:graphicData uri="http://schemas.openxmlformats.org/presentationml/2006/ole">
            <p:oleObj spid="_x0000_s25661" name="数式" r:id="rId4" imgW="2755326" imgH="456924" progId="Equation.3">
              <p:embed/>
            </p:oleObj>
          </a:graphicData>
        </a:graphic>
      </p:graphicFrame>
      <p:sp>
        <p:nvSpPr>
          <p:cNvPr id="67" name="テキスト ボックス 66"/>
          <p:cNvSpPr txBox="1"/>
          <p:nvPr/>
        </p:nvSpPr>
        <p:spPr>
          <a:xfrm>
            <a:off x="5148064" y="1239143"/>
            <a:ext cx="3528392" cy="461665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cs typeface="Times New Roman" pitchFamily="18" charset="0"/>
              </a:rPr>
              <a:t>Effective Hamiltonian </a:t>
            </a:r>
            <a:endParaRPr kumimoji="1" lang="ja-JP" altLang="en-US" sz="2400" dirty="0" smtClean="0">
              <a:cs typeface="Times New Roman" pitchFamily="18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95536" y="1268760"/>
            <a:ext cx="3816424" cy="46166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i="1" dirty="0" err="1" smtClean="0">
                <a:cs typeface="Times New Roman" pitchFamily="18" charset="0"/>
              </a:rPr>
              <a:t>Ab</a:t>
            </a:r>
            <a:r>
              <a:rPr lang="en-US" altLang="ja-JP" sz="2400" i="1" dirty="0" smtClean="0">
                <a:cs typeface="Times New Roman" pitchFamily="18" charset="0"/>
              </a:rPr>
              <a:t> initio</a:t>
            </a:r>
            <a:r>
              <a:rPr lang="en-US" altLang="ja-JP" sz="2400" dirty="0" smtClean="0">
                <a:cs typeface="Times New Roman" pitchFamily="18" charset="0"/>
              </a:rPr>
              <a:t> Hamiltonian</a:t>
            </a:r>
            <a:endParaRPr lang="ja-JP" altLang="en-US" sz="2400" dirty="0" smtClean="0">
              <a:cs typeface="Times New Roman" pitchFamily="18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43608" y="2564904"/>
            <a:ext cx="23762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cs typeface="Times New Roman" pitchFamily="18" charset="0"/>
              </a:rPr>
              <a:t>g</a:t>
            </a:r>
            <a:r>
              <a:rPr kumimoji="1" lang="en-US" altLang="ja-JP" sz="2000" dirty="0" smtClean="0">
                <a:solidFill>
                  <a:srgbClr val="FF0000"/>
                </a:solidFill>
                <a:cs typeface="Times New Roman" pitchFamily="18" charset="0"/>
              </a:rPr>
              <a:t>lobal energy scale</a:t>
            </a:r>
            <a:endParaRPr kumimoji="1" lang="ja-JP" altLang="en-US" sz="20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868144" y="2564904"/>
            <a:ext cx="23762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FF"/>
                </a:solidFill>
                <a:cs typeface="Times New Roman" pitchFamily="18" charset="0"/>
              </a:rPr>
              <a:t>low</a:t>
            </a:r>
            <a:r>
              <a:rPr kumimoji="1" lang="en-US" altLang="ja-JP" sz="2000" dirty="0" smtClean="0">
                <a:solidFill>
                  <a:srgbClr val="0000FF"/>
                </a:solidFill>
                <a:cs typeface="Times New Roman" pitchFamily="18" charset="0"/>
              </a:rPr>
              <a:t> energy scale</a:t>
            </a:r>
            <a:endParaRPr kumimoji="1" lang="ja-JP" altLang="en-US" sz="200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5" name="Picture 2" descr="C:\Users\nomura\Desktop\carbon_paper_2012\paper1\global.ba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3041407"/>
            <a:ext cx="3348879" cy="3627953"/>
          </a:xfrm>
          <a:prstGeom prst="rect">
            <a:avLst/>
          </a:prstGeom>
          <a:noFill/>
        </p:spPr>
      </p:pic>
      <p:sp>
        <p:nvSpPr>
          <p:cNvPr id="46" name="Text Box 90"/>
          <p:cNvSpPr txBox="1">
            <a:spLocks noChangeArrowheads="1"/>
          </p:cNvSpPr>
          <p:nvPr/>
        </p:nvSpPr>
        <p:spPr bwMode="auto">
          <a:xfrm>
            <a:off x="1305462" y="5494042"/>
            <a:ext cx="2186418" cy="4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altLang="ja-JP" sz="2000" b="1" dirty="0">
                <a:solidFill>
                  <a:srgbClr val="3333FF"/>
                </a:solidFill>
                <a:latin typeface="Verdana" pitchFamily="34" charset="0"/>
              </a:rPr>
              <a:t>Occupied (</a:t>
            </a:r>
            <a:r>
              <a:rPr lang="en-US" altLang="ja-JP" sz="2000" b="1" i="1" dirty="0">
                <a:solidFill>
                  <a:srgbClr val="3333FF"/>
                </a:solidFill>
                <a:latin typeface="Verdana" pitchFamily="34" charset="0"/>
              </a:rPr>
              <a:t>O</a:t>
            </a:r>
            <a:r>
              <a:rPr lang="en-US" altLang="ja-JP" sz="2000" b="1" dirty="0">
                <a:solidFill>
                  <a:srgbClr val="3333FF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47" name="Text Box 91"/>
          <p:cNvSpPr txBox="1">
            <a:spLocks noChangeArrowheads="1"/>
          </p:cNvSpPr>
          <p:nvPr/>
        </p:nvSpPr>
        <p:spPr bwMode="auto">
          <a:xfrm>
            <a:off x="1403648" y="3604983"/>
            <a:ext cx="1866255" cy="4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altLang="ja-JP" sz="2000" b="1" dirty="0">
                <a:solidFill>
                  <a:srgbClr val="008000"/>
                </a:solidFill>
                <a:latin typeface="Verdana" pitchFamily="34" charset="0"/>
              </a:rPr>
              <a:t>Virtual (</a:t>
            </a:r>
            <a:r>
              <a:rPr lang="en-US" altLang="ja-JP" sz="2000" b="1" i="1" dirty="0">
                <a:solidFill>
                  <a:srgbClr val="008000"/>
                </a:solidFill>
                <a:latin typeface="Verdana" pitchFamily="34" charset="0"/>
              </a:rPr>
              <a:t>V</a:t>
            </a:r>
            <a:r>
              <a:rPr lang="en-US" altLang="ja-JP" sz="2000" b="1" dirty="0">
                <a:solidFill>
                  <a:srgbClr val="008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48" name="Text Box 92"/>
          <p:cNvSpPr txBox="1">
            <a:spLocks noChangeArrowheads="1"/>
          </p:cNvSpPr>
          <p:nvPr/>
        </p:nvSpPr>
        <p:spPr bwMode="auto">
          <a:xfrm>
            <a:off x="1475656" y="4563127"/>
            <a:ext cx="1665990" cy="4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altLang="ja-JP" sz="2000" b="1" dirty="0">
                <a:latin typeface="Verdana" pitchFamily="34" charset="0"/>
              </a:rPr>
              <a:t>Target (</a:t>
            </a:r>
            <a:r>
              <a:rPr lang="en-US" altLang="ja-JP" sz="2000" b="1" i="1" dirty="0">
                <a:latin typeface="Verdana" pitchFamily="34" charset="0"/>
              </a:rPr>
              <a:t>T</a:t>
            </a:r>
            <a:r>
              <a:rPr lang="en-US" altLang="ja-JP" sz="2000" b="1" dirty="0">
                <a:latin typeface="Verdana" pitchFamily="34" charset="0"/>
              </a:rPr>
              <a:t>)</a:t>
            </a: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solidFill>
                  <a:srgbClr val="000000"/>
                </a:solidFill>
              </a:rPr>
              <a:t>Effective low-energy model</a:t>
            </a:r>
            <a:endParaRPr lang="ja-JP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0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i="1" dirty="0" err="1" smtClean="0">
                <a:solidFill>
                  <a:srgbClr val="000000"/>
                </a:solidFill>
              </a:rPr>
              <a:t>Ab</a:t>
            </a:r>
            <a:r>
              <a:rPr kumimoji="1" lang="en-US" altLang="ja-JP" sz="2800" i="1" dirty="0" smtClean="0">
                <a:solidFill>
                  <a:srgbClr val="000000"/>
                </a:solidFill>
              </a:rPr>
              <a:t> initio </a:t>
            </a:r>
            <a:r>
              <a:rPr kumimoji="1" lang="en-US" altLang="ja-JP" sz="2800" dirty="0" err="1" smtClean="0">
                <a:solidFill>
                  <a:srgbClr val="000000"/>
                </a:solidFill>
              </a:rPr>
              <a:t>downfolding</a:t>
            </a:r>
            <a:r>
              <a:rPr kumimoji="1" lang="en-US" altLang="ja-JP" sz="2800" dirty="0" smtClean="0">
                <a:solidFill>
                  <a:srgbClr val="000000"/>
                </a:solidFill>
              </a:rPr>
              <a:t> for </a:t>
            </a:r>
            <a:br>
              <a:rPr kumimoji="1" lang="en-US" altLang="ja-JP" sz="2800" dirty="0" smtClean="0">
                <a:solidFill>
                  <a:srgbClr val="000000"/>
                </a:solidFill>
              </a:rPr>
            </a:br>
            <a:r>
              <a:rPr kumimoji="1" lang="en-US" altLang="ja-JP" sz="2800" dirty="0" smtClean="0">
                <a:solidFill>
                  <a:srgbClr val="000000"/>
                </a:solidFill>
              </a:rPr>
              <a:t>electron-phonon coupled systems</a:t>
            </a:r>
            <a:endParaRPr kumimoji="1"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693332"/>
            <a:ext cx="6254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Low-energy models for electron-phonon coupled systems: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3501008"/>
            <a:ext cx="6724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i,j</a:t>
            </a:r>
            <a:r>
              <a:rPr lang="en-US" altLang="ja-JP" dirty="0" smtClean="0"/>
              <a:t>: orbital (</a:t>
            </a:r>
            <a:r>
              <a:rPr lang="en-US" altLang="ja-JP" dirty="0" err="1" smtClean="0"/>
              <a:t>Wannier</a:t>
            </a:r>
            <a:r>
              <a:rPr lang="en-US" altLang="ja-JP" dirty="0" smtClean="0"/>
              <a:t>) indices       (w):  </a:t>
            </a:r>
            <a:r>
              <a:rPr lang="en-US" altLang="ja-JP" dirty="0" err="1" smtClean="0"/>
              <a:t>Wannier</a:t>
            </a:r>
            <a:r>
              <a:rPr lang="en-US" altLang="ja-JP" dirty="0" smtClean="0"/>
              <a:t> gauge        </a:t>
            </a:r>
            <a:r>
              <a:rPr lang="en-US" altLang="ja-JP" dirty="0" smtClean="0">
                <a:latin typeface="Symbol" charset="2"/>
                <a:cs typeface="Symbol" charset="2"/>
              </a:rPr>
              <a:t>s </a:t>
            </a:r>
            <a:r>
              <a:rPr lang="en-US" altLang="ja-JP" dirty="0" smtClean="0"/>
              <a:t>: spin index</a:t>
            </a:r>
          </a:p>
          <a:p>
            <a:endParaRPr lang="en-US" altLang="ja-JP" dirty="0" smtClean="0"/>
          </a:p>
          <a:p>
            <a:r>
              <a:rPr kumimoji="1" lang="en-US" altLang="ja-JP" i="1" dirty="0" smtClean="0"/>
              <a:t>O</a:t>
            </a:r>
            <a:r>
              <a:rPr kumimoji="1" lang="en-US" altLang="ja-JP" baseline="30000" dirty="0" smtClean="0"/>
              <a:t>(</a:t>
            </a:r>
            <a:r>
              <a:rPr kumimoji="1" lang="en-US" altLang="ja-JP" i="1" baseline="30000" dirty="0" smtClean="0"/>
              <a:t>p</a:t>
            </a:r>
            <a:r>
              <a:rPr kumimoji="1" lang="en-US" altLang="ja-JP" baseline="30000" dirty="0" smtClean="0"/>
              <a:t>)</a:t>
            </a:r>
            <a:r>
              <a:rPr kumimoji="1" lang="en-US" altLang="ja-JP" dirty="0" smtClean="0"/>
              <a:t>: the quantity with constraint (partially screened)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4230" y="5086345"/>
            <a:ext cx="47500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Q. How do we </a:t>
            </a:r>
            <a:r>
              <a:rPr lang="en-US" altLang="ja-JP" sz="2200" dirty="0" smtClean="0"/>
              <a:t>evalu</a:t>
            </a:r>
            <a:r>
              <a:rPr kumimoji="1" lang="en-US" altLang="ja-JP" sz="2200" dirty="0" smtClean="0"/>
              <a:t>ate one-body part ? </a:t>
            </a:r>
            <a:endParaRPr kumimoji="1" lang="ja-JP" altLang="en-US" sz="2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55238"/>
            <a:ext cx="6729568" cy="11737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907704" y="5693186"/>
            <a:ext cx="5330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A. </a:t>
            </a:r>
            <a:r>
              <a:rPr lang="en-US" altLang="ja-JP" sz="2000" dirty="0"/>
              <a:t>M</a:t>
            </a:r>
            <a:r>
              <a:rPr lang="en-US" altLang="ja-JP" sz="2000" dirty="0" smtClean="0"/>
              <a:t>aximally localized </a:t>
            </a:r>
            <a:r>
              <a:rPr lang="en-US" altLang="ja-JP" sz="2000" dirty="0" err="1" smtClean="0"/>
              <a:t>Wannier</a:t>
            </a:r>
            <a:r>
              <a:rPr lang="en-US" altLang="ja-JP" sz="2000" dirty="0" smtClean="0"/>
              <a:t> function (</a:t>
            </a:r>
            <a:r>
              <a:rPr lang="en-US" altLang="ja-JP" sz="2000" dirty="0" err="1" smtClean="0"/>
              <a:t>maxloc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2411760" y="6146140"/>
            <a:ext cx="4752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3399FF"/>
                </a:solidFill>
              </a:rPr>
              <a:t>N. </a:t>
            </a:r>
            <a:r>
              <a:rPr lang="en-US" altLang="ja-JP" sz="1400" dirty="0" err="1">
                <a:solidFill>
                  <a:srgbClr val="3399FF"/>
                </a:solidFill>
              </a:rPr>
              <a:t>Marzari</a:t>
            </a:r>
            <a:r>
              <a:rPr lang="en-US" altLang="ja-JP" sz="1400" dirty="0">
                <a:solidFill>
                  <a:srgbClr val="3399FF"/>
                </a:solidFill>
              </a:rPr>
              <a:t> and D. Vanderbilt, Phys. Rev. B. 56 12847 (1997) </a:t>
            </a:r>
          </a:p>
          <a:p>
            <a:pPr>
              <a:defRPr/>
            </a:pPr>
            <a:r>
              <a:rPr lang="en-US" altLang="ja-JP" sz="1400" dirty="0">
                <a:solidFill>
                  <a:srgbClr val="3399FF"/>
                </a:solidFill>
              </a:rPr>
              <a:t>I. Souza et al., ibid. 65, 035109 (2001)</a:t>
            </a:r>
            <a:endParaRPr lang="ja-JP" alt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9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nomura\Desktop\carbon_paper_2012\paper1\fcc_K3C60_b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024336" cy="3572705"/>
          </a:xfrm>
          <a:prstGeom prst="rect">
            <a:avLst/>
          </a:prstGeom>
          <a:noFill/>
        </p:spPr>
      </p:pic>
      <p:sp>
        <p:nvSpPr>
          <p:cNvPr id="22" name="右中かっこ 21"/>
          <p:cNvSpPr/>
          <p:nvPr/>
        </p:nvSpPr>
        <p:spPr>
          <a:xfrm>
            <a:off x="3203848" y="3429000"/>
            <a:ext cx="144016" cy="36004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47864" y="3225170"/>
            <a:ext cx="14401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200" i="1" dirty="0" smtClean="0">
                <a:cs typeface="Times New Roman" pitchFamily="18" charset="0"/>
              </a:rPr>
              <a:t>t</a:t>
            </a:r>
            <a:r>
              <a:rPr lang="en-US" altLang="ja-JP" sz="2200" baseline="-25000" dirty="0" smtClean="0">
                <a:cs typeface="Times New Roman" pitchFamily="18" charset="0"/>
              </a:rPr>
              <a:t>1</a:t>
            </a:r>
            <a:r>
              <a:rPr lang="en-US" altLang="ja-JP" sz="2200" i="1" baseline="-25000" dirty="0" smtClean="0">
                <a:cs typeface="Times New Roman" pitchFamily="18" charset="0"/>
              </a:rPr>
              <a:t>u</a:t>
            </a:r>
            <a:r>
              <a:rPr lang="en-US" altLang="ja-JP" sz="2200" dirty="0" smtClean="0">
                <a:cs typeface="Times New Roman" pitchFamily="18" charset="0"/>
              </a:rPr>
              <a:t> band</a:t>
            </a:r>
          </a:p>
          <a:p>
            <a:r>
              <a:rPr kumimoji="1" lang="en-US" altLang="ja-JP" sz="2200" i="1" dirty="0" smtClean="0">
                <a:cs typeface="Times New Roman" pitchFamily="18" charset="0"/>
              </a:rPr>
              <a:t>W</a:t>
            </a:r>
            <a:r>
              <a:rPr kumimoji="1" lang="en-US" altLang="ja-JP" sz="2200" dirty="0" smtClean="0">
                <a:cs typeface="Times New Roman" pitchFamily="18" charset="0"/>
              </a:rPr>
              <a:t>=0.51eV</a:t>
            </a:r>
            <a:endParaRPr kumimoji="1" lang="ja-JP" altLang="en-US" sz="2200" dirty="0" smtClean="0">
              <a:cs typeface="Times New Roman" pitchFamily="18" charset="0"/>
            </a:endParaRPr>
          </a:p>
        </p:txBody>
      </p:sp>
      <p:sp>
        <p:nvSpPr>
          <p:cNvPr id="33" name="Text Box 92"/>
          <p:cNvSpPr txBox="1">
            <a:spLocks noChangeArrowheads="1"/>
          </p:cNvSpPr>
          <p:nvPr/>
        </p:nvSpPr>
        <p:spPr bwMode="auto">
          <a:xfrm>
            <a:off x="1187624" y="3604983"/>
            <a:ext cx="1667390" cy="4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altLang="ja-JP" sz="2000" b="1" dirty="0">
                <a:latin typeface="Verdana" pitchFamily="34" charset="0"/>
              </a:rPr>
              <a:t>Target (</a:t>
            </a:r>
            <a:r>
              <a:rPr lang="en-US" altLang="ja-JP" sz="2000" b="1" i="1" dirty="0">
                <a:latin typeface="Verdana" pitchFamily="34" charset="0"/>
              </a:rPr>
              <a:t>T</a:t>
            </a:r>
            <a:r>
              <a:rPr lang="en-US" altLang="ja-JP" sz="2000" b="1" dirty="0">
                <a:latin typeface="Verdana" pitchFamily="34" charset="0"/>
              </a:rPr>
              <a:t>)</a:t>
            </a:r>
          </a:p>
        </p:txBody>
      </p:sp>
      <p:sp>
        <p:nvSpPr>
          <p:cNvPr id="35" name="Text Box 90"/>
          <p:cNvSpPr txBox="1">
            <a:spLocks noChangeArrowheads="1"/>
          </p:cNvSpPr>
          <p:nvPr/>
        </p:nvSpPr>
        <p:spPr bwMode="auto">
          <a:xfrm>
            <a:off x="989834" y="4581128"/>
            <a:ext cx="2214014" cy="4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altLang="ja-JP" sz="2000" b="1" dirty="0">
                <a:solidFill>
                  <a:srgbClr val="3333FF"/>
                </a:solidFill>
                <a:latin typeface="Verdana" pitchFamily="34" charset="0"/>
              </a:rPr>
              <a:t>Occupied (</a:t>
            </a:r>
            <a:r>
              <a:rPr lang="en-US" altLang="ja-JP" sz="2000" b="1" i="1" dirty="0">
                <a:solidFill>
                  <a:srgbClr val="3333FF"/>
                </a:solidFill>
                <a:latin typeface="Verdana" pitchFamily="34" charset="0"/>
              </a:rPr>
              <a:t>O</a:t>
            </a:r>
            <a:r>
              <a:rPr lang="en-US" altLang="ja-JP" sz="2000" b="1" dirty="0">
                <a:solidFill>
                  <a:srgbClr val="3333FF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36" name="Text Box 91"/>
          <p:cNvSpPr txBox="1">
            <a:spLocks noChangeArrowheads="1"/>
          </p:cNvSpPr>
          <p:nvPr/>
        </p:nvSpPr>
        <p:spPr bwMode="auto">
          <a:xfrm>
            <a:off x="1115616" y="2348880"/>
            <a:ext cx="1822209" cy="4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altLang="ja-JP" sz="2000" b="1" dirty="0">
                <a:solidFill>
                  <a:srgbClr val="008000"/>
                </a:solidFill>
                <a:latin typeface="Verdana" pitchFamily="34" charset="0"/>
              </a:rPr>
              <a:t>Virtual (</a:t>
            </a:r>
            <a:r>
              <a:rPr lang="en-US" altLang="ja-JP" sz="2000" b="1" i="1" dirty="0">
                <a:solidFill>
                  <a:srgbClr val="008000"/>
                </a:solidFill>
                <a:latin typeface="Verdana" pitchFamily="34" charset="0"/>
              </a:rPr>
              <a:t>V</a:t>
            </a:r>
            <a:r>
              <a:rPr lang="en-US" altLang="ja-JP" sz="2000" b="1" dirty="0">
                <a:solidFill>
                  <a:srgbClr val="008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20" name="正方形/長方形 13"/>
          <p:cNvSpPr>
            <a:spLocks noChangeArrowheads="1"/>
          </p:cNvSpPr>
          <p:nvPr/>
        </p:nvSpPr>
        <p:spPr bwMode="auto">
          <a:xfrm>
            <a:off x="107504" y="5685816"/>
            <a:ext cx="41044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3399FF"/>
                </a:solidFill>
              </a:rPr>
              <a:t>YN-Nakamura-</a:t>
            </a:r>
            <a:r>
              <a:rPr lang="en-US" altLang="ja-JP" sz="1400" dirty="0" err="1" smtClean="0">
                <a:solidFill>
                  <a:srgbClr val="3399FF"/>
                </a:solidFill>
              </a:rPr>
              <a:t>Arita</a:t>
            </a:r>
            <a:r>
              <a:rPr lang="en-US" altLang="ja-JP" sz="1400" dirty="0" smtClean="0">
                <a:solidFill>
                  <a:srgbClr val="3399FF"/>
                </a:solidFill>
              </a:rPr>
              <a:t>,</a:t>
            </a:r>
            <a:r>
              <a:rPr lang="ja-JP" altLang="en-US" sz="1400" dirty="0" smtClean="0">
                <a:solidFill>
                  <a:srgbClr val="3399FF"/>
                </a:solidFill>
              </a:rPr>
              <a:t> </a:t>
            </a:r>
            <a:r>
              <a:rPr lang="en-US" altLang="ja-JP" sz="1400" dirty="0" smtClean="0">
                <a:solidFill>
                  <a:srgbClr val="3399FF"/>
                </a:solidFill>
              </a:rPr>
              <a:t>Phys. Rev. B 85, 155452 (2012) </a:t>
            </a:r>
            <a:endParaRPr lang="en-US" altLang="ja-JP" sz="1400" dirty="0">
              <a:solidFill>
                <a:srgbClr val="3399FF"/>
              </a:solidFill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solidFill>
                  <a:srgbClr val="000000"/>
                </a:solidFill>
              </a:rPr>
              <a:t>One body part of the Hamiltonian</a:t>
            </a:r>
            <a:endParaRPr lang="ja-JP" altLang="en-US" sz="3600" dirty="0">
              <a:solidFill>
                <a:srgbClr val="000000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2338302" cy="170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293096"/>
            <a:ext cx="3102868" cy="143791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156176" y="1412776"/>
            <a:ext cx="17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Max </a:t>
            </a:r>
            <a:r>
              <a:rPr kumimoji="1" lang="en-US" altLang="ja-JP" dirty="0" err="1" smtClean="0"/>
              <a:t>loc</a:t>
            </a:r>
            <a:r>
              <a:rPr lang="en-US" altLang="ja-JP" dirty="0"/>
              <a:t> </a:t>
            </a:r>
            <a:r>
              <a:rPr lang="en-US" altLang="ja-JP" dirty="0" err="1" smtClean="0"/>
              <a:t>Wannier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64088" y="5805264"/>
            <a:ext cx="351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Hopping between molecular orbital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1560" y="1484784"/>
            <a:ext cx="266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Band structur</a:t>
            </a:r>
            <a:r>
              <a:rPr lang="en-US" altLang="ja-JP" dirty="0" smtClean="0"/>
              <a:t>e of </a:t>
            </a:r>
            <a:r>
              <a:rPr lang="en-US" altLang="ja-JP" dirty="0" err="1" smtClean="0"/>
              <a:t>fcc</a:t>
            </a:r>
            <a:r>
              <a:rPr lang="en-US" altLang="ja-JP" dirty="0" smtClean="0"/>
              <a:t> K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C</a:t>
            </a:r>
            <a:r>
              <a:rPr lang="en-US" altLang="ja-JP" baseline="-25000" dirty="0" smtClean="0"/>
              <a:t>60</a:t>
            </a:r>
            <a:endParaRPr kumimoji="1" lang="ja-JP" altLang="en-US" baseline="-25000" dirty="0"/>
          </a:p>
        </p:txBody>
      </p:sp>
      <p:pic>
        <p:nvPicPr>
          <p:cNvPr id="38" name="Picture 116" descr="C:\Users\nomura\Desktop\texclip\texclip201101232246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309320"/>
            <a:ext cx="2952328" cy="29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67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i="1" dirty="0" err="1" smtClean="0">
                <a:solidFill>
                  <a:srgbClr val="000000"/>
                </a:solidFill>
              </a:rPr>
              <a:t>Ab</a:t>
            </a:r>
            <a:r>
              <a:rPr kumimoji="1" lang="en-US" altLang="ja-JP" sz="2800" i="1" dirty="0" smtClean="0">
                <a:solidFill>
                  <a:srgbClr val="000000"/>
                </a:solidFill>
              </a:rPr>
              <a:t> initio </a:t>
            </a:r>
            <a:r>
              <a:rPr kumimoji="1" lang="en-US" altLang="ja-JP" sz="2800" dirty="0" err="1" smtClean="0">
                <a:solidFill>
                  <a:srgbClr val="000000"/>
                </a:solidFill>
              </a:rPr>
              <a:t>downfolding</a:t>
            </a:r>
            <a:r>
              <a:rPr kumimoji="1" lang="en-US" altLang="ja-JP" sz="2800" dirty="0" smtClean="0">
                <a:solidFill>
                  <a:srgbClr val="000000"/>
                </a:solidFill>
              </a:rPr>
              <a:t> for </a:t>
            </a:r>
            <a:br>
              <a:rPr kumimoji="1" lang="en-US" altLang="ja-JP" sz="2800" dirty="0" smtClean="0">
                <a:solidFill>
                  <a:srgbClr val="000000"/>
                </a:solidFill>
              </a:rPr>
            </a:br>
            <a:r>
              <a:rPr kumimoji="1" lang="en-US" altLang="ja-JP" sz="2800" dirty="0" smtClean="0">
                <a:solidFill>
                  <a:srgbClr val="000000"/>
                </a:solidFill>
              </a:rPr>
              <a:t>electron-phonon coupled systems</a:t>
            </a:r>
            <a:endParaRPr kumimoji="1"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693332"/>
            <a:ext cx="6254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Low-energy models for electron-phonon coupled systems: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3513782"/>
            <a:ext cx="6724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i,j</a:t>
            </a:r>
            <a:r>
              <a:rPr lang="en-US" altLang="ja-JP" dirty="0" smtClean="0"/>
              <a:t>: orbital (</a:t>
            </a:r>
            <a:r>
              <a:rPr lang="en-US" altLang="ja-JP" dirty="0" err="1" smtClean="0"/>
              <a:t>Wannier</a:t>
            </a:r>
            <a:r>
              <a:rPr lang="en-US" altLang="ja-JP" dirty="0" smtClean="0"/>
              <a:t>) indices       (w):  </a:t>
            </a:r>
            <a:r>
              <a:rPr lang="en-US" altLang="ja-JP" dirty="0" err="1" smtClean="0"/>
              <a:t>Wannier</a:t>
            </a:r>
            <a:r>
              <a:rPr lang="en-US" altLang="ja-JP" dirty="0" smtClean="0"/>
              <a:t> gauge        </a:t>
            </a:r>
            <a:r>
              <a:rPr lang="en-US" altLang="ja-JP" dirty="0" smtClean="0">
                <a:latin typeface="Symbol" charset="2"/>
                <a:cs typeface="Symbol" charset="2"/>
              </a:rPr>
              <a:t>s </a:t>
            </a:r>
            <a:r>
              <a:rPr lang="en-US" altLang="ja-JP" dirty="0" smtClean="0"/>
              <a:t>: spin index</a:t>
            </a:r>
          </a:p>
          <a:p>
            <a:endParaRPr lang="en-US" altLang="ja-JP" dirty="0" smtClean="0"/>
          </a:p>
          <a:p>
            <a:r>
              <a:rPr kumimoji="1" lang="en-US" altLang="ja-JP" i="1" dirty="0" smtClean="0"/>
              <a:t>O</a:t>
            </a:r>
            <a:r>
              <a:rPr kumimoji="1" lang="en-US" altLang="ja-JP" baseline="30000" dirty="0" smtClean="0"/>
              <a:t>(</a:t>
            </a:r>
            <a:r>
              <a:rPr kumimoji="1" lang="en-US" altLang="ja-JP" i="1" baseline="30000" dirty="0" smtClean="0"/>
              <a:t>p</a:t>
            </a:r>
            <a:r>
              <a:rPr kumimoji="1" lang="en-US" altLang="ja-JP" baseline="30000" dirty="0" smtClean="0"/>
              <a:t>)</a:t>
            </a:r>
            <a:r>
              <a:rPr kumimoji="1" lang="en-US" altLang="ja-JP" dirty="0" smtClean="0"/>
              <a:t>: the quantity with constraint (partially screened)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42609" y="5085184"/>
            <a:ext cx="428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Q. How do we </a:t>
            </a:r>
            <a:r>
              <a:rPr lang="en-US" altLang="ja-JP" sz="2400" dirty="0" smtClean="0"/>
              <a:t>evalu</a:t>
            </a:r>
            <a:r>
              <a:rPr kumimoji="1" lang="en-US" altLang="ja-JP" sz="2400" dirty="0" smtClean="0"/>
              <a:t>ate              ? 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808" y="2204864"/>
            <a:ext cx="6585552" cy="114864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403648" y="5733256"/>
            <a:ext cx="61738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A. 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Constrained</a:t>
            </a:r>
            <a:r>
              <a:rPr kumimoji="1" lang="en-US" altLang="ja-JP" sz="2200" dirty="0" smtClean="0"/>
              <a:t> </a:t>
            </a:r>
            <a:r>
              <a:rPr lang="en-US" altLang="ja-JP" sz="2200" dirty="0" smtClean="0"/>
              <a:t>random phase approximation (</a:t>
            </a:r>
            <a:r>
              <a:rPr lang="en-US" altLang="ja-JP" sz="2200" dirty="0" err="1" smtClean="0"/>
              <a:t>cRPA</a:t>
            </a:r>
            <a:r>
              <a:rPr lang="en-US" altLang="ja-JP" sz="2200" dirty="0" smtClean="0"/>
              <a:t>)</a:t>
            </a:r>
            <a:endParaRPr kumimoji="1" lang="ja-JP" altLang="en-US" sz="22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8909" y="5157240"/>
            <a:ext cx="819628" cy="396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 bwMode="auto">
          <a:xfrm>
            <a:off x="2555776" y="6237312"/>
            <a:ext cx="4104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0080FF"/>
                </a:solidFill>
              </a:rPr>
              <a:t>F. </a:t>
            </a:r>
            <a:r>
              <a:rPr lang="en-US" altLang="ja-JP" sz="1400" dirty="0" err="1">
                <a:solidFill>
                  <a:srgbClr val="0080FF"/>
                </a:solidFill>
              </a:rPr>
              <a:t>Aryasetiawan</a:t>
            </a:r>
            <a:r>
              <a:rPr lang="en-US" altLang="ja-JP" sz="1400" dirty="0">
                <a:solidFill>
                  <a:srgbClr val="0080FF"/>
                </a:solidFill>
              </a:rPr>
              <a:t> et al., Phys. Rev. B. 70 19514 (2004) </a:t>
            </a:r>
          </a:p>
        </p:txBody>
      </p:sp>
    </p:spTree>
    <p:extLst>
      <p:ext uri="{BB962C8B-B14F-4D97-AF65-F5344CB8AC3E}">
        <p14:creationId xmlns:p14="http://schemas.microsoft.com/office/powerpoint/2010/main" xmlns="" val="40857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0000"/>
                </a:solidFill>
              </a:rPr>
              <a:t>Constrained RPA</a:t>
            </a:r>
            <a:endParaRPr kumimoji="1" lang="ja-JP" altLang="en-US" sz="3600" dirty="0">
              <a:solidFill>
                <a:srgbClr val="000000"/>
              </a:solidFill>
            </a:endParaRPr>
          </a:p>
        </p:txBody>
      </p:sp>
      <p:pic>
        <p:nvPicPr>
          <p:cNvPr id="17" name="Picture 12" descr="C:\Users\nomura\Desktop\texclip\texclip201101210026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2381667" cy="41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112"/>
          <p:cNvSpPr txBox="1">
            <a:spLocks noChangeArrowheads="1"/>
          </p:cNvSpPr>
          <p:nvPr/>
        </p:nvSpPr>
        <p:spPr bwMode="auto">
          <a:xfrm>
            <a:off x="6510422" y="4348260"/>
            <a:ext cx="2598082" cy="13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/>
              <a:t>exclude the contribution from </a:t>
            </a:r>
            <a:endParaRPr lang="en-US" altLang="ja-JP" sz="1400" dirty="0" smtClean="0"/>
          </a:p>
          <a:p>
            <a:r>
              <a:rPr lang="en-US" altLang="ja-JP" sz="1400" i="1" dirty="0" smtClean="0">
                <a:latin typeface="Century" pitchFamily="18" charset="0"/>
              </a:rPr>
              <a:t>T</a:t>
            </a:r>
            <a:r>
              <a:rPr lang="ja-JP" altLang="en-US" sz="1400" dirty="0">
                <a:latin typeface="Century" pitchFamily="18" charset="0"/>
              </a:rPr>
              <a:t>↔</a:t>
            </a:r>
            <a:r>
              <a:rPr lang="en-US" altLang="ja-JP" sz="1400" i="1" dirty="0">
                <a:latin typeface="Century" pitchFamily="18" charset="0"/>
              </a:rPr>
              <a:t>T</a:t>
            </a:r>
            <a:r>
              <a:rPr lang="en-US" altLang="ja-JP" sz="1400" dirty="0">
                <a:latin typeface="Century" pitchFamily="18" charset="0"/>
              </a:rPr>
              <a:t> </a:t>
            </a:r>
            <a:r>
              <a:rPr lang="en-US" altLang="ja-JP" sz="1400" dirty="0" smtClean="0">
                <a:ea typeface="+mj-ea"/>
              </a:rPr>
              <a:t>scattering</a:t>
            </a:r>
          </a:p>
          <a:p>
            <a:endParaRPr lang="en-US" altLang="ja-JP" sz="1400" dirty="0" smtClean="0">
              <a:latin typeface="Century" pitchFamily="18" charset="0"/>
            </a:endParaRPr>
          </a:p>
          <a:p>
            <a:r>
              <a:rPr lang="en-US" altLang="ja-JP" sz="1400" dirty="0" smtClean="0"/>
              <a:t>This screening process should be considered when we solve the low-energy effective model </a:t>
            </a:r>
            <a:endParaRPr lang="ja-JP" altLang="en-US" sz="1400" dirty="0"/>
          </a:p>
        </p:txBody>
      </p:sp>
      <p:pic>
        <p:nvPicPr>
          <p:cNvPr id="13" name="Picture 12" descr="C:\Users\nomura\Desktop\texclip\texclip201101222258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929" y="5157192"/>
            <a:ext cx="1618111" cy="2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nomura\Desktop\texclip\texclip201101222256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661248"/>
            <a:ext cx="233044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148"/>
          <p:cNvSpPr txBox="1">
            <a:spLocks noChangeArrowheads="1"/>
          </p:cNvSpPr>
          <p:nvPr/>
        </p:nvSpPr>
        <p:spPr bwMode="auto">
          <a:xfrm>
            <a:off x="422464" y="1700801"/>
            <a:ext cx="5589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dirty="0"/>
              <a:t>・</a:t>
            </a:r>
            <a:r>
              <a:rPr lang="en-US" altLang="ja-JP" sz="2400" dirty="0"/>
              <a:t>Independent particle </a:t>
            </a:r>
            <a:r>
              <a:rPr lang="en-US" altLang="ja-JP" sz="2400" dirty="0" err="1" smtClean="0"/>
              <a:t>polarizability</a:t>
            </a:r>
            <a:r>
              <a:rPr lang="en-US" altLang="ja-JP" sz="2400" dirty="0" smtClean="0"/>
              <a:t>(RPA)</a:t>
            </a:r>
            <a:endParaRPr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 bwMode="auto">
          <a:xfrm>
            <a:off x="4788024" y="1105580"/>
            <a:ext cx="4104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0080FF"/>
                </a:solidFill>
              </a:rPr>
              <a:t>F. </a:t>
            </a:r>
            <a:r>
              <a:rPr lang="en-US" altLang="ja-JP" sz="1400" dirty="0" err="1">
                <a:solidFill>
                  <a:srgbClr val="0080FF"/>
                </a:solidFill>
              </a:rPr>
              <a:t>Aryasetiawan</a:t>
            </a:r>
            <a:r>
              <a:rPr lang="en-US" altLang="ja-JP" sz="1400" dirty="0">
                <a:solidFill>
                  <a:srgbClr val="0080FF"/>
                </a:solidFill>
              </a:rPr>
              <a:t> et al., Phys. Rev. B. 70 19514 (2004) </a:t>
            </a:r>
          </a:p>
        </p:txBody>
      </p:sp>
      <p:pic>
        <p:nvPicPr>
          <p:cNvPr id="18433" name="Picture 1" descr="C:\Users\nomura\Desktop\texclip\texclip201104082143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99" y="2324283"/>
            <a:ext cx="6984777" cy="528653"/>
          </a:xfrm>
          <a:prstGeom prst="rect">
            <a:avLst/>
          </a:prstGeom>
          <a:noFill/>
        </p:spPr>
      </p:pic>
      <p:sp>
        <p:nvSpPr>
          <p:cNvPr id="36" name="円/楕円 35"/>
          <p:cNvSpPr/>
          <p:nvPr/>
        </p:nvSpPr>
        <p:spPr>
          <a:xfrm>
            <a:off x="2555776" y="2276872"/>
            <a:ext cx="4320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Text Box 91"/>
          <p:cNvSpPr txBox="1">
            <a:spLocks noChangeArrowheads="1"/>
          </p:cNvSpPr>
          <p:nvPr/>
        </p:nvSpPr>
        <p:spPr bwMode="auto">
          <a:xfrm>
            <a:off x="0" y="6269279"/>
            <a:ext cx="1425336" cy="4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altLang="ja-JP" sz="2000" b="1" i="1" dirty="0" smtClean="0">
                <a:solidFill>
                  <a:srgbClr val="008000"/>
                </a:solidFill>
                <a:latin typeface="Verdana" pitchFamily="34" charset="0"/>
              </a:rPr>
              <a:t>V</a:t>
            </a:r>
            <a:r>
              <a:rPr lang="en-US" altLang="ja-JP" sz="2000" b="1" dirty="0" smtClean="0">
                <a:solidFill>
                  <a:srgbClr val="008000"/>
                </a:solidFill>
                <a:latin typeface="Verdana" pitchFamily="34" charset="0"/>
              </a:rPr>
              <a:t>:virtual</a:t>
            </a:r>
            <a:endParaRPr lang="en-US" altLang="ja-JP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4" name="Text Box 91"/>
          <p:cNvSpPr txBox="1">
            <a:spLocks noChangeArrowheads="1"/>
          </p:cNvSpPr>
          <p:nvPr/>
        </p:nvSpPr>
        <p:spPr bwMode="auto">
          <a:xfrm>
            <a:off x="1403648" y="6269279"/>
            <a:ext cx="1345186" cy="4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en-US" altLang="ja-JP" sz="2000" b="1" dirty="0" smtClean="0">
                <a:solidFill>
                  <a:srgbClr val="FF0000"/>
                </a:solidFill>
                <a:latin typeface="Verdana" pitchFamily="34" charset="0"/>
              </a:rPr>
              <a:t>:target</a:t>
            </a:r>
            <a:endParaRPr lang="en-US" altLang="ja-JP" sz="2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40" name="グループ化 17"/>
          <p:cNvGrpSpPr>
            <a:grpSpLocks noChangeAspect="1"/>
          </p:cNvGrpSpPr>
          <p:nvPr/>
        </p:nvGrpSpPr>
        <p:grpSpPr>
          <a:xfrm>
            <a:off x="251519" y="3429000"/>
            <a:ext cx="2592289" cy="2808312"/>
            <a:chOff x="579705" y="2780928"/>
            <a:chExt cx="2939914" cy="3456384"/>
          </a:xfrm>
        </p:grpSpPr>
        <p:sp>
          <p:nvSpPr>
            <p:cNvPr id="47" name="Rectangle 84"/>
            <p:cNvSpPr>
              <a:spLocks noChangeArrowheads="1"/>
            </p:cNvSpPr>
            <p:nvPr/>
          </p:nvSpPr>
          <p:spPr bwMode="auto">
            <a:xfrm>
              <a:off x="611560" y="2780928"/>
              <a:ext cx="2520280" cy="936104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wrap="none" lIns="91413" tIns="45706" rIns="91413" bIns="45706" anchor="ctr"/>
            <a:lstStyle/>
            <a:p>
              <a:endParaRPr lang="ja-JP" altLang="en-US" sz="1800">
                <a:latin typeface="Calibri" pitchFamily="34" charset="0"/>
              </a:endParaRPr>
            </a:p>
          </p:txBody>
        </p:sp>
        <p:sp>
          <p:nvSpPr>
            <p:cNvPr id="48" name="Rectangle 86"/>
            <p:cNvSpPr>
              <a:spLocks noChangeArrowheads="1"/>
            </p:cNvSpPr>
            <p:nvPr/>
          </p:nvSpPr>
          <p:spPr bwMode="auto">
            <a:xfrm>
              <a:off x="611560" y="3717032"/>
              <a:ext cx="2520280" cy="1080120"/>
            </a:xfrm>
            <a:prstGeom prst="rect">
              <a:avLst/>
            </a:prstGeom>
            <a:solidFill>
              <a:srgbClr val="FF99CC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13" tIns="45706" rIns="91413" bIns="45706" anchor="ctr"/>
            <a:lstStyle/>
            <a:p>
              <a:endParaRPr lang="ja-JP" altLang="en-US" sz="1800">
                <a:latin typeface="Calibri" pitchFamily="34" charset="0"/>
              </a:endParaRPr>
            </a:p>
          </p:txBody>
        </p:sp>
        <p:sp>
          <p:nvSpPr>
            <p:cNvPr id="49" name="Rectangle 85"/>
            <p:cNvSpPr>
              <a:spLocks noChangeArrowheads="1"/>
            </p:cNvSpPr>
            <p:nvPr/>
          </p:nvSpPr>
          <p:spPr bwMode="auto">
            <a:xfrm>
              <a:off x="611560" y="4797152"/>
              <a:ext cx="2520280" cy="1440160"/>
            </a:xfrm>
            <a:prstGeom prst="rect">
              <a:avLst/>
            </a:prstGeom>
            <a:solidFill>
              <a:srgbClr val="99CCFF">
                <a:alpha val="59999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wrap="none" lIns="91413" tIns="45706" rIns="91413" bIns="45706" anchor="ctr"/>
            <a:lstStyle/>
            <a:p>
              <a:endParaRPr lang="ja-JP" altLang="en-US" sz="1800">
                <a:latin typeface="Calibri" pitchFamily="34" charset="0"/>
              </a:endParaRPr>
            </a:p>
          </p:txBody>
        </p:sp>
        <p:grpSp>
          <p:nvGrpSpPr>
            <p:cNvPr id="50" name="グループ化 79"/>
            <p:cNvGrpSpPr/>
            <p:nvPr/>
          </p:nvGrpSpPr>
          <p:grpSpPr>
            <a:xfrm>
              <a:off x="579705" y="2780928"/>
              <a:ext cx="2546424" cy="3434283"/>
              <a:chOff x="3320876" y="2201689"/>
              <a:chExt cx="3365500" cy="4373562"/>
            </a:xfrm>
          </p:grpSpPr>
          <p:sp>
            <p:nvSpPr>
              <p:cNvPr id="54" name="Rectangle 4"/>
              <p:cNvSpPr>
                <a:spLocks noChangeAspect="1" noChangeArrowheads="1"/>
              </p:cNvSpPr>
              <p:nvPr/>
            </p:nvSpPr>
            <p:spPr bwMode="auto">
              <a:xfrm>
                <a:off x="3355801" y="2201689"/>
                <a:ext cx="3330575" cy="43703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3" tIns="45706" rIns="91413" bIns="45706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55" name="Freeform 6"/>
              <p:cNvSpPr>
                <a:spLocks noChangeAspect="1"/>
              </p:cNvSpPr>
              <p:nvPr/>
            </p:nvSpPr>
            <p:spPr bwMode="auto">
              <a:xfrm>
                <a:off x="3320876" y="3451051"/>
                <a:ext cx="3330575" cy="1304925"/>
              </a:xfrm>
              <a:custGeom>
                <a:avLst/>
                <a:gdLst>
                  <a:gd name="T0" fmla="*/ 0 w 1776"/>
                  <a:gd name="T1" fmla="*/ 2147483647 h 717"/>
                  <a:gd name="T2" fmla="*/ 2147483647 w 1776"/>
                  <a:gd name="T3" fmla="*/ 2147483647 h 717"/>
                  <a:gd name="T4" fmla="*/ 2147483647 w 1776"/>
                  <a:gd name="T5" fmla="*/ 2147483647 h 717"/>
                  <a:gd name="T6" fmla="*/ 2147483647 w 1776"/>
                  <a:gd name="T7" fmla="*/ 2147483647 h 717"/>
                  <a:gd name="T8" fmla="*/ 2147483647 w 1776"/>
                  <a:gd name="T9" fmla="*/ 2147483647 h 7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717"/>
                  <a:gd name="T17" fmla="*/ 1776 w 1776"/>
                  <a:gd name="T18" fmla="*/ 717 h 7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717">
                    <a:moveTo>
                      <a:pt x="0" y="130"/>
                    </a:moveTo>
                    <a:cubicBezTo>
                      <a:pt x="44" y="185"/>
                      <a:pt x="102" y="474"/>
                      <a:pt x="262" y="458"/>
                    </a:cubicBezTo>
                    <a:cubicBezTo>
                      <a:pt x="422" y="442"/>
                      <a:pt x="760" y="0"/>
                      <a:pt x="960" y="34"/>
                    </a:cubicBezTo>
                    <a:cubicBezTo>
                      <a:pt x="1160" y="68"/>
                      <a:pt x="1325" y="605"/>
                      <a:pt x="1461" y="661"/>
                    </a:cubicBezTo>
                    <a:cubicBezTo>
                      <a:pt x="1597" y="717"/>
                      <a:pt x="1710" y="431"/>
                      <a:pt x="1776" y="37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1413" tIns="45706" rIns="91413" bIns="45706"/>
              <a:lstStyle/>
              <a:p>
                <a:endParaRPr lang="ja-JP" altLang="en-US"/>
              </a:p>
            </p:txBody>
          </p:sp>
          <p:sp>
            <p:nvSpPr>
              <p:cNvPr id="56" name="Freeform 7"/>
              <p:cNvSpPr>
                <a:spLocks noChangeAspect="1"/>
              </p:cNvSpPr>
              <p:nvPr/>
            </p:nvSpPr>
            <p:spPr bwMode="auto">
              <a:xfrm>
                <a:off x="3320876" y="3512964"/>
                <a:ext cx="3324225" cy="612775"/>
              </a:xfrm>
              <a:custGeom>
                <a:avLst/>
                <a:gdLst>
                  <a:gd name="T0" fmla="*/ 0 w 1773"/>
                  <a:gd name="T1" fmla="*/ 2147483647 h 337"/>
                  <a:gd name="T2" fmla="*/ 2147483647 w 1773"/>
                  <a:gd name="T3" fmla="*/ 2147483647 h 337"/>
                  <a:gd name="T4" fmla="*/ 2147483647 w 1773"/>
                  <a:gd name="T5" fmla="*/ 2147483647 h 337"/>
                  <a:gd name="T6" fmla="*/ 2147483647 w 1773"/>
                  <a:gd name="T7" fmla="*/ 2147483647 h 337"/>
                  <a:gd name="T8" fmla="*/ 2147483647 w 1773"/>
                  <a:gd name="T9" fmla="*/ 2147483647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3"/>
                  <a:gd name="T16" fmla="*/ 0 h 337"/>
                  <a:gd name="T17" fmla="*/ 1773 w 1773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3" h="337">
                    <a:moveTo>
                      <a:pt x="0" y="84"/>
                    </a:moveTo>
                    <a:cubicBezTo>
                      <a:pt x="81" y="76"/>
                      <a:pt x="324" y="0"/>
                      <a:pt x="486" y="39"/>
                    </a:cubicBezTo>
                    <a:cubicBezTo>
                      <a:pt x="648" y="78"/>
                      <a:pt x="823" y="311"/>
                      <a:pt x="974" y="317"/>
                    </a:cubicBezTo>
                    <a:cubicBezTo>
                      <a:pt x="1125" y="323"/>
                      <a:pt x="1261" y="70"/>
                      <a:pt x="1394" y="73"/>
                    </a:cubicBezTo>
                    <a:cubicBezTo>
                      <a:pt x="1527" y="76"/>
                      <a:pt x="1694" y="282"/>
                      <a:pt x="1773" y="337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1413" tIns="45706" rIns="91413" bIns="45706"/>
              <a:lstStyle/>
              <a:p>
                <a:endParaRPr lang="ja-JP" altLang="en-US"/>
              </a:p>
            </p:txBody>
          </p:sp>
          <p:sp>
            <p:nvSpPr>
              <p:cNvPr id="57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347864" y="2204864"/>
                <a:ext cx="3330575" cy="43703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3" tIns="45706" rIns="91413" bIns="45706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sp>
          <p:nvSpPr>
            <p:cNvPr id="51" name="Line 93"/>
            <p:cNvSpPr>
              <a:spLocks noChangeShapeType="1"/>
            </p:cNvSpPr>
            <p:nvPr/>
          </p:nvSpPr>
          <p:spPr bwMode="auto">
            <a:xfrm>
              <a:off x="605849" y="4077072"/>
              <a:ext cx="252028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lIns="91413" tIns="45706" rIns="91413" bIns="45706"/>
            <a:lstStyle/>
            <a:p>
              <a:endParaRPr lang="ja-JP" altLang="en-US"/>
            </a:p>
          </p:txBody>
        </p:sp>
        <p:sp>
          <p:nvSpPr>
            <p:cNvPr id="52" name="Text Box 94"/>
            <p:cNvSpPr txBox="1">
              <a:spLocks noChangeArrowheads="1"/>
            </p:cNvSpPr>
            <p:nvPr/>
          </p:nvSpPr>
          <p:spPr bwMode="auto">
            <a:xfrm>
              <a:off x="2982115" y="3789040"/>
              <a:ext cx="537504" cy="4012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 lIns="91413" tIns="45706" rIns="91413" bIns="45706">
              <a:spAutoFit/>
            </a:bodyPr>
            <a:lstStyle/>
            <a:p>
              <a:pPr algn="ctr"/>
              <a:r>
                <a:rPr lang="en-US" altLang="ja-JP" sz="16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altLang="ja-JP" sz="1600" b="1" i="1" baseline="-25000" dirty="0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endParaRPr lang="en-US" altLang="ja-JP" sz="1600" i="1" baseline="-25000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53" name="Text Box 92"/>
            <p:cNvSpPr txBox="1">
              <a:spLocks noChangeArrowheads="1"/>
            </p:cNvSpPr>
            <p:nvPr/>
          </p:nvSpPr>
          <p:spPr bwMode="auto">
            <a:xfrm>
              <a:off x="743033" y="4376182"/>
              <a:ext cx="374895" cy="40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3" tIns="45706" rIns="91413" bIns="45706">
              <a:spAutoFit/>
            </a:bodyPr>
            <a:lstStyle/>
            <a:p>
              <a:r>
                <a:rPr lang="en-US" altLang="ja-JP" sz="2000" b="1" i="1" dirty="0" smtClean="0">
                  <a:solidFill>
                    <a:srgbClr val="FF0000"/>
                  </a:solidFill>
                  <a:latin typeface="Verdana" pitchFamily="34" charset="0"/>
                </a:rPr>
                <a:t>T</a:t>
              </a:r>
              <a:endParaRPr lang="en-US" altLang="ja-JP" sz="20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</p:grpSp>
      <p:cxnSp>
        <p:nvCxnSpPr>
          <p:cNvPr id="41" name="直線矢印コネクタ 40"/>
          <p:cNvCxnSpPr/>
          <p:nvPr/>
        </p:nvCxnSpPr>
        <p:spPr>
          <a:xfrm>
            <a:off x="1708846" y="3902031"/>
            <a:ext cx="0" cy="1543193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1311393" y="3665516"/>
            <a:ext cx="0" cy="94606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847698" y="4315934"/>
            <a:ext cx="0" cy="106432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2040057" y="4315934"/>
            <a:ext cx="0" cy="650418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90"/>
          <p:cNvSpPr txBox="1">
            <a:spLocks noChangeArrowheads="1"/>
          </p:cNvSpPr>
          <p:nvPr/>
        </p:nvSpPr>
        <p:spPr bwMode="auto">
          <a:xfrm>
            <a:off x="323527" y="5445224"/>
            <a:ext cx="2093998" cy="4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r>
              <a:rPr lang="en-US" altLang="ja-JP" sz="2000" b="1" dirty="0" smtClean="0">
                <a:solidFill>
                  <a:srgbClr val="3333FF"/>
                </a:solidFill>
                <a:latin typeface="Verdana" pitchFamily="34" charset="0"/>
              </a:rPr>
              <a:t>Occupied</a:t>
            </a:r>
            <a:r>
              <a:rPr lang="en-US" altLang="ja-JP" sz="2000" b="1" i="1" dirty="0" smtClean="0">
                <a:solidFill>
                  <a:srgbClr val="3333FF"/>
                </a:solidFill>
                <a:latin typeface="Verdana" pitchFamily="34" charset="0"/>
              </a:rPr>
              <a:t> (O)</a:t>
            </a:r>
            <a:endParaRPr lang="en-US" altLang="ja-JP" sz="2000" b="1" dirty="0">
              <a:solidFill>
                <a:srgbClr val="3333FF"/>
              </a:solidFill>
              <a:latin typeface="Verdana" pitchFamily="34" charset="0"/>
            </a:endParaRPr>
          </a:p>
        </p:txBody>
      </p:sp>
      <p:sp>
        <p:nvSpPr>
          <p:cNvPr id="46" name="Text Box 91"/>
          <p:cNvSpPr txBox="1">
            <a:spLocks noChangeArrowheads="1"/>
          </p:cNvSpPr>
          <p:nvPr/>
        </p:nvSpPr>
        <p:spPr bwMode="auto">
          <a:xfrm>
            <a:off x="405839" y="3606387"/>
            <a:ext cx="349736" cy="32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altLang="ja-JP" sz="2000" b="1" i="1" dirty="0" smtClean="0">
                <a:solidFill>
                  <a:srgbClr val="008000"/>
                </a:solidFill>
                <a:latin typeface="Verdana" pitchFamily="34" charset="0"/>
              </a:rPr>
              <a:t>V</a:t>
            </a:r>
            <a:endParaRPr lang="en-US" altLang="ja-JP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55575" y="4005064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①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259631" y="3501008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②</a:t>
            </a:r>
            <a:endParaRPr kumimoji="1" lang="ja-JP" alt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691679" y="371703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③</a:t>
            </a:r>
            <a:endParaRPr kumimoji="1" lang="ja-JP" alt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979711" y="4469050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④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635896" y="371703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①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139952" y="371703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②</a:t>
            </a:r>
            <a:endParaRPr kumimoji="1" lang="ja-JP" alt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716016" y="371703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③</a:t>
            </a:r>
            <a:endParaRPr kumimoji="1" lang="ja-JP" alt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292080" y="3717032"/>
            <a:ext cx="43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④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707904" y="4365104"/>
            <a:ext cx="266429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①</a:t>
            </a:r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kumimoji="1" lang="ja-JP" alt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②</a:t>
            </a:r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kumimoji="1" lang="ja-JP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③</a:t>
            </a:r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kumimoji="1" lang="ja-JP" alt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④</a:t>
            </a:r>
          </a:p>
        </p:txBody>
      </p:sp>
      <p:pic>
        <p:nvPicPr>
          <p:cNvPr id="62465" name="Picture 1" descr="C:\Users\nomura\Desktop\texclip201202032155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607" y="4509120"/>
            <a:ext cx="504305" cy="180000"/>
          </a:xfrm>
          <a:prstGeom prst="rect">
            <a:avLst/>
          </a:prstGeom>
          <a:noFill/>
        </p:spPr>
      </p:pic>
      <p:sp>
        <p:nvSpPr>
          <p:cNvPr id="20" name="下矢印 19"/>
          <p:cNvSpPr/>
          <p:nvPr/>
        </p:nvSpPr>
        <p:spPr bwMode="auto">
          <a:xfrm rot="5400000">
            <a:off x="6033292" y="4343972"/>
            <a:ext cx="417382" cy="4596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0" name="グループ化 29"/>
          <p:cNvGrpSpPr>
            <a:grpSpLocks/>
          </p:cNvGrpSpPr>
          <p:nvPr/>
        </p:nvGrpSpPr>
        <p:grpSpPr bwMode="auto">
          <a:xfrm>
            <a:off x="5724128" y="4221088"/>
            <a:ext cx="72008" cy="653312"/>
            <a:chOff x="8103692" y="3527367"/>
            <a:chExt cx="112928" cy="1237699"/>
          </a:xfrm>
        </p:grpSpPr>
        <p:sp>
          <p:nvSpPr>
            <p:cNvPr id="22" name="Rectangle 101"/>
            <p:cNvSpPr>
              <a:spLocks noChangeArrowheads="1"/>
            </p:cNvSpPr>
            <p:nvPr/>
          </p:nvSpPr>
          <p:spPr bwMode="auto">
            <a:xfrm rot="2384257">
              <a:off x="8103692" y="3527367"/>
              <a:ext cx="69452" cy="1219200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800">
                <a:latin typeface="Calibri" pitchFamily="34" charset="0"/>
              </a:endParaRPr>
            </a:p>
          </p:txBody>
        </p:sp>
        <p:sp>
          <p:nvSpPr>
            <p:cNvPr id="23" name="Rectangle 102"/>
            <p:cNvSpPr>
              <a:spLocks noChangeArrowheads="1"/>
            </p:cNvSpPr>
            <p:nvPr/>
          </p:nvSpPr>
          <p:spPr bwMode="auto">
            <a:xfrm rot="19268611">
              <a:off x="8147167" y="3545866"/>
              <a:ext cx="69453" cy="1219200"/>
            </a:xfrm>
            <a:prstGeom prst="rect">
              <a:avLst/>
            </a:prstGeom>
            <a:solidFill>
              <a:srgbClr val="FF00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800">
                <a:latin typeface="Calibri" pitchFamily="34" charset="0"/>
              </a:endParaRPr>
            </a:p>
          </p:txBody>
        </p:sp>
      </p:grpSp>
      <p:sp>
        <p:nvSpPr>
          <p:cNvPr id="3" name="右矢印 2"/>
          <p:cNvSpPr/>
          <p:nvPr/>
        </p:nvSpPr>
        <p:spPr>
          <a:xfrm rot="2626530">
            <a:off x="2825571" y="2975642"/>
            <a:ext cx="50405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133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2035</Words>
  <Application>Microsoft Office PowerPoint</Application>
  <PresentationFormat>画面に合わせる (4:3)</PresentationFormat>
  <Paragraphs>412</Paragraphs>
  <Slides>29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1" baseType="lpstr">
      <vt:lpstr>Office テーマ</vt:lpstr>
      <vt:lpstr>数式</vt:lpstr>
      <vt:lpstr>  </vt:lpstr>
      <vt:lpstr>C60 superconductors</vt:lpstr>
      <vt:lpstr>Superconductivity in C60 compounds</vt:lpstr>
      <vt:lpstr>Motivation</vt:lpstr>
      <vt:lpstr>スライド 5</vt:lpstr>
      <vt:lpstr>Ab initio downfolding for  electron-phonon coupled systems</vt:lpstr>
      <vt:lpstr>スライド 7</vt:lpstr>
      <vt:lpstr>Ab initio downfolding for  electron-phonon coupled systems</vt:lpstr>
      <vt:lpstr>Constrained RPA</vt:lpstr>
      <vt:lpstr>cRPA result for C60 superconductors</vt:lpstr>
      <vt:lpstr>cRPA result for C60 superconductors</vt:lpstr>
      <vt:lpstr>Ab initio downfolding for  electron-phonon coupled systems</vt:lpstr>
      <vt:lpstr>Phonon frequency and electron-phonon coupling</vt:lpstr>
      <vt:lpstr>Constrained density-functional perturbation theory  </vt:lpstr>
      <vt:lpstr>cDFPT results for fcc A3C60</vt:lpstr>
      <vt:lpstr>Conclusion</vt:lpstr>
      <vt:lpstr>スライド 17</vt:lpstr>
      <vt:lpstr>スライド 18</vt:lpstr>
      <vt:lpstr>Dynamical Mean-Field Theory (DMFT)</vt:lpstr>
      <vt:lpstr>DMFT with quantum Monte Carlo</vt:lpstr>
      <vt:lpstr>スライド 21</vt:lpstr>
      <vt:lpstr>CT-INT algorithm②</vt:lpstr>
      <vt:lpstr>Fast update scheme</vt:lpstr>
      <vt:lpstr>Submatrix update scheme</vt:lpstr>
      <vt:lpstr>Extension to multi-orbital systems</vt:lpstr>
      <vt:lpstr>Efficient sampling of spin-flip and pair-hopping terms</vt:lpstr>
      <vt:lpstr>Results: 2D Hubbard model</vt:lpstr>
      <vt:lpstr>Self energy: 2D Hubbard model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nomura</dc:creator>
  <cp:lastModifiedBy>nomura</cp:lastModifiedBy>
  <cp:revision>405</cp:revision>
  <dcterms:created xsi:type="dcterms:W3CDTF">2013-02-25T09:05:50Z</dcterms:created>
  <dcterms:modified xsi:type="dcterms:W3CDTF">2014-03-10T04:10:05Z</dcterms:modified>
</cp:coreProperties>
</file>