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256" r:id="rId4"/>
    <p:sldId id="304" r:id="rId5"/>
    <p:sldId id="305" r:id="rId6"/>
    <p:sldId id="302" r:id="rId7"/>
    <p:sldId id="306" r:id="rId8"/>
    <p:sldId id="307" r:id="rId9"/>
    <p:sldId id="303" r:id="rId10"/>
    <p:sldId id="289" r:id="rId11"/>
    <p:sldId id="290" r:id="rId12"/>
    <p:sldId id="277" r:id="rId13"/>
    <p:sldId id="263" r:id="rId14"/>
    <p:sldId id="264" r:id="rId15"/>
    <p:sldId id="266" r:id="rId16"/>
    <p:sldId id="278" r:id="rId17"/>
    <p:sldId id="280" r:id="rId18"/>
    <p:sldId id="279" r:id="rId19"/>
    <p:sldId id="258" r:id="rId20"/>
    <p:sldId id="260" r:id="rId21"/>
    <p:sldId id="295" r:id="rId22"/>
    <p:sldId id="261" r:id="rId23"/>
    <p:sldId id="262" r:id="rId24"/>
    <p:sldId id="296" r:id="rId25"/>
    <p:sldId id="294" r:id="rId26"/>
    <p:sldId id="272" r:id="rId27"/>
    <p:sldId id="283" r:id="rId28"/>
    <p:sldId id="282" r:id="rId29"/>
    <p:sldId id="284" r:id="rId30"/>
    <p:sldId id="285" r:id="rId31"/>
    <p:sldId id="313" r:id="rId32"/>
    <p:sldId id="314" r:id="rId33"/>
    <p:sldId id="315" r:id="rId34"/>
    <p:sldId id="293" r:id="rId35"/>
    <p:sldId id="288" r:id="rId36"/>
    <p:sldId id="269" r:id="rId37"/>
    <p:sldId id="27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900"/>
    <a:srgbClr val="EEB500"/>
    <a:srgbClr val="FFC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522" autoAdjust="0"/>
  </p:normalViewPr>
  <p:slideViewPr>
    <p:cSldViewPr>
      <p:cViewPr>
        <p:scale>
          <a:sx n="60" d="100"/>
          <a:sy n="60" d="100"/>
        </p:scale>
        <p:origin x="-1428" y="-222"/>
      </p:cViewPr>
      <p:guideLst>
        <p:guide orient="horz" pos="2160"/>
        <p:guide pos="2880"/>
      </p:guideLst>
    </p:cSldViewPr>
  </p:slideViewPr>
  <p:notesTextViewPr>
    <p:cViewPr>
      <p:scale>
        <a:sx n="1" d="1"/>
        <a:sy n="1" d="1"/>
      </p:scale>
      <p:origin x="0" y="0"/>
    </p:cViewPr>
  </p:notesTextViewPr>
  <p:sorterViewPr>
    <p:cViewPr>
      <p:scale>
        <a:sx n="100" d="100"/>
        <a:sy n="100" d="100"/>
      </p:scale>
      <p:origin x="0" y="4458"/>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A6984-C40C-4E27-8103-7ED34F8D6D29}" type="datetimeFigureOut">
              <a:rPr lang="en-US" smtClean="0"/>
              <a:pPr/>
              <a:t>3/10/2014</a:t>
            </a:fld>
            <a:endParaRPr 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9B811-79C9-4507-8D58-8F5A0168DA78}" type="slidenum">
              <a:rPr lang="en-US" smtClean="0"/>
              <a:pPr/>
              <a:t>&lt;#&gt;</a:t>
            </a:fld>
            <a:endParaRPr lang="en-US"/>
          </a:p>
        </p:txBody>
      </p:sp>
    </p:spTree>
    <p:extLst>
      <p:ext uri="{BB962C8B-B14F-4D97-AF65-F5344CB8AC3E}">
        <p14:creationId xmlns="" xmlns:p14="http://schemas.microsoft.com/office/powerpoint/2010/main" val="233503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5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2468" name="スライド番号プレースホルダ 3"/>
          <p:cNvSpPr>
            <a:spLocks noGrp="1"/>
          </p:cNvSpPr>
          <p:nvPr>
            <p:ph type="sldNum" sz="quarter" idx="5"/>
          </p:nvPr>
        </p:nvSpPr>
        <p:spPr/>
        <p:txBody>
          <a:bodyPr/>
          <a:lstStyle/>
          <a:p>
            <a:pPr>
              <a:defRPr/>
            </a:pPr>
            <a:fld id="{45A235E6-0FDF-48E0-B9AD-2354112D9114}" type="slidenum">
              <a:rPr lang="ja-JP" altLang="en-US">
                <a:solidFill>
                  <a:prstClr val="black"/>
                </a:solidFill>
              </a:rPr>
              <a:pPr>
                <a:defRPr/>
              </a:pPr>
              <a:t>2</a:t>
            </a:fld>
            <a:endParaRPr lang="ja-JP" altLang="en-US">
              <a:solidFill>
                <a:prstClr val="black"/>
              </a:solidFill>
            </a:endParaRPr>
          </a:p>
        </p:txBody>
      </p:sp>
      <p:sp>
        <p:nvSpPr>
          <p:cNvPr id="5" name="日付プレースホルダ 4"/>
          <p:cNvSpPr>
            <a:spLocks noGrp="1"/>
          </p:cNvSpPr>
          <p:nvPr>
            <p:ph type="dt" sz="quarter" idx="1"/>
          </p:nvPr>
        </p:nvSpPr>
        <p:spPr/>
        <p:txBody>
          <a:bodyPr/>
          <a:lstStyle/>
          <a:p>
            <a:pPr>
              <a:defRPr/>
            </a:pPr>
            <a:r>
              <a:rPr lang="en-US" altLang="ja-JP">
                <a:solidFill>
                  <a:prstClr val="black"/>
                </a:solidFill>
              </a:rPr>
              <a:t>No.5(2009/12/6)</a:t>
            </a:r>
            <a:endParaRPr lang="ja-JP"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07:20</a:t>
            </a:r>
            <a:endParaRPr lang="en-US" dirty="0"/>
          </a:p>
        </p:txBody>
      </p:sp>
      <p:sp>
        <p:nvSpPr>
          <p:cNvPr id="4" name="スライド番号プレースホルダー 3"/>
          <p:cNvSpPr>
            <a:spLocks noGrp="1"/>
          </p:cNvSpPr>
          <p:nvPr>
            <p:ph type="sldNum" sz="quarter" idx="10"/>
          </p:nvPr>
        </p:nvSpPr>
        <p:spPr/>
        <p:txBody>
          <a:bodyPr/>
          <a:lstStyle/>
          <a:p>
            <a:fld id="{86F0B1D5-86C5-49A9-BBC3-6AF35F629A53}" type="slidenum">
              <a:rPr lang="en-US" smtClean="0"/>
              <a:pPr/>
              <a:t>13</a:t>
            </a:fld>
            <a:endParaRPr lang="en-US"/>
          </a:p>
        </p:txBody>
      </p:sp>
    </p:spTree>
    <p:extLst>
      <p:ext uri="{BB962C8B-B14F-4D97-AF65-F5344CB8AC3E}">
        <p14:creationId xmlns="" xmlns:p14="http://schemas.microsoft.com/office/powerpoint/2010/main" val="277749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6799B811-79C9-4507-8D58-8F5A0168DA78}" type="slidenum">
              <a:rPr lang="en-US" smtClean="0"/>
              <a:pPr/>
              <a:t>14</a:t>
            </a:fld>
            <a:endParaRPr lang="en-US"/>
          </a:p>
        </p:txBody>
      </p:sp>
    </p:spTree>
    <p:extLst>
      <p:ext uri="{BB962C8B-B14F-4D97-AF65-F5344CB8AC3E}">
        <p14:creationId xmlns="" xmlns:p14="http://schemas.microsoft.com/office/powerpoint/2010/main" val="163663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6799B811-79C9-4507-8D58-8F5A0168DA78}" type="slidenum">
              <a:rPr lang="en-US" smtClean="0"/>
              <a:pPr/>
              <a:t>15</a:t>
            </a:fld>
            <a:endParaRPr lang="en-US"/>
          </a:p>
        </p:txBody>
      </p:sp>
    </p:spTree>
    <p:extLst>
      <p:ext uri="{BB962C8B-B14F-4D97-AF65-F5344CB8AC3E}">
        <p14:creationId xmlns="" xmlns:p14="http://schemas.microsoft.com/office/powerpoint/2010/main" val="163663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08:10</a:t>
            </a:r>
            <a:endParaRPr lang="en-US" dirty="0"/>
          </a:p>
        </p:txBody>
      </p:sp>
      <p:sp>
        <p:nvSpPr>
          <p:cNvPr id="4" name="スライド番号プレースホルダー 3"/>
          <p:cNvSpPr>
            <a:spLocks noGrp="1"/>
          </p:cNvSpPr>
          <p:nvPr>
            <p:ph type="sldNum" sz="quarter" idx="10"/>
          </p:nvPr>
        </p:nvSpPr>
        <p:spPr/>
        <p:txBody>
          <a:bodyPr/>
          <a:lstStyle/>
          <a:p>
            <a:fld id="{D6E3C53E-F5BD-4C83-B5B2-195581E4AA0F}" type="slidenum">
              <a:rPr lang="en-US" smtClean="0"/>
              <a:pPr/>
              <a:t>17</a:t>
            </a:fld>
            <a:endParaRPr lang="en-US"/>
          </a:p>
        </p:txBody>
      </p:sp>
    </p:spTree>
    <p:extLst>
      <p:ext uri="{BB962C8B-B14F-4D97-AF65-F5344CB8AC3E}">
        <p14:creationId xmlns="" xmlns:p14="http://schemas.microsoft.com/office/powerpoint/2010/main" val="271864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09:10</a:t>
            </a:r>
          </a:p>
          <a:p>
            <a:r>
              <a:rPr lang="ja-JP" altLang="en-US" dirty="0" smtClean="0"/>
              <a:t>従来の</a:t>
            </a:r>
            <a:r>
              <a:rPr lang="en-US" altLang="ja-JP" dirty="0" smtClean="0"/>
              <a:t>GGA</a:t>
            </a:r>
            <a:r>
              <a:rPr lang="ja-JP" altLang="en-US" dirty="0" smtClean="0"/>
              <a:t>の相関関数からスピン密度勾配に寄与する部分を抜き出して用いることで、</a:t>
            </a:r>
            <a:endParaRPr lang="en-US" altLang="ja-JP" dirty="0" smtClean="0"/>
          </a:p>
          <a:p>
            <a:r>
              <a:rPr lang="ja-JP" altLang="en-US" dirty="0" smtClean="0"/>
              <a:t>スピン密度勾配の補正をしました。</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D6E3C53E-F5BD-4C83-B5B2-195581E4AA0F}" type="slidenum">
              <a:rPr lang="en-US" smtClean="0"/>
              <a:pPr/>
              <a:t>18</a:t>
            </a:fld>
            <a:endParaRPr lang="en-US"/>
          </a:p>
        </p:txBody>
      </p:sp>
    </p:spTree>
    <p:extLst>
      <p:ext uri="{BB962C8B-B14F-4D97-AF65-F5344CB8AC3E}">
        <p14:creationId xmlns="" xmlns:p14="http://schemas.microsoft.com/office/powerpoint/2010/main" val="140450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8:20</a:t>
            </a:r>
          </a:p>
          <a:p>
            <a:r>
              <a:rPr lang="ja-JP" altLang="en-US" dirty="0" smtClean="0"/>
              <a:t>エネルギー順位の図</a:t>
            </a:r>
            <a:endParaRPr lang="en-US" dirty="0"/>
          </a:p>
        </p:txBody>
      </p:sp>
      <p:sp>
        <p:nvSpPr>
          <p:cNvPr id="4" name="スライド番号プレースホルダー 3"/>
          <p:cNvSpPr>
            <a:spLocks noGrp="1"/>
          </p:cNvSpPr>
          <p:nvPr>
            <p:ph type="sldNum" sz="quarter" idx="10"/>
          </p:nvPr>
        </p:nvSpPr>
        <p:spPr/>
        <p:txBody>
          <a:bodyPr/>
          <a:lstStyle/>
          <a:p>
            <a:fld id="{D603B575-B175-491B-BCB6-5E38334D8BFA}" type="slidenum">
              <a:rPr lang="en-US" smtClean="0"/>
              <a:pPr/>
              <a:t>19</a:t>
            </a:fld>
            <a:endParaRPr lang="en-US"/>
          </a:p>
        </p:txBody>
      </p:sp>
    </p:spTree>
    <p:extLst>
      <p:ext uri="{BB962C8B-B14F-4D97-AF65-F5344CB8AC3E}">
        <p14:creationId xmlns="" xmlns:p14="http://schemas.microsoft.com/office/powerpoint/2010/main" val="60369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13:00</a:t>
            </a:r>
            <a:endParaRPr lang="en-US" dirty="0"/>
          </a:p>
        </p:txBody>
      </p:sp>
      <p:sp>
        <p:nvSpPr>
          <p:cNvPr id="4" name="スライド番号プレースホルダー 3"/>
          <p:cNvSpPr>
            <a:spLocks noGrp="1"/>
          </p:cNvSpPr>
          <p:nvPr>
            <p:ph type="sldNum" sz="quarter" idx="10"/>
          </p:nvPr>
        </p:nvSpPr>
        <p:spPr/>
        <p:txBody>
          <a:bodyPr/>
          <a:lstStyle/>
          <a:p>
            <a:fld id="{D6E3C53E-F5BD-4C83-B5B2-195581E4AA0F}" type="slidenum">
              <a:rPr lang="en-US" smtClean="0"/>
              <a:pPr/>
              <a:t>20</a:t>
            </a:fld>
            <a:endParaRPr lang="en-US"/>
          </a:p>
        </p:txBody>
      </p:sp>
    </p:spTree>
    <p:extLst>
      <p:ext uri="{BB962C8B-B14F-4D97-AF65-F5344CB8AC3E}">
        <p14:creationId xmlns="" xmlns:p14="http://schemas.microsoft.com/office/powerpoint/2010/main" val="68030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14:00</a:t>
            </a:r>
            <a:endParaRPr lang="en-US" dirty="0"/>
          </a:p>
        </p:txBody>
      </p:sp>
      <p:sp>
        <p:nvSpPr>
          <p:cNvPr id="4" name="スライド番号プレースホルダー 3"/>
          <p:cNvSpPr>
            <a:spLocks noGrp="1"/>
          </p:cNvSpPr>
          <p:nvPr>
            <p:ph type="sldNum" sz="quarter" idx="10"/>
          </p:nvPr>
        </p:nvSpPr>
        <p:spPr/>
        <p:txBody>
          <a:bodyPr/>
          <a:lstStyle/>
          <a:p>
            <a:fld id="{D6E3C53E-F5BD-4C83-B5B2-195581E4AA0F}" type="slidenum">
              <a:rPr lang="en-US" smtClean="0"/>
              <a:pPr/>
              <a:t>21</a:t>
            </a:fld>
            <a:endParaRPr lang="en-US"/>
          </a:p>
        </p:txBody>
      </p:sp>
    </p:spTree>
    <p:extLst>
      <p:ext uri="{BB962C8B-B14F-4D97-AF65-F5344CB8AC3E}">
        <p14:creationId xmlns="" xmlns:p14="http://schemas.microsoft.com/office/powerpoint/2010/main" val="401445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6F0B1D5-86C5-49A9-BBC3-6AF35F629A53}" type="slidenum">
              <a:rPr lang="en-US" smtClean="0"/>
              <a:pPr/>
              <a:t>26</a:t>
            </a:fld>
            <a:endParaRPr lang="en-US"/>
          </a:p>
        </p:txBody>
      </p:sp>
    </p:spTree>
    <p:extLst>
      <p:ext uri="{BB962C8B-B14F-4D97-AF65-F5344CB8AC3E}">
        <p14:creationId xmlns="" xmlns:p14="http://schemas.microsoft.com/office/powerpoint/2010/main" val="211044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1613BE5F-2749-4B05-8BD1-D3FADB8BE4F7}" type="slidenum">
              <a:rPr lang="en-US" smtClean="0"/>
              <a:pPr/>
              <a:t>27</a:t>
            </a:fld>
            <a:endParaRPr lang="en-US" dirty="0"/>
          </a:p>
        </p:txBody>
      </p:sp>
    </p:spTree>
    <p:extLst>
      <p:ext uri="{BB962C8B-B14F-4D97-AF65-F5344CB8AC3E}">
        <p14:creationId xmlns="" xmlns:p14="http://schemas.microsoft.com/office/powerpoint/2010/main" val="87600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0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2468" name="スライド番号プレースホルダ 3"/>
          <p:cNvSpPr>
            <a:spLocks noGrp="1"/>
          </p:cNvSpPr>
          <p:nvPr>
            <p:ph type="sldNum" sz="quarter" idx="5"/>
          </p:nvPr>
        </p:nvSpPr>
        <p:spPr/>
        <p:txBody>
          <a:bodyPr/>
          <a:lstStyle/>
          <a:p>
            <a:pPr>
              <a:defRPr/>
            </a:pPr>
            <a:fld id="{A152B202-75A2-49CE-A6EF-6692AEC8E283}" type="slidenum">
              <a:rPr lang="ja-JP" altLang="en-US">
                <a:solidFill>
                  <a:prstClr val="black"/>
                </a:solidFill>
              </a:rPr>
              <a:pPr>
                <a:defRPr/>
              </a:pPr>
              <a:t>3</a:t>
            </a:fld>
            <a:endParaRPr lang="ja-JP" altLang="en-US">
              <a:solidFill>
                <a:prstClr val="black"/>
              </a:solidFill>
            </a:endParaRPr>
          </a:p>
        </p:txBody>
      </p:sp>
      <p:sp>
        <p:nvSpPr>
          <p:cNvPr id="5" name="日付プレースホルダ 4"/>
          <p:cNvSpPr>
            <a:spLocks noGrp="1"/>
          </p:cNvSpPr>
          <p:nvPr>
            <p:ph type="dt" sz="quarter" idx="1"/>
          </p:nvPr>
        </p:nvSpPr>
        <p:spPr/>
        <p:txBody>
          <a:bodyPr/>
          <a:lstStyle/>
          <a:p>
            <a:pPr>
              <a:defRPr/>
            </a:pPr>
            <a:r>
              <a:rPr lang="en-US" altLang="ja-JP">
                <a:solidFill>
                  <a:prstClr val="black"/>
                </a:solidFill>
              </a:rPr>
              <a:t>No.5(2009/12/6)</a:t>
            </a:r>
            <a:endParaRPr lang="ja-JP"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1613BE5F-2749-4B05-8BD1-D3FADB8BE4F7}" type="slidenum">
              <a:rPr lang="en-US" smtClean="0"/>
              <a:pPr/>
              <a:t>28</a:t>
            </a:fld>
            <a:endParaRPr lang="en-US" dirty="0"/>
          </a:p>
        </p:txBody>
      </p:sp>
    </p:spTree>
    <p:extLst>
      <p:ext uri="{BB962C8B-B14F-4D97-AF65-F5344CB8AC3E}">
        <p14:creationId xmlns="" xmlns:p14="http://schemas.microsoft.com/office/powerpoint/2010/main" val="87600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0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2468" name="スライド番号プレースホルダ 3"/>
          <p:cNvSpPr>
            <a:spLocks noGrp="1"/>
          </p:cNvSpPr>
          <p:nvPr>
            <p:ph type="sldNum" sz="quarter" idx="5"/>
          </p:nvPr>
        </p:nvSpPr>
        <p:spPr/>
        <p:txBody>
          <a:bodyPr/>
          <a:lstStyle/>
          <a:p>
            <a:pPr>
              <a:defRPr/>
            </a:pPr>
            <a:fld id="{A152B202-75A2-49CE-A6EF-6692AEC8E283}" type="slidenum">
              <a:rPr lang="ja-JP" altLang="en-US">
                <a:solidFill>
                  <a:prstClr val="black"/>
                </a:solidFill>
              </a:rPr>
              <a:pPr>
                <a:defRPr/>
              </a:pPr>
              <a:t>4</a:t>
            </a:fld>
            <a:endParaRPr lang="ja-JP" altLang="en-US">
              <a:solidFill>
                <a:prstClr val="black"/>
              </a:solidFill>
            </a:endParaRPr>
          </a:p>
        </p:txBody>
      </p:sp>
      <p:sp>
        <p:nvSpPr>
          <p:cNvPr id="5" name="日付プレースホルダ 4"/>
          <p:cNvSpPr>
            <a:spLocks noGrp="1"/>
          </p:cNvSpPr>
          <p:nvPr>
            <p:ph type="dt" sz="quarter" idx="1"/>
          </p:nvPr>
        </p:nvSpPr>
        <p:spPr/>
        <p:txBody>
          <a:bodyPr/>
          <a:lstStyle/>
          <a:p>
            <a:pPr>
              <a:defRPr/>
            </a:pPr>
            <a:r>
              <a:rPr lang="en-US" altLang="ja-JP">
                <a:solidFill>
                  <a:prstClr val="black"/>
                </a:solidFill>
              </a:rPr>
              <a:t>No.5(2009/12/6)</a:t>
            </a:r>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0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62468" name="スライド番号プレースホルダ 3"/>
          <p:cNvSpPr>
            <a:spLocks noGrp="1"/>
          </p:cNvSpPr>
          <p:nvPr>
            <p:ph type="sldNum" sz="quarter" idx="5"/>
          </p:nvPr>
        </p:nvSpPr>
        <p:spPr/>
        <p:txBody>
          <a:bodyPr/>
          <a:lstStyle/>
          <a:p>
            <a:pPr>
              <a:defRPr/>
            </a:pPr>
            <a:fld id="{A152B202-75A2-49CE-A6EF-6692AEC8E283}" type="slidenum">
              <a:rPr lang="ja-JP" altLang="en-US">
                <a:solidFill>
                  <a:prstClr val="black"/>
                </a:solidFill>
              </a:rPr>
              <a:pPr>
                <a:defRPr/>
              </a:pPr>
              <a:t>5</a:t>
            </a:fld>
            <a:endParaRPr lang="ja-JP" altLang="en-US">
              <a:solidFill>
                <a:prstClr val="black"/>
              </a:solidFill>
            </a:endParaRPr>
          </a:p>
        </p:txBody>
      </p:sp>
      <p:sp>
        <p:nvSpPr>
          <p:cNvPr id="5" name="日付プレースホルダ 4"/>
          <p:cNvSpPr>
            <a:spLocks noGrp="1"/>
          </p:cNvSpPr>
          <p:nvPr>
            <p:ph type="dt" sz="quarter" idx="1"/>
          </p:nvPr>
        </p:nvSpPr>
        <p:spPr/>
        <p:txBody>
          <a:bodyPr/>
          <a:lstStyle/>
          <a:p>
            <a:pPr>
              <a:defRPr/>
            </a:pPr>
            <a:r>
              <a:rPr lang="en-US" altLang="ja-JP">
                <a:solidFill>
                  <a:prstClr val="black"/>
                </a:solidFill>
              </a:rPr>
              <a:t>No.5(2009/12/6)</a:t>
            </a:r>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01:30</a:t>
            </a:r>
            <a:endParaRPr lang="en-US" dirty="0"/>
          </a:p>
        </p:txBody>
      </p:sp>
      <p:sp>
        <p:nvSpPr>
          <p:cNvPr id="4" name="スライド番号プレースホルダー 3"/>
          <p:cNvSpPr>
            <a:spLocks noGrp="1"/>
          </p:cNvSpPr>
          <p:nvPr>
            <p:ph type="sldNum" sz="quarter" idx="10"/>
          </p:nvPr>
        </p:nvSpPr>
        <p:spPr/>
        <p:txBody>
          <a:bodyPr/>
          <a:lstStyle/>
          <a:p>
            <a:fld id="{D603B575-B175-491B-BCB6-5E38334D8BFA}" type="slidenum">
              <a:rPr lang="en-US" smtClean="0"/>
              <a:pPr/>
              <a:t>8</a:t>
            </a:fld>
            <a:endParaRPr lang="en-US"/>
          </a:p>
        </p:txBody>
      </p:sp>
    </p:spTree>
    <p:extLst>
      <p:ext uri="{BB962C8B-B14F-4D97-AF65-F5344CB8AC3E}">
        <p14:creationId xmlns="" xmlns:p14="http://schemas.microsoft.com/office/powerpoint/2010/main" val="338369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2:30</a:t>
            </a:r>
          </a:p>
          <a:p>
            <a:endParaRPr lang="en-US" dirty="0"/>
          </a:p>
        </p:txBody>
      </p:sp>
      <p:sp>
        <p:nvSpPr>
          <p:cNvPr id="4" name="スライド番号プレースホルダー 3"/>
          <p:cNvSpPr>
            <a:spLocks noGrp="1"/>
          </p:cNvSpPr>
          <p:nvPr>
            <p:ph type="sldNum" sz="quarter" idx="10"/>
          </p:nvPr>
        </p:nvSpPr>
        <p:spPr/>
        <p:txBody>
          <a:bodyPr/>
          <a:lstStyle/>
          <a:p>
            <a:fld id="{86F0B1D5-86C5-49A9-BBC3-6AF35F629A53}" type="slidenum">
              <a:rPr lang="en-US" smtClean="0"/>
              <a:pPr/>
              <a:t>9</a:t>
            </a:fld>
            <a:endParaRPr lang="en-US"/>
          </a:p>
        </p:txBody>
      </p:sp>
    </p:spTree>
    <p:extLst>
      <p:ext uri="{BB962C8B-B14F-4D97-AF65-F5344CB8AC3E}">
        <p14:creationId xmlns="" xmlns:p14="http://schemas.microsoft.com/office/powerpoint/2010/main" val="158723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04:10</a:t>
            </a:r>
            <a:endParaRPr lang="en-US" dirty="0"/>
          </a:p>
        </p:txBody>
      </p:sp>
      <p:sp>
        <p:nvSpPr>
          <p:cNvPr id="4" name="スライド番号プレースホルダー 3"/>
          <p:cNvSpPr>
            <a:spLocks noGrp="1"/>
          </p:cNvSpPr>
          <p:nvPr>
            <p:ph type="sldNum" sz="quarter" idx="10"/>
          </p:nvPr>
        </p:nvSpPr>
        <p:spPr/>
        <p:txBody>
          <a:bodyPr/>
          <a:lstStyle/>
          <a:p>
            <a:fld id="{D6E3C53E-F5BD-4C83-B5B2-195581E4AA0F}" type="slidenum">
              <a:rPr lang="en-US" smtClean="0"/>
              <a:pPr/>
              <a:t>10</a:t>
            </a:fld>
            <a:endParaRPr lang="en-US"/>
          </a:p>
        </p:txBody>
      </p:sp>
    </p:spTree>
    <p:extLst>
      <p:ext uri="{BB962C8B-B14F-4D97-AF65-F5344CB8AC3E}">
        <p14:creationId xmlns="" xmlns:p14="http://schemas.microsoft.com/office/powerpoint/2010/main" val="315910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05:00</a:t>
            </a:r>
            <a:endParaRPr lang="en-US" dirty="0"/>
          </a:p>
        </p:txBody>
      </p:sp>
      <p:sp>
        <p:nvSpPr>
          <p:cNvPr id="4" name="スライド番号プレースホルダー 3"/>
          <p:cNvSpPr>
            <a:spLocks noGrp="1"/>
          </p:cNvSpPr>
          <p:nvPr>
            <p:ph type="sldNum" sz="quarter" idx="10"/>
          </p:nvPr>
        </p:nvSpPr>
        <p:spPr/>
        <p:txBody>
          <a:bodyPr/>
          <a:lstStyle/>
          <a:p>
            <a:fld id="{86F0B1D5-86C5-49A9-BBC3-6AF35F629A53}" type="slidenum">
              <a:rPr lang="en-US" smtClean="0"/>
              <a:pPr/>
              <a:t>11</a:t>
            </a:fld>
            <a:endParaRPr lang="en-US"/>
          </a:p>
        </p:txBody>
      </p:sp>
    </p:spTree>
    <p:extLst>
      <p:ext uri="{BB962C8B-B14F-4D97-AF65-F5344CB8AC3E}">
        <p14:creationId xmlns="" xmlns:p14="http://schemas.microsoft.com/office/powerpoint/2010/main" val="411103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05:50</a:t>
            </a:r>
            <a:endParaRPr lang="en-US" dirty="0"/>
          </a:p>
        </p:txBody>
      </p:sp>
      <p:sp>
        <p:nvSpPr>
          <p:cNvPr id="4" name="スライド番号プレースホルダー 3"/>
          <p:cNvSpPr>
            <a:spLocks noGrp="1"/>
          </p:cNvSpPr>
          <p:nvPr>
            <p:ph type="sldNum" sz="quarter" idx="10"/>
          </p:nvPr>
        </p:nvSpPr>
        <p:spPr/>
        <p:txBody>
          <a:bodyPr/>
          <a:lstStyle/>
          <a:p>
            <a:fld id="{D6E3C53E-F5BD-4C83-B5B2-195581E4AA0F}" type="slidenum">
              <a:rPr lang="en-US" smtClean="0"/>
              <a:pPr/>
              <a:t>12</a:t>
            </a:fld>
            <a:endParaRPr lang="en-US"/>
          </a:p>
        </p:txBody>
      </p:sp>
    </p:spTree>
    <p:extLst>
      <p:ext uri="{BB962C8B-B14F-4D97-AF65-F5344CB8AC3E}">
        <p14:creationId xmlns="" xmlns:p14="http://schemas.microsoft.com/office/powerpoint/2010/main" val="280640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日付プレースホルダー 3"/>
          <p:cNvSpPr>
            <a:spLocks noGrp="1"/>
          </p:cNvSpPr>
          <p:nvPr>
            <p:ph type="dt" sz="half" idx="10"/>
          </p:nvPr>
        </p:nvSpPr>
        <p:spPr/>
        <p:txBody>
          <a:bodyPr/>
          <a:lstStyle/>
          <a:p>
            <a:fld id="{C1F497B2-7FCF-49BC-B1AC-5B419A562AEC}" type="datetimeFigureOut">
              <a:rPr lang="en-US" smtClean="0"/>
              <a:pPr/>
              <a:t>3/10/2014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13905399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C1F497B2-7FCF-49BC-B1AC-5B419A562AEC}" type="datetimeFigureOut">
              <a:rPr lang="en-US" smtClean="0"/>
              <a:pPr/>
              <a:t>3/10/2014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259633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C1F497B2-7FCF-49BC-B1AC-5B419A562AEC}" type="datetimeFigureOut">
              <a:rPr lang="en-US" smtClean="0"/>
              <a:pPr/>
              <a:t>3/10/2014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662855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8C5C1BE-5EF6-4016-BAC7-19D7B7A5582A}"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A7A4534-81FE-4DB8-8C98-1285CE1B9856}"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0491347-F957-4AC8-B7DC-559E66D85FCA}"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6AEF307-8436-4428-A1FA-1EEDC8B095AB}"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A3519CE-7040-41A1-833E-D3308D2D9668}"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125B9-6172-4003-BD53-9489B9AB019B}"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65432C9-CB24-47EF-954C-A175CF2F52F9}"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5816EF4-83E5-4BC7-923E-231DDC4EFE8F}"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E8B1CCFA-7A29-46CA-AF45-36FC36B876FE}"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9BE5C39F-A111-48AC-B0C7-652B7D8C5BED}"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547B6DC-7B72-4580-A6DB-4B608D66E5EF}"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6FF2F850-7E87-458B-BA76-FE5A510011DE}"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5414533-012A-43BB-B6B5-A5AA989D78A0}"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B4196B4-C12C-4019-90D7-D412FCD84537}"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D6D37-B6D8-4FAA-B34C-280820358033}"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BA44CFD-0D06-4007-B9D8-DC1FC1871D17}"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C1F497B2-7FCF-49BC-B1AC-5B419A562AEC}" type="datetimeFigureOut">
              <a:rPr lang="en-US" smtClean="0"/>
              <a:pPr/>
              <a:t>3/10/2014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1660779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971DCFB-AAD2-4F9D-BD3A-F23147017962}"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CE6FF60-FB84-4890-976F-9089D5523013}"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4DBB4D7-B8A5-49AF-ABE3-46999F5736E9}"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452CF0-50CE-4BD1-A87F-FB130B5159BC}"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E7FDE4E-29F2-4839-963B-606313F22CB7}"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3523CC3-CB8B-4B08-9FF4-91A8F55699A0}"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8D46BF-445B-4C52-A5C3-E91195D83BE3}"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F8A51CE-A5E5-4A4A-A95A-339332F66CA0}"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3BDFAC2-93FC-44FD-8617-7CB57C5AA566}"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F9DFDD8-2601-4F65-A77D-EEFA835465D1}"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7D9BD81-64F0-4E82-96EE-6ED8EA85D1EC}"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3F55E6C-C806-47DB-A111-A0336D61E2A9}"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2C86B83-D5D7-4995-9318-E8A5C76CA905}"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09DB5A9-CAA5-4F71-9712-D16331BB59D1}"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4D6C28B-E9EC-445B-A8C8-477B7CBBF4EF}"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FDD4E3D7-DB6A-41EB-8CD6-EDEC547436A4}"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405B6B5-D4BA-43EB-BE86-ED01EA30BC25}"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D0626C6-1DE2-4F6C-B814-811BE8051F37}"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B911647-D57B-4CB2-844F-511F4DC0947E}"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4BACED2E-7A3D-458C-84A4-8789273D37F0}"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p>
            <a:fld id="{C1F497B2-7FCF-49BC-B1AC-5B419A562AEC}" type="datetimeFigureOut">
              <a:rPr lang="en-US" smtClean="0"/>
              <a:pPr/>
              <a:t>3/10/2014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3411613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B49E585-FCBF-4F4D-98BE-FAA833DD14C8}"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CC63A5A-E1F7-4FC2-A9F8-CC3F02D87B73}"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581E04D-D8A4-4C76-A9CF-C415F48CC558}"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E9A683A-4515-44A6-8429-90B012C20D8B}"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D639A4B-32AD-40F5-82FB-2483876FCE9F}"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40A579A-677B-4E17-9047-286932406ECE}"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D56B1FA-4E76-4433-873C-3F697E1AC410}" type="datetimeFigureOut">
              <a:rPr lang="ja-JP" altLang="en-US">
                <a:solidFill>
                  <a:prstClr val="black">
                    <a:tint val="75000"/>
                  </a:prstClr>
                </a:solidFill>
              </a:rPr>
              <a:pPr>
                <a:defRPr/>
              </a:pPr>
              <a:t>2014/3/10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3161C70-8B25-46E2-90E3-B4C2E7237BD8}" type="slidenum">
              <a:rPr lang="ja-JP" altLang="en-US">
                <a:solidFill>
                  <a:prstClr val="black">
                    <a:tint val="75000"/>
                  </a:prstClr>
                </a:solidFill>
              </a:rPr>
              <a:pPr>
                <a:defRPr/>
              </a:pPr>
              <a:t>&lt;#&gt;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p>
            <a:fld id="{C1F497B2-7FCF-49BC-B1AC-5B419A562AEC}" type="datetimeFigureOut">
              <a:rPr lang="en-US" smtClean="0"/>
              <a:pPr/>
              <a:t>3/10/2014</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98035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p>
            <a:fld id="{C1F497B2-7FCF-49BC-B1AC-5B419A562AEC}" type="datetimeFigureOut">
              <a:rPr lang="en-US" smtClean="0"/>
              <a:pPr/>
              <a:t>3/10/2014</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286906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p>
            <a:fld id="{C1F497B2-7FCF-49BC-B1AC-5B419A562AEC}" type="datetimeFigureOut">
              <a:rPr lang="en-US" smtClean="0"/>
              <a:pPr/>
              <a:t>3/10/2014</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5995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1F497B2-7FCF-49BC-B1AC-5B419A562AEC}" type="datetimeFigureOut">
              <a:rPr lang="en-US" smtClean="0"/>
              <a:pPr/>
              <a:t>3/10/2014</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172619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C1F497B2-7FCF-49BC-B1AC-5B419A562AEC}" type="datetimeFigureOut">
              <a:rPr lang="en-US" smtClean="0"/>
              <a:pPr/>
              <a:t>3/10/2014</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344242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C1F497B2-7FCF-49BC-B1AC-5B419A562AEC}" type="datetimeFigureOut">
              <a:rPr lang="en-US" smtClean="0"/>
              <a:pPr/>
              <a:t>3/10/2014</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402647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497B2-7FCF-49BC-B1AC-5B419A562AEC}" type="datetimeFigureOut">
              <a:rPr lang="en-US" smtClean="0"/>
              <a:pPr/>
              <a:t>3/10/2014</a:t>
            </a:fld>
            <a:endParaRPr 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A1D03-A888-4C09-87FD-21B1F8386AC0}" type="slidenum">
              <a:rPr lang="en-US" smtClean="0"/>
              <a:pPr/>
              <a:t>&lt;#&gt;</a:t>
            </a:fld>
            <a:endParaRPr lang="en-US"/>
          </a:p>
        </p:txBody>
      </p:sp>
    </p:spTree>
    <p:extLst>
      <p:ext uri="{BB962C8B-B14F-4D97-AF65-F5344CB8AC3E}">
        <p14:creationId xmlns="" xmlns:p14="http://schemas.microsoft.com/office/powerpoint/2010/main" val="1650994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9939"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BAAF517-6A39-4141-BF92-6629E671AE58}" type="datetimeFigureOut">
              <a:rPr kumimoji="1" lang="ja-JP" altLang="en-US">
                <a:solidFill>
                  <a:prstClr val="black">
                    <a:tint val="75000"/>
                  </a:prstClr>
                </a:solidFill>
              </a:rPr>
              <a:pPr>
                <a:defRPr/>
              </a:pPr>
              <a:t>2014/3/10</a:t>
            </a:fld>
            <a:endParaRPr kumimoji="1"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ECCBDDB-7289-4ED9-8AD8-83F409DA1BDE}" type="slidenum">
              <a:rPr kumimoji="1" lang="ja-JP" altLang="en-US">
                <a:solidFill>
                  <a:prstClr val="black">
                    <a:tint val="75000"/>
                  </a:prstClr>
                </a:solidFill>
              </a:rPr>
              <a:pPr>
                <a:defRPr/>
              </a:pPr>
              <a:t>&lt;#&gt;</a:t>
            </a:fld>
            <a:endParaRPr kumimoji="1"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8"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5059"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96A5C51-A797-4F46-B551-1EF28837B09B}" type="datetimeFigureOut">
              <a:rPr kumimoji="1" lang="ja-JP" altLang="en-US">
                <a:solidFill>
                  <a:prstClr val="black">
                    <a:tint val="75000"/>
                  </a:prstClr>
                </a:solidFill>
              </a:rPr>
              <a:pPr>
                <a:defRPr/>
              </a:pPr>
              <a:t>2014/3/10</a:t>
            </a:fld>
            <a:endParaRPr kumimoji="1"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5979DEE-276D-4E23-90CC-7314450E41DC}" type="slidenum">
              <a:rPr kumimoji="1" lang="ja-JP" altLang="en-US">
                <a:solidFill>
                  <a:prstClr val="black">
                    <a:tint val="75000"/>
                  </a:prstClr>
                </a:solidFill>
              </a:rPr>
              <a:pPr>
                <a:defRPr/>
              </a:pPr>
              <a:t>&lt;#&gt;</a:t>
            </a:fld>
            <a:endParaRPr kumimoji="1"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8.png"/><Relationship Id="rId5" Type="http://schemas.openxmlformats.org/officeDocument/2006/relationships/oleObject" Target="../embeddings/oleObject2.bin"/><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18" Type="http://schemas.openxmlformats.org/officeDocument/2006/relationships/image" Target="../media/image116.png"/><Relationship Id="rId3" Type="http://schemas.openxmlformats.org/officeDocument/2006/relationships/image" Target="../media/image101.png"/><Relationship Id="rId21" Type="http://schemas.openxmlformats.org/officeDocument/2006/relationships/image" Target="../media/image119.png"/><Relationship Id="rId7" Type="http://schemas.openxmlformats.org/officeDocument/2006/relationships/image" Target="../media/image105.png"/><Relationship Id="rId12" Type="http://schemas.openxmlformats.org/officeDocument/2006/relationships/image" Target="../media/image110.png"/><Relationship Id="rId17" Type="http://schemas.openxmlformats.org/officeDocument/2006/relationships/image" Target="../media/image115.png"/><Relationship Id="rId2" Type="http://schemas.openxmlformats.org/officeDocument/2006/relationships/image" Target="../media/image100.png"/><Relationship Id="rId16" Type="http://schemas.openxmlformats.org/officeDocument/2006/relationships/image" Target="../media/image114.png"/><Relationship Id="rId20"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24" Type="http://schemas.openxmlformats.org/officeDocument/2006/relationships/image" Target="../media/image122.png"/><Relationship Id="rId5" Type="http://schemas.openxmlformats.org/officeDocument/2006/relationships/image" Target="../media/image103.png"/><Relationship Id="rId15" Type="http://schemas.openxmlformats.org/officeDocument/2006/relationships/image" Target="../media/image113.png"/><Relationship Id="rId23" Type="http://schemas.openxmlformats.org/officeDocument/2006/relationships/image" Target="../media/image121.png"/><Relationship Id="rId10" Type="http://schemas.openxmlformats.org/officeDocument/2006/relationships/image" Target="../media/image108.png"/><Relationship Id="rId19" Type="http://schemas.openxmlformats.org/officeDocument/2006/relationships/image" Target="../media/image117.pn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112.png"/><Relationship Id="rId22" Type="http://schemas.openxmlformats.org/officeDocument/2006/relationships/image" Target="../media/image120.png"/></Relationships>
</file>

<file path=ppt/slides/_rels/slide3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3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78750"/>
            <a:ext cx="7772400" cy="1470025"/>
          </a:xfrm>
        </p:spPr>
        <p:txBody>
          <a:bodyPr/>
          <a:lstStyle/>
          <a:p>
            <a:r>
              <a:rPr lang="ja-JP" altLang="en-US" dirty="0"/>
              <a:t>ファン・デル・ワールス密度汎関数法の開発・実装</a:t>
            </a:r>
            <a:endParaRPr lang="en-US" dirty="0"/>
          </a:p>
        </p:txBody>
      </p:sp>
      <p:sp>
        <p:nvSpPr>
          <p:cNvPr id="3" name="サブタイトル 2"/>
          <p:cNvSpPr>
            <a:spLocks noGrp="1"/>
          </p:cNvSpPr>
          <p:nvPr>
            <p:ph type="subTitle" idx="1"/>
          </p:nvPr>
        </p:nvSpPr>
        <p:spPr>
          <a:xfrm>
            <a:off x="792018" y="3023955"/>
            <a:ext cx="7560840" cy="1752600"/>
          </a:xfrm>
        </p:spPr>
        <p:txBody>
          <a:bodyPr>
            <a:normAutofit fontScale="70000" lnSpcReduction="20000"/>
          </a:bodyPr>
          <a:lstStyle/>
          <a:p>
            <a:r>
              <a:rPr lang="ja-JP" altLang="en-US" b="1" dirty="0">
                <a:solidFill>
                  <a:schemeClr val="tx1"/>
                </a:solidFill>
              </a:rPr>
              <a:t>小幡 正雄</a:t>
            </a:r>
            <a:r>
              <a:rPr lang="en-US" baseline="30000" dirty="0" smtClean="0">
                <a:solidFill>
                  <a:schemeClr val="tx1"/>
                </a:solidFill>
              </a:rPr>
              <a:t>1</a:t>
            </a:r>
            <a:r>
              <a:rPr lang="ja-JP" altLang="en-US" dirty="0" smtClean="0">
                <a:solidFill>
                  <a:schemeClr val="tx1"/>
                </a:solidFill>
              </a:rPr>
              <a:t> 中野博斗</a:t>
            </a:r>
            <a:r>
              <a:rPr lang="en-US" altLang="ja-JP" baseline="30000" dirty="0" smtClean="0">
                <a:solidFill>
                  <a:schemeClr val="tx1"/>
                </a:solidFill>
              </a:rPr>
              <a:t>2</a:t>
            </a:r>
            <a:r>
              <a:rPr lang="ja-JP" altLang="en-US" dirty="0">
                <a:solidFill>
                  <a:schemeClr val="tx1"/>
                </a:solidFill>
              </a:rPr>
              <a:t> </a:t>
            </a:r>
            <a:r>
              <a:rPr lang="ja-JP" altLang="en-US" dirty="0" smtClean="0">
                <a:solidFill>
                  <a:schemeClr val="tx1"/>
                </a:solidFill>
              </a:rPr>
              <a:t>中村 </a:t>
            </a:r>
            <a:r>
              <a:rPr lang="ja-JP" altLang="en-US" dirty="0">
                <a:solidFill>
                  <a:schemeClr val="tx1"/>
                </a:solidFill>
              </a:rPr>
              <a:t>慎</a:t>
            </a:r>
            <a:r>
              <a:rPr lang="en-US" baseline="30000" dirty="0" smtClean="0">
                <a:solidFill>
                  <a:schemeClr val="tx1"/>
                </a:solidFill>
              </a:rPr>
              <a:t>1</a:t>
            </a:r>
            <a:r>
              <a:rPr lang="ja-JP" altLang="en-US" dirty="0" smtClean="0">
                <a:solidFill>
                  <a:schemeClr val="tx1"/>
                </a:solidFill>
              </a:rPr>
              <a:t> 濱田 幾太郎</a:t>
            </a:r>
            <a:r>
              <a:rPr lang="en-US" altLang="ja-JP" baseline="30000" dirty="0" smtClean="0">
                <a:solidFill>
                  <a:schemeClr val="tx1"/>
                </a:solidFill>
              </a:rPr>
              <a:t>3</a:t>
            </a:r>
            <a:r>
              <a:rPr lang="ja-JP" altLang="en-US" dirty="0">
                <a:solidFill>
                  <a:schemeClr val="tx1"/>
                </a:solidFill>
              </a:rPr>
              <a:t> </a:t>
            </a:r>
            <a:r>
              <a:rPr lang="ja-JP" altLang="en-US" b="1" u="heavy" dirty="0" smtClean="0">
                <a:solidFill>
                  <a:schemeClr val="tx1"/>
                </a:solidFill>
              </a:rPr>
              <a:t>小田 </a:t>
            </a:r>
            <a:r>
              <a:rPr lang="ja-JP" altLang="en-US" b="1" u="heavy" dirty="0">
                <a:solidFill>
                  <a:schemeClr val="tx1"/>
                </a:solidFill>
              </a:rPr>
              <a:t>竜樹</a:t>
            </a:r>
            <a:r>
              <a:rPr lang="en-US" baseline="30000" dirty="0">
                <a:solidFill>
                  <a:schemeClr val="tx1"/>
                </a:solidFill>
              </a:rPr>
              <a:t>1, </a:t>
            </a:r>
            <a:r>
              <a:rPr lang="en-US" baseline="30000" dirty="0" smtClean="0">
                <a:solidFill>
                  <a:schemeClr val="tx1"/>
                </a:solidFill>
              </a:rPr>
              <a:t>2</a:t>
            </a:r>
          </a:p>
          <a:p>
            <a:endParaRPr lang="en-US" dirty="0">
              <a:solidFill>
                <a:schemeClr val="tx1"/>
              </a:solidFill>
            </a:endParaRPr>
          </a:p>
          <a:p>
            <a:r>
              <a:rPr lang="en-US" baseline="30000" dirty="0" smtClean="0">
                <a:solidFill>
                  <a:schemeClr val="tx1"/>
                </a:solidFill>
                <a:effectLst/>
              </a:rPr>
              <a:t>1</a:t>
            </a:r>
            <a:r>
              <a:rPr lang="ja-JP" altLang="en-US" dirty="0">
                <a:solidFill>
                  <a:schemeClr val="tx1"/>
                </a:solidFill>
              </a:rPr>
              <a:t>金沢大学自然科学</a:t>
            </a:r>
            <a:r>
              <a:rPr lang="ja-JP" altLang="en-US" dirty="0" smtClean="0">
                <a:solidFill>
                  <a:schemeClr val="tx1"/>
                </a:solidFill>
              </a:rPr>
              <a:t>研究科</a:t>
            </a:r>
            <a:r>
              <a:rPr lang="en-US" altLang="ja-JP" dirty="0" smtClean="0">
                <a:solidFill>
                  <a:schemeClr val="tx1"/>
                </a:solidFill>
              </a:rPr>
              <a:t>,  </a:t>
            </a:r>
            <a:r>
              <a:rPr lang="en-US" baseline="30000" dirty="0" smtClean="0">
                <a:solidFill>
                  <a:schemeClr val="tx1"/>
                </a:solidFill>
                <a:effectLst/>
              </a:rPr>
              <a:t>2</a:t>
            </a:r>
            <a:r>
              <a:rPr lang="ja-JP" altLang="en-US" dirty="0">
                <a:solidFill>
                  <a:schemeClr val="tx1"/>
                </a:solidFill>
              </a:rPr>
              <a:t>金沢大学理工研究域</a:t>
            </a:r>
            <a:endParaRPr lang="en-US" dirty="0" smtClean="0">
              <a:solidFill>
                <a:schemeClr val="tx1"/>
              </a:solidFill>
              <a:effectLst/>
            </a:endParaRPr>
          </a:p>
          <a:p>
            <a:r>
              <a:rPr lang="en-US" baseline="30000" dirty="0" smtClean="0">
                <a:solidFill>
                  <a:schemeClr val="tx1"/>
                </a:solidFill>
                <a:effectLst/>
              </a:rPr>
              <a:t>3</a:t>
            </a:r>
            <a:r>
              <a:rPr lang="ja-JP" altLang="en-US" dirty="0" smtClean="0">
                <a:solidFill>
                  <a:schemeClr val="tx1"/>
                </a:solidFill>
              </a:rPr>
              <a:t>物質</a:t>
            </a:r>
            <a:r>
              <a:rPr lang="ja-JP" altLang="en-US" dirty="0">
                <a:solidFill>
                  <a:schemeClr val="tx1"/>
                </a:solidFill>
              </a:rPr>
              <a:t>・材料研究機構国際ナノアーキテクトニクス</a:t>
            </a:r>
            <a:r>
              <a:rPr lang="ja-JP" altLang="en-US" dirty="0" smtClean="0">
                <a:solidFill>
                  <a:schemeClr val="tx1"/>
                </a:solidFill>
              </a:rPr>
              <a:t>研究拠点</a:t>
            </a:r>
            <a:endParaRPr lang="en-US" dirty="0" smtClean="0">
              <a:solidFill>
                <a:schemeClr val="tx1"/>
              </a:solidFill>
              <a:effectLst/>
            </a:endParaRPr>
          </a:p>
        </p:txBody>
      </p:sp>
      <p:sp>
        <p:nvSpPr>
          <p:cNvPr id="4" name="正方形/長方形 3"/>
          <p:cNvSpPr/>
          <p:nvPr/>
        </p:nvSpPr>
        <p:spPr>
          <a:xfrm>
            <a:off x="29587" y="116632"/>
            <a:ext cx="8424936" cy="646331"/>
          </a:xfrm>
          <a:prstGeom prst="rect">
            <a:avLst/>
          </a:prstGeom>
        </p:spPr>
        <p:txBody>
          <a:bodyPr wrap="square">
            <a:spAutoFit/>
          </a:bodyPr>
          <a:lstStyle/>
          <a:p>
            <a:r>
              <a:rPr lang="ja-JP" altLang="en-US" dirty="0"/>
              <a:t>新学術領域「コンピューティクスによる物質デザイン：複合相関と非平衡ダイナミクス」</a:t>
            </a:r>
            <a:endParaRPr lang="en-US" dirty="0"/>
          </a:p>
          <a:p>
            <a:r>
              <a:rPr lang="ja-JP" altLang="en-US" dirty="0"/>
              <a:t>計画研究「スピンエレクトロニクス材料の探索」</a:t>
            </a:r>
            <a:endParaRPr lang="en-US" dirty="0"/>
          </a:p>
        </p:txBody>
      </p:sp>
      <p:sp>
        <p:nvSpPr>
          <p:cNvPr id="5" name="正方形/長方形 4"/>
          <p:cNvSpPr/>
          <p:nvPr/>
        </p:nvSpPr>
        <p:spPr>
          <a:xfrm>
            <a:off x="874192" y="2577453"/>
            <a:ext cx="8280920"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正方形/長方形 5"/>
          <p:cNvSpPr/>
          <p:nvPr/>
        </p:nvSpPr>
        <p:spPr>
          <a:xfrm>
            <a:off x="-2197" y="1181181"/>
            <a:ext cx="8280920"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GB" dirty="0" smtClean="0"/>
              <a:t>Ｎ</a:t>
            </a:r>
            <a:endParaRPr lang="en-US" dirty="0"/>
          </a:p>
        </p:txBody>
      </p:sp>
      <p:sp>
        <p:nvSpPr>
          <p:cNvPr id="9" name="テキスト ボックス 8"/>
          <p:cNvSpPr txBox="1"/>
          <p:nvPr/>
        </p:nvSpPr>
        <p:spPr>
          <a:xfrm>
            <a:off x="926595" y="4554125"/>
            <a:ext cx="7152920" cy="2031325"/>
          </a:xfrm>
          <a:prstGeom prst="rect">
            <a:avLst/>
          </a:prstGeom>
          <a:noFill/>
        </p:spPr>
        <p:txBody>
          <a:bodyPr wrap="none" rtlCol="0">
            <a:spAutoFit/>
          </a:bodyPr>
          <a:lstStyle/>
          <a:p>
            <a:pPr algn="ctr"/>
            <a:r>
              <a:rPr lang="en-US" altLang="ja-JP" dirty="0" smtClean="0"/>
              <a:t> </a:t>
            </a:r>
            <a:r>
              <a:rPr lang="ja-JP" altLang="ja-JP" dirty="0" smtClean="0"/>
              <a:t>文部科学省科研費新学術領域</a:t>
            </a:r>
          </a:p>
          <a:p>
            <a:pPr algn="ctr"/>
            <a:r>
              <a:rPr lang="ja-JP" altLang="en-US" dirty="0" smtClean="0"/>
              <a:t>「コンピューティクスによる物質デザイン：複合相関と非平衡ダイナミクス」</a:t>
            </a:r>
            <a:endParaRPr lang="en-US" altLang="ja-JP" dirty="0" smtClean="0"/>
          </a:p>
          <a:p>
            <a:pPr algn="ctr"/>
            <a:r>
              <a:rPr lang="ja-JP" altLang="en-US" dirty="0" smtClean="0"/>
              <a:t>平成</a:t>
            </a:r>
            <a:r>
              <a:rPr lang="en-US" altLang="ja-JP" dirty="0" smtClean="0"/>
              <a:t>25</a:t>
            </a:r>
            <a:r>
              <a:rPr lang="ja-JP" altLang="en-US" dirty="0" smtClean="0"/>
              <a:t>度（</a:t>
            </a:r>
            <a:r>
              <a:rPr lang="en-US" altLang="ja-JP" dirty="0" smtClean="0"/>
              <a:t>2013</a:t>
            </a:r>
            <a:r>
              <a:rPr lang="ja-JP" altLang="en-US" dirty="0" smtClean="0"/>
              <a:t>年度）第</a:t>
            </a:r>
            <a:r>
              <a:rPr lang="en-US" altLang="ja-JP" dirty="0" smtClean="0"/>
              <a:t>2</a:t>
            </a:r>
            <a:r>
              <a:rPr lang="ja-JP" altLang="en-US" dirty="0" smtClean="0"/>
              <a:t>回研究会</a:t>
            </a:r>
            <a:endParaRPr lang="en-US" altLang="ja-JP" dirty="0" smtClean="0"/>
          </a:p>
          <a:p>
            <a:r>
              <a:rPr lang="ja-JP" altLang="en-US" dirty="0" smtClean="0"/>
              <a:t>　　　　</a:t>
            </a:r>
            <a:r>
              <a:rPr lang="ja-JP" altLang="ja-JP" dirty="0" smtClean="0"/>
              <a:t>日程：</a:t>
            </a:r>
            <a:r>
              <a:rPr lang="en-US" altLang="ja-JP" dirty="0" smtClean="0"/>
              <a:t>2014</a:t>
            </a:r>
            <a:r>
              <a:rPr lang="ja-JP" altLang="ja-JP" dirty="0" smtClean="0"/>
              <a:t>年</a:t>
            </a:r>
            <a:r>
              <a:rPr lang="en-US" altLang="ja-JP" dirty="0" smtClean="0"/>
              <a:t>3</a:t>
            </a:r>
            <a:r>
              <a:rPr lang="ja-JP" altLang="ja-JP" dirty="0" smtClean="0"/>
              <a:t>月</a:t>
            </a:r>
            <a:r>
              <a:rPr lang="en-US" altLang="ja-JP" dirty="0" smtClean="0"/>
              <a:t>10</a:t>
            </a:r>
            <a:r>
              <a:rPr lang="ja-JP" altLang="ja-JP" dirty="0" smtClean="0"/>
              <a:t>日（月）</a:t>
            </a:r>
            <a:r>
              <a:rPr lang="en-US" altLang="ja-JP" dirty="0" smtClean="0"/>
              <a:t>10</a:t>
            </a:r>
            <a:r>
              <a:rPr lang="ja-JP" altLang="ja-JP" dirty="0" smtClean="0"/>
              <a:t>：</a:t>
            </a:r>
            <a:r>
              <a:rPr lang="en-US" altLang="ja-JP" dirty="0" smtClean="0"/>
              <a:t>00</a:t>
            </a:r>
            <a:r>
              <a:rPr lang="ja-JP" altLang="ja-JP" dirty="0" smtClean="0"/>
              <a:t>～</a:t>
            </a:r>
            <a:r>
              <a:rPr lang="en-US" altLang="ja-JP" dirty="0" smtClean="0"/>
              <a:t>18</a:t>
            </a:r>
            <a:r>
              <a:rPr lang="ja-JP" altLang="ja-JP" dirty="0" smtClean="0"/>
              <a:t>：</a:t>
            </a:r>
            <a:r>
              <a:rPr lang="en-US" altLang="ja-JP" dirty="0" smtClean="0"/>
              <a:t>20, </a:t>
            </a:r>
            <a:r>
              <a:rPr lang="ja-JP" altLang="en-US" dirty="0" smtClean="0"/>
              <a:t>懇親会</a:t>
            </a:r>
            <a:r>
              <a:rPr lang="en-US" altLang="ja-JP" dirty="0" smtClean="0"/>
              <a:t>18:30</a:t>
            </a:r>
            <a:r>
              <a:rPr lang="ja-JP" altLang="en-US" dirty="0" smtClean="0"/>
              <a:t>～</a:t>
            </a:r>
            <a:r>
              <a:rPr lang="en-US" altLang="ja-JP" dirty="0" smtClean="0"/>
              <a:t>20:30</a:t>
            </a:r>
          </a:p>
          <a:p>
            <a:r>
              <a:rPr lang="ja-JP" altLang="en-US" dirty="0" smtClean="0"/>
              <a:t>　　　　　　　　</a:t>
            </a:r>
            <a:r>
              <a:rPr lang="en-US" altLang="ja-JP" dirty="0" smtClean="0"/>
              <a:t>2014</a:t>
            </a:r>
            <a:r>
              <a:rPr lang="ja-JP" altLang="ja-JP" dirty="0" smtClean="0"/>
              <a:t>年</a:t>
            </a:r>
            <a:r>
              <a:rPr lang="en-US" altLang="ja-JP" dirty="0" smtClean="0"/>
              <a:t>3</a:t>
            </a:r>
            <a:r>
              <a:rPr lang="ja-JP" altLang="ja-JP" dirty="0" smtClean="0"/>
              <a:t>月</a:t>
            </a:r>
            <a:r>
              <a:rPr lang="en-US" altLang="ja-JP" dirty="0" smtClean="0"/>
              <a:t>11</a:t>
            </a:r>
            <a:r>
              <a:rPr lang="ja-JP" altLang="ja-JP" dirty="0" smtClean="0"/>
              <a:t>日（火）</a:t>
            </a:r>
            <a:r>
              <a:rPr lang="en-US" altLang="ja-JP" dirty="0" smtClean="0"/>
              <a:t>10</a:t>
            </a:r>
            <a:r>
              <a:rPr lang="ja-JP" altLang="ja-JP" dirty="0" smtClean="0"/>
              <a:t>：</a:t>
            </a:r>
            <a:r>
              <a:rPr lang="en-US" altLang="ja-JP" dirty="0" smtClean="0"/>
              <a:t>00</a:t>
            </a:r>
            <a:r>
              <a:rPr lang="ja-JP" altLang="ja-JP" dirty="0" smtClean="0"/>
              <a:t>～</a:t>
            </a:r>
            <a:r>
              <a:rPr lang="en-US" altLang="ja-JP" dirty="0" smtClean="0"/>
              <a:t>17</a:t>
            </a:r>
            <a:r>
              <a:rPr lang="ja-JP" altLang="ja-JP" dirty="0" smtClean="0"/>
              <a:t>：</a:t>
            </a:r>
            <a:r>
              <a:rPr lang="en-US" altLang="ja-JP" dirty="0" smtClean="0"/>
              <a:t>05</a:t>
            </a:r>
          </a:p>
          <a:p>
            <a:r>
              <a:rPr lang="ja-JP" altLang="en-US" dirty="0" smtClean="0"/>
              <a:t>　　　　場所：東京大学本郷キャンパス 工学部</a:t>
            </a:r>
            <a:r>
              <a:rPr lang="en-US" altLang="ja-JP" dirty="0" smtClean="0"/>
              <a:t>6</a:t>
            </a:r>
            <a:r>
              <a:rPr lang="ja-JP" altLang="en-US" dirty="0" smtClean="0"/>
              <a:t>号館 </a:t>
            </a:r>
            <a:r>
              <a:rPr lang="en-US" altLang="ja-JP" dirty="0" smtClean="0"/>
              <a:t>63</a:t>
            </a:r>
            <a:r>
              <a:rPr lang="ja-JP" altLang="en-US" dirty="0" smtClean="0"/>
              <a:t>講義室 </a:t>
            </a:r>
          </a:p>
          <a:p>
            <a:pPr algn="ctr"/>
            <a:r>
              <a:rPr lang="en-US" altLang="ja-JP" dirty="0" smtClean="0"/>
              <a:t>11:05 - 11:25</a:t>
            </a:r>
            <a:r>
              <a:rPr lang="ja-JP" altLang="en-US" dirty="0" smtClean="0"/>
              <a:t>（第</a:t>
            </a:r>
            <a:r>
              <a:rPr lang="en-US" altLang="ja-JP" dirty="0" smtClean="0"/>
              <a:t>4</a:t>
            </a:r>
            <a:r>
              <a:rPr lang="ja-JP" altLang="en-US" dirty="0" smtClean="0"/>
              <a:t>番目口頭発表）</a:t>
            </a:r>
            <a:endParaRPr lang="ja-JP" altLang="ja-JP" dirty="0" smtClean="0"/>
          </a:p>
        </p:txBody>
      </p:sp>
    </p:spTree>
    <p:extLst>
      <p:ext uri="{BB962C8B-B14F-4D97-AF65-F5344CB8AC3E}">
        <p14:creationId xmlns="" xmlns:p14="http://schemas.microsoft.com/office/powerpoint/2010/main" val="28572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i="1" dirty="0" smtClean="0"/>
              <a:t>密度汎関数法での</a:t>
            </a:r>
            <a:r>
              <a:rPr lang="en-US" altLang="ja-JP" i="1" dirty="0" err="1" smtClean="0"/>
              <a:t>vdW</a:t>
            </a:r>
            <a:r>
              <a:rPr lang="ja-JP" altLang="en-US" i="1" dirty="0" smtClean="0"/>
              <a:t>力計算</a:t>
            </a:r>
            <a:endParaRPr lang="en-US" i="1" dirty="0"/>
          </a:p>
        </p:txBody>
      </p:sp>
      <p:sp>
        <p:nvSpPr>
          <p:cNvPr id="5" name="右矢印 4"/>
          <p:cNvSpPr/>
          <p:nvPr/>
        </p:nvSpPr>
        <p:spPr>
          <a:xfrm>
            <a:off x="410078" y="2507034"/>
            <a:ext cx="360040" cy="338671"/>
          </a:xfrm>
          <a:prstGeom prst="rightArrow">
            <a:avLst>
              <a:gd name="adj1" fmla="val 3767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テキスト ボックス 5"/>
          <p:cNvSpPr txBox="1"/>
          <p:nvPr/>
        </p:nvSpPr>
        <p:spPr>
          <a:xfrm>
            <a:off x="770118" y="2383981"/>
            <a:ext cx="1935363" cy="584775"/>
          </a:xfrm>
          <a:prstGeom prst="rect">
            <a:avLst/>
          </a:prstGeom>
          <a:noFill/>
        </p:spPr>
        <p:txBody>
          <a:bodyPr wrap="square" rtlCol="0">
            <a:spAutoFit/>
          </a:bodyPr>
          <a:lstStyle/>
          <a:p>
            <a:r>
              <a:rPr lang="en-US" sz="3200" i="1" u="sng" dirty="0" smtClean="0">
                <a:effectLst>
                  <a:outerShdw blurRad="38100" dist="38100" dir="2700000" algn="tl">
                    <a:srgbClr val="000000">
                      <a:alpha val="43137"/>
                    </a:srgbClr>
                  </a:outerShdw>
                </a:effectLst>
              </a:rPr>
              <a:t>DFT-D [1]</a:t>
            </a:r>
          </a:p>
        </p:txBody>
      </p:sp>
      <p:sp>
        <p:nvSpPr>
          <p:cNvPr id="8" name="テキスト ボックス 7"/>
          <p:cNvSpPr txBox="1"/>
          <p:nvPr/>
        </p:nvSpPr>
        <p:spPr>
          <a:xfrm>
            <a:off x="708624" y="4383137"/>
            <a:ext cx="2207192" cy="584775"/>
          </a:xfrm>
          <a:prstGeom prst="rect">
            <a:avLst/>
          </a:prstGeom>
          <a:noFill/>
        </p:spPr>
        <p:txBody>
          <a:bodyPr wrap="square" rtlCol="0">
            <a:spAutoFit/>
          </a:bodyPr>
          <a:lstStyle/>
          <a:p>
            <a:r>
              <a:rPr lang="en-US" sz="3200" i="1" u="sng" dirty="0" err="1" smtClean="0">
                <a:effectLst>
                  <a:outerShdw blurRad="38100" dist="38100" dir="2700000" algn="tl">
                    <a:srgbClr val="000000">
                      <a:alpha val="43137"/>
                    </a:srgbClr>
                  </a:outerShdw>
                </a:effectLst>
              </a:rPr>
              <a:t>vdW</a:t>
            </a:r>
            <a:r>
              <a:rPr lang="en-US" sz="3200" i="1" u="sng" dirty="0" smtClean="0">
                <a:effectLst>
                  <a:outerShdw blurRad="38100" dist="38100" dir="2700000" algn="tl">
                    <a:srgbClr val="000000">
                      <a:alpha val="43137"/>
                    </a:srgbClr>
                  </a:outerShdw>
                </a:effectLst>
              </a:rPr>
              <a:t>-DF [2]</a:t>
            </a:r>
          </a:p>
        </p:txBody>
      </p:sp>
      <p:pic>
        <p:nvPicPr>
          <p:cNvPr id="2050" name="Picture 2" descr="\begin{align*}&#10;E_{\rm xc} = E_{\rm x} ^{GGA,HF} + E_{\rm c}^{LDA,GGA} + E_{\rm c}^{non-local}&#10;\end{alig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5208" y="1628800"/>
            <a:ext cx="7128792" cy="443549"/>
          </a:xfrm>
          <a:prstGeom prst="rect">
            <a:avLst/>
          </a:prstGeom>
          <a:noFill/>
          <a:ln>
            <a:noFill/>
          </a:ln>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 xmlns:a14="http://schemas.microsoft.com/office/drawing/2010/main" Requires="a14">
          <p:sp>
            <p:nvSpPr>
              <p:cNvPr id="10" name="テキスト ボックス 9"/>
              <p:cNvSpPr txBox="1"/>
              <p:nvPr/>
            </p:nvSpPr>
            <p:spPr>
              <a:xfrm>
                <a:off x="2699792" y="2445539"/>
                <a:ext cx="4536504" cy="461665"/>
              </a:xfrm>
              <a:prstGeom prst="rect">
                <a:avLst/>
              </a:prstGeom>
              <a:noFill/>
            </p:spPr>
            <p:txBody>
              <a:bodyPr wrap="square" rtlCol="0">
                <a:spAutoFit/>
              </a:bodyPr>
              <a:lstStyle/>
              <a:p>
                <a:r>
                  <a:rPr lang="en-US" sz="2400" dirty="0" smtClean="0"/>
                  <a:t>Semi-</a:t>
                </a:r>
                <a:r>
                  <a:rPr lang="en-US" sz="2400" dirty="0" err="1" smtClean="0"/>
                  <a:t>emprical</a:t>
                </a:r>
                <a:r>
                  <a:rPr lang="en-US" sz="2400" dirty="0" smtClean="0"/>
                  <a:t> </a:t>
                </a:r>
                <a14:m>
                  <m:oMath xmlns:m="http://schemas.openxmlformats.org/officeDocument/2006/math">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6</m:t>
                        </m:r>
                      </m:sub>
                    </m:sSub>
                    <m:r>
                      <a:rPr lang="en-US" sz="2400" b="0" i="1" smtClean="0">
                        <a:latin typeface="Cambria Math"/>
                      </a:rPr>
                      <m:t> </m:t>
                    </m:r>
                    <m:sSup>
                      <m:sSupPr>
                        <m:ctrlPr>
                          <a:rPr lang="en-US" sz="2400" b="0" i="1" smtClean="0">
                            <a:latin typeface="Cambria Math"/>
                          </a:rPr>
                        </m:ctrlPr>
                      </m:sSupPr>
                      <m:e>
                        <m:r>
                          <a:rPr lang="en-US" sz="2400" b="0" i="1" smtClean="0">
                            <a:latin typeface="Cambria Math"/>
                          </a:rPr>
                          <m:t>𝑅</m:t>
                        </m:r>
                      </m:e>
                      <m:sup>
                        <m:r>
                          <a:rPr lang="en-US" sz="2400" b="0" i="1" smtClean="0">
                            <a:latin typeface="Cambria Math"/>
                          </a:rPr>
                          <m:t>−6</m:t>
                        </m:r>
                      </m:sup>
                    </m:sSup>
                  </m:oMath>
                </a14:m>
                <a:r>
                  <a:rPr lang="en-US" sz="2400" dirty="0" smtClean="0"/>
                  <a:t> correction</a:t>
                </a:r>
              </a:p>
            </p:txBody>
          </p:sp>
        </mc:Choice>
        <mc:Fallback>
          <p:sp>
            <p:nvSpPr>
              <p:cNvPr id="10" name="テキスト ボックス 9"/>
              <p:cNvSpPr txBox="1">
                <a:spLocks noRot="1" noChangeAspect="1" noMove="1" noResize="1" noEditPoints="1" noAdjustHandles="1" noChangeArrowheads="1" noChangeShapeType="1" noTextEdit="1"/>
              </p:cNvSpPr>
              <p:nvPr/>
            </p:nvSpPr>
            <p:spPr>
              <a:xfrm>
                <a:off x="2699792" y="2445539"/>
                <a:ext cx="4536504" cy="461665"/>
              </a:xfrm>
              <a:prstGeom prst="rect">
                <a:avLst/>
              </a:prstGeom>
              <a:blipFill rotWithShape="1">
                <a:blip r:embed="rId4" cstate="print"/>
                <a:stretch>
                  <a:fillRect l="-2151" t="-10526" b="-28947"/>
                </a:stretch>
              </a:blipFill>
            </p:spPr>
            <p:txBody>
              <a:bodyPr/>
              <a:lstStyle/>
              <a:p>
                <a:r>
                  <a:rPr lang="en-US">
                    <a:noFill/>
                  </a:rPr>
                  <a:t> </a:t>
                </a:r>
              </a:p>
            </p:txBody>
          </p:sp>
        </mc:Fallback>
      </mc:AlternateContent>
      <p:sp>
        <p:nvSpPr>
          <p:cNvPr id="11" name="テキスト ボックス 10"/>
          <p:cNvSpPr txBox="1"/>
          <p:nvPr/>
        </p:nvSpPr>
        <p:spPr>
          <a:xfrm>
            <a:off x="2699792" y="4444693"/>
            <a:ext cx="6562580" cy="461665"/>
          </a:xfrm>
          <a:prstGeom prst="rect">
            <a:avLst/>
          </a:prstGeom>
          <a:noFill/>
        </p:spPr>
        <p:txBody>
          <a:bodyPr wrap="square" rtlCol="0">
            <a:spAutoFit/>
          </a:bodyPr>
          <a:lstStyle/>
          <a:p>
            <a:r>
              <a:rPr lang="en-US" sz="2400" dirty="0" smtClean="0"/>
              <a:t>Non local functional (depend explicitly on </a:t>
            </a:r>
            <a:r>
              <a:rPr lang="en-US" sz="2400" b="1" i="1" dirty="0" smtClean="0"/>
              <a:t>r </a:t>
            </a:r>
            <a:r>
              <a:rPr lang="en-US" sz="2400" dirty="0" smtClean="0"/>
              <a:t>and </a:t>
            </a:r>
            <a:r>
              <a:rPr lang="en-US" sz="2400" b="1" i="1" dirty="0" smtClean="0"/>
              <a:t>r’</a:t>
            </a:r>
            <a:r>
              <a:rPr lang="en-US" sz="2400" dirty="0" smtClean="0"/>
              <a:t>) </a:t>
            </a:r>
            <a:endParaRPr lang="en-US" sz="2400" dirty="0"/>
          </a:p>
        </p:txBody>
      </p:sp>
      <p:sp>
        <p:nvSpPr>
          <p:cNvPr id="13" name="右矢印 12"/>
          <p:cNvSpPr/>
          <p:nvPr/>
        </p:nvSpPr>
        <p:spPr>
          <a:xfrm>
            <a:off x="362994" y="4540693"/>
            <a:ext cx="360040" cy="338671"/>
          </a:xfrm>
          <a:prstGeom prst="rightArrow">
            <a:avLst>
              <a:gd name="adj1" fmla="val 3767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テキスト ボックス 13"/>
          <p:cNvSpPr txBox="1"/>
          <p:nvPr/>
        </p:nvSpPr>
        <p:spPr>
          <a:xfrm>
            <a:off x="1719284" y="3048888"/>
            <a:ext cx="5760640" cy="707886"/>
          </a:xfrm>
          <a:prstGeom prst="rect">
            <a:avLst/>
          </a:prstGeom>
          <a:noFill/>
        </p:spPr>
        <p:txBody>
          <a:bodyPr wrap="square" rtlCol="0">
            <a:spAutoFit/>
          </a:bodyPr>
          <a:lstStyle/>
          <a:p>
            <a:pPr marL="285750" indent="-285750">
              <a:buFont typeface="Wingdings" pitchFamily="2" charset="2"/>
              <a:buChar char="§"/>
            </a:pPr>
            <a:r>
              <a:rPr lang="ja-JP" altLang="en-US" sz="2000" dirty="0" smtClean="0">
                <a:solidFill>
                  <a:srgbClr val="C00000"/>
                </a:solidFill>
              </a:rPr>
              <a:t>単純な方法</a:t>
            </a:r>
            <a:endParaRPr lang="en-US" altLang="ja-JP" sz="2000" dirty="0" smtClean="0">
              <a:solidFill>
                <a:srgbClr val="C00000"/>
              </a:solidFill>
            </a:endParaRPr>
          </a:p>
          <a:p>
            <a:pPr marL="285750" indent="-285750">
              <a:buFont typeface="Wingdings" pitchFamily="2" charset="2"/>
              <a:buChar char="§"/>
            </a:pPr>
            <a:r>
              <a:rPr lang="ja-JP" altLang="en-US" sz="2000" dirty="0" smtClean="0">
                <a:solidFill>
                  <a:srgbClr val="C00000"/>
                </a:solidFill>
              </a:rPr>
              <a:t>実験とよく合う</a:t>
            </a:r>
            <a:endParaRPr lang="en-US" sz="2000" dirty="0" smtClean="0">
              <a:solidFill>
                <a:srgbClr val="C00000"/>
              </a:solidFill>
            </a:endParaRPr>
          </a:p>
        </p:txBody>
      </p:sp>
      <p:sp>
        <p:nvSpPr>
          <p:cNvPr id="15" name="テキスト ボックス 14"/>
          <p:cNvSpPr txBox="1"/>
          <p:nvPr/>
        </p:nvSpPr>
        <p:spPr>
          <a:xfrm>
            <a:off x="1719284" y="3695219"/>
            <a:ext cx="6624736" cy="707886"/>
          </a:xfrm>
          <a:prstGeom prst="rect">
            <a:avLst/>
          </a:prstGeom>
          <a:noFill/>
        </p:spPr>
        <p:txBody>
          <a:bodyPr wrap="square" rtlCol="0">
            <a:spAutoFit/>
          </a:bodyPr>
          <a:lstStyle/>
          <a:p>
            <a:pPr marL="285750" indent="-285750">
              <a:buFont typeface="Wingdings" pitchFamily="2" charset="2"/>
              <a:buChar char="§"/>
            </a:pPr>
            <a:r>
              <a:rPr lang="ja-JP" altLang="en-US" sz="2000" dirty="0" smtClean="0">
                <a:solidFill>
                  <a:schemeClr val="tx2"/>
                </a:solidFill>
              </a:rPr>
              <a:t>経験的パラメータを含む</a:t>
            </a:r>
            <a:endParaRPr lang="en-US" altLang="ja-JP" sz="2000" dirty="0" smtClean="0">
              <a:solidFill>
                <a:schemeClr val="tx2"/>
              </a:solidFill>
            </a:endParaRPr>
          </a:p>
          <a:p>
            <a:pPr marL="285750" indent="-285750">
              <a:buFont typeface="Wingdings" pitchFamily="2" charset="2"/>
              <a:buChar char="§"/>
            </a:pPr>
            <a:r>
              <a:rPr lang="ja-JP" altLang="en-US" sz="2000" dirty="0" smtClean="0">
                <a:solidFill>
                  <a:schemeClr val="tx2"/>
                </a:solidFill>
              </a:rPr>
              <a:t>様々な結合様式が含まれる場合は非明確</a:t>
            </a:r>
            <a:endParaRPr lang="en-US" sz="2000" dirty="0">
              <a:solidFill>
                <a:schemeClr val="tx2"/>
              </a:solidFill>
            </a:endParaRPr>
          </a:p>
        </p:txBody>
      </p:sp>
      <p:sp>
        <p:nvSpPr>
          <p:cNvPr id="19" name="正方形/長方形 18"/>
          <p:cNvSpPr/>
          <p:nvPr/>
        </p:nvSpPr>
        <p:spPr>
          <a:xfrm>
            <a:off x="6435808" y="2105650"/>
            <a:ext cx="172819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テキスト ボックス 19"/>
          <p:cNvSpPr txBox="1"/>
          <p:nvPr/>
        </p:nvSpPr>
        <p:spPr>
          <a:xfrm>
            <a:off x="854198" y="3218165"/>
            <a:ext cx="1071266" cy="369332"/>
          </a:xfrm>
          <a:prstGeom prst="rect">
            <a:avLst/>
          </a:prstGeom>
          <a:noFill/>
        </p:spPr>
        <p:txBody>
          <a:bodyPr wrap="square" rtlCol="0">
            <a:spAutoFit/>
          </a:bodyPr>
          <a:lstStyle/>
          <a:p>
            <a:r>
              <a:rPr lang="en-US" i="1" u="sng" dirty="0" smtClean="0">
                <a:solidFill>
                  <a:srgbClr val="C00000"/>
                </a:solidFill>
                <a:effectLst>
                  <a:outerShdw blurRad="38100" dist="38100" dir="2700000" algn="tl">
                    <a:srgbClr val="000000">
                      <a:alpha val="43137"/>
                    </a:srgbClr>
                  </a:outerShdw>
                </a:effectLst>
              </a:rPr>
              <a:t>Good!!</a:t>
            </a:r>
            <a:endParaRPr lang="en-US" i="1" u="sng" dirty="0">
              <a:solidFill>
                <a:srgbClr val="C00000"/>
              </a:solidFill>
              <a:effectLst>
                <a:outerShdw blurRad="38100" dist="38100" dir="2700000" algn="tl">
                  <a:srgbClr val="000000">
                    <a:alpha val="43137"/>
                  </a:srgbClr>
                </a:outerShdw>
              </a:effectLst>
            </a:endParaRPr>
          </a:p>
        </p:txBody>
      </p:sp>
      <p:sp>
        <p:nvSpPr>
          <p:cNvPr id="22" name="テキスト ボックス 21"/>
          <p:cNvSpPr txBox="1"/>
          <p:nvPr/>
        </p:nvSpPr>
        <p:spPr>
          <a:xfrm>
            <a:off x="875372" y="3864496"/>
            <a:ext cx="1071266" cy="400110"/>
          </a:xfrm>
          <a:prstGeom prst="rect">
            <a:avLst/>
          </a:prstGeom>
          <a:noFill/>
        </p:spPr>
        <p:txBody>
          <a:bodyPr wrap="square" rtlCol="0">
            <a:spAutoFit/>
          </a:bodyPr>
          <a:lstStyle/>
          <a:p>
            <a:r>
              <a:rPr lang="en-US" sz="2000" i="1" u="sng" dirty="0">
                <a:solidFill>
                  <a:schemeClr val="tx2"/>
                </a:solidFill>
                <a:effectLst>
                  <a:outerShdw blurRad="38100" dist="38100" dir="2700000" algn="tl">
                    <a:srgbClr val="000000">
                      <a:alpha val="43137"/>
                    </a:srgbClr>
                  </a:outerShdw>
                </a:effectLst>
              </a:rPr>
              <a:t>B</a:t>
            </a:r>
            <a:r>
              <a:rPr lang="en-US" sz="2000" i="1" u="sng" dirty="0" smtClean="0">
                <a:solidFill>
                  <a:schemeClr val="tx2"/>
                </a:solidFill>
                <a:effectLst>
                  <a:outerShdw blurRad="38100" dist="38100" dir="2700000" algn="tl">
                    <a:srgbClr val="000000">
                      <a:alpha val="43137"/>
                    </a:srgbClr>
                  </a:outerShdw>
                </a:effectLst>
              </a:rPr>
              <a:t>ad…</a:t>
            </a:r>
            <a:endParaRPr lang="en-US" sz="2000" i="1" u="sng" dirty="0">
              <a:solidFill>
                <a:schemeClr val="tx2"/>
              </a:solidFill>
              <a:effectLst>
                <a:outerShdw blurRad="38100" dist="38100" dir="2700000" algn="tl">
                  <a:srgbClr val="000000">
                    <a:alpha val="43137"/>
                  </a:srgbClr>
                </a:outerShdw>
              </a:effectLst>
            </a:endParaRPr>
          </a:p>
        </p:txBody>
      </p:sp>
      <p:sp>
        <p:nvSpPr>
          <p:cNvPr id="21" name="テキスト ボックス 20"/>
          <p:cNvSpPr txBox="1"/>
          <p:nvPr/>
        </p:nvSpPr>
        <p:spPr>
          <a:xfrm>
            <a:off x="1509161" y="5207552"/>
            <a:ext cx="5185561" cy="400110"/>
          </a:xfrm>
          <a:prstGeom prst="rect">
            <a:avLst/>
          </a:prstGeom>
          <a:noFill/>
        </p:spPr>
        <p:txBody>
          <a:bodyPr wrap="square" rtlCol="0">
            <a:spAutoFit/>
          </a:bodyPr>
          <a:lstStyle/>
          <a:p>
            <a:pPr marL="285750" indent="-285750">
              <a:buFont typeface="Wingdings" pitchFamily="2" charset="2"/>
              <a:buChar char="§"/>
            </a:pPr>
            <a:r>
              <a:rPr lang="ja-JP" altLang="en-US" sz="2000" dirty="0" smtClean="0">
                <a:solidFill>
                  <a:srgbClr val="C00000"/>
                </a:solidFill>
              </a:rPr>
              <a:t>経験的パラメータを含まない </a:t>
            </a:r>
            <a:endParaRPr lang="en-US" sz="2000" dirty="0">
              <a:solidFill>
                <a:srgbClr val="C00000"/>
              </a:solidFill>
            </a:endParaRPr>
          </a:p>
        </p:txBody>
      </p:sp>
      <p:sp>
        <p:nvSpPr>
          <p:cNvPr id="23" name="テキスト ボックス 22"/>
          <p:cNvSpPr txBox="1"/>
          <p:nvPr/>
        </p:nvSpPr>
        <p:spPr>
          <a:xfrm>
            <a:off x="1523480" y="5621178"/>
            <a:ext cx="6931012" cy="400110"/>
          </a:xfrm>
          <a:prstGeom prst="rect">
            <a:avLst/>
          </a:prstGeom>
          <a:noFill/>
        </p:spPr>
        <p:txBody>
          <a:bodyPr wrap="square" rtlCol="0">
            <a:spAutoFit/>
          </a:bodyPr>
          <a:lstStyle/>
          <a:p>
            <a:pPr marL="285750" indent="-285750">
              <a:buFont typeface="Wingdings" pitchFamily="2" charset="2"/>
              <a:buChar char="§"/>
            </a:pPr>
            <a:r>
              <a:rPr lang="ja-JP" altLang="en-US" sz="2000" dirty="0" smtClean="0">
                <a:solidFill>
                  <a:schemeClr val="tx2"/>
                </a:solidFill>
              </a:rPr>
              <a:t>非局所な項を扱うため計算コストが大きい</a:t>
            </a:r>
            <a:endParaRPr lang="en-US" sz="2000" dirty="0">
              <a:solidFill>
                <a:schemeClr val="tx2"/>
              </a:solidFill>
            </a:endParaRPr>
          </a:p>
        </p:txBody>
      </p:sp>
      <p:sp>
        <p:nvSpPr>
          <p:cNvPr id="25" name="テキスト ボックス 24"/>
          <p:cNvSpPr txBox="1"/>
          <p:nvPr/>
        </p:nvSpPr>
        <p:spPr>
          <a:xfrm>
            <a:off x="632234" y="5222941"/>
            <a:ext cx="1071266" cy="369332"/>
          </a:xfrm>
          <a:prstGeom prst="rect">
            <a:avLst/>
          </a:prstGeom>
          <a:noFill/>
        </p:spPr>
        <p:txBody>
          <a:bodyPr wrap="square" rtlCol="0">
            <a:spAutoFit/>
          </a:bodyPr>
          <a:lstStyle/>
          <a:p>
            <a:r>
              <a:rPr lang="en-US" i="1" u="sng" dirty="0" smtClean="0">
                <a:solidFill>
                  <a:srgbClr val="C00000"/>
                </a:solidFill>
                <a:effectLst>
                  <a:outerShdw blurRad="38100" dist="38100" dir="2700000" algn="tl">
                    <a:srgbClr val="000000">
                      <a:alpha val="43137"/>
                    </a:srgbClr>
                  </a:outerShdw>
                </a:effectLst>
              </a:rPr>
              <a:t>Good!!</a:t>
            </a:r>
            <a:endParaRPr lang="en-US" i="1" u="sng" dirty="0">
              <a:solidFill>
                <a:srgbClr val="C00000"/>
              </a:solidFill>
              <a:effectLst>
                <a:outerShdw blurRad="38100" dist="38100" dir="2700000" algn="tl">
                  <a:srgbClr val="000000">
                    <a:alpha val="43137"/>
                  </a:srgbClr>
                </a:outerShdw>
              </a:effectLst>
            </a:endParaRPr>
          </a:p>
        </p:txBody>
      </p:sp>
      <p:sp>
        <p:nvSpPr>
          <p:cNvPr id="26" name="テキスト ボックス 25"/>
          <p:cNvSpPr txBox="1"/>
          <p:nvPr/>
        </p:nvSpPr>
        <p:spPr>
          <a:xfrm>
            <a:off x="632234" y="5581466"/>
            <a:ext cx="1071266" cy="400110"/>
          </a:xfrm>
          <a:prstGeom prst="rect">
            <a:avLst/>
          </a:prstGeom>
          <a:noFill/>
        </p:spPr>
        <p:txBody>
          <a:bodyPr wrap="square" rtlCol="0">
            <a:spAutoFit/>
          </a:bodyPr>
          <a:lstStyle/>
          <a:p>
            <a:r>
              <a:rPr lang="en-US" sz="2000" i="1" u="sng" dirty="0">
                <a:solidFill>
                  <a:schemeClr val="tx2"/>
                </a:solidFill>
                <a:effectLst>
                  <a:outerShdw blurRad="38100" dist="38100" dir="2700000" algn="tl">
                    <a:srgbClr val="000000">
                      <a:alpha val="43137"/>
                    </a:srgbClr>
                  </a:outerShdw>
                </a:effectLst>
              </a:rPr>
              <a:t>B</a:t>
            </a:r>
            <a:r>
              <a:rPr lang="en-US" sz="2000" i="1" u="sng" dirty="0" smtClean="0">
                <a:solidFill>
                  <a:schemeClr val="tx2"/>
                </a:solidFill>
                <a:effectLst>
                  <a:outerShdw blurRad="38100" dist="38100" dir="2700000" algn="tl">
                    <a:srgbClr val="000000">
                      <a:alpha val="43137"/>
                    </a:srgbClr>
                  </a:outerShdw>
                </a:effectLst>
              </a:rPr>
              <a:t>ad…</a:t>
            </a:r>
            <a:endParaRPr lang="en-US" sz="2000" i="1" u="sng" dirty="0">
              <a:solidFill>
                <a:schemeClr val="tx2"/>
              </a:solidFill>
              <a:effectLst>
                <a:outerShdw blurRad="38100" dist="38100" dir="2700000" algn="tl">
                  <a:srgbClr val="000000">
                    <a:alpha val="43137"/>
                  </a:srgbClr>
                </a:outerShdw>
              </a:effectLst>
            </a:endParaRPr>
          </a:p>
        </p:txBody>
      </p:sp>
      <p:sp>
        <p:nvSpPr>
          <p:cNvPr id="24" name="正方形/長方形 23"/>
          <p:cNvSpPr/>
          <p:nvPr/>
        </p:nvSpPr>
        <p:spPr>
          <a:xfrm>
            <a:off x="361997" y="6381328"/>
            <a:ext cx="9838482" cy="369332"/>
          </a:xfrm>
          <a:prstGeom prst="rect">
            <a:avLst/>
          </a:prstGeom>
        </p:spPr>
        <p:txBody>
          <a:bodyPr wrap="square">
            <a:spAutoFit/>
          </a:bodyPr>
          <a:lstStyle/>
          <a:p>
            <a:r>
              <a:rPr lang="en-US" dirty="0" smtClean="0"/>
              <a:t>[1]</a:t>
            </a:r>
            <a:r>
              <a:rPr lang="en-US" dirty="0" err="1" smtClean="0"/>
              <a:t>X.Wu</a:t>
            </a:r>
            <a:r>
              <a:rPr lang="en-US" dirty="0"/>
              <a:t> </a:t>
            </a:r>
            <a:r>
              <a:rPr lang="en-US" i="1" dirty="0" smtClean="0"/>
              <a:t>et al., </a:t>
            </a:r>
            <a:r>
              <a:rPr lang="en-US" dirty="0" smtClean="0"/>
              <a:t>J. Chem. Phys. </a:t>
            </a:r>
            <a:r>
              <a:rPr lang="en-US" b="1" dirty="0" smtClean="0"/>
              <a:t>115</a:t>
            </a:r>
            <a:r>
              <a:rPr lang="en-US" dirty="0" smtClean="0"/>
              <a:t>, 19 (2001) [2]Dion </a:t>
            </a:r>
            <a:r>
              <a:rPr lang="en-US" i="1" dirty="0"/>
              <a:t>et al</a:t>
            </a:r>
            <a:r>
              <a:rPr lang="en-US" dirty="0"/>
              <a:t>., </a:t>
            </a:r>
            <a:r>
              <a:rPr lang="en-US" i="1" dirty="0"/>
              <a:t>Phys. Rev. </a:t>
            </a:r>
            <a:r>
              <a:rPr lang="en-US" i="1" dirty="0" err="1"/>
              <a:t>Lett</a:t>
            </a:r>
            <a:r>
              <a:rPr lang="en-US" i="1" dirty="0"/>
              <a:t>. </a:t>
            </a:r>
            <a:r>
              <a:rPr lang="en-US" b="1" dirty="0"/>
              <a:t>92</a:t>
            </a:r>
            <a:r>
              <a:rPr lang="en-US" dirty="0"/>
              <a:t>, 246401 (2004).</a:t>
            </a:r>
          </a:p>
        </p:txBody>
      </p:sp>
      <p:pic>
        <p:nvPicPr>
          <p:cNvPr id="3074" name="Picture 2" descr="\begin{align*}&#10;E_{\rm c}^{non-local} \rightarrow -\sum_{i,j} f_d(R_{ij})C_{6,{ij}} R_{ij}^{-6}&#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83968" y="2987278"/>
            <a:ext cx="4438820" cy="646331"/>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begin{align*}&#10;E_{\rm c}^{non-local} \rightarrow \iint d{\bf r} d{\bf r}' n({\bf r}) \phi({\bf r},{\bf r}') n({\bf r}')&#10;\end{alig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69622" y="4995773"/>
            <a:ext cx="3849917" cy="498512"/>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正方形/長方形 26"/>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20920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egin{align*}&#10;E_{\rm c}^{\rm nl}= \frac{1}{2} \iint d {\bf r}_1 d {\bf r}_2 n({\bf {r}}_1) \phi(q_1r_{12},q_2r_{12}) n({\bf r}_2)&#10;\end{align*}&#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94779" y="1464656"/>
            <a:ext cx="6208812" cy="71895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begin{align*}&#10;\frac{1}{D^4}&#10;\end{alig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85806" y="4078979"/>
            <a:ext cx="339570" cy="52649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テキスト ボックス 8"/>
          <p:cNvSpPr txBox="1"/>
          <p:nvPr/>
        </p:nvSpPr>
        <p:spPr>
          <a:xfrm>
            <a:off x="5291162" y="4213549"/>
            <a:ext cx="2972838" cy="369332"/>
          </a:xfrm>
          <a:prstGeom prst="rect">
            <a:avLst/>
          </a:prstGeom>
          <a:noFill/>
        </p:spPr>
        <p:txBody>
          <a:bodyPr wrap="square" rtlCol="0">
            <a:spAutoFit/>
          </a:bodyPr>
          <a:lstStyle/>
          <a:p>
            <a:r>
              <a:rPr lang="en-US" dirty="0" smtClean="0"/>
              <a:t>Van der Walls energy </a:t>
            </a:r>
            <a:endParaRPr lang="en-US" dirty="0"/>
          </a:p>
        </p:txBody>
      </p:sp>
      <p:pic>
        <p:nvPicPr>
          <p:cNvPr id="10" name="Picture 4" descr="\begin{align*}&#10;&amp;n ={\rm constant} \Rightarrow \delta = 0 \\&#10;&amp;E_{\rm c}^{\rm nl} \propto n^2\int dD 4 \pi D^2\phi(D) &#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68921" y="4746481"/>
            <a:ext cx="2652608" cy="88133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正方形/長方形 10"/>
          <p:cNvSpPr/>
          <p:nvPr/>
        </p:nvSpPr>
        <p:spPr>
          <a:xfrm flipV="1">
            <a:off x="6037065" y="6214000"/>
            <a:ext cx="2296183"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0" descr="\begin{align*}&#10;E_{\rm c}^{\rm nl}=0 \Rightarrow \int dD 4 \pi D^2\phi(D) =0 &#10;\end{alig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71773" y="5696466"/>
            <a:ext cx="3529130" cy="56466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8" descr="\begin{align*}&#10;k_f({\bf r}) = (3\pi^2 n({\bf r}))^{\frac{1}{3}}&#10;\end{alig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623403" y="2529284"/>
            <a:ext cx="2066380" cy="329773"/>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正方形/長方形 18"/>
          <p:cNvSpPr/>
          <p:nvPr/>
        </p:nvSpPr>
        <p:spPr>
          <a:xfrm>
            <a:off x="4299185" y="6458792"/>
            <a:ext cx="4714817" cy="369332"/>
          </a:xfrm>
          <a:prstGeom prst="rect">
            <a:avLst/>
          </a:prstGeom>
        </p:spPr>
        <p:txBody>
          <a:bodyPr wrap="none">
            <a:spAutoFit/>
          </a:bodyPr>
          <a:lstStyle/>
          <a:p>
            <a:r>
              <a:rPr lang="en-US" dirty="0" smtClean="0"/>
              <a:t>[2]Dion </a:t>
            </a:r>
            <a:r>
              <a:rPr lang="en-US" i="1" dirty="0"/>
              <a:t>et al</a:t>
            </a:r>
            <a:r>
              <a:rPr lang="en-US" dirty="0"/>
              <a:t>., </a:t>
            </a:r>
            <a:r>
              <a:rPr lang="en-US" i="1" dirty="0"/>
              <a:t>Phys. Rev. </a:t>
            </a:r>
            <a:r>
              <a:rPr lang="en-US" i="1" dirty="0" err="1"/>
              <a:t>Lett</a:t>
            </a:r>
            <a:r>
              <a:rPr lang="en-US" i="1" dirty="0"/>
              <a:t>. </a:t>
            </a:r>
            <a:r>
              <a:rPr lang="en-US" b="1" dirty="0"/>
              <a:t>92</a:t>
            </a:r>
            <a:r>
              <a:rPr lang="en-US" dirty="0"/>
              <a:t>, 246401 (2004).</a:t>
            </a:r>
          </a:p>
        </p:txBody>
      </p:sp>
      <p:pic>
        <p:nvPicPr>
          <p:cNvPr id="14340" name="Picture 4" descr="\begin{align*}&#10;q_0({\bf r}) = \frac{\epsilon_{\rm xc}^0({\bf r})}{\epsilon_{\rm x}^{\rm h.e.g.}({\bf r)}}k_{f} ({\bf r}) = \frac{\epsilon_{\rm x}^0({\bf r}) +\epsilon_{\rm c}^{\rm LDA} ({\bf r})}{\epsilon_{\rm x}^{\rm h.e.g.}({\bf r)}}k_{f} ({\bf r})&#10;\end{align*}"/>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79411" y="2390235"/>
            <a:ext cx="4585164" cy="60787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タイトル 2"/>
          <p:cNvSpPr>
            <a:spLocks noGrp="1"/>
          </p:cNvSpPr>
          <p:nvPr>
            <p:ph type="title"/>
          </p:nvPr>
        </p:nvSpPr>
        <p:spPr>
          <a:xfrm>
            <a:off x="107504" y="274638"/>
            <a:ext cx="9145016" cy="1143000"/>
          </a:xfrm>
        </p:spPr>
        <p:txBody>
          <a:bodyPr>
            <a:normAutofit/>
          </a:bodyPr>
          <a:lstStyle/>
          <a:p>
            <a:r>
              <a:rPr lang="en-US" altLang="ja-JP" i="1" dirty="0" err="1" smtClean="0"/>
              <a:t>vdW</a:t>
            </a:r>
            <a:r>
              <a:rPr lang="ja-JP" altLang="en-US" i="1" dirty="0" smtClean="0"/>
              <a:t>密度</a:t>
            </a:r>
            <a:r>
              <a:rPr lang="ja-JP" altLang="en-US" i="1" dirty="0"/>
              <a:t>汎</a:t>
            </a:r>
            <a:r>
              <a:rPr lang="ja-JP" altLang="en-US" i="1" dirty="0" smtClean="0"/>
              <a:t>関数法</a:t>
            </a:r>
            <a:r>
              <a:rPr lang="en-US" altLang="ja-JP" i="1" dirty="0" smtClean="0"/>
              <a:t>(</a:t>
            </a:r>
            <a:r>
              <a:rPr lang="en-US" altLang="ja-JP" i="1" dirty="0" err="1" smtClean="0"/>
              <a:t>vdW</a:t>
            </a:r>
            <a:r>
              <a:rPr lang="en-US" altLang="ja-JP" i="1" dirty="0" smtClean="0"/>
              <a:t>-DF)[2] </a:t>
            </a:r>
            <a:endParaRPr lang="en-US" i="1" dirty="0"/>
          </a:p>
        </p:txBody>
      </p:sp>
      <p:pic>
        <p:nvPicPr>
          <p:cNvPr id="4102" name="Picture 6" descr="\begin{align*}&#10;D=\frac{q_1 + q_2}{2}r_{12}&#10;\end{align*}"/>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594685" y="3591557"/>
            <a:ext cx="1605712" cy="473817"/>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begin{align*}&#10;\delta = \left| \frac{q_1 - q_2}{q_1 + q_2} \right |&#10;\end{align*}"/>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800278" y="3575323"/>
            <a:ext cx="1251982" cy="55011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3" name="直線矢印コネクタ 22"/>
          <p:cNvCxnSpPr/>
          <p:nvPr/>
        </p:nvCxnSpPr>
        <p:spPr>
          <a:xfrm flipH="1">
            <a:off x="3124959" y="4398215"/>
            <a:ext cx="1439144" cy="1047009"/>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106" name="Picture 10" descr="\begin{align*}&#10;q_1= q_0({\bf r}_1)&#10;\end{align*}"/>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80109" y="3215179"/>
            <a:ext cx="1265076" cy="273178"/>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begin{align*}&#10;q_2= q_0({\bf r}_2)&#10;\end{align*}"/>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557011" y="3209003"/>
            <a:ext cx="1293674" cy="27935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テキスト ボックス 1"/>
          <p:cNvSpPr txBox="1"/>
          <p:nvPr/>
        </p:nvSpPr>
        <p:spPr>
          <a:xfrm>
            <a:off x="5600521" y="2960051"/>
            <a:ext cx="1584635" cy="369332"/>
          </a:xfrm>
          <a:prstGeom prst="rect">
            <a:avLst/>
          </a:prstGeom>
          <a:noFill/>
        </p:spPr>
        <p:txBody>
          <a:bodyPr wrap="square" rtlCol="0">
            <a:spAutoFit/>
          </a:bodyPr>
          <a:lstStyle/>
          <a:p>
            <a:r>
              <a:rPr lang="ja-JP" altLang="en-US" dirty="0" smtClean="0"/>
              <a:t>フェルミ波束</a:t>
            </a:r>
            <a:endParaRPr lang="en-US" dirty="0"/>
          </a:p>
        </p:txBody>
      </p:sp>
      <p:pic>
        <p:nvPicPr>
          <p:cNvPr id="8194" name="Picture 2" descr="\\SMBSERVER-LILY\obata\master-thesis\Figure\Non-local-kernel\4pid2phi.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72698" y="3614324"/>
            <a:ext cx="4126487" cy="2888541"/>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正方形/長方形 19"/>
          <p:cNvSpPr/>
          <p:nvPr/>
        </p:nvSpPr>
        <p:spPr>
          <a:xfrm>
            <a:off x="858541" y="1196752"/>
            <a:ext cx="8280920"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正方形/長方形 20"/>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44247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1143000"/>
          </a:xfrm>
        </p:spPr>
        <p:txBody>
          <a:bodyPr>
            <a:normAutofit/>
          </a:bodyPr>
          <a:lstStyle/>
          <a:p>
            <a:r>
              <a:rPr lang="ja-JP" altLang="en-US" i="1" dirty="0" smtClean="0"/>
              <a:t>オーダー</a:t>
            </a:r>
            <a:r>
              <a:rPr lang="en-US" i="1" dirty="0" smtClean="0"/>
              <a:t>N log N</a:t>
            </a:r>
            <a:r>
              <a:rPr lang="ja-JP" altLang="en-US" i="1" dirty="0" smtClean="0"/>
              <a:t>法</a:t>
            </a:r>
            <a:r>
              <a:rPr lang="en-US" altLang="ja-JP" i="1" dirty="0" smtClean="0"/>
              <a:t>[3,4]</a:t>
            </a:r>
            <a:endParaRPr lang="en-US" i="1" dirty="0"/>
          </a:p>
        </p:txBody>
      </p:sp>
      <p:pic>
        <p:nvPicPr>
          <p:cNvPr id="6" name="Picture 10" descr="\begin{align*}&#10;E_{\rm c}^{\rm nl}= \frac{1}{2} \int_{\Omega} \int_{N\Omega} d {\bf r}_1 d {\bf r}_2 n({\bf {r}}_1) \phi(q_1r_{12},q_2r_{12}) n({\bf r}_2)&#10;\end{alig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3610" y="1484784"/>
            <a:ext cx="6403061" cy="70027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1507572" y="2220851"/>
            <a:ext cx="6128856" cy="400110"/>
          </a:xfrm>
          <a:prstGeom prst="rect">
            <a:avLst/>
          </a:prstGeom>
          <a:noFill/>
        </p:spPr>
        <p:txBody>
          <a:bodyPr wrap="square" rtlCol="0">
            <a:spAutoFit/>
          </a:bodyPr>
          <a:lstStyle/>
          <a:p>
            <a:r>
              <a:rPr lang="el-GR" sz="2000" i="1" dirty="0" smtClean="0"/>
              <a:t>Ω</a:t>
            </a:r>
            <a:r>
              <a:rPr lang="ja-JP" altLang="en-US" sz="2000" i="1" dirty="0" smtClean="0"/>
              <a:t>ユニットセル</a:t>
            </a:r>
            <a:r>
              <a:rPr lang="en-US" sz="2000" dirty="0" smtClean="0"/>
              <a:t>, </a:t>
            </a:r>
            <a:r>
              <a:rPr lang="en-US" sz="2000" i="1" dirty="0" smtClean="0"/>
              <a:t>N</a:t>
            </a:r>
            <a:r>
              <a:rPr lang="el-GR" sz="2000" i="1" dirty="0" smtClean="0"/>
              <a:t>Ω</a:t>
            </a:r>
            <a:r>
              <a:rPr lang="en-US" sz="2000" dirty="0" smtClean="0"/>
              <a:t> :</a:t>
            </a:r>
            <a:r>
              <a:rPr lang="ja-JP" altLang="en-US" sz="2000" dirty="0" smtClean="0"/>
              <a:t>試料全体</a:t>
            </a:r>
            <a:r>
              <a:rPr lang="en-US" sz="2000" dirty="0" smtClean="0"/>
              <a:t>. </a:t>
            </a:r>
            <a:r>
              <a:rPr lang="ja-JP" altLang="en-US" sz="2000" dirty="0" smtClean="0"/>
              <a:t>原理的には </a:t>
            </a:r>
            <a:r>
              <a:rPr lang="en-US" altLang="ja-JP" sz="2000" dirty="0" smtClean="0"/>
              <a:t>N </a:t>
            </a:r>
            <a:r>
              <a:rPr lang="ja-JP" altLang="en-US" sz="2000" dirty="0" smtClean="0">
                <a:sym typeface="Wingdings" pitchFamily="2" charset="2"/>
              </a:rPr>
              <a:t>は無限大</a:t>
            </a:r>
            <a:endParaRPr lang="en-US" sz="2000" dirty="0"/>
          </a:p>
        </p:txBody>
      </p:sp>
      <p:pic>
        <p:nvPicPr>
          <p:cNvPr id="9" name="Picture 4" descr="\begin{align*}&#10; \phi(q_1r_{12},q_2r_{12}) \simeq \sum_{\alpha,\beta} \frac{q_\alpha p_\alpha(q_1)}{q_1} \frac{q_\beta p_\beta(q_2)}{q_2}  \phi(q_\alpha r_{12},q_\beta r_{12})  &#10;\end{alig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87627" y="3662276"/>
            <a:ext cx="6209825" cy="736216"/>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0" descr="\begin{align*}&#10;p_\alpha (q_\beta) = \delta_{\alpha\beta} &#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97356" y="4254529"/>
            <a:ext cx="1560151" cy="2879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正方形/長方形 1"/>
          <p:cNvSpPr/>
          <p:nvPr/>
        </p:nvSpPr>
        <p:spPr>
          <a:xfrm>
            <a:off x="107504" y="6466507"/>
            <a:ext cx="9492831" cy="307777"/>
          </a:xfrm>
          <a:prstGeom prst="rect">
            <a:avLst/>
          </a:prstGeom>
        </p:spPr>
        <p:txBody>
          <a:bodyPr wrap="square">
            <a:spAutoFit/>
          </a:bodyPr>
          <a:lstStyle/>
          <a:p>
            <a:r>
              <a:rPr lang="en-US" sz="1400" dirty="0" smtClean="0"/>
              <a:t>[3]G</a:t>
            </a:r>
            <a:r>
              <a:rPr lang="en-US" sz="1400" dirty="0"/>
              <a:t>. </a:t>
            </a:r>
            <a:r>
              <a:rPr lang="en-US" sz="1400" dirty="0" err="1"/>
              <a:t>Román</a:t>
            </a:r>
            <a:r>
              <a:rPr lang="en-US" sz="1400" dirty="0"/>
              <a:t>-Pérez and J. M. </a:t>
            </a:r>
            <a:r>
              <a:rPr lang="en-US" sz="1400" dirty="0" err="1"/>
              <a:t>Soler</a:t>
            </a:r>
            <a:r>
              <a:rPr lang="en-US" sz="1400" dirty="0"/>
              <a:t>, Phys. Rev. </a:t>
            </a:r>
            <a:r>
              <a:rPr lang="en-US" sz="1400" dirty="0" err="1"/>
              <a:t>Lett</a:t>
            </a:r>
            <a:r>
              <a:rPr lang="en-US" sz="1400" dirty="0"/>
              <a:t>. </a:t>
            </a:r>
            <a:r>
              <a:rPr lang="en-US" sz="1400" b="1" dirty="0"/>
              <a:t>103</a:t>
            </a:r>
            <a:r>
              <a:rPr lang="en-US" sz="1400" dirty="0"/>
              <a:t>, 096102 (2009</a:t>
            </a:r>
            <a:r>
              <a:rPr lang="en-US" sz="1400" dirty="0" smtClean="0"/>
              <a:t>)[4]Jun </a:t>
            </a:r>
            <a:r>
              <a:rPr lang="en-US" sz="1400" dirty="0"/>
              <a:t>Wu </a:t>
            </a:r>
            <a:r>
              <a:rPr lang="en-US" sz="1400" i="1" dirty="0" smtClean="0"/>
              <a:t>et al</a:t>
            </a:r>
            <a:r>
              <a:rPr lang="en-US" sz="1400" dirty="0" smtClean="0"/>
              <a:t>., </a:t>
            </a:r>
            <a:r>
              <a:rPr lang="en-US" sz="1400" dirty="0"/>
              <a:t>J.</a:t>
            </a:r>
            <a:r>
              <a:rPr lang="ja-JP" altLang="en-US" sz="1400" dirty="0"/>
              <a:t> </a:t>
            </a:r>
            <a:r>
              <a:rPr lang="en-US" sz="1400" dirty="0"/>
              <a:t>Chem. Phys. </a:t>
            </a:r>
            <a:r>
              <a:rPr lang="en-US" sz="1400" b="1" dirty="0"/>
              <a:t>136</a:t>
            </a:r>
            <a:r>
              <a:rPr lang="en-US" sz="1400" dirty="0"/>
              <a:t>, 224107 (</a:t>
            </a:r>
            <a:r>
              <a:rPr lang="en-US" sz="1400" dirty="0" smtClean="0"/>
              <a:t>2012).</a:t>
            </a:r>
            <a:endParaRPr lang="en-US" sz="1400" dirty="0"/>
          </a:p>
        </p:txBody>
      </p:sp>
      <p:sp>
        <p:nvSpPr>
          <p:cNvPr id="3" name="テキスト ボックス 2"/>
          <p:cNvSpPr txBox="1"/>
          <p:nvPr/>
        </p:nvSpPr>
        <p:spPr>
          <a:xfrm>
            <a:off x="264494" y="3851239"/>
            <a:ext cx="2088232" cy="369332"/>
          </a:xfrm>
          <a:prstGeom prst="rect">
            <a:avLst/>
          </a:prstGeom>
          <a:noFill/>
        </p:spPr>
        <p:txBody>
          <a:bodyPr wrap="square" rtlCol="0">
            <a:spAutoFit/>
          </a:bodyPr>
          <a:lstStyle/>
          <a:p>
            <a:r>
              <a:rPr lang="ja-JP" altLang="en-US" dirty="0" smtClean="0"/>
              <a:t>関数での展開</a:t>
            </a:r>
            <a:endParaRPr lang="en-US" dirty="0"/>
          </a:p>
        </p:txBody>
      </p:sp>
      <p:pic>
        <p:nvPicPr>
          <p:cNvPr id="20" name="Picture 6" descr="\begin{align*}&#10;E_{\rm c}^{{\rm nl}} &amp;= \frac{1}{2}\sum_{\alpha, \beta} \iint d{\bf r}_1 d{\bf r}_2 \eta_\alpha({\bf r}_1)\eta_\beta({\bf r}_2) \phi_{\alpha\beta}(r_{12})\\&#10;&amp;= \frac{\Omega}{2}\sum_{\alpha,\beta} \sum_{\bf G} \eta^*_\alpha (\bf G) \eta _\beta({\bf G}) \phi _{\alpha \beta} ({\bf G})&#10;\end{alig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81405" y="4653136"/>
            <a:ext cx="4762703" cy="1461998"/>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4" descr="\begin{align*}&#10;\eta_\alpha ({\bf r} ) = \frac{ q_\alpha n({\bf r}) p_\alpha(q_0({\bf r}))}{q_0({\bf r})}&#10;\end{alig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56176" y="4727727"/>
            <a:ext cx="2376264" cy="530752"/>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テキスト ボックス 14"/>
          <p:cNvSpPr txBox="1"/>
          <p:nvPr/>
        </p:nvSpPr>
        <p:spPr>
          <a:xfrm>
            <a:off x="1043608" y="6115134"/>
            <a:ext cx="4752528" cy="369332"/>
          </a:xfrm>
          <a:prstGeom prst="rect">
            <a:avLst/>
          </a:prstGeom>
          <a:noFill/>
        </p:spPr>
        <p:txBody>
          <a:bodyPr wrap="square" rtlCol="0">
            <a:spAutoFit/>
          </a:bodyPr>
          <a:lstStyle/>
          <a:p>
            <a:r>
              <a:rPr lang="ja-JP" altLang="en-US" dirty="0" smtClean="0"/>
              <a:t>実空間の</a:t>
            </a:r>
            <a:r>
              <a:rPr lang="en-US" altLang="ja-JP" dirty="0" smtClean="0"/>
              <a:t>2</a:t>
            </a:r>
            <a:r>
              <a:rPr lang="ja-JP" altLang="en-US" dirty="0" smtClean="0"/>
              <a:t>重積分が逆格子空間の一重積分へ</a:t>
            </a:r>
            <a:endParaRPr lang="en-US" dirty="0"/>
          </a:p>
        </p:txBody>
      </p:sp>
      <p:sp>
        <p:nvSpPr>
          <p:cNvPr id="7" name="テキスト ボックス 6"/>
          <p:cNvSpPr txBox="1"/>
          <p:nvPr/>
        </p:nvSpPr>
        <p:spPr>
          <a:xfrm>
            <a:off x="876172" y="2773509"/>
            <a:ext cx="7368236" cy="400110"/>
          </a:xfrm>
          <a:prstGeom prst="rect">
            <a:avLst/>
          </a:prstGeom>
          <a:noFill/>
        </p:spPr>
        <p:txBody>
          <a:bodyPr wrap="square" rtlCol="0">
            <a:spAutoFit/>
          </a:bodyPr>
          <a:lstStyle/>
          <a:p>
            <a:r>
              <a:rPr lang="ja-JP" altLang="en-US" sz="2000" dirty="0" smtClean="0">
                <a:solidFill>
                  <a:srgbClr val="C00000"/>
                </a:solidFill>
              </a:rPr>
              <a:t>大きな系へ適用するためには計算コストを減らす必要がある！！</a:t>
            </a:r>
            <a:endParaRPr lang="en-US" sz="2000" dirty="0">
              <a:solidFill>
                <a:srgbClr val="C00000"/>
              </a:solidFill>
            </a:endParaRPr>
          </a:p>
        </p:txBody>
      </p:sp>
      <p:sp>
        <p:nvSpPr>
          <p:cNvPr id="10" name="テキスト ボックス 9"/>
          <p:cNvSpPr txBox="1"/>
          <p:nvPr/>
        </p:nvSpPr>
        <p:spPr>
          <a:xfrm>
            <a:off x="3131840" y="3173619"/>
            <a:ext cx="4824536" cy="461665"/>
          </a:xfrm>
          <a:prstGeom prst="rect">
            <a:avLst/>
          </a:prstGeom>
          <a:noFill/>
        </p:spPr>
        <p:txBody>
          <a:bodyPr wrap="square" rtlCol="0">
            <a:spAutoFit/>
          </a:bodyPr>
          <a:lstStyle/>
          <a:p>
            <a:r>
              <a:rPr lang="ja-JP" altLang="en-US" sz="2400" i="1" dirty="0" smtClean="0">
                <a:solidFill>
                  <a:srgbClr val="FF0000"/>
                </a:solidFill>
              </a:rPr>
              <a:t>オーダー</a:t>
            </a:r>
            <a:r>
              <a:rPr lang="en-US" altLang="ja-JP" sz="2400" i="1" dirty="0" err="1" smtClean="0">
                <a:solidFill>
                  <a:srgbClr val="FF0000"/>
                </a:solidFill>
              </a:rPr>
              <a:t>NlogN</a:t>
            </a:r>
            <a:r>
              <a:rPr lang="en-US" altLang="ja-JP" sz="2400" i="1" dirty="0" smtClean="0">
                <a:solidFill>
                  <a:srgbClr val="FF0000"/>
                </a:solidFill>
              </a:rPr>
              <a:t> </a:t>
            </a:r>
            <a:r>
              <a:rPr lang="ja-JP" altLang="en-US" sz="2400" i="1" dirty="0" smtClean="0">
                <a:solidFill>
                  <a:srgbClr val="FF0000"/>
                </a:solidFill>
              </a:rPr>
              <a:t>法の導入</a:t>
            </a:r>
            <a:endParaRPr lang="en-US" sz="2400" i="1" dirty="0">
              <a:solidFill>
                <a:srgbClr val="FF0000"/>
              </a:solidFill>
            </a:endParaRPr>
          </a:p>
        </p:txBody>
      </p:sp>
      <p:sp>
        <p:nvSpPr>
          <p:cNvPr id="19" name="右矢印 18"/>
          <p:cNvSpPr/>
          <p:nvPr/>
        </p:nvSpPr>
        <p:spPr>
          <a:xfrm>
            <a:off x="2696771" y="3200057"/>
            <a:ext cx="360040" cy="338671"/>
          </a:xfrm>
          <a:prstGeom prst="rightArrow">
            <a:avLst>
              <a:gd name="adj1" fmla="val 3767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正方形/長方形 15"/>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線コネクタ 12"/>
          <p:cNvCxnSpPr/>
          <p:nvPr/>
        </p:nvCxnSpPr>
        <p:spPr>
          <a:xfrm>
            <a:off x="3851920" y="5920540"/>
            <a:ext cx="93610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912154" y="5433620"/>
            <a:ext cx="2416356" cy="646331"/>
          </a:xfrm>
          <a:prstGeom prst="rect">
            <a:avLst/>
          </a:prstGeom>
          <a:noFill/>
        </p:spPr>
        <p:txBody>
          <a:bodyPr wrap="square" rtlCol="0">
            <a:spAutoFit/>
          </a:bodyPr>
          <a:lstStyle/>
          <a:p>
            <a:r>
              <a:rPr lang="ja-JP" altLang="en-US" dirty="0" smtClean="0"/>
              <a:t>これをテーブルとして作っておくことができる。</a:t>
            </a:r>
            <a:endParaRPr lang="en-US" dirty="0"/>
          </a:p>
        </p:txBody>
      </p:sp>
    </p:spTree>
    <p:extLst>
      <p:ext uri="{BB962C8B-B14F-4D97-AF65-F5344CB8AC3E}">
        <p14:creationId xmlns="" xmlns:p14="http://schemas.microsoft.com/office/powerpoint/2010/main" val="3422597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i="1" dirty="0" err="1" smtClean="0"/>
              <a:t>vdW</a:t>
            </a:r>
            <a:r>
              <a:rPr lang="en-US" i="1" dirty="0" smtClean="0"/>
              <a:t>-DF </a:t>
            </a:r>
            <a:r>
              <a:rPr lang="ja-JP" altLang="en-US" i="1" dirty="0" smtClean="0"/>
              <a:t>の改善</a:t>
            </a:r>
            <a:endParaRPr lang="en-US" i="1" dirty="0"/>
          </a:p>
        </p:txBody>
      </p:sp>
      <p:sp>
        <p:nvSpPr>
          <p:cNvPr id="16" name="テキスト ボックス 15"/>
          <p:cNvSpPr txBox="1"/>
          <p:nvPr/>
        </p:nvSpPr>
        <p:spPr>
          <a:xfrm>
            <a:off x="683568" y="1845452"/>
            <a:ext cx="8280920" cy="400110"/>
          </a:xfrm>
          <a:prstGeom prst="rect">
            <a:avLst/>
          </a:prstGeom>
          <a:noFill/>
        </p:spPr>
        <p:txBody>
          <a:bodyPr wrap="square" rtlCol="0">
            <a:spAutoFit/>
          </a:bodyPr>
          <a:lstStyle/>
          <a:p>
            <a:r>
              <a:rPr lang="ja-JP" altLang="en-US" sz="2000" i="1" dirty="0" smtClean="0"/>
              <a:t>どのような交換エネルギー汎関数と相関エネルギー汎関数を用いるのか？</a:t>
            </a:r>
            <a:endParaRPr lang="en-US" sz="2000" i="1" dirty="0" smtClean="0"/>
          </a:p>
        </p:txBody>
      </p:sp>
      <p:sp>
        <p:nvSpPr>
          <p:cNvPr id="9" name="テキスト ボックス 8"/>
          <p:cNvSpPr txBox="1"/>
          <p:nvPr/>
        </p:nvSpPr>
        <p:spPr>
          <a:xfrm>
            <a:off x="47292" y="5813577"/>
            <a:ext cx="9151253" cy="954107"/>
          </a:xfrm>
          <a:prstGeom prst="rect">
            <a:avLst/>
          </a:prstGeom>
          <a:noFill/>
        </p:spPr>
        <p:txBody>
          <a:bodyPr wrap="square" rtlCol="0">
            <a:spAutoFit/>
          </a:bodyPr>
          <a:lstStyle/>
          <a:p>
            <a:r>
              <a:rPr lang="en-US" sz="1400" dirty="0" smtClean="0"/>
              <a:t>[2] </a:t>
            </a:r>
            <a:r>
              <a:rPr lang="en-US" sz="1400" dirty="0"/>
              <a:t>Dion </a:t>
            </a:r>
            <a:r>
              <a:rPr lang="en-US" sz="1400" i="1" dirty="0"/>
              <a:t>et al</a:t>
            </a:r>
            <a:r>
              <a:rPr lang="en-US" sz="1400" dirty="0"/>
              <a:t>., Phys. Rev. </a:t>
            </a:r>
            <a:r>
              <a:rPr lang="en-US" sz="1400" dirty="0" err="1"/>
              <a:t>Lett</a:t>
            </a:r>
            <a:r>
              <a:rPr lang="en-US" sz="1400" i="1" dirty="0"/>
              <a:t>. </a:t>
            </a:r>
            <a:r>
              <a:rPr lang="en-US" sz="1400" b="1" dirty="0"/>
              <a:t>92</a:t>
            </a:r>
            <a:r>
              <a:rPr lang="en-US" sz="1400" dirty="0"/>
              <a:t>, 246401 (</a:t>
            </a:r>
            <a:r>
              <a:rPr lang="en-US" sz="1400" dirty="0" smtClean="0"/>
              <a:t>2004) [5] </a:t>
            </a:r>
            <a:r>
              <a:rPr lang="da-DK" sz="1400" dirty="0"/>
              <a:t>Lee </a:t>
            </a:r>
            <a:r>
              <a:rPr lang="da-DK" sz="1400" i="1" dirty="0"/>
              <a:t>et al</a:t>
            </a:r>
            <a:r>
              <a:rPr lang="da-DK" sz="1400" dirty="0"/>
              <a:t>., PRB </a:t>
            </a:r>
            <a:r>
              <a:rPr lang="da-DK" sz="1400" b="1" dirty="0"/>
              <a:t>82</a:t>
            </a:r>
            <a:r>
              <a:rPr lang="da-DK" sz="1400" dirty="0"/>
              <a:t>, 081101 (2010) </a:t>
            </a:r>
            <a:endParaRPr lang="en-US" sz="1400" dirty="0" smtClean="0"/>
          </a:p>
          <a:p>
            <a:r>
              <a:rPr lang="en-US" sz="1400" dirty="0" smtClean="0"/>
              <a:t>[6] </a:t>
            </a:r>
            <a:r>
              <a:rPr lang="en-US" sz="1400" dirty="0"/>
              <a:t>R. Cooper Phys. Rev. B. </a:t>
            </a:r>
            <a:r>
              <a:rPr lang="en-US" sz="1400" b="1" dirty="0"/>
              <a:t>81</a:t>
            </a:r>
            <a:r>
              <a:rPr lang="en-US" sz="1400" dirty="0"/>
              <a:t>, 161104 (</a:t>
            </a:r>
            <a:r>
              <a:rPr lang="en-US" sz="1400" dirty="0" smtClean="0"/>
              <a:t>2010)       </a:t>
            </a:r>
            <a:r>
              <a:rPr lang="da-DK" sz="1400" dirty="0" smtClean="0"/>
              <a:t>[7]</a:t>
            </a:r>
            <a:r>
              <a:rPr lang="en-US" sz="1400" dirty="0" smtClean="0"/>
              <a:t> </a:t>
            </a:r>
            <a:r>
              <a:rPr lang="en-US" sz="1400" dirty="0"/>
              <a:t>I. Hamada and M. </a:t>
            </a:r>
            <a:r>
              <a:rPr lang="en-US" sz="1400" dirty="0" err="1"/>
              <a:t>Otani</a:t>
            </a:r>
            <a:r>
              <a:rPr lang="en-US" sz="1400" dirty="0"/>
              <a:t>, Rhys. Rev. B. </a:t>
            </a:r>
            <a:r>
              <a:rPr lang="en-US" sz="1400" b="1" dirty="0"/>
              <a:t>82</a:t>
            </a:r>
            <a:r>
              <a:rPr lang="en-US" sz="1400" dirty="0"/>
              <a:t>, 153412 (2010</a:t>
            </a:r>
            <a:r>
              <a:rPr lang="en-US" sz="1400" dirty="0" smtClean="0"/>
              <a:t>).</a:t>
            </a:r>
          </a:p>
          <a:p>
            <a:r>
              <a:rPr lang="en-US" sz="1400" dirty="0" smtClean="0"/>
              <a:t>[8]O. A. </a:t>
            </a:r>
            <a:r>
              <a:rPr lang="en-US" sz="1400" dirty="0" err="1" smtClean="0"/>
              <a:t>Vydrov</a:t>
            </a:r>
            <a:r>
              <a:rPr lang="en-US" sz="1400" dirty="0"/>
              <a:t> </a:t>
            </a:r>
            <a:r>
              <a:rPr lang="en-US" sz="1400" i="1" dirty="0" smtClean="0"/>
              <a:t>et al., </a:t>
            </a:r>
            <a:r>
              <a:rPr lang="en-US" sz="1400" dirty="0" smtClean="0"/>
              <a:t> J. Chem. Phys. </a:t>
            </a:r>
            <a:r>
              <a:rPr lang="en-US" sz="1400" b="1" dirty="0" smtClean="0"/>
              <a:t>130</a:t>
            </a:r>
            <a:r>
              <a:rPr lang="en-US" sz="1400" dirty="0" smtClean="0"/>
              <a:t>, 104105 (2009) [9 </a:t>
            </a:r>
            <a:r>
              <a:rPr lang="en-US" sz="1400" dirty="0"/>
              <a:t>] </a:t>
            </a:r>
            <a:r>
              <a:rPr lang="en-US" sz="1400" dirty="0" smtClean="0"/>
              <a:t>O</a:t>
            </a:r>
            <a:r>
              <a:rPr lang="en-US" sz="1400" dirty="0"/>
              <a:t>. A. </a:t>
            </a:r>
            <a:r>
              <a:rPr lang="en-US" sz="1400" dirty="0" err="1" smtClean="0"/>
              <a:t>Vydrov</a:t>
            </a:r>
            <a:r>
              <a:rPr lang="en-US" sz="1400" dirty="0"/>
              <a:t> </a:t>
            </a:r>
            <a:r>
              <a:rPr lang="en-US" sz="1400" i="1" dirty="0" smtClean="0"/>
              <a:t>et al.,</a:t>
            </a:r>
            <a:r>
              <a:rPr lang="en-US" sz="1400" dirty="0" smtClean="0"/>
              <a:t> Phys. Rev. </a:t>
            </a:r>
            <a:r>
              <a:rPr lang="en-US" sz="1400" dirty="0" err="1" smtClean="0"/>
              <a:t>Lett</a:t>
            </a:r>
            <a:r>
              <a:rPr lang="en-US" sz="1400" dirty="0" smtClean="0"/>
              <a:t>. </a:t>
            </a:r>
            <a:r>
              <a:rPr lang="en-US" sz="1400" b="1" dirty="0" smtClean="0"/>
              <a:t>103</a:t>
            </a:r>
            <a:r>
              <a:rPr lang="en-US" sz="1400" dirty="0" smtClean="0"/>
              <a:t>, 063004(2009)</a:t>
            </a:r>
            <a:r>
              <a:rPr lang="en-US" sz="1400" dirty="0"/>
              <a:t> </a:t>
            </a:r>
            <a:r>
              <a:rPr lang="en-US" sz="1400" dirty="0" smtClean="0"/>
              <a:t/>
            </a:r>
            <a:br>
              <a:rPr lang="en-US" sz="1400" dirty="0" smtClean="0"/>
            </a:br>
            <a:r>
              <a:rPr lang="en-US" sz="1400" dirty="0" smtClean="0"/>
              <a:t>[10]  </a:t>
            </a:r>
            <a:r>
              <a:rPr lang="en-US" sz="1400" dirty="0"/>
              <a:t>O. A. </a:t>
            </a:r>
            <a:r>
              <a:rPr lang="en-US" sz="1400" dirty="0" err="1" smtClean="0"/>
              <a:t>Vydrov</a:t>
            </a:r>
            <a:r>
              <a:rPr lang="en-US" sz="1400" dirty="0" smtClean="0"/>
              <a:t> </a:t>
            </a:r>
            <a:r>
              <a:rPr lang="en-US" sz="1400" i="1" dirty="0" smtClean="0"/>
              <a:t> et al., </a:t>
            </a:r>
            <a:r>
              <a:rPr lang="en-US" sz="1400" dirty="0" smtClean="0"/>
              <a:t>J</a:t>
            </a:r>
            <a:r>
              <a:rPr lang="en-US" sz="1400" dirty="0"/>
              <a:t>. Chem. Phys. </a:t>
            </a:r>
            <a:r>
              <a:rPr lang="en-US" sz="1400" b="1" dirty="0"/>
              <a:t>133</a:t>
            </a:r>
            <a:r>
              <a:rPr lang="en-US" sz="1400" dirty="0"/>
              <a:t>, 244103(2010</a:t>
            </a:r>
            <a:r>
              <a:rPr lang="en-US" sz="1400" dirty="0" smtClean="0"/>
              <a:t>) [11] R. Sabatini </a:t>
            </a:r>
            <a:r>
              <a:rPr lang="en-US" sz="1400" i="1" dirty="0" smtClean="0"/>
              <a:t> et al., </a:t>
            </a:r>
            <a:r>
              <a:rPr lang="en-US" sz="1400" dirty="0" smtClean="0"/>
              <a:t>Phys. Rev. B , </a:t>
            </a:r>
            <a:r>
              <a:rPr lang="en-US" sz="1400" b="1" dirty="0" smtClean="0"/>
              <a:t>87</a:t>
            </a:r>
            <a:r>
              <a:rPr lang="en-US" sz="1400" dirty="0" smtClean="0"/>
              <a:t>, 041108 (2013)</a:t>
            </a:r>
            <a:endParaRPr lang="en-US" sz="1400" dirty="0"/>
          </a:p>
        </p:txBody>
      </p:sp>
      <p:pic>
        <p:nvPicPr>
          <p:cNvPr id="10" name="Picture 2" descr="\begin{align*}&#10;E_{\rm xc} = E_{\rm x} ^{GGA,HF} + E_{\rm c}^{LDA,GGA} + E_{\rm c}^{non-local}&#10;\end{alig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8523" y="1401903"/>
            <a:ext cx="7128792" cy="443549"/>
          </a:xfrm>
          <a:prstGeom prst="rect">
            <a:avLst/>
          </a:prstGeom>
          <a:noFill/>
          <a:ln>
            <a:noFill/>
          </a:ln>
          <a:extLst>
            <a:ext uri="{909E8E84-426E-40DD-AFC4-6F175D3DCCD1}">
              <a14:hiddenFill xmlns="" xmlns:a14="http://schemas.microsoft.com/office/drawing/2010/main">
                <a:solidFill>
                  <a:srgbClr val="FFFFFF"/>
                </a:solidFill>
              </a14:hiddenFill>
            </a:ext>
          </a:extLst>
        </p:spPr>
      </p:pic>
      <p:graphicFrame>
        <p:nvGraphicFramePr>
          <p:cNvPr id="6" name="表 5"/>
          <p:cNvGraphicFramePr>
            <a:graphicFrameLocks noGrp="1"/>
          </p:cNvGraphicFramePr>
          <p:nvPr>
            <p:extLst>
              <p:ext uri="{D42A27DB-BD31-4B8C-83A1-F6EECF244321}">
                <p14:modId xmlns="" xmlns:p14="http://schemas.microsoft.com/office/powerpoint/2010/main" val="953984662"/>
              </p:ext>
            </p:extLst>
          </p:nvPr>
        </p:nvGraphicFramePr>
        <p:xfrm>
          <a:off x="827584" y="2245562"/>
          <a:ext cx="7488832" cy="3606800"/>
        </p:xfrm>
        <a:graphic>
          <a:graphicData uri="http://schemas.openxmlformats.org/drawingml/2006/table">
            <a:tbl>
              <a:tblPr firstRow="1" bandRow="1">
                <a:tableStyleId>{74C1A8A3-306A-4EB7-A6B1-4F7E0EB9C5D6}</a:tableStyleId>
              </a:tblPr>
              <a:tblGrid>
                <a:gridCol w="1716082"/>
                <a:gridCol w="1584380"/>
                <a:gridCol w="1740098"/>
                <a:gridCol w="2448272"/>
              </a:tblGrid>
              <a:tr h="471613">
                <a:tc>
                  <a:txBody>
                    <a:bodyPr/>
                    <a:lstStyle/>
                    <a:p>
                      <a:r>
                        <a:rPr lang="en-US" dirty="0" smtClean="0"/>
                        <a:t>Functional</a:t>
                      </a:r>
                      <a:endParaRPr lang="en-US" dirty="0"/>
                    </a:p>
                  </a:txBody>
                  <a:tcPr/>
                </a:tc>
                <a:tc>
                  <a:txBody>
                    <a:bodyPr/>
                    <a:lstStyle/>
                    <a:p>
                      <a:r>
                        <a:rPr lang="en-US" dirty="0" smtClean="0"/>
                        <a:t>Exchange </a:t>
                      </a:r>
                      <a:endParaRPr lang="en-US" dirty="0"/>
                    </a:p>
                  </a:txBody>
                  <a:tcPr/>
                </a:tc>
                <a:tc>
                  <a:txBody>
                    <a:bodyPr/>
                    <a:lstStyle/>
                    <a:p>
                      <a:r>
                        <a:rPr lang="en-US" dirty="0" smtClean="0"/>
                        <a:t>(semi) Local</a:t>
                      </a:r>
                      <a:r>
                        <a:rPr lang="en-US" baseline="0" dirty="0" smtClean="0"/>
                        <a:t> </a:t>
                      </a:r>
                      <a:r>
                        <a:rPr lang="en-US" dirty="0" smtClean="0"/>
                        <a:t>Correlation</a:t>
                      </a:r>
                      <a:endParaRPr lang="en-US" dirty="0"/>
                    </a:p>
                  </a:txBody>
                  <a:tcPr/>
                </a:tc>
                <a:tc>
                  <a:txBody>
                    <a:bodyPr/>
                    <a:lstStyle/>
                    <a:p>
                      <a:r>
                        <a:rPr lang="en-US" dirty="0" smtClean="0"/>
                        <a:t>Non</a:t>
                      </a:r>
                      <a:r>
                        <a:rPr lang="en-US" baseline="0" dirty="0" smtClean="0"/>
                        <a:t> local correlation</a:t>
                      </a:r>
                      <a:endParaRPr lang="en-US" dirty="0"/>
                    </a:p>
                  </a:txBody>
                  <a:tcPr/>
                </a:tc>
              </a:tr>
              <a:tr h="370840">
                <a:tc>
                  <a:txBody>
                    <a:bodyPr/>
                    <a:lstStyle/>
                    <a:p>
                      <a:r>
                        <a:rPr lang="en-US" dirty="0" err="1" smtClean="0"/>
                        <a:t>vdW</a:t>
                      </a:r>
                      <a:r>
                        <a:rPr lang="en-US" dirty="0" smtClean="0"/>
                        <a:t>-DF[2]</a:t>
                      </a:r>
                      <a:endParaRPr lang="en-US" dirty="0"/>
                    </a:p>
                  </a:txBody>
                  <a:tcPr/>
                </a:tc>
                <a:tc>
                  <a:txBody>
                    <a:bodyPr/>
                    <a:lstStyle/>
                    <a:p>
                      <a:r>
                        <a:rPr lang="en-US" dirty="0" err="1" smtClean="0"/>
                        <a:t>revPBE</a:t>
                      </a:r>
                      <a:endParaRPr lang="en-US" dirty="0"/>
                    </a:p>
                  </a:txBody>
                  <a:tcPr/>
                </a:tc>
                <a:tc>
                  <a:txBody>
                    <a:bodyPr/>
                    <a:lstStyle/>
                    <a:p>
                      <a:r>
                        <a:rPr lang="en-US" dirty="0" smtClean="0"/>
                        <a:t>LDA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DRSLL</a:t>
                      </a:r>
                    </a:p>
                  </a:txBody>
                  <a:tcPr/>
                </a:tc>
              </a:tr>
              <a:tr h="370840">
                <a:tc>
                  <a:txBody>
                    <a:bodyPr/>
                    <a:lstStyle/>
                    <a:p>
                      <a:r>
                        <a:rPr lang="en-US" dirty="0" smtClean="0"/>
                        <a:t>vdW-DF2[5]</a:t>
                      </a:r>
                      <a:endParaRPr lang="en-US" dirty="0"/>
                    </a:p>
                  </a:txBody>
                  <a:tcPr/>
                </a:tc>
                <a:tc>
                  <a:txBody>
                    <a:bodyPr/>
                    <a:lstStyle/>
                    <a:p>
                      <a:r>
                        <a:rPr lang="en-US" dirty="0" smtClean="0"/>
                        <a:t>rPW86</a:t>
                      </a:r>
                      <a:endParaRPr lang="en-US" dirty="0"/>
                    </a:p>
                  </a:txBody>
                  <a:tcPr/>
                </a:tc>
                <a:tc>
                  <a:txBody>
                    <a:bodyPr/>
                    <a:lstStyle/>
                    <a:p>
                      <a:r>
                        <a:rPr lang="en-US" dirty="0" smtClean="0"/>
                        <a:t>LDA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LMKLL</a:t>
                      </a:r>
                    </a:p>
                  </a:txBody>
                  <a:tcPr/>
                </a:tc>
              </a:tr>
              <a:tr h="370840">
                <a:tc>
                  <a:txBody>
                    <a:bodyPr/>
                    <a:lstStyle/>
                    <a:p>
                      <a:r>
                        <a:rPr lang="en-US" dirty="0" smtClean="0"/>
                        <a:t>vdW-DF</a:t>
                      </a:r>
                      <a:r>
                        <a:rPr lang="en-US" baseline="30000" dirty="0" smtClean="0"/>
                        <a:t>C09x</a:t>
                      </a:r>
                      <a:r>
                        <a:rPr lang="en-US" baseline="0" dirty="0" smtClean="0"/>
                        <a:t>[6]</a:t>
                      </a:r>
                      <a:endParaRPr lang="en-US" dirty="0"/>
                    </a:p>
                  </a:txBody>
                  <a:tcPr/>
                </a:tc>
                <a:tc>
                  <a:txBody>
                    <a:bodyPr/>
                    <a:lstStyle/>
                    <a:p>
                      <a:r>
                        <a:rPr lang="en-US" dirty="0" smtClean="0"/>
                        <a:t>C09x</a:t>
                      </a:r>
                      <a:endParaRPr lang="en-US" dirty="0"/>
                    </a:p>
                  </a:txBody>
                  <a:tcPr/>
                </a:tc>
                <a:tc>
                  <a:txBody>
                    <a:bodyPr/>
                    <a:lstStyle/>
                    <a:p>
                      <a:r>
                        <a:rPr lang="en-US" dirty="0" smtClean="0"/>
                        <a:t>LDA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DRSLL</a:t>
                      </a:r>
                    </a:p>
                  </a:txBody>
                  <a:tcPr/>
                </a:tc>
              </a:tr>
              <a:tr h="370840">
                <a:tc>
                  <a:txBody>
                    <a:bodyPr/>
                    <a:lstStyle/>
                    <a:p>
                      <a:r>
                        <a:rPr lang="en-US" dirty="0" smtClean="0"/>
                        <a:t>vdW-DF2</a:t>
                      </a:r>
                      <a:r>
                        <a:rPr lang="en-US" baseline="30000" dirty="0" smtClean="0"/>
                        <a:t>C09x</a:t>
                      </a:r>
                      <a:r>
                        <a:rPr lang="en-US" baseline="0" dirty="0" smtClean="0"/>
                        <a:t>[7]</a:t>
                      </a:r>
                      <a:endParaRPr lang="en-US" dirty="0"/>
                    </a:p>
                  </a:txBody>
                  <a:tcPr/>
                </a:tc>
                <a:tc>
                  <a:txBody>
                    <a:bodyPr/>
                    <a:lstStyle/>
                    <a:p>
                      <a:r>
                        <a:rPr lang="en-US" dirty="0" smtClean="0"/>
                        <a:t>C09x</a:t>
                      </a:r>
                      <a:endParaRPr lang="en-US" dirty="0"/>
                    </a:p>
                  </a:txBody>
                  <a:tcPr/>
                </a:tc>
                <a:tc>
                  <a:txBody>
                    <a:bodyPr/>
                    <a:lstStyle/>
                    <a:p>
                      <a:r>
                        <a:rPr lang="en-US" dirty="0" smtClean="0"/>
                        <a:t>LDA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LMKLL</a:t>
                      </a:r>
                    </a:p>
                  </a:txBody>
                  <a:tcPr/>
                </a:tc>
              </a:tr>
              <a:tr h="370840">
                <a:tc>
                  <a:txBody>
                    <a:bodyPr/>
                    <a:lstStyle/>
                    <a:p>
                      <a:r>
                        <a:rPr lang="en-US" dirty="0" smtClean="0"/>
                        <a:t>vdW-DF-09 [8]</a:t>
                      </a:r>
                      <a:endParaRPr lang="en-US" dirty="0"/>
                    </a:p>
                  </a:txBody>
                  <a:tcPr/>
                </a:tc>
                <a:tc>
                  <a:txBody>
                    <a:bodyPr/>
                    <a:lstStyle/>
                    <a:p>
                      <a:r>
                        <a:rPr lang="en-US" dirty="0" smtClean="0"/>
                        <a:t>LC-</a:t>
                      </a:r>
                      <a:r>
                        <a:rPr lang="en-US" altLang="ja-JP" dirty="0" err="1" smtClean="0"/>
                        <a:t>ωPBE</a:t>
                      </a:r>
                      <a:endParaRPr lang="en-US" altLang="ja-JP" dirty="0" smtClean="0"/>
                    </a:p>
                  </a:txBody>
                  <a:tcPr/>
                </a:tc>
                <a:tc>
                  <a:txBody>
                    <a:bodyPr/>
                    <a:lstStyle/>
                    <a:p>
                      <a:r>
                        <a:rPr lang="en-US" dirty="0" smtClean="0"/>
                        <a:t>LDA + GC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DRSLL</a:t>
                      </a:r>
                    </a:p>
                  </a:txBody>
                  <a:tcPr/>
                </a:tc>
              </a:tr>
              <a:tr h="370840">
                <a:tc>
                  <a:txBody>
                    <a:bodyPr/>
                    <a:lstStyle/>
                    <a:p>
                      <a:r>
                        <a:rPr lang="en-US" dirty="0" smtClean="0"/>
                        <a:t>VV09[9]</a:t>
                      </a:r>
                      <a:endParaRPr lang="en-US" dirty="0"/>
                    </a:p>
                  </a:txBody>
                  <a:tcPr/>
                </a:tc>
                <a:tc>
                  <a:txBody>
                    <a:bodyPr/>
                    <a:lstStyle/>
                    <a:p>
                      <a:r>
                        <a:rPr lang="en-US" dirty="0" smtClean="0"/>
                        <a:t>HF,LCS</a:t>
                      </a:r>
                      <a:endParaRPr lang="en-US" dirty="0"/>
                    </a:p>
                  </a:txBody>
                  <a:tcPr/>
                </a:tc>
                <a:tc>
                  <a:txBody>
                    <a:bodyPr/>
                    <a:lstStyle/>
                    <a:p>
                      <a:r>
                        <a:rPr lang="en-US" dirty="0" smtClean="0"/>
                        <a:t>PBE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VV09</a:t>
                      </a:r>
                    </a:p>
                  </a:txBody>
                  <a:tcPr/>
                </a:tc>
              </a:tr>
              <a:tr h="370840">
                <a:tc>
                  <a:txBody>
                    <a:bodyPr/>
                    <a:lstStyle/>
                    <a:p>
                      <a:r>
                        <a:rPr lang="en-US" dirty="0" smtClean="0"/>
                        <a:t>VV10[10]</a:t>
                      </a:r>
                      <a:endParaRPr lang="en-US" dirty="0"/>
                    </a:p>
                  </a:txBody>
                  <a:tcPr/>
                </a:tc>
                <a:tc>
                  <a:txBody>
                    <a:bodyPr/>
                    <a:lstStyle/>
                    <a:p>
                      <a:r>
                        <a:rPr lang="en-US" dirty="0" smtClean="0"/>
                        <a:t>rPW86</a:t>
                      </a:r>
                      <a:endParaRPr lang="en-US" dirty="0"/>
                    </a:p>
                  </a:txBody>
                  <a:tcPr/>
                </a:tc>
                <a:tc>
                  <a:txBody>
                    <a:bodyPr/>
                    <a:lstStyle/>
                    <a:p>
                      <a:r>
                        <a:rPr lang="en-US" dirty="0" smtClean="0"/>
                        <a:t>PBE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VV10</a:t>
                      </a:r>
                    </a:p>
                  </a:txBody>
                  <a:tcPr/>
                </a:tc>
              </a:tr>
              <a:tr h="370840">
                <a:tc>
                  <a:txBody>
                    <a:bodyPr/>
                    <a:lstStyle/>
                    <a:p>
                      <a:r>
                        <a:rPr lang="en-US" dirty="0" smtClean="0"/>
                        <a:t>rVV10[11]</a:t>
                      </a:r>
                      <a:endParaRPr lang="en-US" dirty="0"/>
                    </a:p>
                  </a:txBody>
                  <a:tcPr/>
                </a:tc>
                <a:tc>
                  <a:txBody>
                    <a:bodyPr/>
                    <a:lstStyle/>
                    <a:p>
                      <a:r>
                        <a:rPr lang="en-US" dirty="0" smtClean="0"/>
                        <a:t>rPW86</a:t>
                      </a:r>
                      <a:endParaRPr lang="en-US" dirty="0"/>
                    </a:p>
                  </a:txBody>
                  <a:tcPr/>
                </a:tc>
                <a:tc>
                  <a:txBody>
                    <a:bodyPr/>
                    <a:lstStyle/>
                    <a:p>
                      <a:r>
                        <a:rPr lang="en-US" dirty="0" smtClean="0"/>
                        <a:t>PBE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rVV10</a:t>
                      </a:r>
                    </a:p>
                  </a:txBody>
                  <a:tcPr/>
                </a:tc>
              </a:tr>
            </a:tbl>
          </a:graphicData>
        </a:graphic>
      </p:graphicFrame>
      <p:sp>
        <p:nvSpPr>
          <p:cNvPr id="12" name="正方形/長方形 11"/>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グループ化 18"/>
          <p:cNvGrpSpPr/>
          <p:nvPr/>
        </p:nvGrpSpPr>
        <p:grpSpPr>
          <a:xfrm>
            <a:off x="6732240" y="2924653"/>
            <a:ext cx="2376264" cy="2898904"/>
            <a:chOff x="6732240" y="2924653"/>
            <a:chExt cx="2376264" cy="2898904"/>
          </a:xfrm>
        </p:grpSpPr>
        <p:sp>
          <p:nvSpPr>
            <p:cNvPr id="11" name="テキスト ボックス 10"/>
            <p:cNvSpPr txBox="1"/>
            <p:nvPr/>
          </p:nvSpPr>
          <p:spPr>
            <a:xfrm>
              <a:off x="7119283" y="2924653"/>
              <a:ext cx="1188132" cy="369332"/>
            </a:xfrm>
            <a:prstGeom prst="rect">
              <a:avLst/>
            </a:prstGeom>
            <a:solidFill>
              <a:srgbClr val="92D050"/>
            </a:solidFill>
            <a:ln>
              <a:noFill/>
            </a:ln>
          </p:spPr>
          <p:txBody>
            <a:bodyPr wrap="square" rtlCol="0">
              <a:spAutoFit/>
            </a:bodyPr>
            <a:lstStyle/>
            <a:p>
              <a:r>
                <a:rPr lang="ja-JP" altLang="en-US" b="1" dirty="0" smtClean="0"/>
                <a:t>　　　　　</a:t>
              </a:r>
              <a:endParaRPr lang="en-US" b="1" dirty="0"/>
            </a:p>
          </p:txBody>
        </p:sp>
        <p:sp>
          <p:nvSpPr>
            <p:cNvPr id="13" name="テキスト ボックス 12"/>
            <p:cNvSpPr txBox="1"/>
            <p:nvPr/>
          </p:nvSpPr>
          <p:spPr>
            <a:xfrm>
              <a:off x="7119283" y="3239688"/>
              <a:ext cx="1188132" cy="369332"/>
            </a:xfrm>
            <a:prstGeom prst="rect">
              <a:avLst/>
            </a:prstGeom>
            <a:solidFill>
              <a:srgbClr val="92D050"/>
            </a:solidFill>
            <a:ln>
              <a:noFill/>
            </a:ln>
          </p:spPr>
          <p:txBody>
            <a:bodyPr wrap="square" rtlCol="0">
              <a:spAutoFit/>
            </a:bodyPr>
            <a:lstStyle/>
            <a:p>
              <a:r>
                <a:rPr lang="ja-JP" altLang="en-US" b="1" dirty="0" smtClean="0"/>
                <a:t>　　　　　</a:t>
              </a:r>
              <a:endParaRPr lang="en-US" b="1" dirty="0"/>
            </a:p>
          </p:txBody>
        </p:sp>
        <p:sp>
          <p:nvSpPr>
            <p:cNvPr id="14" name="テキスト ボックス 13"/>
            <p:cNvSpPr txBox="1"/>
            <p:nvPr/>
          </p:nvSpPr>
          <p:spPr>
            <a:xfrm>
              <a:off x="7119283" y="3599728"/>
              <a:ext cx="1188132" cy="369332"/>
            </a:xfrm>
            <a:prstGeom prst="rect">
              <a:avLst/>
            </a:prstGeom>
            <a:solidFill>
              <a:srgbClr val="92D050"/>
            </a:solidFill>
            <a:ln>
              <a:noFill/>
            </a:ln>
          </p:spPr>
          <p:txBody>
            <a:bodyPr wrap="square" rtlCol="0">
              <a:spAutoFit/>
            </a:bodyPr>
            <a:lstStyle/>
            <a:p>
              <a:r>
                <a:rPr lang="ja-JP" altLang="en-US" b="1" dirty="0" smtClean="0"/>
                <a:t>　　　　　</a:t>
              </a:r>
              <a:endParaRPr lang="en-US" b="1" dirty="0"/>
            </a:p>
          </p:txBody>
        </p:sp>
        <p:sp>
          <p:nvSpPr>
            <p:cNvPr id="15" name="テキスト ボックス 14"/>
            <p:cNvSpPr txBox="1"/>
            <p:nvPr/>
          </p:nvSpPr>
          <p:spPr>
            <a:xfrm>
              <a:off x="7119283" y="3959768"/>
              <a:ext cx="1188132" cy="369332"/>
            </a:xfrm>
            <a:prstGeom prst="rect">
              <a:avLst/>
            </a:prstGeom>
            <a:solidFill>
              <a:srgbClr val="92D050"/>
            </a:solidFill>
            <a:ln>
              <a:noFill/>
            </a:ln>
          </p:spPr>
          <p:txBody>
            <a:bodyPr wrap="square" rtlCol="0">
              <a:spAutoFit/>
            </a:bodyPr>
            <a:lstStyle/>
            <a:p>
              <a:r>
                <a:rPr lang="ja-JP" altLang="en-US" b="1" dirty="0" smtClean="0"/>
                <a:t>　　　　　</a:t>
              </a:r>
              <a:endParaRPr lang="en-US" b="1" dirty="0"/>
            </a:p>
          </p:txBody>
        </p:sp>
        <p:sp>
          <p:nvSpPr>
            <p:cNvPr id="17" name="テキスト ボックス 16"/>
            <p:cNvSpPr txBox="1"/>
            <p:nvPr/>
          </p:nvSpPr>
          <p:spPr>
            <a:xfrm>
              <a:off x="7119283" y="4329100"/>
              <a:ext cx="1188132" cy="369332"/>
            </a:xfrm>
            <a:prstGeom prst="rect">
              <a:avLst/>
            </a:prstGeom>
            <a:solidFill>
              <a:srgbClr val="92D050"/>
            </a:solidFill>
            <a:ln>
              <a:noFill/>
            </a:ln>
          </p:spPr>
          <p:txBody>
            <a:bodyPr wrap="square" rtlCol="0">
              <a:spAutoFit/>
            </a:bodyPr>
            <a:lstStyle/>
            <a:p>
              <a:r>
                <a:rPr lang="ja-JP" altLang="en-US" b="1" dirty="0" smtClean="0"/>
                <a:t>　　　　　</a:t>
              </a:r>
              <a:endParaRPr lang="en-US" b="1" dirty="0"/>
            </a:p>
          </p:txBody>
        </p:sp>
        <p:sp>
          <p:nvSpPr>
            <p:cNvPr id="18" name="テキスト ボックス 17"/>
            <p:cNvSpPr txBox="1"/>
            <p:nvPr/>
          </p:nvSpPr>
          <p:spPr>
            <a:xfrm>
              <a:off x="7137285" y="5454225"/>
              <a:ext cx="1188132" cy="369332"/>
            </a:xfrm>
            <a:prstGeom prst="rect">
              <a:avLst/>
            </a:prstGeom>
            <a:solidFill>
              <a:srgbClr val="92D050"/>
            </a:solidFill>
            <a:ln>
              <a:noFill/>
            </a:ln>
          </p:spPr>
          <p:txBody>
            <a:bodyPr wrap="square" rtlCol="0">
              <a:spAutoFit/>
            </a:bodyPr>
            <a:lstStyle/>
            <a:p>
              <a:r>
                <a:rPr lang="ja-JP" altLang="en-US" b="1" dirty="0" smtClean="0"/>
                <a:t>　　　　　</a:t>
              </a:r>
              <a:endParaRPr lang="en-US" b="1" dirty="0"/>
            </a:p>
          </p:txBody>
        </p:sp>
        <p:sp>
          <p:nvSpPr>
            <p:cNvPr id="3" name="テキスト ボックス 2"/>
            <p:cNvSpPr txBox="1"/>
            <p:nvPr/>
          </p:nvSpPr>
          <p:spPr>
            <a:xfrm>
              <a:off x="6732240" y="2933945"/>
              <a:ext cx="2376264" cy="923330"/>
            </a:xfrm>
            <a:prstGeom prst="rect">
              <a:avLst/>
            </a:prstGeom>
            <a:solidFill>
              <a:srgbClr val="92D050"/>
            </a:solidFill>
            <a:ln>
              <a:noFill/>
            </a:ln>
          </p:spPr>
          <p:txBody>
            <a:bodyPr wrap="square" rtlCol="0">
              <a:spAutoFit/>
            </a:bodyPr>
            <a:lstStyle/>
            <a:p>
              <a:r>
                <a:rPr lang="ja-JP" altLang="en-US" b="1" dirty="0" smtClean="0"/>
                <a:t>これらの手法による結果の違いを調べることも本研究の課題</a:t>
              </a:r>
              <a:endParaRPr lang="en-US" b="1" dirty="0"/>
            </a:p>
          </p:txBody>
        </p:sp>
      </p:grpSp>
    </p:spTree>
    <p:extLst>
      <p:ext uri="{BB962C8B-B14F-4D97-AF65-F5344CB8AC3E}">
        <p14:creationId xmlns="" xmlns:p14="http://schemas.microsoft.com/office/powerpoint/2010/main" val="2132794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テキスト ボックス 8"/>
          <p:cNvSpPr txBox="1"/>
          <p:nvPr/>
        </p:nvSpPr>
        <p:spPr>
          <a:xfrm>
            <a:off x="1763688" y="332656"/>
            <a:ext cx="5112568" cy="369332"/>
          </a:xfrm>
          <a:prstGeom prst="rect">
            <a:avLst/>
          </a:prstGeom>
          <a:noFill/>
        </p:spPr>
        <p:txBody>
          <a:bodyPr wrap="square" rtlCol="0">
            <a:spAutoFit/>
          </a:bodyPr>
          <a:lstStyle/>
          <a:p>
            <a:endParaRPr lang="en-US" dirty="0"/>
          </a:p>
        </p:txBody>
      </p:sp>
      <p:sp>
        <p:nvSpPr>
          <p:cNvPr id="10" name="タイトル 1"/>
          <p:cNvSpPr>
            <a:spLocks noGrp="1"/>
          </p:cNvSpPr>
          <p:nvPr>
            <p:ph type="title"/>
          </p:nvPr>
        </p:nvSpPr>
        <p:spPr>
          <a:xfrm>
            <a:off x="457200" y="274638"/>
            <a:ext cx="8229600" cy="1143000"/>
          </a:xfrm>
        </p:spPr>
        <p:txBody>
          <a:bodyPr/>
          <a:lstStyle/>
          <a:p>
            <a:r>
              <a:rPr lang="ja-JP" altLang="en-US" i="1" dirty="0" smtClean="0"/>
              <a:t>アルゴン 二量体</a:t>
            </a:r>
            <a:endParaRPr lang="en-US" i="1" dirty="0"/>
          </a:p>
        </p:txBody>
      </p:sp>
      <p:sp>
        <p:nvSpPr>
          <p:cNvPr id="8" name="テキスト ボックス 7"/>
          <p:cNvSpPr txBox="1"/>
          <p:nvPr/>
        </p:nvSpPr>
        <p:spPr>
          <a:xfrm>
            <a:off x="5322168" y="4923119"/>
            <a:ext cx="3456384" cy="646331"/>
          </a:xfrm>
          <a:prstGeom prst="rect">
            <a:avLst/>
          </a:prstGeom>
          <a:noFill/>
        </p:spPr>
        <p:txBody>
          <a:bodyPr wrap="square" rtlCol="0">
            <a:spAutoFit/>
          </a:bodyPr>
          <a:lstStyle/>
          <a:p>
            <a:r>
              <a:rPr lang="ja-JP" altLang="en-US" dirty="0" smtClean="0"/>
              <a:t>原子間力の黒実線 </a:t>
            </a:r>
            <a:r>
              <a:rPr lang="en-US" altLang="ja-JP" dirty="0" smtClean="0"/>
              <a:t>:: </a:t>
            </a:r>
            <a:r>
              <a:rPr lang="ja-JP" altLang="en-US" dirty="0" smtClean="0"/>
              <a:t>エネルギー曲線の微分から計算</a:t>
            </a:r>
            <a:endParaRPr lang="en-US" dirty="0"/>
          </a:p>
        </p:txBody>
      </p:sp>
      <p:pic>
        <p:nvPicPr>
          <p:cNvPr id="1032" name="Picture 8" descr="\\192.168.0.69\obata\Computation\Ar-dimer-USPP\Ar2-vdW-DF-1shot-self.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823" y="1448780"/>
            <a:ext cx="4628571" cy="324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192.168.0.69\obata\Computation\Ar-dimer-USPP\Ar2-Binding-energy-all-30-40.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9043" y="1448780"/>
            <a:ext cx="4628571" cy="324000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テキスト ボックス 11"/>
          <p:cNvSpPr txBox="1"/>
          <p:nvPr/>
        </p:nvSpPr>
        <p:spPr>
          <a:xfrm>
            <a:off x="3131840" y="6534378"/>
            <a:ext cx="7128792" cy="338554"/>
          </a:xfrm>
          <a:prstGeom prst="rect">
            <a:avLst/>
          </a:prstGeom>
          <a:noFill/>
        </p:spPr>
        <p:txBody>
          <a:bodyPr wrap="square" rtlCol="0">
            <a:spAutoFit/>
          </a:bodyPr>
          <a:lstStyle/>
          <a:p>
            <a:r>
              <a:rPr lang="en-US" sz="1600" baseline="30000" dirty="0" smtClean="0"/>
              <a:t>a </a:t>
            </a:r>
            <a:r>
              <a:rPr lang="en-US" sz="1600" dirty="0" smtClean="0"/>
              <a:t>J.F. Ogilvie and Frank Y. H. Wang J. Mol. Structure, </a:t>
            </a:r>
            <a:r>
              <a:rPr lang="en-US" sz="1600" b="1" dirty="0" smtClean="0"/>
              <a:t>273</a:t>
            </a:r>
            <a:r>
              <a:rPr lang="en-US" sz="1600" dirty="0" smtClean="0"/>
              <a:t>, 277-290 (1992)</a:t>
            </a:r>
            <a:endParaRPr lang="en-US" sz="1600" dirty="0"/>
          </a:p>
        </p:txBody>
      </p:sp>
      <p:pic>
        <p:nvPicPr>
          <p:cNvPr id="21" name="Picture 1" descr="\\SMBSERVER-LILY\obata\Ar2.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4989" r="8162" b="25186"/>
          <a:stretch/>
        </p:blipFill>
        <p:spPr bwMode="auto">
          <a:xfrm>
            <a:off x="1743731" y="2079227"/>
            <a:ext cx="1506926" cy="55768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4" name="直線矢印コネクタ 13"/>
          <p:cNvCxnSpPr/>
          <p:nvPr/>
        </p:nvCxnSpPr>
        <p:spPr>
          <a:xfrm>
            <a:off x="2080980" y="2360246"/>
            <a:ext cx="854048" cy="0"/>
          </a:xfrm>
          <a:prstGeom prst="straightConnector1">
            <a:avLst/>
          </a:prstGeom>
          <a:ln w="28575">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8" name="Picture 2" descr="\begin{align*}&#10;{\bf F}_I = - \frac{d E}{d{\bf R}_I} = -\langle {\phi} | \frac{d\hat H}{d {\bf R}_I} | \phi \rangle&#10;\end{alig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87405" y="5591130"/>
            <a:ext cx="3168352" cy="65475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テキスト ボックス 18"/>
          <p:cNvSpPr txBox="1"/>
          <p:nvPr/>
        </p:nvSpPr>
        <p:spPr>
          <a:xfrm>
            <a:off x="1737592" y="1840274"/>
            <a:ext cx="648072" cy="369332"/>
          </a:xfrm>
          <a:prstGeom prst="rect">
            <a:avLst/>
          </a:prstGeom>
          <a:noFill/>
        </p:spPr>
        <p:txBody>
          <a:bodyPr wrap="square" rtlCol="0">
            <a:spAutoFit/>
          </a:bodyPr>
          <a:lstStyle/>
          <a:p>
            <a:r>
              <a:rPr lang="en-US" dirty="0" smtClean="0"/>
              <a:t>Ar1</a:t>
            </a:r>
            <a:endParaRPr lang="en-US" dirty="0"/>
          </a:p>
        </p:txBody>
      </p:sp>
      <p:sp>
        <p:nvSpPr>
          <p:cNvPr id="30" name="テキスト ボックス 29"/>
          <p:cNvSpPr txBox="1"/>
          <p:nvPr/>
        </p:nvSpPr>
        <p:spPr>
          <a:xfrm>
            <a:off x="2497194" y="1837118"/>
            <a:ext cx="648072" cy="369332"/>
          </a:xfrm>
          <a:prstGeom prst="rect">
            <a:avLst/>
          </a:prstGeom>
          <a:noFill/>
        </p:spPr>
        <p:txBody>
          <a:bodyPr wrap="square" rtlCol="0">
            <a:spAutoFit/>
          </a:bodyPr>
          <a:lstStyle/>
          <a:p>
            <a:r>
              <a:rPr lang="en-US" dirty="0" smtClean="0"/>
              <a:t>Ar2</a:t>
            </a:r>
            <a:endParaRPr lang="en-US" dirty="0"/>
          </a:p>
        </p:txBody>
      </p:sp>
      <p:graphicFrame>
        <p:nvGraphicFramePr>
          <p:cNvPr id="2" name="表 1"/>
          <p:cNvGraphicFramePr>
            <a:graphicFrameLocks noGrp="1"/>
          </p:cNvGraphicFramePr>
          <p:nvPr>
            <p:extLst>
              <p:ext uri="{D42A27DB-BD31-4B8C-83A1-F6EECF244321}">
                <p14:modId xmlns="" xmlns:p14="http://schemas.microsoft.com/office/powerpoint/2010/main" val="2286124641"/>
              </p:ext>
            </p:extLst>
          </p:nvPr>
        </p:nvGraphicFramePr>
        <p:xfrm>
          <a:off x="107504" y="4772202"/>
          <a:ext cx="5165345" cy="914400"/>
        </p:xfrm>
        <a:graphic>
          <a:graphicData uri="http://schemas.openxmlformats.org/drawingml/2006/table">
            <a:tbl>
              <a:tblPr firstRow="1" bandRow="1">
                <a:tableStyleId>{74C1A8A3-306A-4EB7-A6B1-4F7E0EB9C5D6}</a:tableStyleId>
              </a:tblPr>
              <a:tblGrid>
                <a:gridCol w="2167255"/>
                <a:gridCol w="635318"/>
                <a:gridCol w="598805"/>
                <a:gridCol w="865505"/>
                <a:gridCol w="898462"/>
              </a:tblGrid>
              <a:tr h="269466">
                <a:tc>
                  <a:txBody>
                    <a:bodyPr/>
                    <a:lstStyle/>
                    <a:p>
                      <a:r>
                        <a:rPr lang="en-US" sz="1400" dirty="0" smtClean="0">
                          <a:latin typeface="Arial" panose="020B0604020202020204" pitchFamily="34" charset="0"/>
                          <a:cs typeface="Arial" panose="020B0604020202020204" pitchFamily="34" charset="0"/>
                        </a:rPr>
                        <a:t>Energy</a:t>
                      </a:r>
                      <a:r>
                        <a:rPr lang="en-US" sz="1400" baseline="0" dirty="0" smtClean="0">
                          <a:latin typeface="Arial" panose="020B0604020202020204" pitchFamily="34" charset="0"/>
                          <a:cs typeface="Arial" panose="020B0604020202020204" pitchFamily="34" charset="0"/>
                        </a:rPr>
                        <a:t> functional</a:t>
                      </a:r>
                      <a:endParaRPr lang="en-US" sz="1400" dirty="0" smtClean="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LDA</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PBE</a:t>
                      </a:r>
                      <a:endParaRPr lang="en-US" sz="1400" dirty="0">
                        <a:latin typeface="Arial" panose="020B0604020202020204" pitchFamily="34" charset="0"/>
                        <a:cs typeface="Arial" panose="020B0604020202020204" pitchFamily="34" charset="0"/>
                      </a:endParaRPr>
                    </a:p>
                  </a:txBody>
                  <a:tcPr/>
                </a:tc>
                <a:tc>
                  <a:txBody>
                    <a:bodyPr/>
                    <a:lstStyle/>
                    <a:p>
                      <a:r>
                        <a:rPr lang="en-US" sz="1400" dirty="0" err="1" smtClean="0">
                          <a:latin typeface="Arial" panose="020B0604020202020204" pitchFamily="34" charset="0"/>
                          <a:cs typeface="Arial" panose="020B0604020202020204" pitchFamily="34" charset="0"/>
                        </a:rPr>
                        <a:t>revPBE</a:t>
                      </a:r>
                      <a:endParaRPr lang="en-US" sz="1400" dirty="0">
                        <a:latin typeface="Arial" panose="020B0604020202020204" pitchFamily="34" charset="0"/>
                        <a:cs typeface="Arial" panose="020B0604020202020204" pitchFamily="34" charset="0"/>
                      </a:endParaRPr>
                    </a:p>
                  </a:txBody>
                  <a:tcPr/>
                </a:tc>
                <a:tc>
                  <a:txBody>
                    <a:bodyPr/>
                    <a:lstStyle/>
                    <a:p>
                      <a:r>
                        <a:rPr lang="en-US" sz="1400" dirty="0" err="1" smtClean="0">
                          <a:latin typeface="Arial" panose="020B0604020202020204" pitchFamily="34" charset="0"/>
                          <a:cs typeface="Arial" panose="020B0604020202020204" pitchFamily="34" charset="0"/>
                        </a:rPr>
                        <a:t>vdW</a:t>
                      </a:r>
                      <a:r>
                        <a:rPr lang="en-US" sz="1400" dirty="0" smtClean="0">
                          <a:latin typeface="Arial" panose="020B0604020202020204" pitchFamily="34" charset="0"/>
                          <a:cs typeface="Arial" panose="020B0604020202020204" pitchFamily="34" charset="0"/>
                        </a:rPr>
                        <a:t>-DF</a:t>
                      </a:r>
                      <a:endParaRPr lang="en-US" sz="1400" dirty="0">
                        <a:latin typeface="Arial" panose="020B0604020202020204" pitchFamily="34" charset="0"/>
                        <a:cs typeface="Arial" panose="020B0604020202020204" pitchFamily="34" charset="0"/>
                      </a:endParaRPr>
                    </a:p>
                  </a:txBody>
                  <a:tcPr/>
                </a:tc>
              </a:tr>
              <a:tr h="280265">
                <a:tc>
                  <a:txBody>
                    <a:bodyPr/>
                    <a:lstStyle/>
                    <a:p>
                      <a:pPr algn="just"/>
                      <a:r>
                        <a:rPr lang="ja-JP" altLang="en-US" sz="1400" dirty="0" smtClean="0">
                          <a:latin typeface="Arial" panose="020B0604020202020204" pitchFamily="34" charset="0"/>
                          <a:cs typeface="Arial" panose="020B0604020202020204" pitchFamily="34" charset="0"/>
                        </a:rPr>
                        <a:t>平衡距離</a:t>
                      </a:r>
                      <a:r>
                        <a:rPr lang="en-US" altLang="ja-JP" sz="1400" dirty="0" smtClean="0">
                          <a:latin typeface="Arial" panose="020B0604020202020204" pitchFamily="34" charset="0"/>
                          <a:cs typeface="Arial" panose="020B0604020202020204" pitchFamily="34" charset="0"/>
                        </a:rPr>
                        <a:t>(</a:t>
                      </a:r>
                      <a:r>
                        <a:rPr lang="en-US" altLang="ja-JP" sz="1400" dirty="0" smtClean="0">
                          <a:latin typeface="Arial" panose="020B0604020202020204" pitchFamily="34" charset="0"/>
                          <a:ea typeface="Cambria Math"/>
                          <a:cs typeface="Arial" panose="020B0604020202020204" pitchFamily="34" charset="0"/>
                        </a:rPr>
                        <a:t>Å</a:t>
                      </a:r>
                      <a:r>
                        <a:rPr lang="en-US" altLang="ja-JP"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3.42</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4.04</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4.82</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3.94</a:t>
                      </a:r>
                      <a:endParaRPr lang="en-US" sz="1400" dirty="0">
                        <a:latin typeface="Arial" panose="020B0604020202020204" pitchFamily="34" charset="0"/>
                        <a:cs typeface="Arial" panose="020B0604020202020204" pitchFamily="34" charset="0"/>
                      </a:endParaRPr>
                    </a:p>
                  </a:txBody>
                  <a:tcPr/>
                </a:tc>
              </a:tr>
              <a:tr h="155485">
                <a:tc>
                  <a:txBody>
                    <a:bodyPr/>
                    <a:lstStyle/>
                    <a:p>
                      <a:r>
                        <a:rPr lang="ja-JP" altLang="en-US" sz="1400" dirty="0" smtClean="0">
                          <a:latin typeface="Arial" panose="020B0604020202020204" pitchFamily="34" charset="0"/>
                          <a:cs typeface="Arial" panose="020B0604020202020204" pitchFamily="34" charset="0"/>
                        </a:rPr>
                        <a:t>結合エネルギー</a:t>
                      </a:r>
                      <a:r>
                        <a:rPr lang="en-US" altLang="ja-JP" sz="1400" dirty="0" smtClean="0">
                          <a:latin typeface="Arial" panose="020B0604020202020204" pitchFamily="34" charset="0"/>
                          <a:cs typeface="Arial" panose="020B0604020202020204" pitchFamily="34" charset="0"/>
                        </a:rPr>
                        <a:t>(</a:t>
                      </a:r>
                      <a:r>
                        <a:rPr lang="en-US" altLang="ja-JP" sz="1400" dirty="0" err="1" smtClean="0">
                          <a:latin typeface="Arial" panose="020B0604020202020204" pitchFamily="34" charset="0"/>
                          <a:cs typeface="Arial" panose="020B0604020202020204" pitchFamily="34" charset="0"/>
                        </a:rPr>
                        <a:t>meV</a:t>
                      </a:r>
                      <a:r>
                        <a:rPr lang="en-US" altLang="ja-JP"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30.0</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4.4</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0.6</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20.1</a:t>
                      </a:r>
                    </a:p>
                  </a:txBody>
                  <a:tcPr/>
                </a:tc>
              </a:tr>
            </a:tbl>
          </a:graphicData>
        </a:graphic>
      </p:graphicFrame>
      <p:graphicFrame>
        <p:nvGraphicFramePr>
          <p:cNvPr id="16" name="表 15"/>
          <p:cNvGraphicFramePr>
            <a:graphicFrameLocks noGrp="1"/>
          </p:cNvGraphicFramePr>
          <p:nvPr>
            <p:extLst>
              <p:ext uri="{D42A27DB-BD31-4B8C-83A1-F6EECF244321}">
                <p14:modId xmlns="" xmlns:p14="http://schemas.microsoft.com/office/powerpoint/2010/main" val="2039912361"/>
              </p:ext>
            </p:extLst>
          </p:nvPr>
        </p:nvGraphicFramePr>
        <p:xfrm>
          <a:off x="107128" y="5679250"/>
          <a:ext cx="5193127" cy="914400"/>
        </p:xfrm>
        <a:graphic>
          <a:graphicData uri="http://schemas.openxmlformats.org/drawingml/2006/table">
            <a:tbl>
              <a:tblPr firstRow="1" bandRow="1">
                <a:tableStyleId>{74C1A8A3-306A-4EB7-A6B1-4F7E0EB9C5D6}</a:tableStyleId>
              </a:tblPr>
              <a:tblGrid>
                <a:gridCol w="1006905"/>
                <a:gridCol w="1196114"/>
                <a:gridCol w="1295527"/>
                <a:gridCol w="744325"/>
                <a:gridCol w="950256"/>
              </a:tblGrid>
              <a:tr h="0">
                <a:tc>
                  <a:txBody>
                    <a:bodyPr/>
                    <a:lstStyle/>
                    <a:p>
                      <a:r>
                        <a:rPr lang="en-US" sz="1400" dirty="0" smtClean="0">
                          <a:latin typeface="Arial" panose="020B0604020202020204" pitchFamily="34" charset="0"/>
                          <a:cs typeface="Arial" panose="020B0604020202020204" pitchFamily="34" charset="0"/>
                        </a:rPr>
                        <a:t>vdW-DF2</a:t>
                      </a:r>
                    </a:p>
                  </a:txBody>
                  <a:tcPr/>
                </a:tc>
                <a:tc>
                  <a:txBody>
                    <a:bodyPr/>
                    <a:lstStyle/>
                    <a:p>
                      <a:r>
                        <a:rPr lang="en-US" sz="1400" dirty="0" smtClean="0">
                          <a:latin typeface="Arial" panose="020B0604020202020204" pitchFamily="34" charset="0"/>
                          <a:cs typeface="Arial" panose="020B0604020202020204" pitchFamily="34" charset="0"/>
                        </a:rPr>
                        <a:t>vdW-DF</a:t>
                      </a:r>
                      <a:r>
                        <a:rPr lang="en-US" sz="1400" baseline="30000" dirty="0" smtClean="0">
                          <a:latin typeface="Arial" panose="020B0604020202020204" pitchFamily="34" charset="0"/>
                          <a:cs typeface="Arial" panose="020B0604020202020204" pitchFamily="34" charset="0"/>
                        </a:rPr>
                        <a:t>C09x</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vdW-DF2</a:t>
                      </a:r>
                      <a:r>
                        <a:rPr lang="en-US" sz="1400" baseline="30000" dirty="0" smtClean="0">
                          <a:latin typeface="Arial" panose="020B0604020202020204" pitchFamily="34" charset="0"/>
                          <a:cs typeface="Arial" panose="020B0604020202020204" pitchFamily="34" charset="0"/>
                        </a:rPr>
                        <a:t>C09x</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rVV10</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Exp.</a:t>
                      </a:r>
                      <a:endParaRPr lang="en-US" sz="1400" dirty="0">
                        <a:latin typeface="Arial" panose="020B0604020202020204" pitchFamily="34" charset="0"/>
                        <a:cs typeface="Arial" panose="020B0604020202020204" pitchFamily="34" charset="0"/>
                      </a:endParaRPr>
                    </a:p>
                  </a:txBody>
                  <a:tcPr/>
                </a:tc>
              </a:tr>
              <a:tr h="159550">
                <a:tc>
                  <a:txBody>
                    <a:bodyPr/>
                    <a:lstStyle/>
                    <a:p>
                      <a:pPr algn="just"/>
                      <a:r>
                        <a:rPr lang="en-US" sz="1400" dirty="0" smtClean="0">
                          <a:solidFill>
                            <a:srgbClr val="FF0000"/>
                          </a:solidFill>
                          <a:latin typeface="Arial" panose="020B0604020202020204" pitchFamily="34" charset="0"/>
                          <a:cs typeface="Arial" panose="020B0604020202020204" pitchFamily="34" charset="0"/>
                        </a:rPr>
                        <a:t>3.76</a:t>
                      </a:r>
                      <a:endParaRPr lang="en-US" sz="1400" dirty="0">
                        <a:solidFill>
                          <a:srgbClr val="FF0000"/>
                        </a:solidFill>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4.10</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4.51</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solidFill>
                            <a:srgbClr val="FF0000"/>
                          </a:solidFill>
                          <a:latin typeface="Arial" panose="020B0604020202020204" pitchFamily="34" charset="0"/>
                          <a:cs typeface="Arial" panose="020B0604020202020204" pitchFamily="34" charset="0"/>
                        </a:rPr>
                        <a:t>3.72</a:t>
                      </a:r>
                      <a:endParaRPr lang="en-US" sz="1400" dirty="0">
                        <a:solidFill>
                          <a:srgbClr val="FF0000"/>
                        </a:solidFill>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3.75</a:t>
                      </a:r>
                      <a:r>
                        <a:rPr lang="en-US" sz="1400" baseline="30000" dirty="0" smtClean="0">
                          <a:latin typeface="Arial" panose="020B0604020202020204" pitchFamily="34" charset="0"/>
                          <a:cs typeface="Arial" panose="020B0604020202020204" pitchFamily="34" charset="0"/>
                        </a:rPr>
                        <a:t>a</a:t>
                      </a:r>
                      <a:endParaRPr lang="en-US" sz="1400" dirty="0">
                        <a:latin typeface="Arial" panose="020B0604020202020204" pitchFamily="34" charset="0"/>
                        <a:cs typeface="Arial" panose="020B0604020202020204" pitchFamily="34" charset="0"/>
                      </a:endParaRPr>
                    </a:p>
                  </a:txBody>
                  <a:tcPr/>
                </a:tc>
              </a:tr>
              <a:tr h="181070">
                <a:tc>
                  <a:txBody>
                    <a:bodyPr/>
                    <a:lstStyle/>
                    <a:p>
                      <a:r>
                        <a:rPr lang="en-US" sz="1400" dirty="0" smtClean="0">
                          <a:solidFill>
                            <a:srgbClr val="FF0000"/>
                          </a:solidFill>
                          <a:latin typeface="Arial" panose="020B0604020202020204" pitchFamily="34" charset="0"/>
                          <a:cs typeface="Arial" panose="020B0604020202020204" pitchFamily="34" charset="0"/>
                        </a:rPr>
                        <a:t>16.3</a:t>
                      </a:r>
                      <a:endParaRPr lang="en-US" sz="1400" dirty="0">
                        <a:solidFill>
                          <a:srgbClr val="FF0000"/>
                        </a:solidFill>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11.7</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3.5</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solidFill>
                            <a:srgbClr val="FF0000"/>
                          </a:solidFill>
                          <a:latin typeface="Arial" panose="020B0604020202020204" pitchFamily="34" charset="0"/>
                          <a:cs typeface="Arial" panose="020B0604020202020204" pitchFamily="34" charset="0"/>
                        </a:rPr>
                        <a:t>12.3</a:t>
                      </a:r>
                      <a:endParaRPr lang="en-US" sz="1400" dirty="0">
                        <a:solidFill>
                          <a:srgbClr val="FF0000"/>
                        </a:solidFill>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12.5</a:t>
                      </a:r>
                      <a:r>
                        <a:rPr lang="en-US" sz="1400" baseline="30000" dirty="0" smtClean="0">
                          <a:latin typeface="Arial" panose="020B0604020202020204" pitchFamily="34" charset="0"/>
                          <a:cs typeface="Arial" panose="020B0604020202020204" pitchFamily="34" charset="0"/>
                        </a:rPr>
                        <a:t>a</a:t>
                      </a:r>
                      <a:r>
                        <a:rPr lang="en-US" sz="1400" dirty="0" smtClean="0">
                          <a:latin typeface="Arial" panose="020B0604020202020204" pitchFamily="34" charset="0"/>
                          <a:cs typeface="Arial" panose="020B0604020202020204" pitchFamily="34" charset="0"/>
                        </a:rPr>
                        <a:t> </a:t>
                      </a:r>
                    </a:p>
                  </a:txBody>
                  <a:tcPr/>
                </a:tc>
              </a:tr>
            </a:tbl>
          </a:graphicData>
        </a:graphic>
      </p:graphicFrame>
      <p:sp>
        <p:nvSpPr>
          <p:cNvPr id="17" name="正方形/長方形 16"/>
          <p:cNvSpPr/>
          <p:nvPr/>
        </p:nvSpPr>
        <p:spPr>
          <a:xfrm>
            <a:off x="2276745" y="4734146"/>
            <a:ext cx="1125125" cy="99011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762268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テキスト ボックス 8"/>
          <p:cNvSpPr txBox="1"/>
          <p:nvPr/>
        </p:nvSpPr>
        <p:spPr>
          <a:xfrm>
            <a:off x="1763688" y="332656"/>
            <a:ext cx="5112568" cy="369332"/>
          </a:xfrm>
          <a:prstGeom prst="rect">
            <a:avLst/>
          </a:prstGeom>
          <a:noFill/>
        </p:spPr>
        <p:txBody>
          <a:bodyPr wrap="square" rtlCol="0">
            <a:spAutoFit/>
          </a:bodyPr>
          <a:lstStyle/>
          <a:p>
            <a:endParaRPr lang="en-US" dirty="0"/>
          </a:p>
        </p:txBody>
      </p:sp>
      <p:sp>
        <p:nvSpPr>
          <p:cNvPr id="10" name="タイトル 1"/>
          <p:cNvSpPr>
            <a:spLocks noGrp="1"/>
          </p:cNvSpPr>
          <p:nvPr>
            <p:ph type="title"/>
          </p:nvPr>
        </p:nvSpPr>
        <p:spPr>
          <a:xfrm>
            <a:off x="457200" y="274638"/>
            <a:ext cx="8229600" cy="1143000"/>
          </a:xfrm>
        </p:spPr>
        <p:txBody>
          <a:bodyPr/>
          <a:lstStyle/>
          <a:p>
            <a:r>
              <a:rPr lang="ja-JP" altLang="en-US" i="1" dirty="0" smtClean="0"/>
              <a:t>アルゴン </a:t>
            </a:r>
            <a:r>
              <a:rPr lang="en-US" altLang="ja-JP" dirty="0" err="1" smtClean="0"/>
              <a:t>fcc</a:t>
            </a:r>
            <a:r>
              <a:rPr lang="ja-JP" altLang="en-US" i="1" dirty="0" smtClean="0"/>
              <a:t>結晶</a:t>
            </a:r>
            <a:endParaRPr lang="en-US" i="1" dirty="0"/>
          </a:p>
        </p:txBody>
      </p:sp>
      <p:sp>
        <p:nvSpPr>
          <p:cNvPr id="11" name="テキスト ボックス 10"/>
          <p:cNvSpPr txBox="1"/>
          <p:nvPr/>
        </p:nvSpPr>
        <p:spPr>
          <a:xfrm>
            <a:off x="5457768" y="4840751"/>
            <a:ext cx="3456384" cy="646331"/>
          </a:xfrm>
          <a:prstGeom prst="rect">
            <a:avLst/>
          </a:prstGeom>
          <a:noFill/>
        </p:spPr>
        <p:txBody>
          <a:bodyPr wrap="square" rtlCol="0">
            <a:spAutoFit/>
          </a:bodyPr>
          <a:lstStyle/>
          <a:p>
            <a:r>
              <a:rPr lang="ja-JP" altLang="en-US" dirty="0" smtClean="0"/>
              <a:t>圧力の黒実線 </a:t>
            </a:r>
            <a:r>
              <a:rPr lang="en-US" altLang="ja-JP" dirty="0" smtClean="0"/>
              <a:t>:: </a:t>
            </a:r>
            <a:r>
              <a:rPr lang="ja-JP" altLang="en-US" dirty="0" smtClean="0"/>
              <a:t>エネルギー曲線の微分から計算</a:t>
            </a:r>
            <a:endParaRPr lang="en-US" dirty="0"/>
          </a:p>
        </p:txBody>
      </p:sp>
      <p:pic>
        <p:nvPicPr>
          <p:cNvPr id="2053" name="Picture 5" descr="\\192.168.0.69\obata\Computation\Ar-fcc-USPP\Ar-vdW-DF-USPP-Full-all-volum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9130" y="1403775"/>
            <a:ext cx="4628571" cy="324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192.168.0.69\obata\Computation\Ar-fcc-USPP\Ar-fcc-Pre-vdW-DF.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8356" y="1412582"/>
            <a:ext cx="4628572" cy="324000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正方形/長方形 15"/>
          <p:cNvSpPr/>
          <p:nvPr/>
        </p:nvSpPr>
        <p:spPr>
          <a:xfrm>
            <a:off x="85719" y="6199251"/>
            <a:ext cx="5730945" cy="646331"/>
          </a:xfrm>
          <a:prstGeom prst="rect">
            <a:avLst/>
          </a:prstGeom>
        </p:spPr>
        <p:txBody>
          <a:bodyPr wrap="square">
            <a:spAutoFit/>
          </a:bodyPr>
          <a:lstStyle/>
          <a:p>
            <a:r>
              <a:rPr lang="en-US" sz="1200" baseline="30000" dirty="0" smtClean="0"/>
              <a:t>a </a:t>
            </a:r>
            <a:r>
              <a:rPr lang="en-US" sz="1200" dirty="0" smtClean="0"/>
              <a:t>O. G. Peterson, D. N. </a:t>
            </a:r>
            <a:r>
              <a:rPr lang="en-US" sz="1200" dirty="0" err="1" smtClean="0"/>
              <a:t>Batchelder</a:t>
            </a:r>
            <a:r>
              <a:rPr lang="en-US" sz="1200" dirty="0" smtClean="0"/>
              <a:t> and R. O. Simmons, Phys. Rev. </a:t>
            </a:r>
            <a:r>
              <a:rPr lang="en-US" sz="1200" b="1" dirty="0" smtClean="0"/>
              <a:t>150,</a:t>
            </a:r>
            <a:r>
              <a:rPr lang="en-US" sz="1200" dirty="0" smtClean="0"/>
              <a:t> 2 (1966)</a:t>
            </a:r>
          </a:p>
          <a:p>
            <a:r>
              <a:rPr lang="en-US" sz="1200" baseline="30000" dirty="0"/>
              <a:t>b</a:t>
            </a:r>
            <a:r>
              <a:rPr lang="en-US" sz="1200" dirty="0" smtClean="0"/>
              <a:t> L. A. </a:t>
            </a:r>
            <a:r>
              <a:rPr lang="en-US" sz="1200" dirty="0" err="1" smtClean="0"/>
              <a:t>Schwalbe</a:t>
            </a:r>
            <a:r>
              <a:rPr lang="en-US" sz="1200" dirty="0" smtClean="0"/>
              <a:t>, R. K. Crawford, H. H. Chen and R. A. Aziz, J. Chem. Phys. </a:t>
            </a:r>
            <a:r>
              <a:rPr lang="en-US" sz="1200" b="1" dirty="0" smtClean="0"/>
              <a:t>66</a:t>
            </a:r>
            <a:r>
              <a:rPr lang="en-US" sz="1200" dirty="0" smtClean="0"/>
              <a:t>, 4493 (1977)</a:t>
            </a:r>
          </a:p>
          <a:p>
            <a:r>
              <a:rPr lang="en-US" sz="1200" baseline="30000" dirty="0" smtClean="0"/>
              <a:t>c </a:t>
            </a:r>
            <a:r>
              <a:rPr lang="en-US" sz="1200" dirty="0" smtClean="0"/>
              <a:t>J. </a:t>
            </a:r>
            <a:r>
              <a:rPr lang="en-US" sz="1200" dirty="0" err="1" smtClean="0"/>
              <a:t>Wittlinger</a:t>
            </a:r>
            <a:r>
              <a:rPr lang="en-US" sz="1200" dirty="0" smtClean="0"/>
              <a:t>, R. Fischer, S. Werner, J. Schneider and H. Schulz, </a:t>
            </a:r>
            <a:r>
              <a:rPr lang="en-US" sz="1200" dirty="0" err="1" smtClean="0"/>
              <a:t>Acta</a:t>
            </a:r>
            <a:r>
              <a:rPr lang="en-US" sz="1200" dirty="0" smtClean="0"/>
              <a:t> </a:t>
            </a:r>
            <a:r>
              <a:rPr lang="en-US" sz="1200" dirty="0" err="1" smtClean="0"/>
              <a:t>Cryst</a:t>
            </a:r>
            <a:r>
              <a:rPr lang="en-US" sz="1200" dirty="0" smtClean="0"/>
              <a:t>. </a:t>
            </a:r>
            <a:r>
              <a:rPr lang="en-US" sz="1200" b="1" dirty="0" smtClean="0"/>
              <a:t>53</a:t>
            </a:r>
            <a:r>
              <a:rPr lang="en-US" sz="1200" dirty="0" smtClean="0"/>
              <a:t>, 745 (1997)</a:t>
            </a:r>
          </a:p>
        </p:txBody>
      </p:sp>
      <p:pic>
        <p:nvPicPr>
          <p:cNvPr id="2058" name="Picture 10" descr="\begin{align*}&#10;P= -\frac{4}{3a^2} \frac{\partial E}{\partial a}&#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54855" y="5487082"/>
            <a:ext cx="1440160" cy="50005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テキスト ボックス 1"/>
          <p:cNvSpPr txBox="1"/>
          <p:nvPr/>
        </p:nvSpPr>
        <p:spPr>
          <a:xfrm>
            <a:off x="5833760" y="6073929"/>
            <a:ext cx="3130728" cy="646331"/>
          </a:xfrm>
          <a:prstGeom prst="rect">
            <a:avLst/>
          </a:prstGeom>
          <a:noFill/>
        </p:spPr>
        <p:txBody>
          <a:bodyPr wrap="square" rtlCol="0">
            <a:spAutoFit/>
          </a:bodyPr>
          <a:lstStyle/>
          <a:p>
            <a:pPr algn="just"/>
            <a:r>
              <a:rPr lang="ja-JP" altLang="en-US" dirty="0" smtClean="0"/>
              <a:t>エネルギー曲線の微分との差 </a:t>
            </a:r>
            <a:r>
              <a:rPr lang="en-US" altLang="ja-JP" dirty="0" smtClean="0"/>
              <a:t>0.005 </a:t>
            </a:r>
            <a:r>
              <a:rPr lang="en-US" altLang="ja-JP" dirty="0" err="1" smtClean="0"/>
              <a:t>GPa</a:t>
            </a:r>
            <a:r>
              <a:rPr lang="en-US" altLang="ja-JP" dirty="0" smtClean="0"/>
              <a:t> </a:t>
            </a:r>
            <a:r>
              <a:rPr lang="ja-JP" altLang="en-US" dirty="0" smtClean="0"/>
              <a:t>以下</a:t>
            </a:r>
            <a:endParaRPr lang="en-US" dirty="0"/>
          </a:p>
        </p:txBody>
      </p:sp>
      <p:graphicFrame>
        <p:nvGraphicFramePr>
          <p:cNvPr id="4" name="表 3"/>
          <p:cNvGraphicFramePr>
            <a:graphicFrameLocks noGrp="1"/>
          </p:cNvGraphicFramePr>
          <p:nvPr>
            <p:extLst>
              <p:ext uri="{D42A27DB-BD31-4B8C-83A1-F6EECF244321}">
                <p14:modId xmlns="" xmlns:p14="http://schemas.microsoft.com/office/powerpoint/2010/main" val="2548256322"/>
              </p:ext>
            </p:extLst>
          </p:nvPr>
        </p:nvGraphicFramePr>
        <p:xfrm>
          <a:off x="119130" y="4554125"/>
          <a:ext cx="5051680" cy="822960"/>
        </p:xfrm>
        <a:graphic>
          <a:graphicData uri="http://schemas.openxmlformats.org/drawingml/2006/table">
            <a:tbl>
              <a:tblPr firstRow="1" bandRow="1">
                <a:tableStyleId>{74C1A8A3-306A-4EB7-A6B1-4F7E0EB9C5D6}</a:tableStyleId>
              </a:tblPr>
              <a:tblGrid>
                <a:gridCol w="2049780"/>
                <a:gridCol w="755968"/>
                <a:gridCol w="563880"/>
                <a:gridCol w="798957"/>
                <a:gridCol w="883095"/>
              </a:tblGrid>
              <a:tr h="200680">
                <a:tc>
                  <a:txBody>
                    <a:bodyPr/>
                    <a:lstStyle/>
                    <a:p>
                      <a:r>
                        <a:rPr lang="en-US" sz="1200" dirty="0" smtClean="0">
                          <a:latin typeface="Arial" panose="020B0604020202020204" pitchFamily="34" charset="0"/>
                          <a:cs typeface="Arial" panose="020B0604020202020204" pitchFamily="34" charset="0"/>
                        </a:rPr>
                        <a:t>Energy</a:t>
                      </a:r>
                      <a:r>
                        <a:rPr lang="en-US" sz="1200" baseline="0" dirty="0" smtClean="0">
                          <a:latin typeface="Arial" panose="020B0604020202020204" pitchFamily="34" charset="0"/>
                          <a:cs typeface="Arial" panose="020B0604020202020204" pitchFamily="34" charset="0"/>
                        </a:rPr>
                        <a:t> functional</a:t>
                      </a:r>
                      <a:endParaRPr lang="en-US" sz="1200" dirty="0" smtClean="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LDA</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PBE</a:t>
                      </a:r>
                      <a:endParaRPr lang="en-US" sz="1200" dirty="0">
                        <a:latin typeface="Arial" panose="020B0604020202020204" pitchFamily="34" charset="0"/>
                        <a:cs typeface="Arial" panose="020B0604020202020204" pitchFamily="34" charset="0"/>
                      </a:endParaRPr>
                    </a:p>
                  </a:txBody>
                  <a:tcPr/>
                </a:tc>
                <a:tc>
                  <a:txBody>
                    <a:bodyPr/>
                    <a:lstStyle/>
                    <a:p>
                      <a:r>
                        <a:rPr lang="en-US" sz="1200" dirty="0" err="1" smtClean="0">
                          <a:latin typeface="Arial" panose="020B0604020202020204" pitchFamily="34" charset="0"/>
                          <a:cs typeface="Arial" panose="020B0604020202020204" pitchFamily="34" charset="0"/>
                        </a:rPr>
                        <a:t>vdW</a:t>
                      </a:r>
                      <a:r>
                        <a:rPr lang="en-US" sz="1200" dirty="0" smtClean="0">
                          <a:latin typeface="Arial" panose="020B0604020202020204" pitchFamily="34" charset="0"/>
                          <a:cs typeface="Arial" panose="020B0604020202020204" pitchFamily="34" charset="0"/>
                        </a:rPr>
                        <a:t>-DF</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vdW-DF2</a:t>
                      </a:r>
                      <a:endParaRPr lang="en-US" sz="1200" dirty="0">
                        <a:latin typeface="Arial" panose="020B0604020202020204" pitchFamily="34" charset="0"/>
                        <a:cs typeface="Arial" panose="020B0604020202020204" pitchFamily="34" charset="0"/>
                      </a:endParaRPr>
                    </a:p>
                  </a:txBody>
                  <a:tcPr/>
                </a:tc>
              </a:tr>
              <a:tr h="210915">
                <a:tc>
                  <a:txBody>
                    <a:bodyPr/>
                    <a:lstStyle/>
                    <a:p>
                      <a:pPr algn="just"/>
                      <a:r>
                        <a:rPr lang="ja-JP" altLang="en-US" sz="1200" dirty="0" smtClean="0">
                          <a:latin typeface="Arial" panose="020B0604020202020204" pitchFamily="34" charset="0"/>
                          <a:cs typeface="Arial" panose="020B0604020202020204" pitchFamily="34" charset="0"/>
                        </a:rPr>
                        <a:t>体積</a:t>
                      </a:r>
                      <a:r>
                        <a:rPr lang="en-US" altLang="ja-JP" sz="1200" dirty="0" smtClean="0">
                          <a:latin typeface="Arial" panose="020B0604020202020204" pitchFamily="34" charset="0"/>
                          <a:cs typeface="Arial" panose="020B0604020202020204" pitchFamily="34" charset="0"/>
                        </a:rPr>
                        <a:t>(</a:t>
                      </a:r>
                      <a:r>
                        <a:rPr lang="en-US" altLang="ja-JP" sz="1200" dirty="0" smtClean="0">
                          <a:latin typeface="Arial" panose="020B0604020202020204" pitchFamily="34" charset="0"/>
                          <a:ea typeface="Cambria Math"/>
                          <a:cs typeface="Arial" panose="020B0604020202020204" pitchFamily="34" charset="0"/>
                        </a:rPr>
                        <a:t>Å</a:t>
                      </a:r>
                      <a:r>
                        <a:rPr lang="en-US" altLang="ja-JP" sz="1200" baseline="30000" dirty="0" smtClean="0">
                          <a:latin typeface="Arial" panose="020B0604020202020204" pitchFamily="34" charset="0"/>
                          <a:ea typeface="Cambria Math"/>
                          <a:cs typeface="Arial" panose="020B0604020202020204" pitchFamily="34" charset="0"/>
                        </a:rPr>
                        <a:t>3</a:t>
                      </a:r>
                      <a:r>
                        <a:rPr lang="en-US" altLang="ja-JP" sz="1200" baseline="0" dirty="0" smtClean="0">
                          <a:latin typeface="Arial" panose="020B0604020202020204" pitchFamily="34" charset="0"/>
                          <a:ea typeface="Cambria Math"/>
                          <a:cs typeface="Arial" panose="020B0604020202020204" pitchFamily="34" charset="0"/>
                        </a:rPr>
                        <a:t>/atom</a:t>
                      </a:r>
                      <a:r>
                        <a:rPr lang="en-US" altLang="ja-JP"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30.61</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55.0.</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42.34</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37.05</a:t>
                      </a:r>
                      <a:endParaRPr lang="en-US" sz="1200" dirty="0">
                        <a:latin typeface="Arial" panose="020B0604020202020204" pitchFamily="34" charset="0"/>
                        <a:cs typeface="Arial" panose="020B0604020202020204" pitchFamily="34" charset="0"/>
                      </a:endParaRPr>
                    </a:p>
                  </a:txBody>
                  <a:tcPr/>
                </a:tc>
              </a:tr>
              <a:tr h="155485">
                <a:tc>
                  <a:txBody>
                    <a:bodyPr/>
                    <a:lstStyle/>
                    <a:p>
                      <a:r>
                        <a:rPr lang="ja-JP" altLang="en-US" sz="1200" dirty="0" smtClean="0">
                          <a:latin typeface="Arial" panose="020B0604020202020204" pitchFamily="34" charset="0"/>
                          <a:cs typeface="Arial" panose="020B0604020202020204" pitchFamily="34" charset="0"/>
                        </a:rPr>
                        <a:t>凝集エネルギー</a:t>
                      </a:r>
                      <a:r>
                        <a:rPr lang="en-US" altLang="ja-JP" sz="1200" dirty="0" smtClean="0">
                          <a:latin typeface="Arial" panose="020B0604020202020204" pitchFamily="34" charset="0"/>
                          <a:cs typeface="Arial" panose="020B0604020202020204" pitchFamily="34" charset="0"/>
                        </a:rPr>
                        <a:t>(</a:t>
                      </a:r>
                      <a:r>
                        <a:rPr lang="en-US" altLang="ja-JP" sz="1200" dirty="0" err="1" smtClean="0">
                          <a:latin typeface="Arial" panose="020B0604020202020204" pitchFamily="34" charset="0"/>
                          <a:cs typeface="Arial" panose="020B0604020202020204" pitchFamily="34" charset="0"/>
                        </a:rPr>
                        <a:t>meV</a:t>
                      </a:r>
                      <a:r>
                        <a:rPr lang="en-US" altLang="ja-JP" sz="1200" dirty="0" smtClean="0">
                          <a:latin typeface="Arial" panose="020B0604020202020204" pitchFamily="34" charset="0"/>
                          <a:cs typeface="Arial" panose="020B0604020202020204" pitchFamily="34" charset="0"/>
                        </a:rPr>
                        <a:t>/atom)</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134.9</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14.1</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142.1</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116.3</a:t>
                      </a:r>
                      <a:endParaRPr lang="en-US" sz="1200" dirty="0">
                        <a:latin typeface="Arial" panose="020B0604020202020204" pitchFamily="34" charset="0"/>
                        <a:cs typeface="Arial" panose="020B0604020202020204" pitchFamily="34" charset="0"/>
                      </a:endParaRPr>
                    </a:p>
                  </a:txBody>
                  <a:tcPr/>
                </a:tc>
              </a:tr>
            </a:tbl>
          </a:graphicData>
        </a:graphic>
      </p:graphicFrame>
      <p:graphicFrame>
        <p:nvGraphicFramePr>
          <p:cNvPr id="14" name="表 13"/>
          <p:cNvGraphicFramePr>
            <a:graphicFrameLocks noGrp="1"/>
          </p:cNvGraphicFramePr>
          <p:nvPr>
            <p:extLst>
              <p:ext uri="{D42A27DB-BD31-4B8C-83A1-F6EECF244321}">
                <p14:modId xmlns="" xmlns:p14="http://schemas.microsoft.com/office/powerpoint/2010/main" val="2610102943"/>
              </p:ext>
            </p:extLst>
          </p:nvPr>
        </p:nvGraphicFramePr>
        <p:xfrm>
          <a:off x="116489" y="5374750"/>
          <a:ext cx="5085580" cy="822960"/>
        </p:xfrm>
        <a:graphic>
          <a:graphicData uri="http://schemas.openxmlformats.org/drawingml/2006/table">
            <a:tbl>
              <a:tblPr firstRow="1" bandRow="1">
                <a:tableStyleId>{74C1A8A3-306A-4EB7-A6B1-4F7E0EB9C5D6}</a:tableStyleId>
              </a:tblPr>
              <a:tblGrid>
                <a:gridCol w="1197607"/>
                <a:gridCol w="1297145"/>
                <a:gridCol w="745253"/>
                <a:gridCol w="1040657"/>
                <a:gridCol w="804918"/>
              </a:tblGrid>
              <a:tr h="225025">
                <a:tc>
                  <a:txBody>
                    <a:bodyPr/>
                    <a:lstStyle/>
                    <a:p>
                      <a:r>
                        <a:rPr lang="en-US" sz="1200" dirty="0" smtClean="0">
                          <a:latin typeface="Arial" panose="020B0604020202020204" pitchFamily="34" charset="0"/>
                          <a:cs typeface="Arial" panose="020B0604020202020204" pitchFamily="34" charset="0"/>
                        </a:rPr>
                        <a:t>vdW-DF</a:t>
                      </a:r>
                      <a:r>
                        <a:rPr lang="en-US" sz="1200" baseline="30000" dirty="0" smtClean="0">
                          <a:latin typeface="Arial" panose="020B0604020202020204" pitchFamily="34" charset="0"/>
                          <a:cs typeface="Arial" panose="020B0604020202020204" pitchFamily="34" charset="0"/>
                        </a:rPr>
                        <a:t>C09x</a:t>
                      </a:r>
                      <a:endParaRPr lang="en-US" sz="1200" dirty="0" smtClean="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vdW-DF2</a:t>
                      </a:r>
                      <a:r>
                        <a:rPr lang="en-US" sz="1200" baseline="30000" dirty="0" smtClean="0">
                          <a:latin typeface="Arial" panose="020B0604020202020204" pitchFamily="34" charset="0"/>
                          <a:cs typeface="Arial" panose="020B0604020202020204" pitchFamily="34" charset="0"/>
                        </a:rPr>
                        <a:t>C09x</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rVV10</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CCSD(T)</a:t>
                      </a:r>
                      <a:r>
                        <a:rPr lang="en-US" sz="1200" baseline="30000" dirty="0" smtClean="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Exp.</a:t>
                      </a:r>
                      <a:endParaRPr lang="en-US" sz="1200" dirty="0">
                        <a:latin typeface="Arial" panose="020B0604020202020204" pitchFamily="34" charset="0"/>
                        <a:cs typeface="Arial" panose="020B0604020202020204" pitchFamily="34" charset="0"/>
                      </a:endParaRPr>
                    </a:p>
                  </a:txBody>
                  <a:tcPr/>
                </a:tc>
              </a:tr>
              <a:tr h="190255">
                <a:tc>
                  <a:txBody>
                    <a:bodyPr/>
                    <a:lstStyle/>
                    <a:p>
                      <a:pPr algn="just"/>
                      <a:r>
                        <a:rPr lang="en-US" sz="1200" b="0" dirty="0" smtClean="0">
                          <a:latin typeface="Arial" panose="020B0604020202020204" pitchFamily="34" charset="0"/>
                          <a:cs typeface="Arial" panose="020B0604020202020204" pitchFamily="34" charset="0"/>
                        </a:rPr>
                        <a:t>38.06</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63.06</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solidFill>
                            <a:srgbClr val="FF0000"/>
                          </a:solidFill>
                          <a:latin typeface="Arial" panose="020B0604020202020204" pitchFamily="34" charset="0"/>
                          <a:cs typeface="Arial" panose="020B0604020202020204" pitchFamily="34" charset="0"/>
                        </a:rPr>
                        <a:t>35.20</a:t>
                      </a:r>
                      <a:endParaRPr lang="en-US" sz="1200" b="0" dirty="0">
                        <a:solidFill>
                          <a:srgbClr val="FF0000"/>
                        </a:solidFill>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36.196</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37.451</a:t>
                      </a:r>
                      <a:r>
                        <a:rPr lang="en-US" sz="1200" b="0" baseline="30000" dirty="0" smtClean="0">
                          <a:latin typeface="Arial" panose="020B0604020202020204" pitchFamily="34" charset="0"/>
                          <a:cs typeface="Arial" panose="020B0604020202020204" pitchFamily="34" charset="0"/>
                        </a:rPr>
                        <a:t>b</a:t>
                      </a:r>
                      <a:endParaRPr lang="en-US" sz="1200" b="0" dirty="0">
                        <a:latin typeface="Arial" panose="020B0604020202020204" pitchFamily="34" charset="0"/>
                        <a:cs typeface="Arial" panose="020B0604020202020204" pitchFamily="34" charset="0"/>
                      </a:endParaRPr>
                    </a:p>
                  </a:txBody>
                  <a:tcPr/>
                </a:tc>
              </a:tr>
              <a:tr h="155485">
                <a:tc>
                  <a:txBody>
                    <a:bodyPr/>
                    <a:lstStyle/>
                    <a:p>
                      <a:r>
                        <a:rPr lang="en-US" altLang="ja-JP" sz="1200" b="0" dirty="0" smtClean="0">
                          <a:latin typeface="Arial" panose="020B0604020202020204" pitchFamily="34" charset="0"/>
                          <a:cs typeface="Arial" panose="020B0604020202020204" pitchFamily="34" charset="0"/>
                        </a:rPr>
                        <a:t>105.0</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21.3</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solidFill>
                            <a:srgbClr val="FF0000"/>
                          </a:solidFill>
                          <a:latin typeface="Arial" panose="020B0604020202020204" pitchFamily="34" charset="0"/>
                          <a:cs typeface="Arial" panose="020B0604020202020204" pitchFamily="34" charset="0"/>
                        </a:rPr>
                        <a:t>99.4</a:t>
                      </a:r>
                      <a:endParaRPr lang="en-US" sz="1200" b="0" dirty="0">
                        <a:solidFill>
                          <a:srgbClr val="FF0000"/>
                        </a:solidFill>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87.9</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80.1</a:t>
                      </a:r>
                      <a:r>
                        <a:rPr lang="en-US" sz="1200" b="0" baseline="30000" dirty="0" smtClean="0">
                          <a:latin typeface="Arial" panose="020B0604020202020204" pitchFamily="34" charset="0"/>
                          <a:cs typeface="Arial" panose="020B0604020202020204" pitchFamily="34" charset="0"/>
                        </a:rPr>
                        <a:t>c</a:t>
                      </a:r>
                      <a:endParaRPr lang="en-US" sz="1200" b="0" dirty="0">
                        <a:latin typeface="Arial" panose="020B0604020202020204" pitchFamily="34" charset="0"/>
                        <a:cs typeface="Arial" panose="020B0604020202020204" pitchFamily="34" charset="0"/>
                      </a:endParaRPr>
                    </a:p>
                  </a:txBody>
                  <a:tcPr/>
                </a:tc>
              </a:tr>
            </a:tbl>
          </a:graphicData>
        </a:graphic>
      </p:graphicFrame>
      <p:sp>
        <p:nvSpPr>
          <p:cNvPr id="13" name="正方形/長方形 12"/>
          <p:cNvSpPr/>
          <p:nvPr/>
        </p:nvSpPr>
        <p:spPr>
          <a:xfrm>
            <a:off x="2186735" y="4554125"/>
            <a:ext cx="1260140" cy="81009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29536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i="1" dirty="0" smtClean="0"/>
              <a:t>グラファイト</a:t>
            </a:r>
            <a:endParaRPr lang="en-US" i="1" dirty="0"/>
          </a:p>
        </p:txBody>
      </p:sp>
      <p:sp>
        <p:nvSpPr>
          <p:cNvPr id="4" name="正方形/長方形 3"/>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970" y="1513057"/>
            <a:ext cx="2237356" cy="2508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 name="直線矢印コネクタ 6"/>
          <p:cNvCxnSpPr/>
          <p:nvPr/>
        </p:nvCxnSpPr>
        <p:spPr bwMode="auto">
          <a:xfrm flipV="1">
            <a:off x="2627784" y="2418436"/>
            <a:ext cx="0" cy="1440160"/>
          </a:xfrm>
          <a:prstGeom prst="straightConnector1">
            <a:avLst/>
          </a:prstGeom>
          <a:solidFill>
            <a:schemeClr val="accent1"/>
          </a:solidFill>
          <a:ln w="47625" cap="flat" cmpd="sng" algn="ctr">
            <a:solidFill>
              <a:schemeClr val="tx1"/>
            </a:solidFill>
            <a:prstDash val="solid"/>
            <a:round/>
            <a:headEnd type="arrow"/>
            <a:tailEnd type="arrow"/>
          </a:ln>
          <a:effectLst/>
        </p:spPr>
      </p:cxnSp>
      <p:sp>
        <p:nvSpPr>
          <p:cNvPr id="8" name="テキスト ボックス 7"/>
          <p:cNvSpPr txBox="1"/>
          <p:nvPr/>
        </p:nvSpPr>
        <p:spPr>
          <a:xfrm>
            <a:off x="106996" y="4021152"/>
            <a:ext cx="3024336" cy="646331"/>
          </a:xfrm>
          <a:prstGeom prst="rect">
            <a:avLst/>
          </a:prstGeom>
          <a:noFill/>
        </p:spPr>
        <p:txBody>
          <a:bodyPr wrap="square" rtlCol="0">
            <a:spAutoFit/>
          </a:bodyPr>
          <a:lstStyle/>
          <a:p>
            <a:r>
              <a:rPr lang="en-US" dirty="0" smtClean="0"/>
              <a:t>Computational condition</a:t>
            </a:r>
          </a:p>
          <a:p>
            <a:pPr marL="285750" indent="-285750">
              <a:buFont typeface="Wingdings" pitchFamily="2" charset="2"/>
              <a:buChar char="ü"/>
            </a:pPr>
            <a:endParaRPr lang="en-US" dirty="0"/>
          </a:p>
        </p:txBody>
      </p:sp>
      <p:sp>
        <p:nvSpPr>
          <p:cNvPr id="9" name="テキスト ボックス 8"/>
          <p:cNvSpPr txBox="1"/>
          <p:nvPr/>
        </p:nvSpPr>
        <p:spPr>
          <a:xfrm>
            <a:off x="106996" y="4340876"/>
            <a:ext cx="3786720" cy="646331"/>
          </a:xfrm>
          <a:prstGeom prst="rect">
            <a:avLst/>
          </a:prstGeom>
          <a:noFill/>
        </p:spPr>
        <p:txBody>
          <a:bodyPr wrap="square" rtlCol="0">
            <a:spAutoFit/>
          </a:bodyPr>
          <a:lstStyle/>
          <a:p>
            <a:pPr marL="285750" indent="-285750">
              <a:buFont typeface="Wingdings" pitchFamily="2" charset="2"/>
              <a:buChar char="ü"/>
            </a:pPr>
            <a:r>
              <a:rPr lang="en-US" dirty="0"/>
              <a:t> </a:t>
            </a:r>
            <a:r>
              <a:rPr lang="en-US" dirty="0" smtClean="0"/>
              <a:t>k point: 8 x 8 x 4</a:t>
            </a:r>
          </a:p>
          <a:p>
            <a:pPr marL="285750" indent="-285750">
              <a:buFont typeface="Wingdings" pitchFamily="2" charset="2"/>
              <a:buChar char="ü"/>
            </a:pPr>
            <a:r>
              <a:rPr lang="en-US" dirty="0" smtClean="0"/>
              <a:t>In plain lattice constant :: 2.46 [Å]</a:t>
            </a:r>
          </a:p>
        </p:txBody>
      </p:sp>
      <p:sp>
        <p:nvSpPr>
          <p:cNvPr id="10" name="テキスト ボックス 9"/>
          <p:cNvSpPr txBox="1"/>
          <p:nvPr/>
        </p:nvSpPr>
        <p:spPr>
          <a:xfrm>
            <a:off x="2699792" y="2815350"/>
            <a:ext cx="1193924" cy="646331"/>
          </a:xfrm>
          <a:prstGeom prst="rect">
            <a:avLst/>
          </a:prstGeom>
          <a:noFill/>
        </p:spPr>
        <p:txBody>
          <a:bodyPr wrap="square" rtlCol="0">
            <a:spAutoFit/>
          </a:bodyPr>
          <a:lstStyle/>
          <a:p>
            <a:r>
              <a:rPr lang="en-US" dirty="0" smtClean="0"/>
              <a:t>Lattice constant </a:t>
            </a:r>
            <a:r>
              <a:rPr lang="en-US" i="1" dirty="0" smtClean="0"/>
              <a:t>c</a:t>
            </a:r>
            <a:endParaRPr lang="en-US" i="1" dirty="0"/>
          </a:p>
        </p:txBody>
      </p:sp>
      <p:sp>
        <p:nvSpPr>
          <p:cNvPr id="12" name="正方形/長方形 11"/>
          <p:cNvSpPr/>
          <p:nvPr/>
        </p:nvSpPr>
        <p:spPr>
          <a:xfrm>
            <a:off x="1403648" y="6538261"/>
            <a:ext cx="6841366" cy="276999"/>
          </a:xfrm>
          <a:prstGeom prst="rect">
            <a:avLst/>
          </a:prstGeom>
        </p:spPr>
        <p:txBody>
          <a:bodyPr wrap="square">
            <a:spAutoFit/>
          </a:bodyPr>
          <a:lstStyle/>
          <a:p>
            <a:r>
              <a:rPr lang="en-US" sz="1200" baseline="30000" dirty="0"/>
              <a:t>a</a:t>
            </a:r>
            <a:r>
              <a:rPr lang="en-US" sz="1200" dirty="0" smtClean="0"/>
              <a:t> </a:t>
            </a:r>
            <a:r>
              <a:rPr lang="en-US" sz="1200" dirty="0"/>
              <a:t>Y. Baskin and L. Meyer, Phys. Rev. </a:t>
            </a:r>
            <a:r>
              <a:rPr lang="en-US" sz="1200" b="1" dirty="0"/>
              <a:t>100</a:t>
            </a:r>
            <a:r>
              <a:rPr lang="en-US" sz="1200" dirty="0"/>
              <a:t>, 544 (1955</a:t>
            </a:r>
            <a:r>
              <a:rPr lang="en-US" sz="1200" dirty="0" smtClean="0"/>
              <a:t>)  </a:t>
            </a:r>
            <a:r>
              <a:rPr lang="en-US" sz="1200" baseline="30000" dirty="0"/>
              <a:t>b</a:t>
            </a:r>
            <a:r>
              <a:rPr lang="en-US" sz="1200" dirty="0" smtClean="0"/>
              <a:t> </a:t>
            </a:r>
            <a:r>
              <a:rPr lang="en-US" sz="1200" dirty="0"/>
              <a:t>R. </a:t>
            </a:r>
            <a:r>
              <a:rPr lang="en-US" sz="1200" dirty="0" err="1"/>
              <a:t>Zacharia</a:t>
            </a:r>
            <a:r>
              <a:rPr lang="en-US" sz="1200" dirty="0"/>
              <a:t> </a:t>
            </a:r>
            <a:r>
              <a:rPr lang="en-US" sz="1200" i="1" dirty="0"/>
              <a:t>et al</a:t>
            </a:r>
            <a:r>
              <a:rPr lang="en-US" sz="1200" dirty="0"/>
              <a:t>., Rhys. Rev. B </a:t>
            </a:r>
            <a:r>
              <a:rPr lang="en-US" sz="1200" b="1" dirty="0"/>
              <a:t>69</a:t>
            </a:r>
            <a:r>
              <a:rPr lang="en-US" sz="1200" dirty="0"/>
              <a:t>, 155406 (2004</a:t>
            </a:r>
            <a:r>
              <a:rPr lang="en-US" sz="1200" dirty="0" smtClean="0"/>
              <a:t>)</a:t>
            </a:r>
            <a:endParaRPr lang="en-US" sz="1200" dirty="0"/>
          </a:p>
        </p:txBody>
      </p:sp>
      <p:pic>
        <p:nvPicPr>
          <p:cNvPr id="3073" name="Picture 1" descr="\\192.168.0.69\obata\Computation\Graphite-0702\Graphite-spac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93716" y="1458814"/>
            <a:ext cx="5040560" cy="3528393"/>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4" name="表 13"/>
          <p:cNvGraphicFramePr>
            <a:graphicFrameLocks noGrp="1"/>
          </p:cNvGraphicFramePr>
          <p:nvPr>
            <p:extLst>
              <p:ext uri="{D42A27DB-BD31-4B8C-83A1-F6EECF244321}">
                <p14:modId xmlns:mc="http://schemas.openxmlformats.org/markup-compatibility/2006" xmlns:a14="http://schemas.microsoft.com/office/drawing/2010/main" xmlns="" xmlns:p14="http://schemas.microsoft.com/office/powerpoint/2010/main" val="3443904563"/>
              </p:ext>
            </p:extLst>
          </p:nvPr>
        </p:nvGraphicFramePr>
        <p:xfrm>
          <a:off x="161510" y="5204797"/>
          <a:ext cx="8876661" cy="1320800"/>
        </p:xfrm>
        <a:graphic>
          <a:graphicData uri="http://schemas.openxmlformats.org/drawingml/2006/table">
            <a:tbl>
              <a:tblPr firstRow="1" bandRow="1">
                <a:tableStyleId>{74C1A8A3-306A-4EB7-A6B1-4F7E0EB9C5D6}</a:tableStyleId>
              </a:tblPr>
              <a:tblGrid>
                <a:gridCol w="1671955"/>
                <a:gridCol w="635317"/>
                <a:gridCol w="598805"/>
                <a:gridCol w="898462"/>
                <a:gridCol w="996887"/>
                <a:gridCol w="1184212"/>
                <a:gridCol w="1282637"/>
                <a:gridCol w="736918"/>
                <a:gridCol w="871468"/>
              </a:tblGrid>
              <a:tr h="370840">
                <a:tc>
                  <a:txBody>
                    <a:bodyPr/>
                    <a:lstStyle/>
                    <a:p>
                      <a:r>
                        <a:rPr lang="en-US" sz="1400" u="none" strike="noStrike" dirty="0" smtClean="0">
                          <a:effectLst/>
                          <a:latin typeface="Arial" panose="020B0604020202020204" pitchFamily="34" charset="0"/>
                          <a:cs typeface="Arial" panose="020B0604020202020204" pitchFamily="34" charset="0"/>
                        </a:rPr>
                        <a:t>Functional </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LDA</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PBE</a:t>
                      </a:r>
                      <a:endParaRPr lang="en-US" sz="1400" dirty="0">
                        <a:latin typeface="Arial" panose="020B0604020202020204" pitchFamily="34" charset="0"/>
                        <a:cs typeface="Arial" panose="020B0604020202020204" pitchFamily="34" charset="0"/>
                      </a:endParaRPr>
                    </a:p>
                  </a:txBody>
                  <a:tcPr/>
                </a:tc>
                <a:tc>
                  <a:txBody>
                    <a:bodyPr/>
                    <a:lstStyle/>
                    <a:p>
                      <a:r>
                        <a:rPr lang="en-US" sz="1400" dirty="0" err="1" smtClean="0">
                          <a:latin typeface="Arial" panose="020B0604020202020204" pitchFamily="34" charset="0"/>
                          <a:cs typeface="Arial" panose="020B0604020202020204" pitchFamily="34" charset="0"/>
                        </a:rPr>
                        <a:t>vdW</a:t>
                      </a:r>
                      <a:r>
                        <a:rPr lang="en-US" sz="1400" dirty="0" smtClean="0">
                          <a:latin typeface="Arial" panose="020B0604020202020204" pitchFamily="34" charset="0"/>
                          <a:cs typeface="Arial" panose="020B0604020202020204" pitchFamily="34" charset="0"/>
                        </a:rPr>
                        <a:t>-DF</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vdW-DF2</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vdW-DF</a:t>
                      </a:r>
                      <a:r>
                        <a:rPr lang="en-US" sz="1400" baseline="30000" dirty="0" smtClean="0">
                          <a:latin typeface="Arial" panose="020B0604020202020204" pitchFamily="34" charset="0"/>
                          <a:cs typeface="Arial" panose="020B0604020202020204" pitchFamily="34" charset="0"/>
                        </a:rPr>
                        <a:t>C09x</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vdW-DF2</a:t>
                      </a:r>
                      <a:r>
                        <a:rPr lang="en-US" sz="1400" baseline="30000" dirty="0" smtClean="0">
                          <a:latin typeface="Arial" panose="020B0604020202020204" pitchFamily="34" charset="0"/>
                          <a:cs typeface="Arial" panose="020B0604020202020204" pitchFamily="34" charset="0"/>
                        </a:rPr>
                        <a:t>C09x</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rVV10</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Exp.</a:t>
                      </a:r>
                      <a:endParaRPr lang="en-US" sz="1400" dirty="0">
                        <a:latin typeface="Arial" panose="020B0604020202020204" pitchFamily="34" charset="0"/>
                        <a:cs typeface="Arial" panose="020B0604020202020204" pitchFamily="34" charset="0"/>
                      </a:endParaRPr>
                    </a:p>
                  </a:txBody>
                  <a:tcPr/>
                </a:tc>
              </a:tr>
              <a:tr h="370840">
                <a:tc>
                  <a:txBody>
                    <a:bodyPr/>
                    <a:lstStyle/>
                    <a:p>
                      <a:r>
                        <a:rPr lang="en-US" sz="1600" i="1" dirty="0" smtClean="0">
                          <a:latin typeface="Arial" panose="020B0604020202020204" pitchFamily="34" charset="0"/>
                          <a:cs typeface="Arial" panose="020B0604020202020204" pitchFamily="34" charset="0"/>
                        </a:rPr>
                        <a:t>c</a:t>
                      </a:r>
                      <a:r>
                        <a:rPr lang="en-US" sz="1600" i="1" baseline="0" dirty="0" smtClean="0">
                          <a:latin typeface="Arial" panose="020B0604020202020204" pitchFamily="34" charset="0"/>
                          <a:cs typeface="Arial" panose="020B0604020202020204" pitchFamily="34" charset="0"/>
                        </a:rPr>
                        <a:t> </a:t>
                      </a:r>
                      <a:r>
                        <a:rPr lang="en-US" sz="1600" i="0" baseline="0" dirty="0" smtClean="0">
                          <a:latin typeface="Arial" panose="020B0604020202020204" pitchFamily="34" charset="0"/>
                          <a:cs typeface="Arial" panose="020B0604020202020204" pitchFamily="34" charset="0"/>
                        </a:rPr>
                        <a:t>(</a:t>
                      </a:r>
                      <a:r>
                        <a:rPr lang="en-US" sz="1600" i="0" baseline="0" dirty="0" smtClean="0">
                          <a:latin typeface="Cambria Math"/>
                          <a:ea typeface="Cambria Math"/>
                          <a:cs typeface="Arial" panose="020B0604020202020204" pitchFamily="34" charset="0"/>
                        </a:rPr>
                        <a:t>Å</a:t>
                      </a:r>
                      <a:r>
                        <a:rPr lang="en-US" sz="1600" i="0" baseline="0" dirty="0" smtClean="0">
                          <a:latin typeface="Arial" panose="020B0604020202020204" pitchFamily="34" charset="0"/>
                          <a:cs typeface="Arial" panose="020B0604020202020204" pitchFamily="34" charset="0"/>
                        </a:rPr>
                        <a:t>)</a:t>
                      </a:r>
                      <a:endParaRPr lang="en-US" sz="1600" i="1"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6.69</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8.76</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7.19</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7.06</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6.49</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solidFill>
                            <a:srgbClr val="FF0000"/>
                          </a:solidFill>
                          <a:latin typeface="Arial" panose="020B0604020202020204" pitchFamily="34" charset="0"/>
                          <a:cs typeface="Arial" panose="020B0604020202020204" pitchFamily="34" charset="0"/>
                        </a:rPr>
                        <a:t>6.57</a:t>
                      </a:r>
                      <a:endParaRPr lang="en-US" sz="16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6.74</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6.672 </a:t>
                      </a:r>
                      <a:r>
                        <a:rPr lang="en-US" sz="1600" baseline="30000" dirty="0" smtClean="0">
                          <a:latin typeface="Arial" panose="020B0604020202020204" pitchFamily="34" charset="0"/>
                          <a:cs typeface="Arial" panose="020B0604020202020204" pitchFamily="34" charset="0"/>
                        </a:rPr>
                        <a:t>a</a:t>
                      </a:r>
                      <a:endParaRPr lang="en-US" sz="1600" dirty="0">
                        <a:latin typeface="Arial" panose="020B0604020202020204" pitchFamily="34" charset="0"/>
                        <a:cs typeface="Arial" panose="020B0604020202020204" pitchFamily="34" charset="0"/>
                      </a:endParaRPr>
                    </a:p>
                  </a:txBody>
                  <a:tcPr/>
                </a:tc>
              </a:tr>
              <a:tr h="579120">
                <a:tc>
                  <a:txBody>
                    <a:bodyPr/>
                    <a:lstStyle/>
                    <a:p>
                      <a:r>
                        <a:rPr lang="en-US" sz="1600" dirty="0" smtClean="0">
                          <a:latin typeface="Arial" panose="020B0604020202020204" pitchFamily="34" charset="0"/>
                          <a:cs typeface="Arial" panose="020B0604020202020204" pitchFamily="34" charset="0"/>
                        </a:rPr>
                        <a:t>Binding</a:t>
                      </a:r>
                      <a:r>
                        <a:rPr lang="en-US" sz="1600" baseline="0" dirty="0" smtClean="0">
                          <a:latin typeface="Arial" panose="020B0604020202020204" pitchFamily="34" charset="0"/>
                          <a:cs typeface="Arial" panose="020B0604020202020204" pitchFamily="34" charset="0"/>
                        </a:rPr>
                        <a:t> Energy </a:t>
                      </a:r>
                      <a:br>
                        <a:rPr lang="en-US" sz="1600" baseline="0" dirty="0" smtClean="0">
                          <a:latin typeface="Arial" panose="020B0604020202020204" pitchFamily="34" charset="0"/>
                          <a:cs typeface="Arial" panose="020B0604020202020204" pitchFamily="34" charset="0"/>
                        </a:rPr>
                      </a:br>
                      <a:r>
                        <a:rPr lang="en-US" sz="1600" baseline="0" dirty="0" smtClean="0">
                          <a:latin typeface="Arial" panose="020B0604020202020204" pitchFamily="34" charset="0"/>
                          <a:cs typeface="Arial" panose="020B0604020202020204" pitchFamily="34" charset="0"/>
                        </a:rPr>
                        <a:t>(</a:t>
                      </a:r>
                      <a:r>
                        <a:rPr lang="en-US" sz="1600" baseline="0" dirty="0" err="1" smtClean="0">
                          <a:latin typeface="Arial" panose="020B0604020202020204" pitchFamily="34" charset="0"/>
                          <a:cs typeface="Arial" panose="020B0604020202020204" pitchFamily="34" charset="0"/>
                        </a:rPr>
                        <a:t>meV</a:t>
                      </a:r>
                      <a:r>
                        <a:rPr lang="en-US" sz="1600" baseline="0" dirty="0" smtClean="0">
                          <a:latin typeface="Arial" panose="020B0604020202020204" pitchFamily="34" charset="0"/>
                          <a:cs typeface="Arial" panose="020B0604020202020204" pitchFamily="34" charset="0"/>
                        </a:rPr>
                        <a:t>/atom)</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23.8</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1.5</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54.8</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52.9</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76.5</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solidFill>
                            <a:srgbClr val="FF0000"/>
                          </a:solidFill>
                          <a:latin typeface="Arial" panose="020B0604020202020204" pitchFamily="34" charset="0"/>
                          <a:cs typeface="Arial" panose="020B0604020202020204" pitchFamily="34" charset="0"/>
                        </a:rPr>
                        <a:t>56.6</a:t>
                      </a:r>
                      <a:endParaRPr lang="en-US" sz="16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68.2</a:t>
                      </a:r>
                      <a:endParaRPr lang="en-US" sz="1600" dirty="0">
                        <a:latin typeface="Arial" panose="020B0604020202020204" pitchFamily="34" charset="0"/>
                        <a:cs typeface="Arial" panose="020B0604020202020204" pitchFamily="34" charset="0"/>
                      </a:endParaRPr>
                    </a:p>
                  </a:txBody>
                  <a:tcPr/>
                </a:tc>
                <a:tc>
                  <a:txBody>
                    <a:bodyPr/>
                    <a:lstStyle/>
                    <a:p>
                      <a:endParaRPr lang="en-US"/>
                    </a:p>
                  </a:txBody>
                  <a:tcPr>
                    <a:blipFill rotWithShape="1">
                      <a:blip r:embed="rId4"/>
                      <a:stretch>
                        <a:fillRect l="-918881" t="-128421" b="-13684"/>
                      </a:stretch>
                    </a:blipFill>
                  </a:tcPr>
                </a:tc>
              </a:tr>
            </a:tbl>
          </a:graphicData>
        </a:graphic>
      </p:graphicFrame>
      <p:sp>
        <p:nvSpPr>
          <p:cNvPr id="13" name="正方形/長方形 12"/>
          <p:cNvSpPr/>
          <p:nvPr/>
        </p:nvSpPr>
        <p:spPr>
          <a:xfrm>
            <a:off x="1826695" y="5184194"/>
            <a:ext cx="1260140" cy="112512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889828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i="1" dirty="0" err="1" smtClean="0"/>
              <a:t>vdW</a:t>
            </a:r>
            <a:r>
              <a:rPr lang="en-US" altLang="ja-JP" i="1" dirty="0" smtClean="0"/>
              <a:t>-DF</a:t>
            </a:r>
            <a:r>
              <a:rPr lang="ja-JP" altLang="en-US" i="1" dirty="0" smtClean="0"/>
              <a:t>計算の現状と課題</a:t>
            </a:r>
            <a:endParaRPr lang="en-US" i="1" dirty="0"/>
          </a:p>
        </p:txBody>
      </p:sp>
      <p:sp>
        <p:nvSpPr>
          <p:cNvPr id="7" name="テキスト ボックス 6"/>
          <p:cNvSpPr txBox="1"/>
          <p:nvPr/>
        </p:nvSpPr>
        <p:spPr>
          <a:xfrm>
            <a:off x="559287" y="1803206"/>
            <a:ext cx="8208912" cy="1446550"/>
          </a:xfrm>
          <a:prstGeom prst="rect">
            <a:avLst/>
          </a:prstGeom>
          <a:noFill/>
        </p:spPr>
        <p:txBody>
          <a:bodyPr wrap="square" rtlCol="0">
            <a:spAutoFit/>
          </a:bodyPr>
          <a:lstStyle/>
          <a:p>
            <a:pPr marL="285750" indent="-285750">
              <a:buFont typeface="Wingdings" pitchFamily="2" charset="2"/>
              <a:buChar char="ü"/>
            </a:pPr>
            <a:r>
              <a:rPr lang="en-US" sz="2200" dirty="0" err="1" smtClean="0"/>
              <a:t>vdW</a:t>
            </a:r>
            <a:r>
              <a:rPr lang="en-US" sz="2200" dirty="0" smtClean="0"/>
              <a:t>-DF, vdW-DF2, vdW-DF</a:t>
            </a:r>
            <a:r>
              <a:rPr lang="en-US" sz="2200" baseline="30000" dirty="0" smtClean="0"/>
              <a:t>C09x</a:t>
            </a:r>
            <a:r>
              <a:rPr lang="en-US" sz="2200" dirty="0" smtClean="0"/>
              <a:t>, vdW-DF2</a:t>
            </a:r>
            <a:r>
              <a:rPr lang="en-US" sz="2200" baseline="30000" dirty="0" smtClean="0"/>
              <a:t>C09x</a:t>
            </a:r>
            <a:r>
              <a:rPr lang="en-US" sz="2200" dirty="0" smtClean="0"/>
              <a:t>, rVV10</a:t>
            </a:r>
            <a:r>
              <a:rPr lang="ja-JP" altLang="en-US" sz="2200" dirty="0" smtClean="0"/>
              <a:t>など様々な</a:t>
            </a:r>
            <a:r>
              <a:rPr lang="en-US" altLang="ja-JP" sz="2200" dirty="0" err="1" smtClean="0"/>
              <a:t>vdW</a:t>
            </a:r>
            <a:r>
              <a:rPr lang="en-US" altLang="ja-JP" sz="2200" dirty="0" smtClean="0"/>
              <a:t>-DF</a:t>
            </a:r>
            <a:r>
              <a:rPr lang="ja-JP" altLang="en-US" sz="2200" dirty="0" smtClean="0"/>
              <a:t>計算が開発</a:t>
            </a:r>
            <a:endParaRPr lang="en-US" altLang="ja-JP" sz="2200" dirty="0" smtClean="0"/>
          </a:p>
          <a:p>
            <a:pPr marL="285750" indent="-285750">
              <a:buFont typeface="Wingdings" pitchFamily="2" charset="2"/>
              <a:buChar char="ü"/>
            </a:pPr>
            <a:r>
              <a:rPr lang="ja-JP" altLang="en-US" sz="2200" dirty="0" smtClean="0"/>
              <a:t>自己無撞着な計算を可能とし、原子間力、圧力の計算が可能</a:t>
            </a:r>
            <a:endParaRPr lang="en-US" altLang="ja-JP" sz="2200" dirty="0" smtClean="0"/>
          </a:p>
          <a:p>
            <a:pPr marL="285750" indent="-285750">
              <a:buFont typeface="Wingdings" pitchFamily="2" charset="2"/>
              <a:buChar char="ü"/>
            </a:pPr>
            <a:r>
              <a:rPr lang="ja-JP" altLang="en-US" sz="2200" dirty="0" smtClean="0"/>
              <a:t>オーダー</a:t>
            </a:r>
            <a:r>
              <a:rPr lang="en-US" altLang="ja-JP" sz="2200" dirty="0" err="1" smtClean="0"/>
              <a:t>NlogN</a:t>
            </a:r>
            <a:r>
              <a:rPr lang="ja-JP" altLang="en-US" sz="2200" dirty="0" smtClean="0"/>
              <a:t>法を用いることで、高速な</a:t>
            </a:r>
            <a:r>
              <a:rPr lang="en-US" altLang="ja-JP" sz="2200" dirty="0" err="1" smtClean="0"/>
              <a:t>vdW</a:t>
            </a:r>
            <a:r>
              <a:rPr lang="ja-JP" altLang="en-US" sz="2200" dirty="0" smtClean="0"/>
              <a:t>計算を可能</a:t>
            </a:r>
            <a:endParaRPr lang="en-US" altLang="ja-JP" sz="2200" dirty="0" smtClean="0"/>
          </a:p>
        </p:txBody>
      </p:sp>
      <p:sp>
        <p:nvSpPr>
          <p:cNvPr id="13" name="テキスト ボックス 12"/>
          <p:cNvSpPr txBox="1"/>
          <p:nvPr/>
        </p:nvSpPr>
        <p:spPr>
          <a:xfrm>
            <a:off x="503587" y="4109879"/>
            <a:ext cx="8532948" cy="2154436"/>
          </a:xfrm>
          <a:prstGeom prst="rect">
            <a:avLst/>
          </a:prstGeom>
          <a:noFill/>
        </p:spPr>
        <p:txBody>
          <a:bodyPr wrap="square" rtlCol="0">
            <a:spAutoFit/>
          </a:bodyPr>
          <a:lstStyle/>
          <a:p>
            <a:pPr marL="285750" indent="-285750">
              <a:buFont typeface="Wingdings" pitchFamily="2" charset="2"/>
              <a:buChar char="ü"/>
            </a:pPr>
            <a:r>
              <a:rPr lang="ja-JP" altLang="en-US" sz="2200" dirty="0" smtClean="0"/>
              <a:t>計算精度</a:t>
            </a:r>
            <a:endParaRPr lang="en-US" altLang="ja-JP" sz="2200" dirty="0" smtClean="0"/>
          </a:p>
          <a:p>
            <a:r>
              <a:rPr lang="en-US" altLang="ja-JP" sz="2200" dirty="0" smtClean="0"/>
              <a:t> </a:t>
            </a:r>
            <a:r>
              <a:rPr lang="ja-JP" altLang="en-US" sz="2200" dirty="0" smtClean="0"/>
              <a:t>様々な</a:t>
            </a:r>
            <a:r>
              <a:rPr lang="en-US" altLang="ja-JP" sz="2200" dirty="0" err="1" smtClean="0"/>
              <a:t>vdW</a:t>
            </a:r>
            <a:r>
              <a:rPr lang="en-US" altLang="ja-JP" sz="2200" dirty="0" smtClean="0"/>
              <a:t>-DF</a:t>
            </a:r>
            <a:r>
              <a:rPr lang="ja-JP" altLang="en-US" sz="2200" dirty="0" smtClean="0"/>
              <a:t>により、結果に差異がある。</a:t>
            </a:r>
            <a:endParaRPr lang="en-US" altLang="ja-JP" sz="2200" dirty="0" smtClean="0"/>
          </a:p>
          <a:p>
            <a:endParaRPr lang="en-US" sz="2200" dirty="0"/>
          </a:p>
          <a:p>
            <a:pPr marL="285750" indent="-285750">
              <a:buFont typeface="Wingdings" pitchFamily="2" charset="2"/>
              <a:buChar char="ü"/>
            </a:pPr>
            <a:r>
              <a:rPr lang="ja-JP" altLang="en-US" sz="2400" dirty="0" smtClean="0">
                <a:solidFill>
                  <a:srgbClr val="FF0000"/>
                </a:solidFill>
              </a:rPr>
              <a:t>磁性物質への適用</a:t>
            </a:r>
            <a:endParaRPr lang="en-US" altLang="ja-JP" sz="2400" dirty="0" smtClean="0">
              <a:solidFill>
                <a:srgbClr val="FF0000"/>
              </a:solidFill>
            </a:endParaRPr>
          </a:p>
          <a:p>
            <a:r>
              <a:rPr lang="ja-JP" altLang="en-US" sz="2200" dirty="0" smtClean="0"/>
              <a:t>これらの方法は非磁性の物質への</a:t>
            </a:r>
            <a:r>
              <a:rPr lang="ja-JP" altLang="en-US" sz="2200" dirty="0"/>
              <a:t>適用</a:t>
            </a:r>
            <a:r>
              <a:rPr lang="ja-JP" altLang="en-US" sz="2200" dirty="0" smtClean="0"/>
              <a:t>しかされていない。磁性と</a:t>
            </a:r>
            <a:r>
              <a:rPr lang="en-US" altLang="ja-JP" sz="2200" dirty="0" err="1" smtClean="0"/>
              <a:t>vdW</a:t>
            </a:r>
            <a:r>
              <a:rPr lang="ja-JP" altLang="en-US" sz="2200" dirty="0" smtClean="0"/>
              <a:t>力の効果が共存する系などへ</a:t>
            </a:r>
            <a:r>
              <a:rPr lang="ja-JP" altLang="en-US" sz="2200" dirty="0"/>
              <a:t>適用</a:t>
            </a:r>
            <a:r>
              <a:rPr lang="ja-JP" altLang="en-US" sz="2200" dirty="0" smtClean="0"/>
              <a:t>をしたい。</a:t>
            </a:r>
            <a:endParaRPr lang="en-US" altLang="ja-JP" sz="2200" dirty="0" smtClean="0"/>
          </a:p>
        </p:txBody>
      </p:sp>
      <p:sp>
        <p:nvSpPr>
          <p:cNvPr id="18" name="正方形/長方形 17"/>
          <p:cNvSpPr/>
          <p:nvPr/>
        </p:nvSpPr>
        <p:spPr>
          <a:xfrm>
            <a:off x="395536" y="3795949"/>
            <a:ext cx="8514689" cy="269710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テキスト ボックス 9"/>
          <p:cNvSpPr txBox="1"/>
          <p:nvPr/>
        </p:nvSpPr>
        <p:spPr>
          <a:xfrm>
            <a:off x="576352" y="3534339"/>
            <a:ext cx="924875" cy="523220"/>
          </a:xfrm>
          <a:prstGeom prst="rect">
            <a:avLst/>
          </a:prstGeom>
          <a:solidFill>
            <a:schemeClr val="bg1"/>
          </a:solidFill>
        </p:spPr>
        <p:txBody>
          <a:bodyPr wrap="square" rtlCol="0">
            <a:spAutoFit/>
          </a:bodyPr>
          <a:lstStyle/>
          <a:p>
            <a:r>
              <a:rPr lang="ja-JP" altLang="en-US" sz="2800" dirty="0" smtClean="0"/>
              <a:t>課題</a:t>
            </a:r>
            <a:endParaRPr lang="en-US" sz="2800" dirty="0"/>
          </a:p>
        </p:txBody>
      </p:sp>
      <p:sp>
        <p:nvSpPr>
          <p:cNvPr id="20" name="正方形/長方形 19"/>
          <p:cNvSpPr/>
          <p:nvPr/>
        </p:nvSpPr>
        <p:spPr>
          <a:xfrm>
            <a:off x="395536" y="1586607"/>
            <a:ext cx="8496944" cy="183076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ボックス 18"/>
          <p:cNvSpPr txBox="1"/>
          <p:nvPr/>
        </p:nvSpPr>
        <p:spPr>
          <a:xfrm>
            <a:off x="498233" y="1347590"/>
            <a:ext cx="972108" cy="523220"/>
          </a:xfrm>
          <a:prstGeom prst="rect">
            <a:avLst/>
          </a:prstGeom>
          <a:solidFill>
            <a:schemeClr val="bg1"/>
          </a:solidFill>
        </p:spPr>
        <p:txBody>
          <a:bodyPr wrap="square" rtlCol="0">
            <a:spAutoFit/>
          </a:bodyPr>
          <a:lstStyle/>
          <a:p>
            <a:r>
              <a:rPr lang="ja-JP" altLang="en-US" sz="2800" dirty="0"/>
              <a:t>現状</a:t>
            </a:r>
            <a:endParaRPr lang="en-US" sz="2800" dirty="0"/>
          </a:p>
        </p:txBody>
      </p:sp>
      <p:sp>
        <p:nvSpPr>
          <p:cNvPr id="11" name="正方形/長方形 10"/>
          <p:cNvSpPr/>
          <p:nvPr/>
        </p:nvSpPr>
        <p:spPr>
          <a:xfrm>
            <a:off x="858541" y="1196752"/>
            <a:ext cx="8280920"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正方形/長方形 11"/>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69837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67544" y="1859631"/>
            <a:ext cx="8280919" cy="1161766"/>
          </a:xfrm>
          <a:prstGeom prst="rect">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 name="タイトル 1"/>
          <p:cNvSpPr>
            <a:spLocks noGrp="1"/>
          </p:cNvSpPr>
          <p:nvPr>
            <p:ph type="title"/>
          </p:nvPr>
        </p:nvSpPr>
        <p:spPr/>
        <p:txBody>
          <a:bodyPr/>
          <a:lstStyle/>
          <a:p>
            <a:r>
              <a:rPr lang="ja-JP" altLang="en-US" i="1" dirty="0" smtClean="0"/>
              <a:t>磁性をもつ系への</a:t>
            </a:r>
            <a:r>
              <a:rPr lang="ja-JP" altLang="en-US" i="1" dirty="0"/>
              <a:t>適用</a:t>
            </a:r>
            <a:r>
              <a:rPr lang="en-US" altLang="ja-JP" i="1" dirty="0" smtClean="0"/>
              <a:t>[12]</a:t>
            </a:r>
            <a:endParaRPr lang="en-US" i="1" dirty="0"/>
          </a:p>
        </p:txBody>
      </p:sp>
      <p:sp>
        <p:nvSpPr>
          <p:cNvPr id="10" name="テキスト ボックス 9"/>
          <p:cNvSpPr txBox="1"/>
          <p:nvPr/>
        </p:nvSpPr>
        <p:spPr>
          <a:xfrm>
            <a:off x="539552" y="5477606"/>
            <a:ext cx="2448272" cy="369332"/>
          </a:xfrm>
          <a:prstGeom prst="rect">
            <a:avLst/>
          </a:prstGeom>
          <a:noFill/>
        </p:spPr>
        <p:txBody>
          <a:bodyPr wrap="square" rtlCol="0">
            <a:spAutoFit/>
          </a:bodyPr>
          <a:lstStyle/>
          <a:p>
            <a:r>
              <a:rPr lang="en-US" dirty="0" smtClean="0"/>
              <a:t>GGA (PBE) </a:t>
            </a:r>
            <a:r>
              <a:rPr lang="ja-JP" altLang="en-US" dirty="0" smtClean="0"/>
              <a:t>相関関数</a:t>
            </a:r>
            <a:endParaRPr lang="en-US" dirty="0"/>
          </a:p>
        </p:txBody>
      </p:sp>
      <p:sp>
        <p:nvSpPr>
          <p:cNvPr id="13" name="正方形/長方形 12"/>
          <p:cNvSpPr/>
          <p:nvPr/>
        </p:nvSpPr>
        <p:spPr>
          <a:xfrm>
            <a:off x="449790" y="3308205"/>
            <a:ext cx="8298673" cy="3313592"/>
          </a:xfrm>
          <a:prstGeom prst="rect">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p:cNvSpPr txBox="1"/>
          <p:nvPr/>
        </p:nvSpPr>
        <p:spPr>
          <a:xfrm>
            <a:off x="149403" y="1628800"/>
            <a:ext cx="1762237" cy="461665"/>
          </a:xfrm>
          <a:prstGeom prst="rect">
            <a:avLst/>
          </a:prstGeom>
          <a:solidFill>
            <a:schemeClr val="bg1"/>
          </a:solidFill>
        </p:spPr>
        <p:txBody>
          <a:bodyPr wrap="square" rtlCol="0">
            <a:spAutoFit/>
          </a:bodyPr>
          <a:lstStyle/>
          <a:p>
            <a:r>
              <a:rPr lang="ja-JP" altLang="en-US" sz="2400" dirty="0" smtClean="0"/>
              <a:t>単純な拡張</a:t>
            </a:r>
            <a:endParaRPr lang="en-US" sz="2400" dirty="0"/>
          </a:p>
        </p:txBody>
      </p:sp>
      <p:sp>
        <p:nvSpPr>
          <p:cNvPr id="9" name="テキスト ボックス 8"/>
          <p:cNvSpPr txBox="1"/>
          <p:nvPr/>
        </p:nvSpPr>
        <p:spPr>
          <a:xfrm>
            <a:off x="112918" y="3077372"/>
            <a:ext cx="7843458" cy="461665"/>
          </a:xfrm>
          <a:prstGeom prst="rect">
            <a:avLst/>
          </a:prstGeom>
          <a:solidFill>
            <a:schemeClr val="bg1"/>
          </a:solidFill>
        </p:spPr>
        <p:txBody>
          <a:bodyPr wrap="square" rtlCol="0">
            <a:spAutoFit/>
          </a:bodyPr>
          <a:lstStyle/>
          <a:p>
            <a:r>
              <a:rPr lang="ja-JP" altLang="en-US" sz="2400" dirty="0" smtClean="0"/>
              <a:t>スピン勾配補正</a:t>
            </a:r>
            <a:r>
              <a:rPr lang="en-US" altLang="ja-JP" sz="2400" dirty="0" smtClean="0"/>
              <a:t>(Gradient Correction GC)   (</a:t>
            </a:r>
            <a:r>
              <a:rPr lang="en-US" altLang="ja-JP" sz="2400" dirty="0" err="1" smtClean="0"/>
              <a:t>vdW</a:t>
            </a:r>
            <a:r>
              <a:rPr lang="en-US" altLang="ja-JP" sz="2400" dirty="0" smtClean="0"/>
              <a:t>-DF-GC </a:t>
            </a:r>
            <a:r>
              <a:rPr lang="ja-JP" altLang="en-US" sz="2400" dirty="0" smtClean="0"/>
              <a:t>など</a:t>
            </a:r>
            <a:r>
              <a:rPr lang="en-US" altLang="ja-JP" sz="2400" dirty="0" smtClean="0"/>
              <a:t>)</a:t>
            </a:r>
            <a:endParaRPr lang="en-US" sz="2400" dirty="0"/>
          </a:p>
        </p:txBody>
      </p:sp>
      <p:pic>
        <p:nvPicPr>
          <p:cNvPr id="6146" name="Picture 2" descr="\begin{align*}&#10;n= n_{\uparrow} + n_{\downarrow}&#10;\end{alig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192" y="2506963"/>
            <a:ext cx="1963544" cy="335687"/>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begin{align*}&#10;E_{\rm{xc}} = E_{\rm x}^{\rm GGA}[n_\uparrow,n_\downarrow,|\nabla n_{\uparrow}|,|\nabla n_{\downarrow}|] \\&#10; + E_{\rm c}^{\rm LDA}[n_\uparrow,n_\downarrow] +E_{\rm c}^{\rm nl}[n,|\nabla n|] &#10;\end{alig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9632" y="2060514"/>
            <a:ext cx="4464495" cy="892899"/>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begin{align*}&#10;E_{\rm{xc}} &amp;= E_{\rm x}^{\rm GGA}[n_\uparrow,n_\downarrow,|\nabla n_{\uparrow}|,|\nabla n_{\downarrow}|] + E_{\rm c}^{\rm LDA}[n_\uparrow,n_\downarrow] \\&#10;&amp;+\int {\rm d}{\bf r} n[H(r_s,\zeta,t) - H(r_s,0,t)] + E_{\rm c}^{\rm nl}[n,|\nabla n|] &#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30454" y="3680470"/>
            <a:ext cx="6430373" cy="1127584"/>
          </a:xfrm>
          <a:prstGeom prst="rect">
            <a:avLst/>
          </a:prstGeom>
          <a:noFill/>
          <a:extLst>
            <a:ext uri="{909E8E84-426E-40DD-AFC4-6F175D3DCCD1}">
              <a14:hiddenFill xmlns="" xmlns:a14="http://schemas.microsoft.com/office/drawing/2010/main">
                <a:solidFill>
                  <a:srgbClr val="FFFFFF"/>
                </a:solidFill>
              </a14:hiddenFill>
            </a:ext>
          </a:extLst>
        </p:spPr>
      </p:pic>
      <p:pic>
        <p:nvPicPr>
          <p:cNvPr id="6154" name="Picture 10" descr="\begin{align*}&#10;E_{\rm c}^{\rm GGA}[n_\uparrow,n_\downarrow,|\nabla n_{\uparrow}|,|\nabla n_{\downarrow}|] = \int {\rm d}{\bf r} n[\epsilon_{\rm c}^{\rm unif}(r_s,\zeta) + H(r_s,\zeta,t)]  = E_{\rm c}^{\rm LDA} [n_\uparrow,n_\downarrow] + \int {\rm d}{\bf r} nH(r_s,\zeta,t)&#10;\end{alig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9552" y="5846938"/>
            <a:ext cx="8177409" cy="43688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4" name="直線コネクタ 13"/>
          <p:cNvCxnSpPr/>
          <p:nvPr/>
        </p:nvCxnSpPr>
        <p:spPr>
          <a:xfrm>
            <a:off x="1911640" y="4834630"/>
            <a:ext cx="388449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016211" y="4891063"/>
            <a:ext cx="1296144" cy="369332"/>
          </a:xfrm>
          <a:prstGeom prst="rect">
            <a:avLst/>
          </a:prstGeom>
          <a:noFill/>
        </p:spPr>
        <p:txBody>
          <a:bodyPr wrap="square" rtlCol="0">
            <a:spAutoFit/>
          </a:bodyPr>
          <a:lstStyle/>
          <a:p>
            <a:r>
              <a:rPr lang="en-US" dirty="0" smtClean="0"/>
              <a:t>GC</a:t>
            </a:r>
            <a:r>
              <a:rPr lang="ja-JP" altLang="en-US" dirty="0" smtClean="0"/>
              <a:t>項</a:t>
            </a:r>
            <a:endParaRPr lang="en-US" dirty="0"/>
          </a:p>
        </p:txBody>
      </p:sp>
      <p:pic>
        <p:nvPicPr>
          <p:cNvPr id="6156" name="Picture 12" descr="\begin{align*}&#10;\zeta = (n_{\uparrow} - n_{\downarrow})/n&#10;\end{alig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042071" y="4909191"/>
            <a:ext cx="1854101" cy="277637"/>
          </a:xfrm>
          <a:prstGeom prst="rect">
            <a:avLst/>
          </a:prstGeom>
          <a:noFill/>
          <a:extLst>
            <a:ext uri="{909E8E84-426E-40DD-AFC4-6F175D3DCCD1}">
              <a14:hiddenFill xmlns="" xmlns:a14="http://schemas.microsoft.com/office/drawing/2010/main">
                <a:solidFill>
                  <a:srgbClr val="FFFFFF"/>
                </a:solidFill>
              </a14:hiddenFill>
            </a:ext>
          </a:extLst>
        </p:spPr>
      </p:pic>
      <p:pic>
        <p:nvPicPr>
          <p:cNvPr id="6158" name="Picture 14" descr="\begin{align*}&#10;t= \frac{|\nabla n|}{2\phi n \sqrt{4k_f /\pi a_0}}&#10;\end{align*}"/>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516216" y="4909191"/>
            <a:ext cx="1913259" cy="601797"/>
          </a:xfrm>
          <a:prstGeom prst="rect">
            <a:avLst/>
          </a:prstGeom>
          <a:noFill/>
          <a:extLst>
            <a:ext uri="{909E8E84-426E-40DD-AFC4-6F175D3DCCD1}">
              <a14:hiddenFill xmlns="" xmlns:a14="http://schemas.microsoft.com/office/drawing/2010/main">
                <a:solidFill>
                  <a:srgbClr val="FFFFFF"/>
                </a:solidFill>
              </a14:hiddenFill>
            </a:ext>
          </a:extLst>
        </p:spPr>
      </p:pic>
      <p:pic>
        <p:nvPicPr>
          <p:cNvPr id="6160" name="Picture 16" descr="\begin{align*}&#10;\phi(\zeta) = ((1 + \zeta)^{2/3} + (1-\zeta) ^{2/3})/2&#10;\end{align*}"/>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82387" y="5260395"/>
            <a:ext cx="3276872" cy="266566"/>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正方形/長方形 18"/>
          <p:cNvSpPr/>
          <p:nvPr/>
        </p:nvSpPr>
        <p:spPr>
          <a:xfrm>
            <a:off x="307776" y="1290735"/>
            <a:ext cx="8640960" cy="369332"/>
          </a:xfrm>
          <a:prstGeom prst="rect">
            <a:avLst/>
          </a:prstGeom>
        </p:spPr>
        <p:txBody>
          <a:bodyPr wrap="square">
            <a:spAutoFit/>
          </a:bodyPr>
          <a:lstStyle/>
          <a:p>
            <a:r>
              <a:rPr lang="en-US" dirty="0" smtClean="0"/>
              <a:t>[12] </a:t>
            </a:r>
            <a:r>
              <a:rPr lang="en-US" dirty="0"/>
              <a:t>M. Obata, M. Nakamura, I. Hamada, and T. </a:t>
            </a:r>
            <a:r>
              <a:rPr lang="en-US" dirty="0" err="1"/>
              <a:t>Oda</a:t>
            </a:r>
            <a:r>
              <a:rPr lang="en-US" dirty="0"/>
              <a:t>, J. Phys. Soc. </a:t>
            </a:r>
            <a:r>
              <a:rPr lang="en-US" dirty="0" err="1"/>
              <a:t>Jpn</a:t>
            </a:r>
            <a:r>
              <a:rPr lang="en-US" dirty="0"/>
              <a:t>. </a:t>
            </a:r>
            <a:r>
              <a:rPr lang="en-US" b="1" dirty="0"/>
              <a:t> 82, </a:t>
            </a:r>
            <a:r>
              <a:rPr lang="en-US" dirty="0"/>
              <a:t>093701 (2013</a:t>
            </a:r>
            <a:r>
              <a:rPr lang="en-US" dirty="0" smtClean="0"/>
              <a:t>)</a:t>
            </a:r>
            <a:endParaRPr lang="en-US" dirty="0"/>
          </a:p>
        </p:txBody>
      </p:sp>
      <p:sp>
        <p:nvSpPr>
          <p:cNvPr id="20" name="正方形/長方形 19"/>
          <p:cNvSpPr/>
          <p:nvPr/>
        </p:nvSpPr>
        <p:spPr>
          <a:xfrm>
            <a:off x="858541" y="1196752"/>
            <a:ext cx="8280920"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正方形/長方形 20"/>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1125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SMBSERVER-LILY\obata\Strucuture\O2-dimer.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8194" y="2106033"/>
            <a:ext cx="1850517" cy="915352"/>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右矢印 17"/>
          <p:cNvSpPr/>
          <p:nvPr/>
        </p:nvSpPr>
        <p:spPr>
          <a:xfrm rot="16200000">
            <a:off x="1588971" y="2287050"/>
            <a:ext cx="1108970" cy="332529"/>
          </a:xfrm>
          <a:prstGeom prst="rightArrow">
            <a:avLst>
              <a:gd name="adj1" fmla="val 30201"/>
              <a:gd name="adj2" fmla="val 793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p:txBody>
          <a:bodyPr/>
          <a:lstStyle/>
          <a:p>
            <a:r>
              <a:rPr lang="ja-JP" altLang="en-US" i="1" dirty="0" smtClean="0"/>
              <a:t>酸素分子</a:t>
            </a:r>
            <a:endParaRPr lang="en-US" i="1" dirty="0"/>
          </a:p>
        </p:txBody>
      </p:sp>
      <p:graphicFrame>
        <p:nvGraphicFramePr>
          <p:cNvPr id="15" name="オブジェクト 14"/>
          <p:cNvGraphicFramePr>
            <a:graphicFrameLocks noChangeAspect="1"/>
          </p:cNvGraphicFramePr>
          <p:nvPr>
            <p:extLst>
              <p:ext uri="{D42A27DB-BD31-4B8C-83A1-F6EECF244321}">
                <p14:modId xmlns="" xmlns:p14="http://schemas.microsoft.com/office/powerpoint/2010/main" val="3249821641"/>
              </p:ext>
            </p:extLst>
          </p:nvPr>
        </p:nvGraphicFramePr>
        <p:xfrm>
          <a:off x="378458" y="3907746"/>
          <a:ext cx="3197460" cy="2606013"/>
        </p:xfrm>
        <a:graphic>
          <a:graphicData uri="http://schemas.openxmlformats.org/presentationml/2006/ole">
            <p:oleObj spid="_x0000_s10260" name="Artwork" r:id="rId5" imgW="7279726" imgH="5938144" progId="">
              <p:embed/>
            </p:oleObj>
          </a:graphicData>
        </a:graphic>
      </p:graphicFrame>
      <p:sp>
        <p:nvSpPr>
          <p:cNvPr id="17" name="テキスト ボックス 16"/>
          <p:cNvSpPr txBox="1"/>
          <p:nvPr/>
        </p:nvSpPr>
        <p:spPr>
          <a:xfrm>
            <a:off x="480363" y="1631794"/>
            <a:ext cx="1656184" cy="400110"/>
          </a:xfrm>
          <a:prstGeom prst="rect">
            <a:avLst/>
          </a:prstGeom>
          <a:noFill/>
        </p:spPr>
        <p:txBody>
          <a:bodyPr wrap="square" rtlCol="0">
            <a:spAutoFit/>
          </a:bodyPr>
          <a:lstStyle/>
          <a:p>
            <a:r>
              <a:rPr lang="ja-JP" altLang="en-US" sz="2000" dirty="0" smtClean="0"/>
              <a:t>酸素分子</a:t>
            </a:r>
            <a:endParaRPr lang="en-US" sz="2000" dirty="0"/>
          </a:p>
        </p:txBody>
      </p:sp>
      <p:sp>
        <p:nvSpPr>
          <p:cNvPr id="20" name="テキスト ボックス 19"/>
          <p:cNvSpPr txBox="1"/>
          <p:nvPr/>
        </p:nvSpPr>
        <p:spPr>
          <a:xfrm>
            <a:off x="5076056" y="1546486"/>
            <a:ext cx="2319919" cy="400110"/>
          </a:xfrm>
          <a:prstGeom prst="rect">
            <a:avLst/>
          </a:prstGeom>
          <a:noFill/>
        </p:spPr>
        <p:txBody>
          <a:bodyPr wrap="square" rtlCol="0">
            <a:spAutoFit/>
          </a:bodyPr>
          <a:lstStyle/>
          <a:p>
            <a:r>
              <a:rPr lang="ja-JP" altLang="en-US" sz="2000" dirty="0" smtClean="0"/>
              <a:t>酸素分子対</a:t>
            </a:r>
            <a:r>
              <a:rPr lang="en-US" altLang="ja-JP" sz="2000" dirty="0" smtClean="0"/>
              <a:t>(H-type)</a:t>
            </a:r>
            <a:endParaRPr lang="en-US" sz="2000" dirty="0"/>
          </a:p>
        </p:txBody>
      </p:sp>
      <p:sp>
        <p:nvSpPr>
          <p:cNvPr id="21" name="テキスト ボックス 20"/>
          <p:cNvSpPr txBox="1"/>
          <p:nvPr/>
        </p:nvSpPr>
        <p:spPr>
          <a:xfrm>
            <a:off x="4156340" y="3460600"/>
            <a:ext cx="2808312" cy="1015663"/>
          </a:xfrm>
          <a:prstGeom prst="rect">
            <a:avLst/>
          </a:prstGeom>
          <a:noFill/>
        </p:spPr>
        <p:txBody>
          <a:bodyPr wrap="square" rtlCol="0">
            <a:spAutoFit/>
          </a:bodyPr>
          <a:lstStyle/>
          <a:p>
            <a:r>
              <a:rPr lang="ja-JP" altLang="en-US" sz="2000" dirty="0" smtClean="0"/>
              <a:t>運動交換相互作用により、強磁性状態より反強磁性状態の方が安定</a:t>
            </a:r>
            <a:endParaRPr lang="en-US" sz="2000" dirty="0"/>
          </a:p>
        </p:txBody>
      </p:sp>
      <p:sp>
        <p:nvSpPr>
          <p:cNvPr id="22" name="テキスト ボックス 21"/>
          <p:cNvSpPr txBox="1"/>
          <p:nvPr/>
        </p:nvSpPr>
        <p:spPr>
          <a:xfrm>
            <a:off x="474441" y="3007800"/>
            <a:ext cx="4032448" cy="707886"/>
          </a:xfrm>
          <a:prstGeom prst="rect">
            <a:avLst/>
          </a:prstGeom>
          <a:noFill/>
        </p:spPr>
        <p:txBody>
          <a:bodyPr wrap="square" rtlCol="0">
            <a:spAutoFit/>
          </a:bodyPr>
          <a:lstStyle/>
          <a:p>
            <a:r>
              <a:rPr lang="ja-JP" altLang="en-US" sz="2000" dirty="0" smtClean="0"/>
              <a:t>等価</a:t>
            </a:r>
            <a:r>
              <a:rPr lang="en-US" altLang="ja-JP" sz="2000" dirty="0" smtClean="0"/>
              <a:t>2</a:t>
            </a:r>
            <a:r>
              <a:rPr lang="ja-JP" altLang="en-US" sz="2000" dirty="0" smtClean="0"/>
              <a:t>原子分子の中で</a:t>
            </a:r>
            <a:endParaRPr lang="en-US" altLang="ja-JP" sz="2000" dirty="0" smtClean="0"/>
          </a:p>
          <a:p>
            <a:r>
              <a:rPr lang="ja-JP" altLang="en-US" sz="2000" dirty="0" smtClean="0"/>
              <a:t>唯一基底状態で磁化する。 </a:t>
            </a:r>
            <a:endParaRPr lang="en-US" altLang="ja-JP" sz="2000" dirty="0" smtClean="0"/>
          </a:p>
        </p:txBody>
      </p:sp>
      <p:cxnSp>
        <p:nvCxnSpPr>
          <p:cNvPr id="26" name="直線矢印コネクタ 25"/>
          <p:cNvCxnSpPr/>
          <p:nvPr/>
        </p:nvCxnSpPr>
        <p:spPr>
          <a:xfrm>
            <a:off x="6236015" y="3007800"/>
            <a:ext cx="1250807" cy="452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5763793" y="4725144"/>
            <a:ext cx="26509" cy="1800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7518494" y="4797152"/>
            <a:ext cx="26509" cy="1800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0222" y="6093296"/>
            <a:ext cx="6935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777047" y="6093294"/>
            <a:ext cx="64807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531748" y="6093296"/>
            <a:ext cx="6935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6851432" y="6093296"/>
            <a:ext cx="6935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右矢印 47"/>
          <p:cNvSpPr/>
          <p:nvPr/>
        </p:nvSpPr>
        <p:spPr>
          <a:xfrm rot="16200000">
            <a:off x="4990955" y="5972199"/>
            <a:ext cx="609921" cy="242184"/>
          </a:xfrm>
          <a:prstGeom prst="rightArrow">
            <a:avLst>
              <a:gd name="adj1" fmla="val 42860"/>
              <a:gd name="adj2" fmla="val 793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右矢印 49"/>
          <p:cNvSpPr/>
          <p:nvPr/>
        </p:nvSpPr>
        <p:spPr>
          <a:xfrm rot="16200000">
            <a:off x="5243361" y="5972198"/>
            <a:ext cx="609921" cy="242184"/>
          </a:xfrm>
          <a:prstGeom prst="rightArrow">
            <a:avLst>
              <a:gd name="adj1" fmla="val 42860"/>
              <a:gd name="adj2" fmla="val 793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 ターン矢印 38"/>
          <p:cNvSpPr/>
          <p:nvPr/>
        </p:nvSpPr>
        <p:spPr>
          <a:xfrm rot="525949">
            <a:off x="5486339" y="5366582"/>
            <a:ext cx="1877561" cy="517324"/>
          </a:xfrm>
          <a:prstGeom prst="uturnArrow">
            <a:avLst>
              <a:gd name="adj1" fmla="val 0"/>
              <a:gd name="adj2" fmla="val 19835"/>
              <a:gd name="adj3" fmla="val 26148"/>
              <a:gd name="adj4" fmla="val 7500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右矢印 81"/>
          <p:cNvSpPr/>
          <p:nvPr/>
        </p:nvSpPr>
        <p:spPr>
          <a:xfrm rot="5400000">
            <a:off x="7457838" y="5972198"/>
            <a:ext cx="609921" cy="242184"/>
          </a:xfrm>
          <a:prstGeom prst="rightArrow">
            <a:avLst>
              <a:gd name="adj1" fmla="val 42860"/>
              <a:gd name="adj2" fmla="val 793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右矢印 82"/>
          <p:cNvSpPr/>
          <p:nvPr/>
        </p:nvSpPr>
        <p:spPr>
          <a:xfrm rot="5400000">
            <a:off x="7731330" y="5972198"/>
            <a:ext cx="609921" cy="242184"/>
          </a:xfrm>
          <a:prstGeom prst="rightArrow">
            <a:avLst>
              <a:gd name="adj1" fmla="val 42860"/>
              <a:gd name="adj2" fmla="val 793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正方形/長方形 26"/>
          <p:cNvSpPr/>
          <p:nvPr/>
        </p:nvSpPr>
        <p:spPr>
          <a:xfrm>
            <a:off x="4539"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9" name="Picture 11" descr="\\SMBSERVER-LILY\obata\Strucuture\o2-H-type.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37553" y="2352589"/>
            <a:ext cx="2847730" cy="1800200"/>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右矢印 23"/>
          <p:cNvSpPr/>
          <p:nvPr/>
        </p:nvSpPr>
        <p:spPr>
          <a:xfrm rot="16200000">
            <a:off x="5563919" y="2638851"/>
            <a:ext cx="1196243" cy="332526"/>
          </a:xfrm>
          <a:prstGeom prst="rightArrow">
            <a:avLst>
              <a:gd name="adj1" fmla="val 23927"/>
              <a:gd name="adj2" fmla="val 79367"/>
            </a:avLst>
          </a:prstGeom>
          <a:solidFill>
            <a:srgbClr val="FFC000"/>
          </a:solidFill>
          <a:ln>
            <a:noFill/>
          </a:ln>
          <a:scene3d>
            <a:camera prst="orthographicFront">
              <a:rot lat="2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右矢印 27"/>
          <p:cNvSpPr/>
          <p:nvPr/>
        </p:nvSpPr>
        <p:spPr>
          <a:xfrm rot="5400000">
            <a:off x="6964116" y="3549423"/>
            <a:ext cx="1196243" cy="332526"/>
          </a:xfrm>
          <a:prstGeom prst="rightArrow">
            <a:avLst>
              <a:gd name="adj1" fmla="val 23927"/>
              <a:gd name="adj2" fmla="val 79367"/>
            </a:avLst>
          </a:prstGeom>
          <a:solidFill>
            <a:srgbClr val="FFC000"/>
          </a:solidFill>
          <a:ln>
            <a:noFill/>
          </a:ln>
          <a:scene3d>
            <a:camera prst="orthographicFront">
              <a:rot lat="2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94054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タイトル 1"/>
          <p:cNvSpPr txBox="1">
            <a:spLocks/>
          </p:cNvSpPr>
          <p:nvPr/>
        </p:nvSpPr>
        <p:spPr bwMode="auto">
          <a:xfrm>
            <a:off x="34925" y="188913"/>
            <a:ext cx="9001125" cy="1208087"/>
          </a:xfrm>
          <a:prstGeom prst="rect">
            <a:avLst/>
          </a:prstGeom>
          <a:noFill/>
          <a:ln w="9525">
            <a:noFill/>
            <a:miter lim="800000"/>
            <a:headEnd/>
            <a:tailEnd/>
          </a:ln>
        </p:spPr>
        <p:txBody>
          <a:bodyPr anchor="ctr"/>
          <a:lstStyle/>
          <a:p>
            <a:pPr algn="ctr" fontAlgn="base">
              <a:spcBef>
                <a:spcPct val="0"/>
              </a:spcBef>
              <a:spcAft>
                <a:spcPct val="0"/>
              </a:spcAft>
            </a:pPr>
            <a:r>
              <a:rPr kumimoji="1" lang="ja-JP" altLang="en-US" sz="3200" dirty="0" smtClean="0">
                <a:solidFill>
                  <a:prstClr val="black"/>
                </a:solidFill>
                <a:latin typeface="Times New Roman" pitchFamily="18" charset="0"/>
              </a:rPr>
              <a:t>スピンエレクトロニクス材料の探索</a:t>
            </a:r>
            <a:r>
              <a:rPr kumimoji="1" lang="en-US" altLang="ja-JP" sz="3200" dirty="0" smtClean="0">
                <a:solidFill>
                  <a:prstClr val="black"/>
                </a:solidFill>
                <a:latin typeface="Times New Roman" pitchFamily="18" charset="0"/>
              </a:rPr>
              <a:t> </a:t>
            </a:r>
            <a:r>
              <a:rPr kumimoji="1" lang="ja-JP" altLang="en-US" sz="3200" dirty="0" smtClean="0">
                <a:solidFill>
                  <a:prstClr val="black"/>
                </a:solidFill>
                <a:latin typeface="Times New Roman" pitchFamily="18" charset="0"/>
              </a:rPr>
              <a:t>（佐藤和則班）</a:t>
            </a:r>
            <a:endParaRPr kumimoji="1" lang="en-US" altLang="ja-JP" sz="3200" dirty="0" smtClean="0">
              <a:solidFill>
                <a:prstClr val="black"/>
              </a:solidFill>
              <a:latin typeface="Times New Roman" pitchFamily="18" charset="0"/>
            </a:endParaRPr>
          </a:p>
        </p:txBody>
      </p:sp>
      <p:sp>
        <p:nvSpPr>
          <p:cNvPr id="107524" name="テキスト ボックス 3"/>
          <p:cNvSpPr txBox="1">
            <a:spLocks noChangeArrowheads="1"/>
          </p:cNvSpPr>
          <p:nvPr/>
        </p:nvSpPr>
        <p:spPr bwMode="auto">
          <a:xfrm>
            <a:off x="323850" y="1211263"/>
            <a:ext cx="8315325" cy="1569660"/>
          </a:xfrm>
          <a:prstGeom prst="rect">
            <a:avLst/>
          </a:prstGeom>
          <a:noFill/>
          <a:ln w="9525">
            <a:noFill/>
            <a:miter lim="800000"/>
            <a:headEnd/>
            <a:tailEnd/>
          </a:ln>
        </p:spPr>
        <p:txBody>
          <a:bodyPr>
            <a:spAutoFit/>
          </a:bodyPr>
          <a:lstStyle/>
          <a:p>
            <a:pPr fontAlgn="base">
              <a:spcBef>
                <a:spcPct val="0"/>
              </a:spcBef>
              <a:spcAft>
                <a:spcPct val="0"/>
              </a:spcAft>
            </a:pPr>
            <a:r>
              <a:rPr kumimoji="1" lang="ja-JP" altLang="en-US" sz="2400" dirty="0" smtClean="0">
                <a:solidFill>
                  <a:prstClr val="black"/>
                </a:solidFill>
              </a:rPr>
              <a:t>代表者：佐藤和則（大阪大学 工学研究科・</a:t>
            </a:r>
            <a:r>
              <a:rPr lang="ja-JP" altLang="en-US" sz="2400" dirty="0" smtClean="0"/>
              <a:t>准教授</a:t>
            </a:r>
            <a:r>
              <a:rPr kumimoji="1" lang="ja-JP" altLang="en-US" sz="2400" dirty="0" smtClean="0">
                <a:solidFill>
                  <a:prstClr val="black"/>
                </a:solidFill>
              </a:rPr>
              <a:t>）</a:t>
            </a:r>
            <a:endParaRPr kumimoji="1" lang="en-US" altLang="ja-JP" sz="2400" dirty="0" smtClean="0">
              <a:solidFill>
                <a:prstClr val="black"/>
              </a:solidFill>
            </a:endParaRPr>
          </a:p>
          <a:p>
            <a:pPr fontAlgn="base">
              <a:spcBef>
                <a:spcPct val="0"/>
              </a:spcBef>
              <a:spcAft>
                <a:spcPct val="0"/>
              </a:spcAft>
            </a:pPr>
            <a:r>
              <a:rPr kumimoji="1" lang="ja-JP" altLang="en-US" sz="2400" dirty="0" smtClean="0">
                <a:solidFill>
                  <a:prstClr val="black"/>
                </a:solidFill>
              </a:rPr>
              <a:t>分担者：小田竜樹（金沢大学　理工研究域数物科学系・教授）</a:t>
            </a:r>
            <a:endParaRPr kumimoji="1" lang="en-US" altLang="ja-JP" sz="2400" dirty="0" smtClean="0">
              <a:solidFill>
                <a:prstClr val="black"/>
              </a:solidFill>
            </a:endParaRPr>
          </a:p>
          <a:p>
            <a:pPr fontAlgn="base">
              <a:spcBef>
                <a:spcPct val="0"/>
              </a:spcBef>
              <a:spcAft>
                <a:spcPct val="0"/>
              </a:spcAft>
            </a:pPr>
            <a:r>
              <a:rPr kumimoji="1" lang="en-US" altLang="ja-JP" sz="2400" dirty="0" smtClean="0">
                <a:solidFill>
                  <a:prstClr val="black"/>
                </a:solidFill>
                <a:latin typeface="Times New Roman" pitchFamily="18" charset="0"/>
              </a:rPr>
              <a:t>              </a:t>
            </a:r>
            <a:r>
              <a:rPr kumimoji="1" lang="ja-JP" altLang="en-US" sz="2400" dirty="0" smtClean="0">
                <a:solidFill>
                  <a:prstClr val="black"/>
                </a:solidFill>
                <a:latin typeface="Times New Roman" pitchFamily="18" charset="0"/>
              </a:rPr>
              <a:t>野崎隆行</a:t>
            </a:r>
            <a:r>
              <a:rPr kumimoji="1" lang="ja-JP" altLang="en-US" sz="2400" dirty="0" smtClean="0">
                <a:latin typeface="Times New Roman" pitchFamily="18" charset="0"/>
              </a:rPr>
              <a:t>（</a:t>
            </a:r>
            <a:r>
              <a:rPr kumimoji="1" lang="zh-TW" altLang="en-US" sz="2400" dirty="0" smtClean="0">
                <a:latin typeface="ＭＳ Ｐゴシック" pitchFamily="50" charset="-128"/>
                <a:ea typeface="ＭＳ Ｐゴシック" pitchFamily="50" charset="-128"/>
              </a:rPr>
              <a:t>産業技術総合研究所 </a:t>
            </a:r>
            <a:r>
              <a:rPr kumimoji="1" lang="ja-JP" altLang="en-US" sz="2400" dirty="0" smtClean="0">
                <a:latin typeface="ＭＳ Ｐゴシック" pitchFamily="50" charset="-128"/>
                <a:ea typeface="ＭＳ Ｐゴシック" pitchFamily="50" charset="-128"/>
              </a:rPr>
              <a:t>ナノスピントロニクス</a:t>
            </a:r>
            <a:endParaRPr kumimoji="1" lang="en-US" altLang="ja-JP" sz="2400" dirty="0" smtClean="0">
              <a:latin typeface="ＭＳ Ｐゴシック" pitchFamily="50" charset="-128"/>
              <a:ea typeface="ＭＳ Ｐゴシック" pitchFamily="50" charset="-128"/>
            </a:endParaRPr>
          </a:p>
          <a:p>
            <a:pPr fontAlgn="base">
              <a:spcBef>
                <a:spcPct val="0"/>
              </a:spcBef>
              <a:spcAft>
                <a:spcPct val="0"/>
              </a:spcAft>
            </a:pPr>
            <a:r>
              <a:rPr kumimoji="1" lang="en-US" altLang="ja-JP" sz="2400" dirty="0" smtClean="0">
                <a:latin typeface="ＭＳ Ｐゴシック" pitchFamily="50" charset="-128"/>
                <a:ea typeface="ＭＳ Ｐゴシック" pitchFamily="50" charset="-128"/>
              </a:rPr>
              <a:t>                          </a:t>
            </a:r>
            <a:r>
              <a:rPr kumimoji="1" lang="ja-JP" altLang="en-US" sz="2400" dirty="0" smtClean="0">
                <a:latin typeface="ＭＳ Ｐゴシック" pitchFamily="50" charset="-128"/>
                <a:ea typeface="ＭＳ Ｐゴシック" pitchFamily="50" charset="-128"/>
              </a:rPr>
              <a:t>研究センター</a:t>
            </a:r>
            <a:r>
              <a:rPr kumimoji="1" lang="ja-JP" altLang="en-US" sz="2400" dirty="0" smtClean="0">
                <a:latin typeface="Times New Roman" pitchFamily="18" charset="0"/>
              </a:rPr>
              <a:t>）</a:t>
            </a:r>
          </a:p>
        </p:txBody>
      </p:sp>
      <p:sp>
        <p:nvSpPr>
          <p:cNvPr id="107525" name="テキスト ボックス 3"/>
          <p:cNvSpPr txBox="1">
            <a:spLocks noChangeArrowheads="1"/>
          </p:cNvSpPr>
          <p:nvPr/>
        </p:nvSpPr>
        <p:spPr bwMode="auto">
          <a:xfrm>
            <a:off x="206514" y="2750148"/>
            <a:ext cx="8937485" cy="1938992"/>
          </a:xfrm>
          <a:prstGeom prst="rect">
            <a:avLst/>
          </a:prstGeom>
          <a:noFill/>
          <a:ln w="9525">
            <a:noFill/>
            <a:miter lim="800000"/>
            <a:headEnd/>
            <a:tailEnd/>
          </a:ln>
        </p:spPr>
        <p:txBody>
          <a:bodyPr wrap="square">
            <a:spAutoFit/>
          </a:bodyPr>
          <a:lstStyle/>
          <a:p>
            <a:pPr fontAlgn="base">
              <a:spcBef>
                <a:spcPct val="0"/>
              </a:spcBef>
              <a:spcAft>
                <a:spcPct val="0"/>
              </a:spcAft>
            </a:pPr>
            <a:r>
              <a:rPr kumimoji="1" lang="ja-JP" altLang="en-US" sz="2400" dirty="0" smtClean="0">
                <a:solidFill>
                  <a:prstClr val="black"/>
                </a:solidFill>
                <a:latin typeface="ＭＳ Ｐゴシック" pitchFamily="50" charset="-128"/>
              </a:rPr>
              <a:t>連携研究者：</a:t>
            </a:r>
            <a:endParaRPr kumimoji="1" lang="en-US" altLang="ja-JP" sz="2400" dirty="0" smtClean="0">
              <a:solidFill>
                <a:prstClr val="black"/>
              </a:solidFill>
              <a:latin typeface="ＭＳ Ｐゴシック" pitchFamily="50" charset="-128"/>
            </a:endParaRPr>
          </a:p>
          <a:p>
            <a:pPr fontAlgn="base">
              <a:spcBef>
                <a:spcPct val="0"/>
              </a:spcBef>
              <a:spcAft>
                <a:spcPct val="0"/>
              </a:spcAft>
            </a:pPr>
            <a:r>
              <a:rPr kumimoji="1" lang="ja-JP" altLang="en-US" sz="2400" dirty="0">
                <a:solidFill>
                  <a:prstClr val="black"/>
                </a:solidFill>
                <a:latin typeface="Times New Roman" pitchFamily="18" charset="0"/>
              </a:rPr>
              <a:t>小倉昌子</a:t>
            </a:r>
            <a:r>
              <a:rPr kumimoji="1" lang="ja-JP" altLang="en-US" sz="2400" dirty="0" smtClean="0">
                <a:solidFill>
                  <a:prstClr val="black"/>
                </a:solidFill>
                <a:latin typeface="Times New Roman" pitchFamily="18" charset="0"/>
              </a:rPr>
              <a:t>（阪大理・助教、</a:t>
            </a:r>
            <a:r>
              <a:rPr lang="ja-JP" altLang="en-US" sz="2400" dirty="0"/>
              <a:t>ミュンヘン・ルートヴィヒ・マクシミリアン</a:t>
            </a:r>
            <a:r>
              <a:rPr lang="ja-JP" altLang="en-US" sz="2400" dirty="0" smtClean="0"/>
              <a:t>大</a:t>
            </a:r>
            <a:r>
              <a:rPr kumimoji="1" lang="ja-JP" altLang="en-US" sz="2400" dirty="0" smtClean="0">
                <a:solidFill>
                  <a:prstClr val="black"/>
                </a:solidFill>
                <a:latin typeface="Times New Roman" pitchFamily="18" charset="0"/>
              </a:rPr>
              <a:t>）</a:t>
            </a:r>
            <a:endParaRPr kumimoji="1" lang="en-US" altLang="ja-JP" sz="2400" dirty="0">
              <a:solidFill>
                <a:prstClr val="black"/>
              </a:solidFill>
              <a:latin typeface="Times New Roman" pitchFamily="18" charset="0"/>
            </a:endParaRPr>
          </a:p>
          <a:p>
            <a:pPr fontAlgn="base">
              <a:spcBef>
                <a:spcPct val="0"/>
              </a:spcBef>
              <a:spcAft>
                <a:spcPct val="0"/>
              </a:spcAft>
            </a:pPr>
            <a:r>
              <a:rPr kumimoji="1" lang="ja-JP" altLang="ja-JP" sz="2400" dirty="0" smtClean="0">
                <a:solidFill>
                  <a:prstClr val="black"/>
                </a:solidFill>
                <a:latin typeface="ＭＳ Ｐゴシック" pitchFamily="50" charset="-128"/>
              </a:rPr>
              <a:t>黒田眞司</a:t>
            </a:r>
            <a:r>
              <a:rPr kumimoji="1" lang="en-US" altLang="ja-JP" sz="2400" dirty="0" smtClean="0">
                <a:solidFill>
                  <a:prstClr val="black"/>
                </a:solidFill>
                <a:latin typeface="ＭＳ Ｐゴシック" pitchFamily="50" charset="-128"/>
              </a:rPr>
              <a:t>(</a:t>
            </a:r>
            <a:r>
              <a:rPr kumimoji="1" lang="ja-JP" altLang="ja-JP" sz="2400" dirty="0" smtClean="0">
                <a:solidFill>
                  <a:prstClr val="black"/>
                </a:solidFill>
                <a:latin typeface="ＭＳ Ｐゴシック" pitchFamily="50" charset="-128"/>
              </a:rPr>
              <a:t>筑波大物質・教授</a:t>
            </a:r>
            <a:r>
              <a:rPr kumimoji="1" lang="en-US" altLang="ja-JP" sz="2400" dirty="0" smtClean="0">
                <a:solidFill>
                  <a:prstClr val="black"/>
                </a:solidFill>
                <a:latin typeface="ＭＳ Ｐゴシック" pitchFamily="50" charset="-128"/>
              </a:rPr>
              <a:t>)</a:t>
            </a:r>
            <a:r>
              <a:rPr kumimoji="1" lang="ja-JP" altLang="en-US" sz="2400" dirty="0" err="1" smtClean="0">
                <a:solidFill>
                  <a:prstClr val="black"/>
                </a:solidFill>
                <a:latin typeface="ＭＳ Ｐゴシック" pitchFamily="50" charset="-128"/>
              </a:rPr>
              <a:t>、</a:t>
            </a:r>
            <a:r>
              <a:rPr kumimoji="1" lang="ja-JP" altLang="ja-JP" sz="2400" dirty="0" smtClean="0">
                <a:solidFill>
                  <a:prstClr val="black"/>
                </a:solidFill>
                <a:latin typeface="ＭＳ Ｐゴシック" pitchFamily="50" charset="-128"/>
              </a:rPr>
              <a:t>吉田博</a:t>
            </a:r>
            <a:r>
              <a:rPr kumimoji="1" lang="en-US" altLang="ja-JP" sz="2400" dirty="0" smtClean="0">
                <a:solidFill>
                  <a:prstClr val="black"/>
                </a:solidFill>
                <a:latin typeface="ＭＳ Ｐゴシック" pitchFamily="50" charset="-128"/>
              </a:rPr>
              <a:t>(</a:t>
            </a:r>
            <a:r>
              <a:rPr kumimoji="1" lang="ja-JP" altLang="ja-JP" sz="2400" dirty="0" smtClean="0">
                <a:solidFill>
                  <a:prstClr val="black"/>
                </a:solidFill>
                <a:latin typeface="ＭＳ Ｐゴシック" pitchFamily="50" charset="-128"/>
              </a:rPr>
              <a:t>阪大基礎工・教授</a:t>
            </a:r>
            <a:r>
              <a:rPr kumimoji="1" lang="en-US" altLang="ja-JP" sz="2400" dirty="0" smtClean="0">
                <a:solidFill>
                  <a:prstClr val="black"/>
                </a:solidFill>
                <a:latin typeface="ＭＳ Ｐゴシック" pitchFamily="50" charset="-128"/>
              </a:rPr>
              <a:t>)</a:t>
            </a:r>
          </a:p>
          <a:p>
            <a:pPr fontAlgn="base">
              <a:spcBef>
                <a:spcPct val="0"/>
              </a:spcBef>
              <a:spcAft>
                <a:spcPct val="0"/>
              </a:spcAft>
            </a:pPr>
            <a:r>
              <a:rPr kumimoji="1" lang="ja-JP" altLang="ja-JP" sz="2400" dirty="0" smtClean="0">
                <a:solidFill>
                  <a:prstClr val="black"/>
                </a:solidFill>
                <a:latin typeface="ＭＳ Ｐゴシック" pitchFamily="50" charset="-128"/>
              </a:rPr>
              <a:t>朝日一</a:t>
            </a:r>
            <a:r>
              <a:rPr kumimoji="1" lang="en-US" altLang="ja-JP" sz="2400" dirty="0" smtClean="0">
                <a:solidFill>
                  <a:prstClr val="black"/>
                </a:solidFill>
                <a:latin typeface="ＭＳ Ｐゴシック" pitchFamily="50" charset="-128"/>
              </a:rPr>
              <a:t>(</a:t>
            </a:r>
            <a:r>
              <a:rPr kumimoji="1" lang="ja-JP" altLang="ja-JP" sz="2400" dirty="0" smtClean="0">
                <a:solidFill>
                  <a:prstClr val="black"/>
                </a:solidFill>
                <a:latin typeface="ＭＳ Ｐゴシック" pitchFamily="50" charset="-128"/>
              </a:rPr>
              <a:t>阪大産研・</a:t>
            </a:r>
            <a:r>
              <a:rPr kumimoji="1" lang="ja-JP" altLang="en-US" sz="2400" dirty="0" smtClean="0">
                <a:solidFill>
                  <a:prstClr val="black"/>
                </a:solidFill>
                <a:latin typeface="ＭＳ Ｐゴシック" pitchFamily="50" charset="-128"/>
              </a:rPr>
              <a:t>名誉</a:t>
            </a:r>
            <a:r>
              <a:rPr kumimoji="1" lang="ja-JP" altLang="ja-JP" sz="2400" dirty="0" smtClean="0">
                <a:solidFill>
                  <a:prstClr val="black"/>
                </a:solidFill>
                <a:latin typeface="ＭＳ Ｐゴシック" pitchFamily="50" charset="-128"/>
              </a:rPr>
              <a:t>教授</a:t>
            </a:r>
            <a:r>
              <a:rPr kumimoji="1" lang="en-US" altLang="ja-JP" sz="2400" dirty="0" smtClean="0">
                <a:solidFill>
                  <a:prstClr val="black"/>
                </a:solidFill>
                <a:latin typeface="ＭＳ Ｐゴシック" pitchFamily="50" charset="-128"/>
              </a:rPr>
              <a:t>)</a:t>
            </a:r>
            <a:r>
              <a:rPr kumimoji="1" lang="ja-JP" altLang="en-US" sz="2400" dirty="0" err="1" smtClean="0">
                <a:solidFill>
                  <a:prstClr val="black"/>
                </a:solidFill>
                <a:latin typeface="ＭＳ Ｐゴシック" pitchFamily="50" charset="-128"/>
              </a:rPr>
              <a:t>、</a:t>
            </a:r>
            <a:r>
              <a:rPr kumimoji="1" lang="ja-JP" altLang="ja-JP" sz="2400" dirty="0" smtClean="0">
                <a:solidFill>
                  <a:prstClr val="black"/>
                </a:solidFill>
                <a:latin typeface="ＭＳ Ｐゴシック" pitchFamily="50" charset="-128"/>
              </a:rPr>
              <a:t>鈴木義茂</a:t>
            </a:r>
            <a:r>
              <a:rPr kumimoji="1" lang="en-US" altLang="ja-JP" sz="2400" dirty="0" smtClean="0">
                <a:solidFill>
                  <a:prstClr val="black"/>
                </a:solidFill>
                <a:latin typeface="ＭＳ Ｐゴシック" pitchFamily="50" charset="-128"/>
              </a:rPr>
              <a:t>(</a:t>
            </a:r>
            <a:r>
              <a:rPr kumimoji="1" lang="ja-JP" altLang="ja-JP" sz="2400" dirty="0" smtClean="0">
                <a:solidFill>
                  <a:prstClr val="black"/>
                </a:solidFill>
                <a:latin typeface="ＭＳ Ｐゴシック" pitchFamily="50" charset="-128"/>
              </a:rPr>
              <a:t>阪大基礎工・教授</a:t>
            </a:r>
            <a:r>
              <a:rPr kumimoji="1" lang="en-US" altLang="ja-JP" sz="2400" dirty="0" smtClean="0">
                <a:solidFill>
                  <a:prstClr val="black"/>
                </a:solidFill>
                <a:latin typeface="ＭＳ Ｐゴシック" pitchFamily="50" charset="-128"/>
              </a:rPr>
              <a:t>)</a:t>
            </a:r>
          </a:p>
          <a:p>
            <a:pPr fontAlgn="base">
              <a:spcBef>
                <a:spcPct val="0"/>
              </a:spcBef>
              <a:spcAft>
                <a:spcPct val="0"/>
              </a:spcAft>
            </a:pPr>
            <a:r>
              <a:rPr kumimoji="1" lang="ja-JP" altLang="ja-JP" sz="2400" dirty="0" smtClean="0">
                <a:solidFill>
                  <a:prstClr val="black"/>
                </a:solidFill>
                <a:latin typeface="ＭＳ Ｐゴシック" pitchFamily="50" charset="-128"/>
              </a:rPr>
              <a:t>赤井久純</a:t>
            </a:r>
            <a:r>
              <a:rPr kumimoji="1" lang="en-US" altLang="ja-JP" sz="2400" dirty="0" smtClean="0">
                <a:solidFill>
                  <a:prstClr val="black"/>
                </a:solidFill>
                <a:latin typeface="ＭＳ Ｐゴシック" pitchFamily="50" charset="-128"/>
              </a:rPr>
              <a:t>(</a:t>
            </a:r>
            <a:r>
              <a:rPr kumimoji="1" lang="ja-JP" altLang="en-US" sz="2400" dirty="0" smtClean="0">
                <a:solidFill>
                  <a:prstClr val="black"/>
                </a:solidFill>
                <a:latin typeface="ＭＳ Ｐゴシック" pitchFamily="50" charset="-128"/>
              </a:rPr>
              <a:t>物性研</a:t>
            </a:r>
            <a:r>
              <a:rPr kumimoji="1" lang="ja-JP" altLang="ja-JP" sz="2400" dirty="0" smtClean="0">
                <a:solidFill>
                  <a:prstClr val="black"/>
                </a:solidFill>
                <a:latin typeface="ＭＳ Ｐゴシック" pitchFamily="50" charset="-128"/>
              </a:rPr>
              <a:t>・</a:t>
            </a:r>
            <a:r>
              <a:rPr kumimoji="1" lang="ja-JP" altLang="en-US" sz="2400" dirty="0" smtClean="0">
                <a:solidFill>
                  <a:prstClr val="black"/>
                </a:solidFill>
                <a:latin typeface="ＭＳ Ｐゴシック" pitchFamily="50" charset="-128"/>
              </a:rPr>
              <a:t>特任</a:t>
            </a:r>
            <a:r>
              <a:rPr kumimoji="1" lang="ja-JP" altLang="ja-JP" sz="2400" dirty="0" smtClean="0">
                <a:solidFill>
                  <a:prstClr val="black"/>
                </a:solidFill>
                <a:latin typeface="ＭＳ Ｐゴシック" pitchFamily="50" charset="-128"/>
              </a:rPr>
              <a:t>教授</a:t>
            </a:r>
            <a:r>
              <a:rPr kumimoji="1" lang="en-US" altLang="ja-JP" sz="2400" dirty="0" smtClean="0">
                <a:solidFill>
                  <a:prstClr val="black"/>
                </a:solidFill>
                <a:latin typeface="ＭＳ Ｐゴシック" pitchFamily="50" charset="-128"/>
              </a:rPr>
              <a:t>)</a:t>
            </a:r>
            <a:r>
              <a:rPr kumimoji="1" lang="ja-JP" altLang="en-US" sz="2400" dirty="0" err="1" smtClean="0">
                <a:solidFill>
                  <a:prstClr val="black"/>
                </a:solidFill>
                <a:latin typeface="ＭＳ Ｐゴシック" pitchFamily="50" charset="-128"/>
              </a:rPr>
              <a:t>、</a:t>
            </a:r>
            <a:r>
              <a:rPr kumimoji="1" lang="ja-JP" altLang="ja-JP" sz="2400" dirty="0" smtClean="0">
                <a:solidFill>
                  <a:prstClr val="black"/>
                </a:solidFill>
                <a:latin typeface="ＭＳ Ｐゴシック" pitchFamily="50" charset="-128"/>
              </a:rPr>
              <a:t>下司雅章</a:t>
            </a:r>
            <a:r>
              <a:rPr kumimoji="1" lang="en-US" altLang="ja-JP" sz="2400" dirty="0" smtClean="0">
                <a:solidFill>
                  <a:prstClr val="black"/>
                </a:solidFill>
                <a:latin typeface="ＭＳ Ｐゴシック" pitchFamily="50" charset="-128"/>
              </a:rPr>
              <a:t>(</a:t>
            </a:r>
            <a:r>
              <a:rPr kumimoji="1" lang="ja-JP" altLang="ja-JP" sz="2400" dirty="0" smtClean="0">
                <a:solidFill>
                  <a:prstClr val="black"/>
                </a:solidFill>
                <a:latin typeface="ＭＳ Ｐゴシック" pitchFamily="50" charset="-128"/>
              </a:rPr>
              <a:t>阪大ナノセ・特任講師</a:t>
            </a:r>
            <a:r>
              <a:rPr kumimoji="1" lang="en-US" altLang="ja-JP" sz="2400" dirty="0" smtClean="0">
                <a:solidFill>
                  <a:prstClr val="black"/>
                </a:solidFill>
                <a:latin typeface="ＭＳ Ｐゴシック" pitchFamily="50" charset="-128"/>
              </a:rPr>
              <a:t>)</a:t>
            </a:r>
          </a:p>
        </p:txBody>
      </p:sp>
      <p:grpSp>
        <p:nvGrpSpPr>
          <p:cNvPr id="2" name="グループ化 13"/>
          <p:cNvGrpSpPr>
            <a:grpSpLocks/>
          </p:cNvGrpSpPr>
          <p:nvPr/>
        </p:nvGrpSpPr>
        <p:grpSpPr bwMode="auto">
          <a:xfrm>
            <a:off x="6034088" y="5942013"/>
            <a:ext cx="2930525" cy="800100"/>
            <a:chOff x="2371745" y="5877272"/>
            <a:chExt cx="2930650" cy="799325"/>
          </a:xfrm>
        </p:grpSpPr>
        <p:pic>
          <p:nvPicPr>
            <p:cNvPr id="107529" name="図 11" descr="logo190.gif"/>
            <p:cNvPicPr>
              <a:picLocks noChangeAspect="1"/>
            </p:cNvPicPr>
            <p:nvPr/>
          </p:nvPicPr>
          <p:blipFill>
            <a:blip r:embed="rId3" cstate="print"/>
            <a:srcRect/>
            <a:stretch>
              <a:fillRect/>
            </a:stretch>
          </p:blipFill>
          <p:spPr bwMode="auto">
            <a:xfrm>
              <a:off x="2371745" y="5877272"/>
              <a:ext cx="760095" cy="760095"/>
            </a:xfrm>
            <a:prstGeom prst="rect">
              <a:avLst/>
            </a:prstGeom>
            <a:noFill/>
            <a:ln w="9525">
              <a:noFill/>
              <a:miter lim="800000"/>
              <a:headEnd/>
              <a:tailEnd/>
            </a:ln>
          </p:spPr>
        </p:pic>
        <p:pic>
          <p:nvPicPr>
            <p:cNvPr id="107530" name="図 12" descr="logo_L.gif"/>
            <p:cNvPicPr>
              <a:picLocks noChangeAspect="1"/>
            </p:cNvPicPr>
            <p:nvPr/>
          </p:nvPicPr>
          <p:blipFill>
            <a:blip r:embed="rId4" cstate="print"/>
            <a:srcRect/>
            <a:stretch>
              <a:fillRect/>
            </a:stretch>
          </p:blipFill>
          <p:spPr bwMode="auto">
            <a:xfrm>
              <a:off x="3203847" y="5908501"/>
              <a:ext cx="2098548" cy="768096"/>
            </a:xfrm>
            <a:prstGeom prst="rect">
              <a:avLst/>
            </a:prstGeom>
            <a:noFill/>
            <a:ln w="9525">
              <a:noFill/>
              <a:miter lim="800000"/>
              <a:headEnd/>
              <a:tailEnd/>
            </a:ln>
          </p:spPr>
        </p:pic>
      </p:grpSp>
      <p:pic>
        <p:nvPicPr>
          <p:cNvPr id="107527" name="図 7" descr="unitedlogo_sd-j.emf"/>
          <p:cNvPicPr>
            <a:picLocks noChangeAspect="1"/>
          </p:cNvPicPr>
          <p:nvPr/>
        </p:nvPicPr>
        <p:blipFill>
          <a:blip r:embed="rId5" cstate="print"/>
          <a:srcRect/>
          <a:stretch>
            <a:fillRect/>
          </a:stretch>
        </p:blipFill>
        <p:spPr bwMode="auto">
          <a:xfrm>
            <a:off x="3059113" y="5876925"/>
            <a:ext cx="2836862" cy="1004888"/>
          </a:xfrm>
          <a:prstGeom prst="rect">
            <a:avLst/>
          </a:prstGeom>
          <a:noFill/>
          <a:ln w="9525">
            <a:noFill/>
            <a:miter lim="800000"/>
            <a:headEnd/>
            <a:tailEnd/>
          </a:ln>
        </p:spPr>
      </p:pic>
      <p:pic>
        <p:nvPicPr>
          <p:cNvPr id="107528" name="Picture 8"/>
          <p:cNvPicPr>
            <a:picLocks noChangeAspect="1" noChangeArrowheads="1"/>
          </p:cNvPicPr>
          <p:nvPr/>
        </p:nvPicPr>
        <p:blipFill>
          <a:blip r:embed="rId6" cstate="print"/>
          <a:srcRect/>
          <a:stretch>
            <a:fillRect/>
          </a:stretch>
        </p:blipFill>
        <p:spPr bwMode="auto">
          <a:xfrm>
            <a:off x="82550" y="5862638"/>
            <a:ext cx="2976563" cy="950912"/>
          </a:xfrm>
          <a:prstGeom prst="rect">
            <a:avLst/>
          </a:prstGeom>
          <a:noFill/>
          <a:ln w="9525">
            <a:noFill/>
            <a:miter lim="800000"/>
            <a:headEnd/>
            <a:tailEnd/>
          </a:ln>
        </p:spPr>
      </p:pic>
      <p:sp>
        <p:nvSpPr>
          <p:cNvPr id="10" name="テキスト ボックス 8"/>
          <p:cNvSpPr txBox="1">
            <a:spLocks noChangeArrowheads="1"/>
          </p:cNvSpPr>
          <p:nvPr/>
        </p:nvSpPr>
        <p:spPr bwMode="auto">
          <a:xfrm>
            <a:off x="746575" y="5049180"/>
            <a:ext cx="6210689" cy="461665"/>
          </a:xfrm>
          <a:prstGeom prst="rect">
            <a:avLst/>
          </a:prstGeom>
          <a:noFill/>
          <a:ln w="9525">
            <a:noFill/>
            <a:miter lim="800000"/>
            <a:headEnd/>
            <a:tailEnd/>
          </a:ln>
        </p:spPr>
        <p:txBody>
          <a:bodyPr wrap="square">
            <a:spAutoFit/>
          </a:bodyPr>
          <a:lstStyle/>
          <a:p>
            <a:pPr fontAlgn="base">
              <a:spcBef>
                <a:spcPct val="0"/>
              </a:spcBef>
              <a:spcAft>
                <a:spcPct val="0"/>
              </a:spcAft>
            </a:pPr>
            <a:r>
              <a:rPr kumimoji="1" lang="ja-JP" altLang="en-US" sz="2400" dirty="0" smtClean="0">
                <a:solidFill>
                  <a:prstClr val="black"/>
                </a:solidFill>
                <a:latin typeface="Times New Roman" pitchFamily="18" charset="0"/>
              </a:rPr>
              <a:t>スピンエレクトロニクス材料   半導体系・金属系</a:t>
            </a:r>
            <a:endParaRPr kumimoji="1" lang="en-US" altLang="ja-JP" sz="2400" dirty="0" smtClean="0">
              <a:solidFill>
                <a:prstClr val="blac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274638"/>
            <a:ext cx="8229600" cy="1143000"/>
          </a:xfrm>
        </p:spPr>
        <p:txBody>
          <a:bodyPr>
            <a:normAutofit fontScale="90000"/>
          </a:bodyPr>
          <a:lstStyle/>
          <a:p>
            <a:r>
              <a:rPr lang="ja-JP" altLang="en-US" i="1" dirty="0" smtClean="0"/>
              <a:t>酸素分子対 </a:t>
            </a:r>
            <a:r>
              <a:rPr lang="en-US" altLang="ja-JP" i="1" dirty="0" smtClean="0"/>
              <a:t>H-type </a:t>
            </a:r>
            <a:r>
              <a:rPr lang="ja-JP" altLang="en-US" i="1" dirty="0" smtClean="0"/>
              <a:t>の計算結果</a:t>
            </a:r>
            <a:r>
              <a:rPr lang="en-US" altLang="ja-JP" i="1" dirty="0" smtClean="0"/>
              <a:t>[12]</a:t>
            </a:r>
            <a:endParaRPr lang="en-US" i="1" dirty="0"/>
          </a:p>
        </p:txBody>
      </p:sp>
      <p:graphicFrame>
        <p:nvGraphicFramePr>
          <p:cNvPr id="2" name="表 1"/>
          <p:cNvGraphicFramePr>
            <a:graphicFrameLocks noGrp="1"/>
          </p:cNvGraphicFramePr>
          <p:nvPr>
            <p:extLst>
              <p:ext uri="{D42A27DB-BD31-4B8C-83A1-F6EECF244321}">
                <p14:modId xmlns="" xmlns:p14="http://schemas.microsoft.com/office/powerpoint/2010/main" val="3248052357"/>
              </p:ext>
            </p:extLst>
          </p:nvPr>
        </p:nvGraphicFramePr>
        <p:xfrm>
          <a:off x="5217430" y="2266488"/>
          <a:ext cx="3836868" cy="3324225"/>
        </p:xfrm>
        <a:graphic>
          <a:graphicData uri="http://schemas.openxmlformats.org/drawingml/2006/table">
            <a:tbl>
              <a:tblPr firstRow="1" bandRow="1">
                <a:tableStyleId>{74C1A8A3-306A-4EB7-A6B1-4F7E0EB9C5D6}</a:tableStyleId>
              </a:tblPr>
              <a:tblGrid>
                <a:gridCol w="1442802"/>
                <a:gridCol w="820234"/>
                <a:gridCol w="821130"/>
                <a:gridCol w="752702"/>
              </a:tblGrid>
              <a:tr h="648559">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zh-TW" altLang="en-US" sz="1400" u="none" strike="noStrike" dirty="0">
                          <a:effectLst/>
                          <a:latin typeface="Arial" panose="020B0604020202020204" pitchFamily="34" charset="0"/>
                          <a:cs typeface="Arial" panose="020B0604020202020204" pitchFamily="34" charset="0"/>
                        </a:rPr>
                        <a:t>平衡分子間</a:t>
                      </a:r>
                      <a:r>
                        <a:rPr lang="zh-TW" altLang="en-US" sz="1400" u="none" strike="noStrike" dirty="0" smtClean="0">
                          <a:effectLst/>
                          <a:latin typeface="Arial" panose="020B0604020202020204" pitchFamily="34" charset="0"/>
                          <a:cs typeface="Arial" panose="020B0604020202020204" pitchFamily="34" charset="0"/>
                        </a:rPr>
                        <a:t>距離</a:t>
                      </a:r>
                      <a:r>
                        <a:rPr lang="en-US" altLang="zh-TW" sz="1400" u="none" strike="noStrike" dirty="0" smtClean="0">
                          <a:effectLst/>
                          <a:latin typeface="Arial" panose="020B0604020202020204" pitchFamily="34" charset="0"/>
                          <a:cs typeface="Arial" panose="020B0604020202020204" pitchFamily="34" charset="0"/>
                        </a:rPr>
                        <a:t/>
                      </a:r>
                      <a:br>
                        <a:rPr lang="en-US" altLang="zh-TW" sz="1400" u="none" strike="noStrike" dirty="0" smtClean="0">
                          <a:effectLst/>
                          <a:latin typeface="Arial" panose="020B0604020202020204" pitchFamily="34" charset="0"/>
                          <a:cs typeface="Arial" panose="020B0604020202020204" pitchFamily="34" charset="0"/>
                        </a:rPr>
                      </a:br>
                      <a:r>
                        <a:rPr lang="en-US" altLang="zh-TW" sz="1400" u="none" strike="noStrike" dirty="0" smtClean="0">
                          <a:effectLst/>
                          <a:latin typeface="Arial" panose="020B0604020202020204" pitchFamily="34" charset="0"/>
                          <a:cs typeface="Arial" panose="020B0604020202020204" pitchFamily="34" charset="0"/>
                        </a:rPr>
                        <a:t>[Å]</a:t>
                      </a:r>
                      <a:endParaRPr lang="zh-TW"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ja-JP" altLang="en-US" sz="1400" u="none" strike="noStrike" dirty="0">
                          <a:effectLst/>
                          <a:latin typeface="Arial" panose="020B0604020202020204" pitchFamily="34" charset="0"/>
                          <a:cs typeface="Arial" panose="020B0604020202020204" pitchFamily="34" charset="0"/>
                        </a:rPr>
                        <a:t>結合</a:t>
                      </a:r>
                      <a:r>
                        <a:rPr lang="ja-JP" altLang="en-US" sz="1400" u="none" strike="noStrike" dirty="0" smtClean="0">
                          <a:effectLst/>
                          <a:latin typeface="Arial" panose="020B0604020202020204" pitchFamily="34" charset="0"/>
                          <a:cs typeface="Arial" panose="020B0604020202020204" pitchFamily="34" charset="0"/>
                        </a:rPr>
                        <a:t>エネルギー</a:t>
                      </a:r>
                      <a:r>
                        <a:rPr lang="en-US" altLang="ja-JP" sz="1400" u="none" strike="noStrike" dirty="0" smtClean="0">
                          <a:effectLst/>
                          <a:latin typeface="Arial" panose="020B0604020202020204" pitchFamily="34" charset="0"/>
                          <a:cs typeface="Arial" panose="020B0604020202020204" pitchFamily="34" charset="0"/>
                        </a:rPr>
                        <a:t>[</a:t>
                      </a:r>
                      <a:r>
                        <a:rPr lang="en-US" altLang="ja-JP" sz="1400" u="none" strike="noStrike" dirty="0" err="1" smtClean="0">
                          <a:effectLst/>
                          <a:latin typeface="Arial" panose="020B0604020202020204" pitchFamily="34" charset="0"/>
                          <a:cs typeface="Arial" panose="020B0604020202020204" pitchFamily="34" charset="0"/>
                        </a:rPr>
                        <a:t>meV</a:t>
                      </a:r>
                      <a:r>
                        <a:rPr lang="en-US" altLang="ja-JP" sz="1400" u="none" strike="noStrike" dirty="0" smtClean="0">
                          <a:effectLst/>
                          <a:latin typeface="Arial" panose="020B0604020202020204" pitchFamily="34" charset="0"/>
                          <a:cs typeface="Arial" panose="020B0604020202020204" pitchFamily="34" charset="0"/>
                        </a:rPr>
                        <a:t>]</a:t>
                      </a:r>
                      <a:endParaRPr lang="ja-JP"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hard </a:t>
                      </a:r>
                      <a:r>
                        <a:rPr lang="en-US" sz="1400" u="none" strike="noStrike" dirty="0" smtClean="0">
                          <a:effectLst/>
                          <a:latin typeface="Arial" panose="020B0604020202020204" pitchFamily="34" charset="0"/>
                          <a:cs typeface="Arial" panose="020B0604020202020204" pitchFamily="34" charset="0"/>
                        </a:rPr>
                        <a:t>core</a:t>
                      </a:r>
                      <a:r>
                        <a:rPr lang="ja-JP" altLang="en-US" sz="1400" u="none" strike="noStrike" dirty="0" smtClean="0">
                          <a:effectLst/>
                          <a:latin typeface="Arial" panose="020B0604020202020204" pitchFamily="34" charset="0"/>
                          <a:cs typeface="Arial" panose="020B0604020202020204" pitchFamily="34" charset="0"/>
                        </a:rPr>
                        <a:t>直径</a:t>
                      </a:r>
                      <a:r>
                        <a:rPr lang="en-US" altLang="ja-JP" sz="1400" u="none" strike="noStrike" dirty="0" smtClean="0">
                          <a:effectLst/>
                          <a:latin typeface="Arial" panose="020B0604020202020204" pitchFamily="34" charset="0"/>
                          <a:cs typeface="Arial" panose="020B0604020202020204" pitchFamily="34" charset="0"/>
                        </a:rPr>
                        <a:t>[Å]</a:t>
                      </a:r>
                      <a:endParaRPr lang="ja-JP"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smtClean="0">
                          <a:effectLst/>
                          <a:latin typeface="Arial" panose="020B0604020202020204" pitchFamily="34" charset="0"/>
                          <a:cs typeface="Arial" panose="020B0604020202020204" pitchFamily="34" charset="0"/>
                        </a:rPr>
                        <a:t>LDA</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smtClean="0">
                          <a:effectLst/>
                          <a:latin typeface="Arial" panose="020B0604020202020204" pitchFamily="34" charset="0"/>
                          <a:cs typeface="Arial" panose="020B0604020202020204" pitchFamily="34" charset="0"/>
                        </a:rPr>
                        <a:t>2.01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smtClean="0">
                          <a:effectLst/>
                          <a:latin typeface="Arial" panose="020B0604020202020204" pitchFamily="34" charset="0"/>
                          <a:cs typeface="Arial" panose="020B0604020202020204" pitchFamily="34" charset="0"/>
                        </a:rPr>
                        <a:t>533.9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smtClean="0">
                          <a:effectLst/>
                          <a:latin typeface="Arial" panose="020B0604020202020204" pitchFamily="34" charset="0"/>
                          <a:cs typeface="Arial" panose="020B0604020202020204" pitchFamily="34" charset="0"/>
                        </a:rPr>
                        <a:t>1.73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smtClean="0">
                          <a:effectLst/>
                          <a:latin typeface="Arial" panose="020B0604020202020204" pitchFamily="34" charset="0"/>
                          <a:cs typeface="Arial" panose="020B0604020202020204" pitchFamily="34" charset="0"/>
                        </a:rPr>
                        <a:t>GGA(PBE)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2.77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24.6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smtClean="0">
                          <a:effectLst/>
                          <a:latin typeface="Arial" panose="020B0604020202020204" pitchFamily="34" charset="0"/>
                          <a:cs typeface="Arial" panose="020B0604020202020204" pitchFamily="34" charset="0"/>
                        </a:rPr>
                        <a:t>2.20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err="1">
                          <a:effectLst/>
                          <a:latin typeface="Arial" panose="020B0604020202020204" pitchFamily="34" charset="0"/>
                          <a:cs typeface="Arial" panose="020B0604020202020204" pitchFamily="34" charset="0"/>
                        </a:rPr>
                        <a:t>vdW</a:t>
                      </a:r>
                      <a:r>
                        <a:rPr lang="en-US" sz="1400" u="none" strike="noStrike" dirty="0">
                          <a:effectLst/>
                          <a:latin typeface="Arial" panose="020B0604020202020204" pitchFamily="34" charset="0"/>
                          <a:cs typeface="Arial" panose="020B0604020202020204" pitchFamily="34" charset="0"/>
                        </a:rPr>
                        <a:t>-DF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3.18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50.3</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2.49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err="1">
                          <a:effectLst/>
                          <a:latin typeface="Arial" panose="020B0604020202020204" pitchFamily="34" charset="0"/>
                          <a:cs typeface="Arial" panose="020B0604020202020204" pitchFamily="34" charset="0"/>
                        </a:rPr>
                        <a:t>vdW</a:t>
                      </a:r>
                      <a:r>
                        <a:rPr lang="en-US" sz="1400" u="none" strike="noStrike" dirty="0">
                          <a:effectLst/>
                          <a:latin typeface="Arial" panose="020B0604020202020204" pitchFamily="34" charset="0"/>
                          <a:cs typeface="Arial" panose="020B0604020202020204" pitchFamily="34" charset="0"/>
                        </a:rPr>
                        <a:t>-DF-GC     </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smtClean="0">
                          <a:solidFill>
                            <a:srgbClr val="FF0000"/>
                          </a:solidFill>
                          <a:effectLst/>
                          <a:latin typeface="Arial" panose="020B0604020202020204" pitchFamily="34" charset="0"/>
                          <a:cs typeface="Arial" panose="020B0604020202020204" pitchFamily="34" charset="0"/>
                        </a:rPr>
                        <a:t>3.20</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smtClean="0">
                          <a:solidFill>
                            <a:srgbClr val="FF0000"/>
                          </a:solidFill>
                          <a:effectLst/>
                          <a:latin typeface="Arial" panose="020B0604020202020204" pitchFamily="34" charset="0"/>
                          <a:cs typeface="Arial" panose="020B0604020202020204" pitchFamily="34" charset="0"/>
                        </a:rPr>
                        <a:t>48.0</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solidFill>
                            <a:srgbClr val="FF0000"/>
                          </a:solidFill>
                          <a:effectLst/>
                          <a:latin typeface="Arial" panose="020B0604020202020204" pitchFamily="34" charset="0"/>
                          <a:cs typeface="Arial" panose="020B0604020202020204" pitchFamily="34" charset="0"/>
                        </a:rPr>
                        <a:t>2.56</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smtClean="0">
                          <a:effectLst/>
                          <a:latin typeface="Arial" panose="020B0604020202020204" pitchFamily="34" charset="0"/>
                          <a:cs typeface="Arial" panose="020B0604020202020204" pitchFamily="34" charset="0"/>
                        </a:rPr>
                        <a:t>vdW-DF</a:t>
                      </a:r>
                      <a:r>
                        <a:rPr lang="en-US" sz="1400" u="none" strike="noStrike" baseline="30000" dirty="0" smtClean="0">
                          <a:effectLst/>
                          <a:latin typeface="Arial" panose="020B0604020202020204" pitchFamily="34" charset="0"/>
                          <a:cs typeface="Arial" panose="020B0604020202020204" pitchFamily="34" charset="0"/>
                        </a:rPr>
                        <a:t>C09x</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a:effectLst/>
                          <a:latin typeface="Arial" panose="020B0604020202020204" pitchFamily="34" charset="0"/>
                          <a:cs typeface="Arial" panose="020B0604020202020204" pitchFamily="34" charset="0"/>
                        </a:rPr>
                        <a:t>2.13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a:effectLst/>
                          <a:latin typeface="Arial" panose="020B0604020202020204" pitchFamily="34" charset="0"/>
                          <a:cs typeface="Arial" panose="020B0604020202020204" pitchFamily="34" charset="0"/>
                        </a:rPr>
                        <a:t>128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1.93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smtClean="0">
                          <a:effectLst/>
                          <a:latin typeface="Arial" panose="020B0604020202020204" pitchFamily="34" charset="0"/>
                          <a:cs typeface="Arial" panose="020B0604020202020204" pitchFamily="34" charset="0"/>
                        </a:rPr>
                        <a:t>vdW-DF</a:t>
                      </a:r>
                      <a:r>
                        <a:rPr lang="en-US" sz="1400" u="none" strike="noStrike" baseline="30000" dirty="0" smtClean="0">
                          <a:effectLst/>
                          <a:latin typeface="Arial" panose="020B0604020202020204" pitchFamily="34" charset="0"/>
                          <a:cs typeface="Arial" panose="020B0604020202020204" pitchFamily="34" charset="0"/>
                        </a:rPr>
                        <a:t>C09x</a:t>
                      </a:r>
                      <a:r>
                        <a:rPr lang="en-US" sz="1400" u="none" strike="noStrike" dirty="0" smtClean="0">
                          <a:effectLst/>
                          <a:latin typeface="Arial" panose="020B0604020202020204" pitchFamily="34" charset="0"/>
                          <a:cs typeface="Arial" panose="020B0604020202020204" pitchFamily="34" charset="0"/>
                        </a:rPr>
                        <a:t>  -GC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a:effectLst/>
                          <a:latin typeface="Arial" panose="020B0604020202020204" pitchFamily="34" charset="0"/>
                          <a:cs typeface="Arial" panose="020B0604020202020204" pitchFamily="34" charset="0"/>
                        </a:rPr>
                        <a:t>78.5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1.98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smtClean="0">
                          <a:effectLst/>
                          <a:latin typeface="Arial" panose="020B0604020202020204" pitchFamily="34" charset="0"/>
                          <a:cs typeface="Arial" panose="020B0604020202020204" pitchFamily="34" charset="0"/>
                        </a:rPr>
                        <a:t>vdW-DF2</a:t>
                      </a:r>
                      <a:r>
                        <a:rPr lang="en-US" sz="1400" u="none" strike="noStrike" baseline="30000" dirty="0" smtClean="0">
                          <a:effectLst/>
                          <a:latin typeface="Arial" panose="020B0604020202020204" pitchFamily="34" charset="0"/>
                          <a:cs typeface="Arial" panose="020B0604020202020204" pitchFamily="34" charset="0"/>
                        </a:rPr>
                        <a:t>C09x</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a:effectLst/>
                          <a:latin typeface="Arial" panose="020B0604020202020204" pitchFamily="34" charset="0"/>
                          <a:cs typeface="Arial" panose="020B0604020202020204" pitchFamily="34" charset="0"/>
                        </a:rPr>
                        <a:t>2.16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a:effectLst/>
                          <a:latin typeface="Arial" panose="020B0604020202020204" pitchFamily="34" charset="0"/>
                          <a:cs typeface="Arial" panose="020B0604020202020204" pitchFamily="34" charset="0"/>
                        </a:rPr>
                        <a:t>45.5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2.02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smtClean="0">
                          <a:effectLst/>
                          <a:latin typeface="Arial" panose="020B0604020202020204" pitchFamily="34" charset="0"/>
                          <a:cs typeface="Arial" panose="020B0604020202020204" pitchFamily="34" charset="0"/>
                        </a:rPr>
                        <a:t>vdW-DF2</a:t>
                      </a:r>
                      <a:r>
                        <a:rPr lang="en-US" sz="1400" u="none" strike="noStrike" baseline="30000" dirty="0" smtClean="0">
                          <a:effectLst/>
                          <a:latin typeface="Arial" panose="020B0604020202020204" pitchFamily="34" charset="0"/>
                          <a:cs typeface="Arial" panose="020B0604020202020204" pitchFamily="34" charset="0"/>
                        </a:rPr>
                        <a:t>C09x</a:t>
                      </a:r>
                      <a:r>
                        <a:rPr lang="en-US" sz="1400" u="none" strike="noStrike" dirty="0" smtClean="0">
                          <a:effectLst/>
                          <a:latin typeface="Arial" panose="020B0604020202020204" pitchFamily="34" charset="0"/>
                          <a:cs typeface="Arial" panose="020B0604020202020204" pitchFamily="34" charset="0"/>
                        </a:rPr>
                        <a:t>-GC</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solidFill>
                            <a:srgbClr val="FF0000"/>
                          </a:solidFill>
                          <a:effectLst/>
                          <a:latin typeface="Arial" panose="020B0604020202020204" pitchFamily="34" charset="0"/>
                          <a:cs typeface="Arial" panose="020B0604020202020204" pitchFamily="34" charset="0"/>
                        </a:rPr>
                        <a:t>3.44</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a:solidFill>
                            <a:srgbClr val="FF0000"/>
                          </a:solidFill>
                          <a:effectLst/>
                          <a:latin typeface="Arial" panose="020B0604020202020204" pitchFamily="34" charset="0"/>
                          <a:cs typeface="Arial" panose="020B0604020202020204" pitchFamily="34" charset="0"/>
                        </a:rPr>
                        <a:t>12.9</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none" strike="noStrike" dirty="0" smtClean="0">
                          <a:effectLst/>
                          <a:latin typeface="Arial" panose="020B0604020202020204" pitchFamily="34" charset="0"/>
                          <a:cs typeface="Arial" panose="020B0604020202020204" pitchFamily="34" charset="0"/>
                        </a:rPr>
                        <a:t>2.20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sng" strike="noStrike" dirty="0">
                          <a:effectLst/>
                          <a:latin typeface="Arial" panose="020B0604020202020204" pitchFamily="34" charset="0"/>
                          <a:cs typeface="Arial" panose="020B0604020202020204" pitchFamily="34" charset="0"/>
                        </a:rPr>
                        <a:t>CASSCF </a:t>
                      </a:r>
                      <a:r>
                        <a:rPr lang="en-US" sz="1400" u="none" strike="noStrike" dirty="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[13]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a:effectLst/>
                          <a:latin typeface="Arial" panose="020B0604020202020204" pitchFamily="34" charset="0"/>
                          <a:cs typeface="Arial" panose="020B0604020202020204" pitchFamily="34" charset="0"/>
                        </a:rPr>
                        <a:t>3.1</a:t>
                      </a:r>
                      <a:endParaRPr lang="en-US" sz="14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a:effectLst/>
                          <a:latin typeface="Arial" panose="020B0604020202020204" pitchFamily="34" charset="0"/>
                          <a:cs typeface="Arial" panose="020B0604020202020204" pitchFamily="34" charset="0"/>
                        </a:rPr>
                        <a:t>24.4</a:t>
                      </a:r>
                      <a:endParaRPr lang="en-US" sz="14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400" u="sng" strike="noStrike" dirty="0">
                          <a:effectLst/>
                          <a:latin typeface="Arial" panose="020B0604020202020204" pitchFamily="34" charset="0"/>
                          <a:cs typeface="Arial" panose="020B0604020202020204" pitchFamily="34" charset="0"/>
                        </a:rPr>
                        <a:t>    </a:t>
                      </a:r>
                      <a:endParaRPr lang="en-US" sz="14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      [14]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a:effectLst/>
                          <a:latin typeface="Arial" panose="020B0604020202020204" pitchFamily="34" charset="0"/>
                          <a:cs typeface="Arial" panose="020B0604020202020204" pitchFamily="34" charset="0"/>
                        </a:rPr>
                        <a:t>3.23</a:t>
                      </a:r>
                      <a:endParaRPr lang="en-US" sz="14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a:effectLst/>
                          <a:latin typeface="Arial" panose="020B0604020202020204" pitchFamily="34" charset="0"/>
                          <a:cs typeface="Arial" panose="020B0604020202020204" pitchFamily="34" charset="0"/>
                        </a:rPr>
                        <a:t>40.4</a:t>
                      </a:r>
                      <a:endParaRPr lang="en-US" sz="14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dirty="0">
                          <a:effectLst/>
                          <a:latin typeface="Arial" panose="020B0604020202020204" pitchFamily="34" charset="0"/>
                          <a:cs typeface="Arial" panose="020B0604020202020204" pitchFamily="34" charset="0"/>
                        </a:rPr>
                        <a:t>2.7</a:t>
                      </a:r>
                      <a:endParaRPr lang="en-US" sz="14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sng" strike="noStrike" dirty="0">
                          <a:effectLst/>
                          <a:latin typeface="Arial" panose="020B0604020202020204" pitchFamily="34" charset="0"/>
                          <a:cs typeface="Arial" panose="020B0604020202020204" pitchFamily="34" charset="0"/>
                        </a:rPr>
                        <a:t>Exp. </a:t>
                      </a:r>
                      <a:r>
                        <a:rPr lang="en-US" sz="1400" u="none" strike="noStrike" dirty="0">
                          <a:effectLst/>
                          <a:latin typeface="Arial" panose="020B0604020202020204" pitchFamily="34" charset="0"/>
                          <a:cs typeface="Arial" panose="020B0604020202020204" pitchFamily="34" charset="0"/>
                        </a:rPr>
                        <a:t>  </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  [15]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dirty="0">
                          <a:effectLst/>
                          <a:latin typeface="Arial" panose="020B0604020202020204" pitchFamily="34" charset="0"/>
                          <a:cs typeface="Arial" panose="020B0604020202020204" pitchFamily="34" charset="0"/>
                        </a:rPr>
                        <a:t>3.5</a:t>
                      </a:r>
                      <a:endParaRPr lang="en-US" sz="14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dirty="0">
                          <a:effectLst/>
                          <a:latin typeface="Arial" panose="020B0604020202020204" pitchFamily="34" charset="0"/>
                          <a:cs typeface="Arial" panose="020B0604020202020204" pitchFamily="34" charset="0"/>
                        </a:rPr>
                        <a:t>9</a:t>
                      </a:r>
                      <a:endParaRPr lang="en-US" sz="14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2526">
                <a:tc>
                  <a:txBody>
                    <a:bodyPr/>
                    <a:lstStyle/>
                    <a:p>
                      <a:pPr algn="l" fontAlgn="b"/>
                      <a:r>
                        <a:rPr lang="en-US" sz="1400" u="none" strike="noStrike" dirty="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   [16]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a:effectLst/>
                          <a:latin typeface="Arial" panose="020B0604020202020204" pitchFamily="34" charset="0"/>
                          <a:cs typeface="Arial" panose="020B0604020202020204" pitchFamily="34" charset="0"/>
                        </a:rPr>
                        <a:t>3.56</a:t>
                      </a:r>
                      <a:endParaRPr lang="en-US" sz="14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400" u="sng" strike="noStrike" dirty="0">
                          <a:effectLst/>
                          <a:latin typeface="Arial" panose="020B0604020202020204" pitchFamily="34" charset="0"/>
                          <a:cs typeface="Arial" panose="020B0604020202020204" pitchFamily="34" charset="0"/>
                        </a:rPr>
                        <a:t>17.1</a:t>
                      </a:r>
                      <a:endParaRPr lang="en-US" sz="14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4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3" name="テキスト ボックス 2"/>
          <p:cNvSpPr txBox="1"/>
          <p:nvPr/>
        </p:nvSpPr>
        <p:spPr>
          <a:xfrm>
            <a:off x="413338" y="6154036"/>
            <a:ext cx="8640960" cy="523220"/>
          </a:xfrm>
          <a:prstGeom prst="rect">
            <a:avLst/>
          </a:prstGeom>
          <a:noFill/>
        </p:spPr>
        <p:txBody>
          <a:bodyPr wrap="square" rtlCol="0">
            <a:spAutoFit/>
          </a:bodyPr>
          <a:lstStyle/>
          <a:p>
            <a:r>
              <a:rPr lang="en-US" sz="1400" dirty="0" smtClean="0"/>
              <a:t>[13] R. Hernández, </a:t>
            </a:r>
            <a:r>
              <a:rPr lang="en-US" sz="1400" i="1" dirty="0" smtClean="0"/>
              <a:t>et al</a:t>
            </a:r>
            <a:r>
              <a:rPr lang="en-US" sz="1400" dirty="0" smtClean="0"/>
              <a:t>., J. Chem. Phys. </a:t>
            </a:r>
            <a:r>
              <a:rPr lang="en-US" sz="1400" b="1" dirty="0" smtClean="0"/>
              <a:t>102</a:t>
            </a:r>
            <a:r>
              <a:rPr lang="en-US" sz="1400" dirty="0" smtClean="0"/>
              <a:t>, 9544 (1995) [14] K. </a:t>
            </a:r>
            <a:r>
              <a:rPr lang="en-US" sz="1400" dirty="0" err="1" smtClean="0"/>
              <a:t>Nozawa</a:t>
            </a:r>
            <a:r>
              <a:rPr lang="en-US" sz="1400" dirty="0" smtClean="0"/>
              <a:t>, </a:t>
            </a:r>
            <a:r>
              <a:rPr lang="en-US" sz="1400" i="1" dirty="0" smtClean="0"/>
              <a:t>et al</a:t>
            </a:r>
            <a:r>
              <a:rPr lang="en-US" sz="1400" dirty="0" smtClean="0"/>
              <a:t>., J. Phys. Soc. </a:t>
            </a:r>
            <a:r>
              <a:rPr lang="en-US" sz="1400" dirty="0" err="1" smtClean="0"/>
              <a:t>Jpn</a:t>
            </a:r>
            <a:r>
              <a:rPr lang="en-US" sz="1400" dirty="0" smtClean="0"/>
              <a:t>. </a:t>
            </a:r>
            <a:r>
              <a:rPr lang="en-US" sz="1400" b="1" dirty="0" smtClean="0"/>
              <a:t>377</a:t>
            </a:r>
            <a:r>
              <a:rPr lang="en-US" sz="1400" dirty="0" smtClean="0"/>
              <a:t>, 71 (2002) </a:t>
            </a:r>
          </a:p>
          <a:p>
            <a:r>
              <a:rPr lang="en-US" sz="1400" dirty="0" smtClean="0"/>
              <a:t>[15]  C. A. Long, </a:t>
            </a:r>
            <a:r>
              <a:rPr lang="en-US" sz="1400" i="1" dirty="0" smtClean="0"/>
              <a:t>et al</a:t>
            </a:r>
            <a:r>
              <a:rPr lang="en-US" sz="1400" dirty="0" smtClean="0"/>
              <a:t>., Chem. Phys. </a:t>
            </a:r>
            <a:r>
              <a:rPr lang="en-US" sz="1400" dirty="0" err="1" smtClean="0"/>
              <a:t>Lett</a:t>
            </a:r>
            <a:r>
              <a:rPr lang="en-US" sz="1400" dirty="0" smtClean="0"/>
              <a:t>. </a:t>
            </a:r>
            <a:r>
              <a:rPr lang="en-US" sz="1400" b="1" dirty="0" smtClean="0"/>
              <a:t>9</a:t>
            </a:r>
            <a:r>
              <a:rPr lang="en-US" sz="1400" dirty="0" smtClean="0"/>
              <a:t>, 225 (1971)        [16]V. </a:t>
            </a:r>
            <a:r>
              <a:rPr lang="en-US" sz="1400" dirty="0" err="1" smtClean="0"/>
              <a:t>Aquilanti</a:t>
            </a:r>
            <a:r>
              <a:rPr lang="en-US" sz="1400" dirty="0" smtClean="0"/>
              <a:t>, </a:t>
            </a:r>
            <a:r>
              <a:rPr lang="en-US" sz="1400" i="1" dirty="0" smtClean="0"/>
              <a:t>et al</a:t>
            </a:r>
            <a:r>
              <a:rPr lang="en-US" sz="1400" dirty="0" smtClean="0"/>
              <a:t>., Phys. Rev. </a:t>
            </a:r>
            <a:r>
              <a:rPr lang="en-US" sz="1400" dirty="0" err="1" smtClean="0"/>
              <a:t>Lett</a:t>
            </a:r>
            <a:r>
              <a:rPr lang="en-US" sz="1400" dirty="0" smtClean="0"/>
              <a:t>. </a:t>
            </a:r>
            <a:r>
              <a:rPr lang="en-US" sz="1400" b="1" dirty="0" smtClean="0"/>
              <a:t>82</a:t>
            </a:r>
            <a:r>
              <a:rPr lang="en-US" sz="1400" dirty="0" smtClean="0"/>
              <a:t>, 69 (1996)</a:t>
            </a:r>
            <a:endParaRPr lang="en-US" sz="1400" dirty="0"/>
          </a:p>
        </p:txBody>
      </p:sp>
      <p:sp>
        <p:nvSpPr>
          <p:cNvPr id="8" name="正方形/長方形 7"/>
          <p:cNvSpPr/>
          <p:nvPr/>
        </p:nvSpPr>
        <p:spPr>
          <a:xfrm>
            <a:off x="393611" y="1317311"/>
            <a:ext cx="8640960" cy="369332"/>
          </a:xfrm>
          <a:prstGeom prst="rect">
            <a:avLst/>
          </a:prstGeom>
        </p:spPr>
        <p:txBody>
          <a:bodyPr wrap="square">
            <a:spAutoFit/>
          </a:bodyPr>
          <a:lstStyle/>
          <a:p>
            <a:r>
              <a:rPr lang="en-US" dirty="0" smtClean="0"/>
              <a:t>[12] </a:t>
            </a:r>
            <a:r>
              <a:rPr lang="en-US" dirty="0"/>
              <a:t>M. Obata, M. Nakamura, I. Hamada, and T. </a:t>
            </a:r>
            <a:r>
              <a:rPr lang="en-US" dirty="0" err="1"/>
              <a:t>Oda</a:t>
            </a:r>
            <a:r>
              <a:rPr lang="en-US" dirty="0"/>
              <a:t>, J. Phys. Soc. </a:t>
            </a:r>
            <a:r>
              <a:rPr lang="en-US" dirty="0" err="1"/>
              <a:t>Jpn</a:t>
            </a:r>
            <a:r>
              <a:rPr lang="en-US" dirty="0"/>
              <a:t>. </a:t>
            </a:r>
            <a:r>
              <a:rPr lang="en-US" b="1" dirty="0"/>
              <a:t> 82, </a:t>
            </a:r>
            <a:r>
              <a:rPr lang="en-US" dirty="0"/>
              <a:t>093701 (2013</a:t>
            </a:r>
            <a:r>
              <a:rPr lang="en-US" dirty="0" smtClean="0"/>
              <a:t>)</a:t>
            </a:r>
            <a:endParaRPr lang="en-US" dirty="0"/>
          </a:p>
        </p:txBody>
      </p:sp>
      <p:pic>
        <p:nvPicPr>
          <p:cNvPr id="2050" name="Picture 2" descr="\\SMBSERVER-LILY\obata\Computation\O2-O2-2013-04\O4-XC-al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23" y="1796217"/>
            <a:ext cx="5381746" cy="3767223"/>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descr="\\SMBSERVER-LILY\obata\Figure\Oxygen\O4-system.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9592" y="5397488"/>
            <a:ext cx="1129607" cy="75003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正方形/長方形 8"/>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正方形/長方形 9"/>
          <p:cNvSpPr/>
          <p:nvPr/>
        </p:nvSpPr>
        <p:spPr>
          <a:xfrm>
            <a:off x="6642230" y="2258870"/>
            <a:ext cx="1710190" cy="112512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153760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03063" y="2708920"/>
            <a:ext cx="4013538" cy="707886"/>
          </a:xfrm>
          <a:prstGeom prst="rect">
            <a:avLst/>
          </a:prstGeom>
          <a:noFill/>
        </p:spPr>
        <p:txBody>
          <a:bodyPr wrap="square" rtlCol="0">
            <a:spAutoFit/>
          </a:bodyPr>
          <a:lstStyle/>
          <a:p>
            <a:r>
              <a:rPr lang="ja-JP" altLang="en-US" sz="2000" dirty="0" smtClean="0"/>
              <a:t>磁性によるエネルギーが、ＰＢＥ</a:t>
            </a:r>
            <a:r>
              <a:rPr lang="en-US" altLang="ja-JP" sz="2000" dirty="0" smtClean="0"/>
              <a:t/>
            </a:r>
            <a:br>
              <a:rPr lang="en-US" altLang="ja-JP" sz="2000" dirty="0" smtClean="0"/>
            </a:br>
            <a:r>
              <a:rPr lang="ja-JP" altLang="en-US" sz="2000" dirty="0" smtClean="0"/>
              <a:t>（ＧＧＡ）　と同等程度に再現できる</a:t>
            </a:r>
            <a:endParaRPr lang="en-US" sz="2000" dirty="0"/>
          </a:p>
        </p:txBody>
      </p:sp>
      <p:sp>
        <p:nvSpPr>
          <p:cNvPr id="7" name="テキスト ボックス 6"/>
          <p:cNvSpPr txBox="1"/>
          <p:nvPr/>
        </p:nvSpPr>
        <p:spPr>
          <a:xfrm>
            <a:off x="5037323" y="3717032"/>
            <a:ext cx="3744416" cy="1938992"/>
          </a:xfrm>
          <a:prstGeom prst="rect">
            <a:avLst/>
          </a:prstGeom>
          <a:solidFill>
            <a:srgbClr val="92D050"/>
          </a:solidFill>
        </p:spPr>
        <p:txBody>
          <a:bodyPr wrap="square" rtlCol="0">
            <a:spAutoFit/>
          </a:bodyPr>
          <a:lstStyle/>
          <a:p>
            <a:r>
              <a:rPr lang="ja-JP" altLang="en-US" sz="2000" dirty="0" smtClean="0"/>
              <a:t>今回提案した方法につい</a:t>
            </a:r>
            <a:r>
              <a:rPr lang="ja-JP" altLang="en-US" sz="2000" dirty="0"/>
              <a:t>て</a:t>
            </a:r>
            <a:endParaRPr lang="en-US" altLang="ja-JP" sz="2000" dirty="0" smtClean="0"/>
          </a:p>
          <a:p>
            <a:r>
              <a:rPr lang="ja-JP" altLang="en-US" sz="2000" dirty="0" smtClean="0"/>
              <a:t>磁性 エネルギー </a:t>
            </a:r>
            <a:r>
              <a:rPr lang="en-US" altLang="ja-JP" sz="2000" dirty="0" smtClean="0"/>
              <a:t>:: GGA </a:t>
            </a:r>
            <a:r>
              <a:rPr lang="ja-JP" altLang="en-US" sz="2000" dirty="0" smtClean="0"/>
              <a:t>と同程度</a:t>
            </a:r>
            <a:endParaRPr lang="en-US" altLang="ja-JP" sz="2000" dirty="0" smtClean="0"/>
          </a:p>
          <a:p>
            <a:r>
              <a:rPr lang="en-US" altLang="ja-JP" sz="2000" dirty="0" err="1" smtClean="0"/>
              <a:t>vdW</a:t>
            </a:r>
            <a:r>
              <a:rPr lang="en-US" altLang="ja-JP" sz="2000" dirty="0" smtClean="0"/>
              <a:t> :: GGA </a:t>
            </a:r>
            <a:r>
              <a:rPr lang="ja-JP" altLang="en-US" sz="2000" dirty="0" smtClean="0"/>
              <a:t>より改善</a:t>
            </a:r>
            <a:endParaRPr lang="en-US" altLang="ja-JP" sz="2000" dirty="0" smtClean="0"/>
          </a:p>
          <a:p>
            <a:endParaRPr lang="en-US" altLang="ja-JP" sz="2000" dirty="0"/>
          </a:p>
          <a:p>
            <a:r>
              <a:rPr lang="ja-JP" altLang="en-US" sz="2000" dirty="0" smtClean="0">
                <a:solidFill>
                  <a:srgbClr val="FF0000"/>
                </a:solidFill>
              </a:rPr>
              <a:t>磁性物質でも従来の方法より</a:t>
            </a:r>
            <a:endParaRPr lang="en-US" altLang="ja-JP" sz="2000" dirty="0" smtClean="0">
              <a:solidFill>
                <a:srgbClr val="FF0000"/>
              </a:solidFill>
            </a:endParaRPr>
          </a:p>
          <a:p>
            <a:r>
              <a:rPr lang="ja-JP" altLang="en-US" sz="2000" dirty="0" smtClean="0">
                <a:solidFill>
                  <a:srgbClr val="FF0000"/>
                </a:solidFill>
              </a:rPr>
              <a:t>    より精度よく計算が可能</a:t>
            </a:r>
            <a:endParaRPr lang="en-US" altLang="ja-JP" sz="2000" dirty="0" smtClean="0">
              <a:solidFill>
                <a:srgbClr val="FF0000"/>
              </a:solidFill>
            </a:endParaRPr>
          </a:p>
        </p:txBody>
      </p:sp>
      <p:sp>
        <p:nvSpPr>
          <p:cNvPr id="11" name="タイトル 1"/>
          <p:cNvSpPr txBox="1">
            <a:spLocks/>
          </p:cNvSpPr>
          <p:nvPr/>
        </p:nvSpPr>
        <p:spPr>
          <a:xfrm>
            <a:off x="179512" y="269776"/>
            <a:ext cx="878497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i="1" dirty="0" smtClean="0"/>
              <a:t> 磁気的エネルギー</a:t>
            </a:r>
            <a:endParaRPr lang="en-US" i="1" dirty="0"/>
          </a:p>
        </p:txBody>
      </p:sp>
      <p:pic>
        <p:nvPicPr>
          <p:cNvPr id="8" name="Picture 2" descr="\\SMBSERVER-LILY\obata\Computation\O2-O2-2013-04\O4-AF-F-Ecnl-vdW-DF2_C09xGC.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029" y="2880148"/>
            <a:ext cx="4701494" cy="329104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テキスト ボックス 8"/>
          <p:cNvSpPr txBox="1"/>
          <p:nvPr/>
        </p:nvSpPr>
        <p:spPr>
          <a:xfrm>
            <a:off x="2015223" y="2148825"/>
            <a:ext cx="5113553" cy="400110"/>
          </a:xfrm>
          <a:prstGeom prst="rect">
            <a:avLst/>
          </a:prstGeom>
          <a:noFill/>
        </p:spPr>
        <p:txBody>
          <a:bodyPr wrap="square" rtlCol="0">
            <a:spAutoFit/>
          </a:bodyPr>
          <a:lstStyle/>
          <a:p>
            <a:r>
              <a:rPr lang="ja-JP" altLang="en-US" sz="2000" dirty="0" smtClean="0"/>
              <a:t>反強磁性状態と強磁性状態のエネルギー差</a:t>
            </a:r>
            <a:endParaRPr lang="en-US" sz="2000" dirty="0"/>
          </a:p>
        </p:txBody>
      </p:sp>
      <mc:AlternateContent xmlns:mc="http://schemas.openxmlformats.org/markup-compatibility/2006">
        <mc:Choice xmlns="" xmlns:a14="http://schemas.microsoft.com/office/drawing/2010/main" Requires="a14">
          <p:sp>
            <p:nvSpPr>
              <p:cNvPr id="10" name="テキスト ボックス 9"/>
              <p:cNvSpPr txBox="1"/>
              <p:nvPr/>
            </p:nvSpPr>
            <p:spPr>
              <a:xfrm>
                <a:off x="5037324" y="5796924"/>
                <a:ext cx="3744415" cy="379784"/>
              </a:xfrm>
              <a:prstGeom prst="rect">
                <a:avLst/>
              </a:prstGeom>
              <a:noFill/>
            </p:spPr>
            <p:txBody>
              <a:bodyPr wrap="square" rtlCol="0">
                <a:spAutoFit/>
              </a:bodyPr>
              <a:lstStyle/>
              <a:p>
                <a:pPr algn="just"/>
                <a14:m>
                  <m:oMath xmlns:m="http://schemas.openxmlformats.org/officeDocument/2006/math">
                    <m:r>
                      <a:rPr lang="en-US" altLang="ja-JP" b="1" i="0" smtClean="0">
                        <a:solidFill>
                          <a:srgbClr val="FF0000"/>
                        </a:solidFill>
                        <a:latin typeface="Cambria Math"/>
                      </a:rPr>
                      <m:t>𝚫</m:t>
                    </m:r>
                    <m:sSup>
                      <m:sSupPr>
                        <m:ctrlPr>
                          <a:rPr lang="en-US" altLang="ja-JP" b="1" i="1" smtClean="0">
                            <a:solidFill>
                              <a:srgbClr val="FF0000"/>
                            </a:solidFill>
                            <a:latin typeface="Cambria Math"/>
                          </a:rPr>
                        </m:ctrlPr>
                      </m:sSupPr>
                      <m:e>
                        <m:r>
                          <a:rPr lang="en-US" altLang="ja-JP" b="1" i="1" smtClean="0">
                            <a:solidFill>
                              <a:srgbClr val="FF0000"/>
                            </a:solidFill>
                            <a:latin typeface="Cambria Math"/>
                          </a:rPr>
                          <m:t>𝑬</m:t>
                        </m:r>
                      </m:e>
                      <m:sup>
                        <m:r>
                          <a:rPr lang="en-US" altLang="ja-JP" b="1" i="1" smtClean="0">
                            <a:solidFill>
                              <a:srgbClr val="FF0000"/>
                            </a:solidFill>
                            <a:latin typeface="Cambria Math"/>
                          </a:rPr>
                          <m:t>𝒎𝒂𝒈</m:t>
                        </m:r>
                      </m:sup>
                    </m:sSup>
                  </m:oMath>
                </a14:m>
                <a:r>
                  <a:rPr lang="ja-JP" altLang="en-US" b="1" dirty="0" smtClean="0">
                    <a:solidFill>
                      <a:srgbClr val="FF0000"/>
                    </a:solidFill>
                  </a:rPr>
                  <a:t>と </a:t>
                </a:r>
                <a14:m>
                  <m:oMath xmlns:m="http://schemas.openxmlformats.org/officeDocument/2006/math">
                    <m:sSubSup>
                      <m:sSubSupPr>
                        <m:ctrlPr>
                          <a:rPr lang="en-US" altLang="ja-JP" b="1" i="1" smtClean="0">
                            <a:solidFill>
                              <a:srgbClr val="FF0000"/>
                            </a:solidFill>
                            <a:latin typeface="Cambria Math"/>
                          </a:rPr>
                        </m:ctrlPr>
                      </m:sSubSupPr>
                      <m:e>
                        <m:r>
                          <a:rPr lang="en-US" altLang="ja-JP" b="1" i="1" smtClean="0">
                            <a:solidFill>
                              <a:srgbClr val="FF0000"/>
                            </a:solidFill>
                            <a:latin typeface="Cambria Math"/>
                          </a:rPr>
                          <m:t>𝑬</m:t>
                        </m:r>
                      </m:e>
                      <m:sub>
                        <m:r>
                          <a:rPr lang="en-US" altLang="ja-JP" b="1" i="1" smtClean="0">
                            <a:solidFill>
                              <a:srgbClr val="FF0000"/>
                            </a:solidFill>
                            <a:latin typeface="Cambria Math"/>
                          </a:rPr>
                          <m:t>𝒄</m:t>
                        </m:r>
                      </m:sub>
                      <m:sup>
                        <m:r>
                          <a:rPr lang="en-US" altLang="ja-JP" b="1" i="1" smtClean="0">
                            <a:solidFill>
                              <a:srgbClr val="FF0000"/>
                            </a:solidFill>
                            <a:latin typeface="Cambria Math"/>
                          </a:rPr>
                          <m:t>𝒏𝒍</m:t>
                        </m:r>
                      </m:sup>
                    </m:sSubSup>
                    <m:r>
                      <a:rPr lang="en-US" altLang="ja-JP" b="1" i="1" smtClean="0">
                        <a:solidFill>
                          <a:srgbClr val="FF0000"/>
                        </a:solidFill>
                        <a:latin typeface="Cambria Math"/>
                      </a:rPr>
                      <m:t> </m:t>
                    </m:r>
                  </m:oMath>
                </a14:m>
                <a:r>
                  <a:rPr lang="en-US" b="1" dirty="0" smtClean="0">
                    <a:solidFill>
                      <a:srgbClr val="FF0000"/>
                    </a:solidFill>
                  </a:rPr>
                  <a:t> </a:t>
                </a:r>
                <a:r>
                  <a:rPr lang="ja-JP" altLang="en-US" b="1" dirty="0" smtClean="0">
                    <a:solidFill>
                      <a:srgbClr val="FF0000"/>
                    </a:solidFill>
                  </a:rPr>
                  <a:t>は同じオーダー</a:t>
                </a:r>
                <a:endParaRPr lang="en-US" b="1" dirty="0">
                  <a:solidFill>
                    <a:srgbClr val="FF0000"/>
                  </a:solidFill>
                </a:endParaRPr>
              </a:p>
            </p:txBody>
          </p:sp>
        </mc:Choice>
        <mc:Fallback>
          <p:sp>
            <p:nvSpPr>
              <p:cNvPr id="10" name="テキスト ボックス 9"/>
              <p:cNvSpPr txBox="1">
                <a:spLocks noRot="1" noChangeAspect="1" noMove="1" noResize="1" noEditPoints="1" noAdjustHandles="1" noChangeArrowheads="1" noChangeShapeType="1" noTextEdit="1"/>
              </p:cNvSpPr>
              <p:nvPr/>
            </p:nvSpPr>
            <p:spPr>
              <a:xfrm>
                <a:off x="5037324" y="5796924"/>
                <a:ext cx="3744415" cy="379784"/>
              </a:xfrm>
              <a:prstGeom prst="rect">
                <a:avLst/>
              </a:prstGeom>
              <a:blipFill rotWithShape="1">
                <a:blip r:embed="rId4" cstate="print"/>
                <a:stretch>
                  <a:fillRect t="-11290" b="-19355"/>
                </a:stretch>
              </a:blipFill>
            </p:spPr>
            <p:txBody>
              <a:bodyPr/>
              <a:lstStyle/>
              <a:p>
                <a:r>
                  <a:rPr lang="en-US">
                    <a:noFill/>
                  </a:rPr>
                  <a:t> </a:t>
                </a:r>
              </a:p>
            </p:txBody>
          </p:sp>
        </mc:Fallback>
      </mc:AlternateContent>
      <p:pic>
        <p:nvPicPr>
          <p:cNvPr id="10242" name="Picture 2" descr="\begin{align*}&#10;\Delta E ^{\rm mag} = E^{\rm F} - E^{\rm AF}&#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07704" y="1560950"/>
            <a:ext cx="4572016" cy="470831"/>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正方形/長方形 12"/>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73178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i="1" dirty="0" smtClean="0"/>
              <a:t>まとめ</a:t>
            </a:r>
            <a:endParaRPr lang="en-US" i="1" dirty="0"/>
          </a:p>
        </p:txBody>
      </p:sp>
      <p:sp>
        <p:nvSpPr>
          <p:cNvPr id="4" name="正方形/長方形 3"/>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正方形/長方形 4"/>
          <p:cNvSpPr/>
          <p:nvPr/>
        </p:nvSpPr>
        <p:spPr>
          <a:xfrm>
            <a:off x="190997" y="1546710"/>
            <a:ext cx="8757465" cy="5262979"/>
          </a:xfrm>
          <a:prstGeom prst="rect">
            <a:avLst/>
          </a:prstGeom>
        </p:spPr>
        <p:txBody>
          <a:bodyPr wrap="square">
            <a:spAutoFit/>
          </a:bodyPr>
          <a:lstStyle/>
          <a:p>
            <a:pPr marL="285750" indent="-285750">
              <a:buFont typeface="Wingdings" pitchFamily="2" charset="2"/>
              <a:buChar char="ü"/>
            </a:pPr>
            <a:r>
              <a:rPr lang="en-US" altLang="ja-JP" sz="2800" dirty="0" err="1" smtClean="0"/>
              <a:t>vdW</a:t>
            </a:r>
            <a:r>
              <a:rPr lang="en-US" altLang="ja-JP" sz="2800" dirty="0" smtClean="0"/>
              <a:t>-DF</a:t>
            </a:r>
            <a:r>
              <a:rPr lang="ja-JP" altLang="en-US" sz="2800" dirty="0" smtClean="0"/>
              <a:t>法を従来の電子状態計算プログラムに実装した。</a:t>
            </a:r>
            <a:endParaRPr lang="en-US" altLang="ja-JP" sz="2800" dirty="0" smtClean="0"/>
          </a:p>
          <a:p>
            <a:pPr marL="285750" indent="-285750">
              <a:buFont typeface="Wingdings" pitchFamily="2" charset="2"/>
              <a:buChar char="ü"/>
            </a:pPr>
            <a:r>
              <a:rPr lang="ja-JP" altLang="en-US" sz="2800" dirty="0" smtClean="0"/>
              <a:t>オーダー</a:t>
            </a:r>
            <a:r>
              <a:rPr lang="en-US" altLang="ja-JP" sz="2800" dirty="0" err="1" smtClean="0"/>
              <a:t>NlogN</a:t>
            </a:r>
            <a:r>
              <a:rPr lang="ja-JP" altLang="en-US" sz="2800" dirty="0" smtClean="0"/>
              <a:t>法を用いることで、高速で自己無撞着な計算が可能となった。</a:t>
            </a:r>
            <a:endParaRPr lang="en-US" altLang="ja-JP" sz="2800" dirty="0" smtClean="0"/>
          </a:p>
          <a:p>
            <a:pPr marL="285750" indent="-285750">
              <a:buFont typeface="Wingdings" pitchFamily="2" charset="2"/>
              <a:buChar char="ü"/>
            </a:pPr>
            <a:r>
              <a:rPr lang="ja-JP" altLang="en-US" sz="2800" dirty="0" smtClean="0"/>
              <a:t>原子 間力、圧力テンソルの高精度な計算が可能となった。</a:t>
            </a:r>
            <a:endParaRPr lang="en-US" altLang="ja-JP" sz="2800" dirty="0" smtClean="0"/>
          </a:p>
          <a:p>
            <a:endParaRPr lang="en-US" altLang="ja-JP" sz="2800" dirty="0" smtClean="0"/>
          </a:p>
          <a:p>
            <a:pPr marL="285750" indent="-285750">
              <a:buFont typeface="Wingdings" pitchFamily="2" charset="2"/>
              <a:buChar char="ü"/>
            </a:pPr>
            <a:r>
              <a:rPr lang="en-US" altLang="ja-JP" sz="2800" dirty="0" err="1" smtClean="0"/>
              <a:t>vdW</a:t>
            </a:r>
            <a:r>
              <a:rPr lang="en-US" altLang="ja-JP" sz="2800" dirty="0" smtClean="0"/>
              <a:t>-DF</a:t>
            </a:r>
            <a:r>
              <a:rPr lang="ja-JP" altLang="en-US" sz="2800" dirty="0"/>
              <a:t>を磁性を持つ系への適用方法</a:t>
            </a:r>
            <a:r>
              <a:rPr lang="ja-JP" altLang="en-US" sz="2800" dirty="0" smtClean="0"/>
              <a:t>を開発した。</a:t>
            </a:r>
            <a:endParaRPr lang="en-US" altLang="ja-JP" sz="2800" dirty="0"/>
          </a:p>
          <a:p>
            <a:pPr marL="285750" indent="-285750" algn="just">
              <a:buFont typeface="Wingdings" pitchFamily="2" charset="2"/>
              <a:buChar char="ü"/>
            </a:pPr>
            <a:r>
              <a:rPr lang="ja-JP" altLang="en-US" sz="2800" dirty="0"/>
              <a:t>酸素分子対の計算において、</a:t>
            </a:r>
            <a:r>
              <a:rPr lang="en-US" altLang="ja-JP" sz="2800" dirty="0"/>
              <a:t>GC</a:t>
            </a:r>
            <a:r>
              <a:rPr lang="ja-JP" altLang="en-US" sz="2800" dirty="0"/>
              <a:t>項を加えることで結果が改善</a:t>
            </a:r>
            <a:r>
              <a:rPr lang="ja-JP" altLang="en-US" sz="2800" dirty="0" smtClean="0"/>
              <a:t>され、結合</a:t>
            </a:r>
            <a:r>
              <a:rPr lang="ja-JP" altLang="en-US" sz="2800" dirty="0"/>
              <a:t>距離及び結合エネルギーが、実験値および量子化学計算とよく一致する結果が得られた</a:t>
            </a:r>
            <a:r>
              <a:rPr lang="ja-JP" altLang="en-US" sz="2800" dirty="0" smtClean="0"/>
              <a:t>。</a:t>
            </a:r>
            <a:endParaRPr lang="en-US" altLang="ja-JP" sz="2800" dirty="0" smtClean="0"/>
          </a:p>
          <a:p>
            <a:pPr marL="285750" indent="-285750" algn="just">
              <a:buFont typeface="Wingdings" pitchFamily="2" charset="2"/>
              <a:buChar char="ü"/>
            </a:pPr>
            <a:endParaRPr lang="en-US" altLang="ja-JP" sz="2800" dirty="0" smtClean="0"/>
          </a:p>
          <a:p>
            <a:pPr marL="285750" indent="-285750" algn="just">
              <a:buFont typeface="Wingdings" pitchFamily="2" charset="2"/>
              <a:buChar char="ü"/>
            </a:pPr>
            <a:r>
              <a:rPr lang="ja-JP" altLang="en-US" sz="2800" dirty="0" smtClean="0"/>
              <a:t>磁性を持つ層状系、結晶系等へ適用、電界印加の効果</a:t>
            </a:r>
            <a:endParaRPr lang="en-US" altLang="ja-JP" sz="2800" dirty="0"/>
          </a:p>
        </p:txBody>
      </p:sp>
    </p:spTree>
    <p:extLst>
      <p:ext uri="{BB962C8B-B14F-4D97-AF65-F5344CB8AC3E}">
        <p14:creationId xmlns="" xmlns:p14="http://schemas.microsoft.com/office/powerpoint/2010/main" val="3837526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545" y="2303875"/>
            <a:ext cx="8229600" cy="1143000"/>
          </a:xfrm>
        </p:spPr>
        <p:txBody>
          <a:bodyPr>
            <a:normAutofit/>
          </a:bodyPr>
          <a:lstStyle/>
          <a:p>
            <a:r>
              <a:rPr lang="ja-JP" altLang="en-US" sz="5400" dirty="0" smtClean="0"/>
              <a:t>資料</a:t>
            </a:r>
            <a:endParaRPr lang="en-US" sz="5400" dirty="0"/>
          </a:p>
        </p:txBody>
      </p:sp>
    </p:spTree>
    <p:extLst>
      <p:ext uri="{BB962C8B-B14F-4D97-AF65-F5344CB8AC3E}">
        <p14:creationId xmlns="" xmlns:p14="http://schemas.microsoft.com/office/powerpoint/2010/main" val="660284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begin{align*}&#10;T(w,x,y,z) = \frac{1}{2} \left[ \frac{1}{w+z} + \frac{1}{y+z} \right]\left[ \frac{1}{(w+y)(x+z)}+ \frac{1}{(w+z)(y+x)}\right]                                                                                                           &#10;\end{align*}&#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2204864"/>
            <a:ext cx="6840759" cy="54421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8" descr="C:\Home_obata\texclip2012112901004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40312" y="3877449"/>
            <a:ext cx="3295474" cy="51341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begin{align*}&#10;\phi(d_1,d_2) = \frac{2me^4}{\pi^2}\int_0^{\infty}da a^2 \int_0^{\infty} db b^2 W(a,b) T(\nu(a),\nu(b),\nu'(a),\nu'(b))                                                                                                           &#10;\end{align*}&#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9706" y="1385798"/>
            <a:ext cx="7825459" cy="64628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begin{align*}&#10;W(a,b) &amp;= \frac{2}{a^3b^3}[(3-a^2)b\cos b\sin a+(3-b^2)a \cos a \sin b \\&#10;&amp;+ (a^2 + b^2)a\cos a \sin b +(a^2+b^2 -3)\sin a \sin b -3ab\cos a \cos b] &#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598" y="2924944"/>
            <a:ext cx="6696743" cy="76630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begin{align*}&#10;h(y) = 1 - \exp(-\gamma y^2) ~~ \gamma = \frac{4\pi}{9}&#10;\end{alig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40312" y="4475364"/>
            <a:ext cx="3000039" cy="466552"/>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begin{align*}&#10;d_1 = |{\bf r}_1- {\bf r}_2|q_0({\bf r}_1)&#10;\end{alig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995602" y="5123040"/>
            <a:ext cx="2048796" cy="24726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begin{align*}&#10;d_2 = |{\bf r}_1- {\bf r}_2|q_0({\bf r}_2)&#10;\end{align*}"/>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995601" y="5681755"/>
            <a:ext cx="2048796" cy="24726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5" descr="Z:\vdw-cal\vdW-kernel\phid1d2_20_10.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21211" y="3820332"/>
            <a:ext cx="4452646" cy="311685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テキスト ボックス 1"/>
          <p:cNvSpPr txBox="1"/>
          <p:nvPr/>
        </p:nvSpPr>
        <p:spPr>
          <a:xfrm>
            <a:off x="539552" y="4134157"/>
            <a:ext cx="1368152" cy="369332"/>
          </a:xfrm>
          <a:prstGeom prst="rect">
            <a:avLst/>
          </a:prstGeom>
          <a:noFill/>
        </p:spPr>
        <p:txBody>
          <a:bodyPr wrap="square" rtlCol="0">
            <a:spAutoFit/>
          </a:bodyPr>
          <a:lstStyle/>
          <a:p>
            <a:r>
              <a:rPr lang="ja-JP" altLang="en-US" dirty="0" smtClean="0"/>
              <a:t>被積分関数</a:t>
            </a:r>
            <a:endParaRPr lang="en-US" dirty="0"/>
          </a:p>
        </p:txBody>
      </p:sp>
      <p:sp>
        <p:nvSpPr>
          <p:cNvPr id="14" name="正方形/長方形 13"/>
          <p:cNvSpPr/>
          <p:nvPr/>
        </p:nvSpPr>
        <p:spPr>
          <a:xfrm>
            <a:off x="0" y="1196752"/>
            <a:ext cx="914400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
          <p:cNvSpPr txBox="1">
            <a:spLocks/>
          </p:cNvSpPr>
          <p:nvPr/>
        </p:nvSpPr>
        <p:spPr>
          <a:xfrm>
            <a:off x="179512" y="269776"/>
            <a:ext cx="8784975"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t>Kernel function of Non local correlation</a:t>
            </a:r>
            <a:endParaRPr lang="en-US" i="1" dirty="0"/>
          </a:p>
        </p:txBody>
      </p:sp>
      <p:sp>
        <p:nvSpPr>
          <p:cNvPr id="13" name="正方形/長方形 12"/>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29124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1143000"/>
          </a:xfrm>
        </p:spPr>
        <p:txBody>
          <a:bodyPr>
            <a:normAutofit/>
          </a:bodyPr>
          <a:lstStyle/>
          <a:p>
            <a:r>
              <a:rPr lang="en-US" i="1" dirty="0" smtClean="0"/>
              <a:t>Order N log N method </a:t>
            </a:r>
            <a:endParaRPr lang="en-US" i="1" dirty="0"/>
          </a:p>
        </p:txBody>
      </p:sp>
      <p:pic>
        <p:nvPicPr>
          <p:cNvPr id="6" name="Picture 10" descr="\begin{align*}&#10;E_{\rm c}^{\rm nl}= \frac{1}{2} \int_{\Omega} \int_{N\Omega} d {\bf r}_1 d {\bf r}_2 n({\bf {r}}_1) \phi(q_1r_{12},q_2r_{12}) n({\bf r}_2)&#10;\end{alig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628800"/>
            <a:ext cx="6403061" cy="70027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269268" y="2477800"/>
            <a:ext cx="8605464" cy="400110"/>
          </a:xfrm>
          <a:prstGeom prst="rect">
            <a:avLst/>
          </a:prstGeom>
          <a:noFill/>
        </p:spPr>
        <p:txBody>
          <a:bodyPr wrap="square" rtlCol="0">
            <a:spAutoFit/>
          </a:bodyPr>
          <a:lstStyle/>
          <a:p>
            <a:r>
              <a:rPr lang="el-GR" sz="2000" i="1" dirty="0" smtClean="0"/>
              <a:t>Ω</a:t>
            </a:r>
            <a:r>
              <a:rPr lang="en-US" sz="2000" dirty="0" smtClean="0"/>
              <a:t> is unit cell, </a:t>
            </a:r>
            <a:r>
              <a:rPr lang="en-US" sz="2000" i="1" dirty="0" smtClean="0"/>
              <a:t>N</a:t>
            </a:r>
            <a:r>
              <a:rPr lang="el-GR" sz="2000" i="1" dirty="0" smtClean="0"/>
              <a:t>Ω</a:t>
            </a:r>
            <a:r>
              <a:rPr lang="en-US" sz="2000" dirty="0" smtClean="0"/>
              <a:t> is Entire sample. If sample is crystal system, N is infinity exactly.</a:t>
            </a:r>
            <a:endParaRPr lang="en-US" sz="2000" dirty="0"/>
          </a:p>
        </p:txBody>
      </p:sp>
      <p:pic>
        <p:nvPicPr>
          <p:cNvPr id="9" name="Picture 4" descr="\begin{align*}&#10; \phi(q_1r_{12},q_2r_{12}) \simeq \sum_{\alpha,\beta} \frac{q_\alpha p_\alpha(q_1)}{q_1} \frac{q_\beta p_\beta(q_2)}{q_2}  \phi(q_\alpha r_{12},q_\beta r_{12})  &#10;\end{alig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52868" y="5259823"/>
            <a:ext cx="6209825" cy="736216"/>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テキスト ボックス 9"/>
          <p:cNvSpPr txBox="1"/>
          <p:nvPr/>
        </p:nvSpPr>
        <p:spPr>
          <a:xfrm>
            <a:off x="467576" y="3030984"/>
            <a:ext cx="8712935" cy="461665"/>
          </a:xfrm>
          <a:prstGeom prst="rect">
            <a:avLst/>
          </a:prstGeom>
          <a:noFill/>
        </p:spPr>
        <p:txBody>
          <a:bodyPr wrap="square" rtlCol="0">
            <a:spAutoFit/>
          </a:bodyPr>
          <a:lstStyle/>
          <a:p>
            <a:r>
              <a:rPr lang="en-US" sz="2400" u="sng" dirty="0" smtClean="0">
                <a:solidFill>
                  <a:srgbClr val="C00000"/>
                </a:solidFill>
                <a:effectLst>
                  <a:outerShdw blurRad="38100" dist="38100" dir="2700000" algn="tl">
                    <a:srgbClr val="000000">
                      <a:alpha val="43137"/>
                    </a:srgbClr>
                  </a:outerShdw>
                </a:effectLst>
              </a:rPr>
              <a:t>To handle </a:t>
            </a:r>
            <a:r>
              <a:rPr lang="en-US" sz="2400" u="sng" dirty="0">
                <a:solidFill>
                  <a:srgbClr val="C00000"/>
                </a:solidFill>
                <a:effectLst>
                  <a:outerShdw blurRad="38100" dist="38100" dir="2700000" algn="tl">
                    <a:srgbClr val="000000">
                      <a:alpha val="43137"/>
                    </a:srgbClr>
                  </a:outerShdw>
                </a:effectLst>
              </a:rPr>
              <a:t>a</a:t>
            </a:r>
            <a:r>
              <a:rPr lang="en-US" sz="2400" u="sng" dirty="0" smtClean="0">
                <a:solidFill>
                  <a:srgbClr val="C00000"/>
                </a:solidFill>
                <a:effectLst>
                  <a:outerShdw blurRad="38100" dist="38100" dir="2700000" algn="tl">
                    <a:srgbClr val="000000">
                      <a:alpha val="43137"/>
                    </a:srgbClr>
                  </a:outerShdw>
                </a:effectLst>
              </a:rPr>
              <a:t> large system, computational cost  should be reduced </a:t>
            </a:r>
            <a:endParaRPr lang="en-US" sz="2400" u="sng" dirty="0">
              <a:solidFill>
                <a:srgbClr val="C00000"/>
              </a:solidFill>
              <a:effectLst>
                <a:outerShdw blurRad="38100" dist="38100" dir="2700000" algn="tl">
                  <a:srgbClr val="000000">
                    <a:alpha val="43137"/>
                  </a:srgbClr>
                </a:outerShdw>
              </a:effectLst>
            </a:endParaRPr>
          </a:p>
        </p:txBody>
      </p:sp>
      <p:pic>
        <p:nvPicPr>
          <p:cNvPr id="11" name="Picture 20" descr="\begin{align*}&#10;p_\alpha (q_\beta) = \delta_{\alpha\beta} &#10;\end{alig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42525" y="6024689"/>
            <a:ext cx="1560151" cy="28792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テキスト ボックス 11"/>
          <p:cNvSpPr txBox="1"/>
          <p:nvPr/>
        </p:nvSpPr>
        <p:spPr>
          <a:xfrm>
            <a:off x="954328" y="3608789"/>
            <a:ext cx="8384019" cy="707886"/>
          </a:xfrm>
          <a:prstGeom prst="rect">
            <a:avLst/>
          </a:prstGeom>
          <a:noFill/>
        </p:spPr>
        <p:txBody>
          <a:bodyPr wrap="square" rtlCol="0">
            <a:spAutoFit/>
          </a:bodyPr>
          <a:lstStyle/>
          <a:p>
            <a:r>
              <a:rPr lang="en-US" sz="2000" dirty="0"/>
              <a:t>I</a:t>
            </a:r>
            <a:r>
              <a:rPr lang="en-US" sz="2000" dirty="0" smtClean="0"/>
              <a:t>f ø is function of only r, then double integral of the real space can calculate three dimensional summation in reciprocal space , like the </a:t>
            </a:r>
            <a:r>
              <a:rPr lang="en-US" sz="2000" dirty="0" err="1" smtClean="0"/>
              <a:t>Hartree</a:t>
            </a:r>
            <a:r>
              <a:rPr lang="en-US" sz="2000" dirty="0" smtClean="0"/>
              <a:t> energy …..</a:t>
            </a:r>
            <a:endParaRPr lang="en-US" sz="2000" dirty="0"/>
          </a:p>
        </p:txBody>
      </p:sp>
      <p:pic>
        <p:nvPicPr>
          <p:cNvPr id="3074" name="Picture 2" descr="\begin{align*}&#10;\frac{1}{2} \int d{\bf r} d{\bf r}' \frac{n({\bf r}) n({\bf r}')}{|{\bf r} - {\bf r}'|} = \frac{\Omega}{2} \sum_{\bf G} \frac{4\pi |n({\bf G})|^2} {G^2}&#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65676" y="4466961"/>
            <a:ext cx="4032448" cy="64405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テキスト ボックス 12"/>
          <p:cNvSpPr txBox="1"/>
          <p:nvPr/>
        </p:nvSpPr>
        <p:spPr>
          <a:xfrm>
            <a:off x="6554460" y="4651627"/>
            <a:ext cx="2320272" cy="369332"/>
          </a:xfrm>
          <a:prstGeom prst="rect">
            <a:avLst/>
          </a:prstGeom>
          <a:noFill/>
        </p:spPr>
        <p:txBody>
          <a:bodyPr wrap="square" rtlCol="0">
            <a:spAutoFit/>
          </a:bodyPr>
          <a:lstStyle/>
          <a:p>
            <a:r>
              <a:rPr lang="en-US" i="1" dirty="0" smtClean="0"/>
              <a:t>G </a:t>
            </a:r>
            <a:r>
              <a:rPr lang="en-US" dirty="0" smtClean="0"/>
              <a:t>is reciprocal vector </a:t>
            </a:r>
            <a:endParaRPr lang="en-US" i="1" dirty="0"/>
          </a:p>
        </p:txBody>
      </p:sp>
      <p:sp>
        <p:nvSpPr>
          <p:cNvPr id="14" name="テキスト ボックス 13"/>
          <p:cNvSpPr txBox="1"/>
          <p:nvPr/>
        </p:nvSpPr>
        <p:spPr>
          <a:xfrm>
            <a:off x="55429" y="3722622"/>
            <a:ext cx="971014" cy="400110"/>
          </a:xfrm>
          <a:prstGeom prst="rect">
            <a:avLst/>
          </a:prstGeom>
          <a:noFill/>
        </p:spPr>
        <p:txBody>
          <a:bodyPr wrap="square" rtlCol="0">
            <a:spAutoFit/>
          </a:bodyPr>
          <a:lstStyle/>
          <a:p>
            <a:r>
              <a:rPr lang="en-US" sz="2000" i="1" u="sng" dirty="0" smtClean="0">
                <a:solidFill>
                  <a:srgbClr val="C00000"/>
                </a:solidFill>
                <a:effectLst>
                  <a:outerShdw blurRad="38100" dist="38100" dir="2700000" algn="tl">
                    <a:srgbClr val="000000">
                      <a:alpha val="43137"/>
                    </a:srgbClr>
                  </a:outerShdw>
                </a:effectLst>
              </a:rPr>
              <a:t>Idea !! </a:t>
            </a:r>
            <a:endParaRPr lang="en-US" sz="2000" i="1" u="sng" dirty="0">
              <a:solidFill>
                <a:srgbClr val="C00000"/>
              </a:solidFill>
              <a:effectLst>
                <a:outerShdw blurRad="38100" dist="38100" dir="2700000" algn="tl">
                  <a:srgbClr val="000000">
                    <a:alpha val="43137"/>
                  </a:srgbClr>
                </a:outerShdw>
              </a:effectLst>
            </a:endParaRPr>
          </a:p>
        </p:txBody>
      </p:sp>
      <p:sp>
        <p:nvSpPr>
          <p:cNvPr id="17" name="右矢印 16"/>
          <p:cNvSpPr/>
          <p:nvPr/>
        </p:nvSpPr>
        <p:spPr>
          <a:xfrm>
            <a:off x="859515" y="5372437"/>
            <a:ext cx="360040" cy="338671"/>
          </a:xfrm>
          <a:prstGeom prst="rightArrow">
            <a:avLst>
              <a:gd name="adj1" fmla="val 3767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タイトル 1"/>
          <p:cNvSpPr txBox="1">
            <a:spLocks/>
          </p:cNvSpPr>
          <p:nvPr/>
        </p:nvSpPr>
        <p:spPr>
          <a:xfrm>
            <a:off x="3443383" y="5891333"/>
            <a:ext cx="4114800" cy="5715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Interpolation as an expansion</a:t>
            </a:r>
            <a:endParaRPr lang="en-US" dirty="0"/>
          </a:p>
        </p:txBody>
      </p:sp>
      <p:sp>
        <p:nvSpPr>
          <p:cNvPr id="18" name="テキスト ボックス 17"/>
          <p:cNvSpPr txBox="1"/>
          <p:nvPr/>
        </p:nvSpPr>
        <p:spPr>
          <a:xfrm>
            <a:off x="113510" y="4604321"/>
            <a:ext cx="2292243" cy="369332"/>
          </a:xfrm>
          <a:prstGeom prst="rect">
            <a:avLst/>
          </a:prstGeom>
          <a:noFill/>
        </p:spPr>
        <p:txBody>
          <a:bodyPr wrap="square" rtlCol="0">
            <a:spAutoFit/>
          </a:bodyPr>
          <a:lstStyle/>
          <a:p>
            <a:r>
              <a:rPr lang="en-US" dirty="0" err="1" smtClean="0"/>
              <a:t>Hartree</a:t>
            </a:r>
            <a:r>
              <a:rPr lang="en-US" dirty="0" smtClean="0"/>
              <a:t> energy case:</a:t>
            </a:r>
            <a:endParaRPr lang="en-US" dirty="0"/>
          </a:p>
        </p:txBody>
      </p:sp>
      <p:sp>
        <p:nvSpPr>
          <p:cNvPr id="2" name="正方形/長方形 1"/>
          <p:cNvSpPr/>
          <p:nvPr/>
        </p:nvSpPr>
        <p:spPr>
          <a:xfrm>
            <a:off x="287539" y="6462833"/>
            <a:ext cx="9073008" cy="307777"/>
          </a:xfrm>
          <a:prstGeom prst="rect">
            <a:avLst/>
          </a:prstGeom>
        </p:spPr>
        <p:txBody>
          <a:bodyPr wrap="square">
            <a:spAutoFit/>
          </a:bodyPr>
          <a:lstStyle/>
          <a:p>
            <a:r>
              <a:rPr lang="en-US" sz="1400" dirty="0" smtClean="0"/>
              <a:t>G</a:t>
            </a:r>
            <a:r>
              <a:rPr lang="en-US" sz="1400" dirty="0"/>
              <a:t>. </a:t>
            </a:r>
            <a:r>
              <a:rPr lang="en-US" sz="1400" dirty="0" err="1"/>
              <a:t>Román</a:t>
            </a:r>
            <a:r>
              <a:rPr lang="en-US" sz="1400" dirty="0"/>
              <a:t>-Pérez and J. M. </a:t>
            </a:r>
            <a:r>
              <a:rPr lang="en-US" sz="1400" dirty="0" err="1"/>
              <a:t>Soler</a:t>
            </a:r>
            <a:r>
              <a:rPr lang="en-US" sz="1400" dirty="0"/>
              <a:t>, Phys. Rev. </a:t>
            </a:r>
            <a:r>
              <a:rPr lang="en-US" sz="1400" dirty="0" err="1"/>
              <a:t>Lett</a:t>
            </a:r>
            <a:r>
              <a:rPr lang="en-US" sz="1400" dirty="0"/>
              <a:t>. </a:t>
            </a:r>
            <a:r>
              <a:rPr lang="en-US" sz="1400" b="1" dirty="0"/>
              <a:t>103</a:t>
            </a:r>
            <a:r>
              <a:rPr lang="en-US" sz="1400" dirty="0"/>
              <a:t>, 096102 (2009</a:t>
            </a:r>
            <a:r>
              <a:rPr lang="en-US" sz="1400" dirty="0" smtClean="0"/>
              <a:t>). Jun </a:t>
            </a:r>
            <a:r>
              <a:rPr lang="en-US" sz="1400" dirty="0"/>
              <a:t>Wu </a:t>
            </a:r>
            <a:r>
              <a:rPr lang="en-US" sz="1400" i="1" dirty="0" smtClean="0"/>
              <a:t>et al</a:t>
            </a:r>
            <a:r>
              <a:rPr lang="en-US" sz="1400" dirty="0" smtClean="0"/>
              <a:t>., </a:t>
            </a:r>
            <a:r>
              <a:rPr lang="en-US" sz="1400" dirty="0"/>
              <a:t>J.</a:t>
            </a:r>
            <a:r>
              <a:rPr lang="ja-JP" altLang="en-US" sz="1400" dirty="0"/>
              <a:t> </a:t>
            </a:r>
            <a:r>
              <a:rPr lang="en-US" sz="1400" dirty="0"/>
              <a:t>Chem. Phys. </a:t>
            </a:r>
            <a:r>
              <a:rPr lang="en-US" sz="1400" b="1" dirty="0"/>
              <a:t>136</a:t>
            </a:r>
            <a:r>
              <a:rPr lang="en-US" sz="1400" dirty="0"/>
              <a:t>, 224107 (</a:t>
            </a:r>
            <a:r>
              <a:rPr lang="en-US" sz="1400" dirty="0" smtClean="0"/>
              <a:t>2012).</a:t>
            </a:r>
            <a:endParaRPr lang="en-US" sz="1400" dirty="0"/>
          </a:p>
        </p:txBody>
      </p:sp>
      <p:sp>
        <p:nvSpPr>
          <p:cNvPr id="21" name="正方形/長方形 20"/>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53192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gin{align*}&#10;\eta_\alpha ({\bf r} ) = \frac{ q_\alpha n({\bf r}) p_\alpha(q_0({\bf r}))}{q_0({\bf r})}&#10;\end{alig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4167" y="2417685"/>
            <a:ext cx="2815225" cy="62879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 descr="\begin{align*}&#10;E_{\rm c}^{{\rm nl}} &amp;= \frac{1}{2}\sum_{\alpha, \beta} \iint d{\bf r}_1 d{\bf r}_2 \eta_\alpha({\bf r}_1)\eta_\beta({\bf r}_2) \phi_{\alpha\beta}(r_{12})\\&#10;&amp;= \frac{\Omega}{2}\sum_{\alpha,\beta} \sum_{\bf G} \eta^*_\alpha (\bf G) \eta _\beta({\bf G}) \phi _{\alpha \beta} ({\bf G})&#10;\end{alig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1601062"/>
            <a:ext cx="5274344" cy="161905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begin{align*}&#10;\eta_\alpha({\bf G}) = \frac{1}{\Omega} \int _{\Omega} {\rm d}{\bf r} \eta_{\alpha} ({\bf r}) e^{-i{\bf G}\cdot {\bf r}}&#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10070" y="3989700"/>
            <a:ext cx="3456384" cy="62360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begin{align*}&#10;\phi_{\alpha\beta}({\bf G}) =  \int _{N\Omega} {\rm d}{\bf r} \phi_{\alpha\beta} ({\bf r}) e^{-i{\bf G}\cdot {\bf r}}&#10;\end{alig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88403" y="3989700"/>
            <a:ext cx="3744416" cy="638794"/>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タイトル 1"/>
          <p:cNvSpPr>
            <a:spLocks noGrp="1"/>
          </p:cNvSpPr>
          <p:nvPr>
            <p:ph type="title"/>
          </p:nvPr>
        </p:nvSpPr>
        <p:spPr>
          <a:xfrm>
            <a:off x="457200" y="274638"/>
            <a:ext cx="8229600" cy="1143000"/>
          </a:xfrm>
        </p:spPr>
        <p:txBody>
          <a:bodyPr>
            <a:normAutofit/>
          </a:bodyPr>
          <a:lstStyle/>
          <a:p>
            <a:r>
              <a:rPr lang="en-US" i="1" dirty="0" smtClean="0"/>
              <a:t>Order N log N method(2) </a:t>
            </a:r>
            <a:endParaRPr lang="en-US" i="1" dirty="0"/>
          </a:p>
        </p:txBody>
      </p:sp>
      <p:sp>
        <p:nvSpPr>
          <p:cNvPr id="15" name="正方形/長方形 14"/>
          <p:cNvSpPr/>
          <p:nvPr/>
        </p:nvSpPr>
        <p:spPr>
          <a:xfrm>
            <a:off x="1475656" y="3237628"/>
            <a:ext cx="4896544" cy="646331"/>
          </a:xfrm>
          <a:prstGeom prst="rect">
            <a:avLst/>
          </a:prstGeom>
        </p:spPr>
        <p:txBody>
          <a:bodyPr wrap="square">
            <a:spAutoFit/>
          </a:bodyPr>
          <a:lstStyle/>
          <a:p>
            <a:r>
              <a:rPr lang="en-US" dirty="0" smtClean="0"/>
              <a:t>Double integral of the real space has changed to three dimensional summation of reciprocal space.</a:t>
            </a:r>
            <a:endParaRPr lang="en-US" dirty="0"/>
          </a:p>
        </p:txBody>
      </p:sp>
      <p:sp>
        <p:nvSpPr>
          <p:cNvPr id="16" name="テキスト ボックス 15"/>
          <p:cNvSpPr txBox="1"/>
          <p:nvPr/>
        </p:nvSpPr>
        <p:spPr>
          <a:xfrm>
            <a:off x="4211960" y="4941168"/>
            <a:ext cx="2088232" cy="369332"/>
          </a:xfrm>
          <a:prstGeom prst="rect">
            <a:avLst/>
          </a:prstGeom>
          <a:noFill/>
        </p:spPr>
        <p:txBody>
          <a:bodyPr wrap="square" rtlCol="0">
            <a:spAutoFit/>
          </a:bodyPr>
          <a:lstStyle/>
          <a:p>
            <a:r>
              <a:rPr lang="en-US" dirty="0" smtClean="0"/>
              <a:t>Non local potential</a:t>
            </a:r>
            <a:endParaRPr lang="en-US" dirty="0"/>
          </a:p>
        </p:txBody>
      </p:sp>
      <p:pic>
        <p:nvPicPr>
          <p:cNvPr id="11" name="Picture 3" descr="\begin{align*}&#10;v_{\rm c}^{\rm nl} ({\bf r}_j) &amp;= \frac{N_{grid}}{\Omega} \frac{\delta E_{\rm c}^{\rm nl}}{\delta n({\bf r}_j)} \\&#10;&amp;= \sum_\alpha \left( u_\alpha({\bf r}_j)\frac{\partial \eta_\alpha({\bf r}_j)}{\partial n({\bf r}_j)}+\sum_{k}u_\alpha({\bf r}_k) \frac{\partial \eta_\alpha ({\bf r}_k)}{\partial \nabla n({\bf r}_k)}\frac{\partial \nabla n({\bf r}_k)}{\partial n({\bf r}_j)} \right) &#10;\end{alig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10070" y="4767211"/>
            <a:ext cx="7594378" cy="1638857"/>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正方形/長方形 12"/>
          <p:cNvSpPr/>
          <p:nvPr/>
        </p:nvSpPr>
        <p:spPr>
          <a:xfrm>
            <a:off x="4539" y="1259333"/>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56844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0" y="1234486"/>
            <a:ext cx="1728192" cy="461665"/>
          </a:xfrm>
          <a:prstGeom prst="rect">
            <a:avLst/>
          </a:prstGeom>
          <a:noFill/>
        </p:spPr>
        <p:txBody>
          <a:bodyPr wrap="square" rtlCol="0">
            <a:spAutoFit/>
          </a:bodyPr>
          <a:lstStyle/>
          <a:p>
            <a:pPr marL="285750" indent="-285750">
              <a:buFont typeface="Arial" pitchFamily="34" charset="0"/>
              <a:buChar char="•"/>
            </a:pPr>
            <a:r>
              <a:rPr lang="en-US" altLang="ja-JP" sz="2400" dirty="0" smtClean="0"/>
              <a:t>q</a:t>
            </a:r>
            <a:r>
              <a:rPr lang="ja-JP" altLang="en-US" sz="2400" dirty="0" smtClean="0"/>
              <a:t>メッシュ</a:t>
            </a:r>
            <a:endParaRPr lang="en-US" sz="2400" dirty="0"/>
          </a:p>
        </p:txBody>
      </p:sp>
      <p:graphicFrame>
        <p:nvGraphicFramePr>
          <p:cNvPr id="4" name="表 3"/>
          <p:cNvGraphicFramePr>
            <a:graphicFrameLocks noGrp="1"/>
          </p:cNvGraphicFramePr>
          <p:nvPr>
            <p:extLst>
              <p:ext uri="{D42A27DB-BD31-4B8C-83A1-F6EECF244321}">
                <p14:modId xmlns="" xmlns:p14="http://schemas.microsoft.com/office/powerpoint/2010/main" val="4005268494"/>
              </p:ext>
            </p:extLst>
          </p:nvPr>
        </p:nvGraphicFramePr>
        <p:xfrm>
          <a:off x="323528" y="1621610"/>
          <a:ext cx="1080391" cy="5186920"/>
        </p:xfrm>
        <a:graphic>
          <a:graphicData uri="http://schemas.openxmlformats.org/drawingml/2006/table">
            <a:tbl>
              <a:tblPr>
                <a:tableStyleId>{5C22544A-7EE6-4342-B048-85BDC9FD1C3A}</a:tableStyleId>
              </a:tblPr>
              <a:tblGrid>
                <a:gridCol w="467196"/>
                <a:gridCol w="613195"/>
              </a:tblGrid>
              <a:tr h="145999">
                <a:tc>
                  <a:txBody>
                    <a:bodyPr/>
                    <a:lstStyle/>
                    <a:p>
                      <a:pPr algn="r" fontAlgn="b"/>
                      <a:r>
                        <a:rPr lang="en-US" sz="1050" u="none" strike="noStrike" dirty="0">
                          <a:effectLst/>
                        </a:rPr>
                        <a:t>1</a:t>
                      </a:r>
                      <a:endParaRPr lang="en-US" sz="1050" b="0" i="0" u="none" strike="noStrike" dirty="0">
                        <a:solidFill>
                          <a:srgbClr val="000000"/>
                        </a:solidFill>
                        <a:effectLst/>
                        <a:latin typeface="Calibri"/>
                      </a:endParaRPr>
                    </a:p>
                  </a:txBody>
                  <a:tcPr marL="7300" marR="7300" marT="7300" marB="0" anchor="b"/>
                </a:tc>
                <a:tc>
                  <a:txBody>
                    <a:bodyPr/>
                    <a:lstStyle/>
                    <a:p>
                      <a:pPr algn="r" fontAlgn="b"/>
                      <a:r>
                        <a:rPr lang="en-US" sz="1050" u="none" strike="noStrike" dirty="0">
                          <a:effectLst/>
                        </a:rPr>
                        <a:t>0.00E+00</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5.00E-03</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3</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a:effectLst/>
                        </a:rPr>
                        <a:t>1.00E-02</a:t>
                      </a:r>
                      <a:endParaRPr lang="en-US" sz="1050" b="0" i="0" u="none" strike="noStrike">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4</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1.27E-02</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5</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1.61E-02</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6</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a:effectLst/>
                        </a:rPr>
                        <a:t>2.05E-02</a:t>
                      </a:r>
                      <a:endParaRPr lang="en-US" sz="1050" b="0" i="0" u="none" strike="noStrike">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7</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a:effectLst/>
                        </a:rPr>
                        <a:t>2.60E-02</a:t>
                      </a:r>
                      <a:endParaRPr lang="en-US" sz="1050" b="0" i="0" u="none" strike="noStrike">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8</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3.30E-02</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9</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4.19E-02</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dirty="0">
                          <a:effectLst/>
                        </a:rPr>
                        <a:t>10</a:t>
                      </a:r>
                      <a:endParaRPr lang="en-US" sz="1050" b="0" i="0" u="none" strike="noStrike" dirty="0">
                        <a:solidFill>
                          <a:srgbClr val="000000"/>
                        </a:solidFill>
                        <a:effectLst/>
                        <a:latin typeface="Calibri"/>
                      </a:endParaRPr>
                    </a:p>
                  </a:txBody>
                  <a:tcPr marL="7300" marR="7300" marT="7300" marB="0" anchor="b"/>
                </a:tc>
                <a:tc>
                  <a:txBody>
                    <a:bodyPr/>
                    <a:lstStyle/>
                    <a:p>
                      <a:pPr algn="r" fontAlgn="b"/>
                      <a:r>
                        <a:rPr lang="en-US" sz="1050" u="none" strike="noStrike" dirty="0">
                          <a:effectLst/>
                        </a:rPr>
                        <a:t>5.32E-02</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11</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6.75E-02</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12</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8.57E-02</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13</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1.09E-01</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14</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1.38E-01</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15</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1.75E-01</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16</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a:effectLst/>
                        </a:rPr>
                        <a:t>2.23E-01</a:t>
                      </a:r>
                      <a:endParaRPr lang="en-US" sz="1050" b="0" i="0" u="none" strike="noStrike">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17</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2.83E-01</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18</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3.59E-01</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19</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a:effectLst/>
                        </a:rPr>
                        <a:t>4.56E-01</a:t>
                      </a:r>
                      <a:endParaRPr lang="en-US" sz="1050" b="0" i="0" u="none" strike="noStrike">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20</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5.79E-01</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21</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a:effectLst/>
                        </a:rPr>
                        <a:t>7.35E-01</a:t>
                      </a:r>
                      <a:endParaRPr lang="en-US" sz="1050" b="0" i="0" u="none" strike="noStrike">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22</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9.33E-01</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23</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a:effectLst/>
                        </a:rPr>
                        <a:t>1.18E+00</a:t>
                      </a:r>
                      <a:endParaRPr lang="en-US" sz="1050" b="0" i="0" u="none" strike="noStrike">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24</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1.50E+00</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25</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a:effectLst/>
                        </a:rPr>
                        <a:t>1.91E+00</a:t>
                      </a:r>
                      <a:endParaRPr lang="en-US" sz="1050" b="0" i="0" u="none" strike="noStrike">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26</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2.42E+00</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27</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3.08E+00</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28</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3.91E+00</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29</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4.96E+00</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30</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6.30E+00</a:t>
                      </a:r>
                      <a:endParaRPr lang="en-US" sz="1050" b="0" i="0" u="none" strike="noStrike" dirty="0">
                        <a:solidFill>
                          <a:srgbClr val="000000"/>
                        </a:solidFill>
                        <a:effectLst/>
                        <a:latin typeface="Calibri"/>
                      </a:endParaRPr>
                    </a:p>
                  </a:txBody>
                  <a:tcPr marL="7300" marR="7300" marT="7300" marB="0" anchor="b"/>
                </a:tc>
              </a:tr>
              <a:tr h="145999">
                <a:tc>
                  <a:txBody>
                    <a:bodyPr/>
                    <a:lstStyle/>
                    <a:p>
                      <a:pPr algn="r" fontAlgn="b"/>
                      <a:r>
                        <a:rPr lang="en-US" sz="1050" u="none" strike="noStrike">
                          <a:effectLst/>
                        </a:rPr>
                        <a:t>31</a:t>
                      </a:r>
                      <a:endParaRPr lang="en-US" sz="1050" b="0" i="0" u="none" strike="noStrike">
                        <a:solidFill>
                          <a:srgbClr val="000000"/>
                        </a:solidFill>
                        <a:effectLst/>
                        <a:latin typeface="Calibri"/>
                      </a:endParaRPr>
                    </a:p>
                  </a:txBody>
                  <a:tcPr marL="7300" marR="7300" marT="7300" marB="0" anchor="b"/>
                </a:tc>
                <a:tc>
                  <a:txBody>
                    <a:bodyPr/>
                    <a:lstStyle/>
                    <a:p>
                      <a:pPr algn="r" fontAlgn="b"/>
                      <a:r>
                        <a:rPr lang="en-US" sz="1050" u="none" strike="noStrike" dirty="0">
                          <a:effectLst/>
                        </a:rPr>
                        <a:t>8.00E+00</a:t>
                      </a:r>
                      <a:endParaRPr lang="en-US" sz="1050" b="0" i="0" u="none" strike="noStrike" dirty="0">
                        <a:solidFill>
                          <a:srgbClr val="000000"/>
                        </a:solidFill>
                        <a:effectLst/>
                        <a:latin typeface="Calibri"/>
                      </a:endParaRPr>
                    </a:p>
                  </a:txBody>
                  <a:tcPr marL="7300" marR="7300" marT="7300" marB="0" anchor="b"/>
                </a:tc>
              </a:tr>
            </a:tbl>
          </a:graphicData>
        </a:graphic>
      </p:graphicFrame>
      <p:sp>
        <p:nvSpPr>
          <p:cNvPr id="10" name="テキスト ボックス 9"/>
          <p:cNvSpPr txBox="1"/>
          <p:nvPr/>
        </p:nvSpPr>
        <p:spPr>
          <a:xfrm>
            <a:off x="1676870" y="1946836"/>
            <a:ext cx="461665" cy="2448272"/>
          </a:xfrm>
          <a:prstGeom prst="rect">
            <a:avLst/>
          </a:prstGeom>
          <a:noFill/>
        </p:spPr>
        <p:txBody>
          <a:bodyPr vert="eaVert" wrap="square" rtlCol="0">
            <a:spAutoFit/>
          </a:bodyPr>
          <a:lstStyle/>
          <a:p>
            <a:r>
              <a:rPr lang="ja-JP" altLang="en-US" dirty="0" smtClean="0"/>
              <a:t>３個目からログメッシュ</a:t>
            </a:r>
            <a:endParaRPr lang="en-US" dirty="0"/>
          </a:p>
        </p:txBody>
      </p:sp>
      <p:pic>
        <p:nvPicPr>
          <p:cNvPr id="1036" name="Picture 12" descr="\begin{align*}&#10;q_0^{sat} =h(q,q_c) = q_c\left[ 1 -\exp\left( -\sum_{m=1}^{m_c} \frac{(q/q_c)^m}{m} \right) \right ] &#10;\end{alig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00940" y="1885779"/>
            <a:ext cx="5787484" cy="838766"/>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 xmlns:a14="http://schemas.microsoft.com/office/drawing/2010/main" Requires="a14">
          <p:sp>
            <p:nvSpPr>
              <p:cNvPr id="15" name="テキスト ボックス 14"/>
              <p:cNvSpPr txBox="1"/>
              <p:nvPr/>
            </p:nvSpPr>
            <p:spPr>
              <a:xfrm>
                <a:off x="5731043" y="4725144"/>
                <a:ext cx="2057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𝑚</m:t>
                          </m:r>
                        </m:e>
                        <m:sub>
                          <m:r>
                            <a:rPr lang="en-US" b="0" i="1" smtClean="0">
                              <a:latin typeface="Cambria Math"/>
                            </a:rPr>
                            <m:t>𝑐</m:t>
                          </m:r>
                        </m:sub>
                      </m:sSub>
                      <m:r>
                        <a:rPr lang="en-US" b="0" i="1" smtClean="0">
                          <a:latin typeface="Cambria Math"/>
                        </a:rPr>
                        <m:t>=12, </m:t>
                      </m:r>
                      <m:sSub>
                        <m:sSubPr>
                          <m:ctrlPr>
                            <a:rPr lang="en-US" b="0" i="1" smtClean="0">
                              <a:latin typeface="Cambria Math"/>
                            </a:rPr>
                          </m:ctrlPr>
                        </m:sSubPr>
                        <m:e>
                          <m:r>
                            <a:rPr lang="en-US" b="0" i="1" smtClean="0">
                              <a:latin typeface="Cambria Math"/>
                            </a:rPr>
                            <m:t>𝑞</m:t>
                          </m:r>
                        </m:e>
                        <m:sub>
                          <m:r>
                            <a:rPr lang="en-US" b="0" i="1" smtClean="0">
                              <a:latin typeface="Cambria Math"/>
                            </a:rPr>
                            <m:t>𝑐</m:t>
                          </m:r>
                        </m:sub>
                      </m:sSub>
                      <m:r>
                        <a:rPr lang="en-US" b="0" i="1" smtClean="0">
                          <a:latin typeface="Cambria Math"/>
                        </a:rPr>
                        <m:t>=8 </m:t>
                      </m:r>
                    </m:oMath>
                  </m:oMathPara>
                </a14:m>
                <a:endParaRPr lang="en-US" dirty="0"/>
              </a:p>
            </p:txBody>
          </p:sp>
        </mc:Choice>
        <mc:Fallback>
          <p:sp>
            <p:nvSpPr>
              <p:cNvPr id="15" name="テキスト ボックス 14"/>
              <p:cNvSpPr txBox="1">
                <a:spLocks noRot="1" noChangeAspect="1" noMove="1" noResize="1" noEditPoints="1" noAdjustHandles="1" noChangeArrowheads="1" noChangeShapeType="1" noTextEdit="1"/>
              </p:cNvSpPr>
              <p:nvPr/>
            </p:nvSpPr>
            <p:spPr>
              <a:xfrm>
                <a:off x="5731043" y="4725144"/>
                <a:ext cx="2057320" cy="369332"/>
              </a:xfrm>
              <a:prstGeom prst="rect">
                <a:avLst/>
              </a:prstGeom>
              <a:blipFill rotWithShape="1">
                <a:blip r:embed="rId4" cstate="print"/>
                <a:stretch>
                  <a:fillRect b="-4918"/>
                </a:stretch>
              </a:blipFill>
            </p:spPr>
            <p:txBody>
              <a:bodyPr/>
              <a:lstStyle/>
              <a:p>
                <a:r>
                  <a:rPr lang="en-US">
                    <a:noFill/>
                  </a:rPr>
                  <a:t> </a:t>
                </a:r>
              </a:p>
            </p:txBody>
          </p:sp>
        </mc:Fallback>
      </mc:AlternateContent>
      <p:sp>
        <p:nvSpPr>
          <p:cNvPr id="16" name="テキスト ボックス 15"/>
          <p:cNvSpPr txBox="1"/>
          <p:nvPr/>
        </p:nvSpPr>
        <p:spPr>
          <a:xfrm>
            <a:off x="2214876" y="1300505"/>
            <a:ext cx="3279806" cy="646331"/>
          </a:xfrm>
          <a:prstGeom prst="rect">
            <a:avLst/>
          </a:prstGeom>
          <a:noFill/>
        </p:spPr>
        <p:txBody>
          <a:bodyPr wrap="square" rtlCol="0">
            <a:spAutoFit/>
          </a:bodyPr>
          <a:lstStyle/>
          <a:p>
            <a:r>
              <a:rPr lang="en-US" dirty="0" smtClean="0"/>
              <a:t>q</a:t>
            </a:r>
            <a:r>
              <a:rPr lang="ja-JP" altLang="en-US" dirty="0" smtClean="0"/>
              <a:t>メッシュの最大値を超える</a:t>
            </a:r>
            <a:r>
              <a:rPr lang="ja-JP" altLang="en-US" dirty="0" err="1"/>
              <a:t>ｑ</a:t>
            </a:r>
            <a:r>
              <a:rPr lang="ja-JP" altLang="en-US" dirty="0" smtClean="0"/>
              <a:t>が現れないような処理をする</a:t>
            </a:r>
            <a:endParaRPr lang="en-US" dirty="0"/>
          </a:p>
        </p:txBody>
      </p:sp>
      <p:pic>
        <p:nvPicPr>
          <p:cNvPr id="1043" name="Picture 19" descr="\begin{align*}&#10;\frac{\partial q_0({\bf r})}{\partial n({\bf r})} \rightarrow \frac{\partial q_0^{sat}(q_0,q_c)}{\partial n({\bf r})} =  \frac{\partial q_0({\bf r})}{\partial n({\bf r})}\frac{\partial q_0^{sat}(q_0,q_c)}{\partial q_0({\bf r})}&#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99792" y="3620724"/>
            <a:ext cx="4763591" cy="594346"/>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descr="\begin{align*}&#10;q_0 \rightarrow q_0^{sat}&#10;\end{alig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636445" y="2727261"/>
            <a:ext cx="1224634" cy="341413"/>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テキスト ボックス 20"/>
          <p:cNvSpPr txBox="1"/>
          <p:nvPr/>
        </p:nvSpPr>
        <p:spPr>
          <a:xfrm>
            <a:off x="2614749" y="3170972"/>
            <a:ext cx="2304256" cy="369332"/>
          </a:xfrm>
          <a:prstGeom prst="rect">
            <a:avLst/>
          </a:prstGeom>
          <a:noFill/>
        </p:spPr>
        <p:txBody>
          <a:bodyPr wrap="square" rtlCol="0">
            <a:spAutoFit/>
          </a:bodyPr>
          <a:lstStyle/>
          <a:p>
            <a:r>
              <a:rPr lang="ja-JP" altLang="en-US" dirty="0" smtClean="0"/>
              <a:t>微分も補正を受ける</a:t>
            </a:r>
            <a:endParaRPr lang="en-US" dirty="0"/>
          </a:p>
        </p:txBody>
      </p:sp>
      <p:pic>
        <p:nvPicPr>
          <p:cNvPr id="1046" name="Picture 22" descr="Z:\Documents\vdw-dft-memo-old\hxxc.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50880" y="4364920"/>
            <a:ext cx="3550630" cy="2485441"/>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タイトル 1"/>
          <p:cNvSpPr>
            <a:spLocks noGrp="1"/>
          </p:cNvSpPr>
          <p:nvPr>
            <p:ph type="title"/>
          </p:nvPr>
        </p:nvSpPr>
        <p:spPr>
          <a:xfrm>
            <a:off x="457200" y="274638"/>
            <a:ext cx="8229600" cy="1143000"/>
          </a:xfrm>
        </p:spPr>
        <p:txBody>
          <a:bodyPr>
            <a:normAutofit/>
          </a:bodyPr>
          <a:lstStyle/>
          <a:p>
            <a:r>
              <a:rPr lang="en-US" i="1" dirty="0" smtClean="0"/>
              <a:t>Order N log N method(3) </a:t>
            </a:r>
            <a:endParaRPr lang="en-US" i="1" dirty="0"/>
          </a:p>
        </p:txBody>
      </p:sp>
      <p:sp>
        <p:nvSpPr>
          <p:cNvPr id="18" name="正方形/長方形 17"/>
          <p:cNvSpPr/>
          <p:nvPr/>
        </p:nvSpPr>
        <p:spPr>
          <a:xfrm>
            <a:off x="11115" y="1244228"/>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26366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6" name="テキスト ボックス 5"/>
              <p:cNvSpPr txBox="1"/>
              <p:nvPr/>
            </p:nvSpPr>
            <p:spPr>
              <a:xfrm>
                <a:off x="107504" y="1420388"/>
                <a:ext cx="2854678" cy="494559"/>
              </a:xfrm>
              <a:prstGeom prst="rect">
                <a:avLst/>
              </a:prstGeom>
              <a:noFill/>
            </p:spPr>
            <p:txBody>
              <a:bodyPr wrap="square" rtlCol="0">
                <a:spAutoFit/>
              </a:bodyPr>
              <a:lstStyle/>
              <a:p>
                <a:pPr marL="342900" indent="-342900">
                  <a:buFont typeface="Arial" pitchFamily="34" charset="0"/>
                  <a:buChar char="•"/>
                </a:pPr>
                <a14:m>
                  <m:oMath xmlns:m="http://schemas.openxmlformats.org/officeDocument/2006/math">
                    <m:sSub>
                      <m:sSubPr>
                        <m:ctrlPr>
                          <a:rPr lang="en-US" sz="2400" b="0" i="1" smtClean="0">
                            <a:latin typeface="Cambria Math"/>
                          </a:rPr>
                        </m:ctrlPr>
                      </m:sSubPr>
                      <m:e>
                        <m:r>
                          <a:rPr lang="en-US" sz="2400" b="0" i="1" smtClean="0">
                            <a:latin typeface="Cambria Math"/>
                          </a:rPr>
                          <m:t>𝜙</m:t>
                        </m:r>
                      </m:e>
                      <m:sub>
                        <m:r>
                          <a:rPr lang="en-US" sz="2400" b="0" i="1" smtClean="0">
                            <a:latin typeface="Cambria Math"/>
                          </a:rPr>
                          <m:t>𝛼𝛽</m:t>
                        </m:r>
                      </m:sub>
                    </m:sSub>
                    <m:r>
                      <a:rPr lang="en-US" sz="2400" b="0" i="1" smtClean="0">
                        <a:latin typeface="Cambria Math"/>
                      </a:rPr>
                      <m:t> (</m:t>
                    </m:r>
                    <m:r>
                      <a:rPr lang="en-US" sz="2400" b="1" i="0" smtClean="0">
                        <a:latin typeface="Cambria Math"/>
                      </a:rPr>
                      <m:t>𝐆</m:t>
                    </m:r>
                    <m:r>
                      <a:rPr lang="en-US" sz="2400" b="0" i="1" smtClean="0">
                        <a:latin typeface="Cambria Math"/>
                      </a:rPr>
                      <m:t>)</m:t>
                    </m:r>
                  </m:oMath>
                </a14:m>
                <a:r>
                  <a:rPr lang="en-US" sz="2400" dirty="0" smtClean="0"/>
                  <a:t> </a:t>
                </a:r>
                <a:r>
                  <a:rPr lang="ja-JP" altLang="en-US" dirty="0" smtClean="0"/>
                  <a:t>について</a:t>
                </a:r>
                <a:endParaRPr lang="en-US" dirty="0"/>
              </a:p>
            </p:txBody>
          </p:sp>
        </mc:Choice>
        <mc:Fallback>
          <p:sp>
            <p:nvSpPr>
              <p:cNvPr id="6" name="テキスト ボックス 5"/>
              <p:cNvSpPr txBox="1">
                <a:spLocks noRot="1" noChangeAspect="1" noMove="1" noResize="1" noEditPoints="1" noAdjustHandles="1" noChangeArrowheads="1" noChangeShapeType="1" noTextEdit="1"/>
              </p:cNvSpPr>
              <p:nvPr/>
            </p:nvSpPr>
            <p:spPr>
              <a:xfrm>
                <a:off x="107504" y="1420388"/>
                <a:ext cx="2854678" cy="494559"/>
              </a:xfrm>
              <a:prstGeom prst="rect">
                <a:avLst/>
              </a:prstGeom>
              <a:blipFill rotWithShape="1">
                <a:blip r:embed="rId3" cstate="print"/>
                <a:stretch>
                  <a:fillRect l="-2991" t="-4938" b="-17284"/>
                </a:stretch>
              </a:blipFill>
            </p:spPr>
            <p:txBody>
              <a:bodyPr/>
              <a:lstStyle/>
              <a:p>
                <a:r>
                  <a:rPr lang="en-US">
                    <a:noFill/>
                  </a:rPr>
                  <a:t> </a:t>
                </a:r>
              </a:p>
            </p:txBody>
          </p:sp>
        </mc:Fallback>
      </mc:AlternateContent>
      <p:pic>
        <p:nvPicPr>
          <p:cNvPr id="1026" name="Picture 2" descr="\begin{align*}&#10;\phi_{\alpha\beta}(|{\bf G}|)= \frac{1}{q_\alpha^3}F_{\alpha\beta}\left(\frac{|{\bf G}|}{q_\alpha}\right)&#10;\end{alig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0375" y="1914947"/>
            <a:ext cx="3096344" cy="658304"/>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begin{align*}&#10;F_{\alpha\beta}(k) =\frac{4\pi}{k} \int _0^\infty {\rm d}u u\phi\left(u,\frac{q_\beta}{q_\alpha}u\right) \sin(ku)&#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28287" y="2573251"/>
            <a:ext cx="5350292" cy="718427"/>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 xmlns:a14="http://schemas.microsoft.com/office/drawing/2010/main" Requires="a14">
          <p:sp>
            <p:nvSpPr>
              <p:cNvPr id="8" name="テキスト ボックス 7"/>
              <p:cNvSpPr txBox="1"/>
              <p:nvPr/>
            </p:nvSpPr>
            <p:spPr>
              <a:xfrm>
                <a:off x="1835696" y="3907698"/>
                <a:ext cx="4442883" cy="394082"/>
              </a:xfrm>
              <a:prstGeom prst="rect">
                <a:avLst/>
              </a:prstGeom>
              <a:noFill/>
            </p:spPr>
            <p:txBody>
              <a:bodyPr wrap="none" rtlCol="0">
                <a:spAutoFit/>
              </a:bodyPr>
              <a:lstStyle/>
              <a:p>
                <a14:m>
                  <m:oMath xmlns:m="http://schemas.openxmlformats.org/officeDocument/2006/math">
                    <m:sSub>
                      <m:sSubPr>
                        <m:ctrlPr>
                          <a:rPr lang="en-US" b="0" i="1" smtClean="0">
                            <a:latin typeface="Cambria Math"/>
                          </a:rPr>
                        </m:ctrlPr>
                      </m:sSubPr>
                      <m:e>
                        <m:r>
                          <a:rPr lang="en-US" b="0" i="1" smtClean="0">
                            <a:latin typeface="Cambria Math"/>
                          </a:rPr>
                          <m:t>𝜙</m:t>
                        </m:r>
                      </m:e>
                      <m:sub>
                        <m:r>
                          <a:rPr lang="en-US" b="0" i="1" smtClean="0">
                            <a:latin typeface="Cambria Math"/>
                          </a:rPr>
                          <m:t>𝛼𝛽</m:t>
                        </m:r>
                      </m:sub>
                    </m:sSub>
                    <m:r>
                      <a:rPr lang="ja-JP" altLang="en-US" b="0" i="1" smtClean="0">
                        <a:latin typeface="Cambria Math"/>
                      </a:rPr>
                      <m:t>は</m:t>
                    </m:r>
                    <m:r>
                      <a:rPr lang="en-US" altLang="ja-JP" b="0" i="1" smtClean="0">
                        <a:latin typeface="Cambria Math"/>
                      </a:rPr>
                      <m:t>𝛼</m:t>
                    </m:r>
                    <m:r>
                      <a:rPr lang="en-US" altLang="ja-JP" b="0" i="1" smtClean="0">
                        <a:latin typeface="Cambria Math"/>
                      </a:rPr>
                      <m:t>,</m:t>
                    </m:r>
                    <m:r>
                      <a:rPr lang="en-US" altLang="ja-JP" b="0" i="1" smtClean="0">
                        <a:latin typeface="Cambria Math"/>
                      </a:rPr>
                      <m:t>𝛽</m:t>
                    </m:r>
                  </m:oMath>
                </a14:m>
                <a:r>
                  <a:rPr lang="ja-JP" altLang="en-US" dirty="0" smtClean="0"/>
                  <a:t>に対し対称的なので </a:t>
                </a:r>
                <a14:m>
                  <m:oMath xmlns:m="http://schemas.openxmlformats.org/officeDocument/2006/math">
                    <m:sSub>
                      <m:sSubPr>
                        <m:ctrlPr>
                          <a:rPr lang="en-US" altLang="ja-JP" b="0" i="1" smtClean="0">
                            <a:latin typeface="Cambria Math"/>
                          </a:rPr>
                        </m:ctrlPr>
                      </m:sSubPr>
                      <m:e>
                        <m:r>
                          <a:rPr lang="en-US" altLang="ja-JP" b="0" i="1" smtClean="0">
                            <a:latin typeface="Cambria Math"/>
                          </a:rPr>
                          <m:t>𝜙</m:t>
                        </m:r>
                      </m:e>
                      <m:sub>
                        <m:r>
                          <a:rPr lang="en-US" altLang="ja-JP" b="0" i="1" smtClean="0">
                            <a:latin typeface="Cambria Math"/>
                          </a:rPr>
                          <m:t>𝛼𝛽</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𝜙</m:t>
                        </m:r>
                      </m:e>
                      <m:sub>
                        <m:r>
                          <a:rPr lang="en-US" altLang="ja-JP" b="0" i="1" smtClean="0">
                            <a:latin typeface="Cambria Math"/>
                          </a:rPr>
                          <m:t>𝛽𝛼</m:t>
                        </m:r>
                      </m:sub>
                    </m:sSub>
                  </m:oMath>
                </a14:m>
                <a:r>
                  <a:rPr lang="en-US" dirty="0" smtClean="0"/>
                  <a:t> </a:t>
                </a:r>
                <a:endParaRPr lang="en-US" dirty="0"/>
              </a:p>
            </p:txBody>
          </p:sp>
        </mc:Choice>
        <mc:Fallback>
          <p:sp>
            <p:nvSpPr>
              <p:cNvPr id="8" name="テキスト ボックス 7"/>
              <p:cNvSpPr txBox="1">
                <a:spLocks noRot="1" noChangeAspect="1" noMove="1" noResize="1" noEditPoints="1" noAdjustHandles="1" noChangeArrowheads="1" noChangeShapeType="1" noTextEdit="1"/>
              </p:cNvSpPr>
              <p:nvPr/>
            </p:nvSpPr>
            <p:spPr>
              <a:xfrm>
                <a:off x="1835696" y="3907698"/>
                <a:ext cx="4442883" cy="394082"/>
              </a:xfrm>
              <a:prstGeom prst="rect">
                <a:avLst/>
              </a:prstGeom>
              <a:blipFill rotWithShape="1">
                <a:blip r:embed="rId6" cstate="print"/>
                <a:stretch>
                  <a:fillRect l="-274" t="-12308" b="-12308"/>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 name="テキスト ボックス 8"/>
              <p:cNvSpPr txBox="1"/>
              <p:nvPr/>
            </p:nvSpPr>
            <p:spPr>
              <a:xfrm>
                <a:off x="1123011" y="4437112"/>
                <a:ext cx="6391717" cy="811248"/>
              </a:xfrm>
              <a:prstGeom prst="rect">
                <a:avLst/>
              </a:prstGeom>
              <a:noFill/>
            </p:spPr>
            <p:txBody>
              <a:bodyPr wrap="square" rtlCol="0">
                <a:spAutoFit/>
              </a:bodyPr>
              <a:lstStyle/>
              <a:p>
                <a14:m>
                  <m:oMath xmlns:m="http://schemas.openxmlformats.org/officeDocument/2006/math">
                    <m:sSub>
                      <m:sSubPr>
                        <m:ctrlPr>
                          <a:rPr lang="en-US" b="0" i="1" smtClean="0">
                            <a:latin typeface="Cambria Math"/>
                          </a:rPr>
                        </m:ctrlPr>
                      </m:sSubPr>
                      <m:e>
                        <m:r>
                          <a:rPr lang="en-US" b="0" i="1" smtClean="0">
                            <a:latin typeface="Cambria Math"/>
                          </a:rPr>
                          <m:t>𝑞</m:t>
                        </m:r>
                      </m:e>
                      <m:sub>
                        <m:r>
                          <a:rPr lang="en-US" b="0" i="1" smtClean="0">
                            <a:latin typeface="Cambria Math"/>
                          </a:rPr>
                          <m:t>𝛼</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𝑞</m:t>
                        </m:r>
                      </m:e>
                      <m:sub>
                        <m:r>
                          <a:rPr lang="en-US" b="0" i="1" smtClean="0">
                            <a:latin typeface="Cambria Math"/>
                            <a:ea typeface="Cambria Math"/>
                          </a:rPr>
                          <m:t>𝛽</m:t>
                        </m:r>
                      </m:sub>
                    </m:sSub>
                  </m:oMath>
                </a14:m>
                <a:r>
                  <a:rPr lang="ja-JP" altLang="en-US" dirty="0" smtClean="0"/>
                  <a:t>のみの計算でよく　</a:t>
                </a:r>
                <a14:m>
                  <m:oMath xmlns:m="http://schemas.openxmlformats.org/officeDocument/2006/math">
                    <m:r>
                      <a:rPr lang="en-US" altLang="ja-JP" b="0" i="1" smtClean="0">
                        <a:latin typeface="Cambria Math"/>
                      </a:rPr>
                      <m:t>𝐷</m:t>
                    </m:r>
                    <m:r>
                      <a:rPr lang="en-US" altLang="ja-JP" b="0" i="1" smtClean="0">
                        <a:latin typeface="Cambria Math"/>
                      </a:rPr>
                      <m:t>=</m:t>
                    </m:r>
                    <m:f>
                      <m:fPr>
                        <m:ctrlPr>
                          <a:rPr lang="en-US" altLang="ja-JP" b="0" i="1" smtClean="0">
                            <a:latin typeface="Cambria Math"/>
                          </a:rPr>
                        </m:ctrlPr>
                      </m:fPr>
                      <m:num>
                        <m:r>
                          <a:rPr lang="en-US" altLang="ja-JP" b="0" i="1" smtClean="0">
                            <a:latin typeface="Cambria Math"/>
                          </a:rPr>
                          <m:t>1</m:t>
                        </m:r>
                      </m:num>
                      <m:den>
                        <m:r>
                          <a:rPr lang="en-US" altLang="ja-JP" b="0" i="1" smtClean="0">
                            <a:latin typeface="Cambria Math"/>
                          </a:rPr>
                          <m:t>2</m:t>
                        </m:r>
                      </m:den>
                    </m:f>
                    <m:d>
                      <m:dPr>
                        <m:ctrlPr>
                          <a:rPr lang="en-US" altLang="ja-JP" b="0" i="1" smtClean="0">
                            <a:latin typeface="Cambria Math"/>
                          </a:rPr>
                        </m:ctrlPr>
                      </m:dPr>
                      <m:e>
                        <m:r>
                          <a:rPr lang="en-US" altLang="ja-JP" b="0" i="1" smtClean="0">
                            <a:latin typeface="Cambria Math"/>
                          </a:rPr>
                          <m:t>1+</m:t>
                        </m:r>
                        <m:f>
                          <m:fPr>
                            <m:ctrlPr>
                              <a:rPr lang="en-US" altLang="ja-JP" b="0" i="1" smtClean="0">
                                <a:latin typeface="Cambria Math"/>
                              </a:rPr>
                            </m:ctrlPr>
                          </m:fPr>
                          <m:num>
                            <m:sSub>
                              <m:sSubPr>
                                <m:ctrlPr>
                                  <a:rPr lang="en-US" altLang="ja-JP" b="0" i="1" smtClean="0">
                                    <a:latin typeface="Cambria Math"/>
                                  </a:rPr>
                                </m:ctrlPr>
                              </m:sSubPr>
                              <m:e>
                                <m:r>
                                  <a:rPr lang="en-US" altLang="ja-JP" b="0" i="1" smtClean="0">
                                    <a:latin typeface="Cambria Math"/>
                                  </a:rPr>
                                  <m:t>𝑞</m:t>
                                </m:r>
                              </m:e>
                              <m:sub>
                                <m:r>
                                  <a:rPr lang="en-US" altLang="ja-JP" b="0" i="1" smtClean="0">
                                    <a:latin typeface="Cambria Math"/>
                                  </a:rPr>
                                  <m:t>𝛽</m:t>
                                </m:r>
                              </m:sub>
                            </m:sSub>
                          </m:num>
                          <m:den>
                            <m:sSub>
                              <m:sSubPr>
                                <m:ctrlPr>
                                  <a:rPr lang="en-US" altLang="ja-JP" b="0" i="1" smtClean="0">
                                    <a:latin typeface="Cambria Math"/>
                                  </a:rPr>
                                </m:ctrlPr>
                              </m:sSubPr>
                              <m:e>
                                <m:r>
                                  <a:rPr lang="en-US" altLang="ja-JP" b="0" i="1" smtClean="0">
                                    <a:latin typeface="Cambria Math"/>
                                  </a:rPr>
                                  <m:t>𝑞</m:t>
                                </m:r>
                              </m:e>
                              <m:sub>
                                <m:r>
                                  <a:rPr lang="en-US" altLang="ja-JP" b="0" i="1" smtClean="0">
                                    <a:latin typeface="Cambria Math"/>
                                  </a:rPr>
                                  <m:t>𝛼</m:t>
                                </m:r>
                              </m:sub>
                            </m:sSub>
                          </m:den>
                        </m:f>
                      </m:e>
                    </m:d>
                    <m:r>
                      <a:rPr lang="en-US" altLang="ja-JP" b="0" i="1" smtClean="0">
                        <a:latin typeface="Cambria Math"/>
                      </a:rPr>
                      <m:t>𝑢</m:t>
                    </m:r>
                    <m:r>
                      <a:rPr lang="en-US" altLang="ja-JP" b="0" i="1" smtClean="0">
                        <a:latin typeface="Cambria Math"/>
                      </a:rPr>
                      <m:t> </m:t>
                    </m:r>
                    <m:r>
                      <a:rPr lang="ja-JP" altLang="en-US" b="0" i="1" smtClean="0">
                        <a:latin typeface="Cambria Math"/>
                      </a:rPr>
                      <m:t>の</m:t>
                    </m:r>
                    <m:sSub>
                      <m:sSubPr>
                        <m:ctrlPr>
                          <a:rPr lang="en-US" altLang="ja-JP" b="0" i="1" smtClean="0">
                            <a:latin typeface="Cambria Math"/>
                          </a:rPr>
                        </m:ctrlPr>
                      </m:sSubPr>
                      <m:e>
                        <m:r>
                          <a:rPr lang="en-US" altLang="ja-JP" b="0" i="1" smtClean="0">
                            <a:latin typeface="Cambria Math"/>
                          </a:rPr>
                          <m:t>𝑞</m:t>
                        </m:r>
                      </m:e>
                      <m:sub>
                        <m:r>
                          <a:rPr lang="en-US" altLang="ja-JP" b="0" i="1" smtClean="0">
                            <a:latin typeface="Cambria Math"/>
                          </a:rPr>
                          <m:t>𝛼</m:t>
                        </m:r>
                      </m:sub>
                    </m:sSub>
                    <m:r>
                      <a:rPr lang="en-US" altLang="ja-JP" b="0" i="0" smtClean="0">
                        <a:latin typeface="Cambria Math"/>
                      </a:rPr>
                      <m:t> </m:t>
                    </m:r>
                    <m:sSub>
                      <m:sSubPr>
                        <m:ctrlPr>
                          <a:rPr lang="en-US" altLang="ja-JP" b="0" i="1" smtClean="0">
                            <a:latin typeface="Cambria Math"/>
                          </a:rPr>
                        </m:ctrlPr>
                      </m:sSubPr>
                      <m:e>
                        <m:r>
                          <a:rPr lang="en-US" altLang="ja-JP" b="0" i="1" smtClean="0">
                            <a:latin typeface="Cambria Math"/>
                          </a:rPr>
                          <m:t>𝑞</m:t>
                        </m:r>
                      </m:e>
                      <m:sub>
                        <m:r>
                          <a:rPr lang="en-US" altLang="ja-JP" b="0" i="1" smtClean="0">
                            <a:latin typeface="Cambria Math"/>
                          </a:rPr>
                          <m:t>𝛽</m:t>
                        </m:r>
                      </m:sub>
                    </m:sSub>
                    <m:r>
                      <a:rPr lang="en-US" altLang="ja-JP" b="0" i="1" dirty="0" smtClean="0">
                        <a:latin typeface="Cambria Math"/>
                      </a:rPr>
                      <m:t> </m:t>
                    </m:r>
                  </m:oMath>
                </a14:m>
                <a:r>
                  <a:rPr lang="ja-JP" altLang="en-US" dirty="0" smtClean="0"/>
                  <a:t>に対する変化</a:t>
                </a:r>
                <a14:m>
                  <m:oMath xmlns:m="http://schemas.openxmlformats.org/officeDocument/2006/math">
                    <m:r>
                      <a:rPr lang="ja-JP" altLang="en-US" b="0" i="0" smtClean="0">
                        <a:latin typeface="Cambria Math"/>
                      </a:rPr>
                      <m:t>が</m:t>
                    </m:r>
                    <m:r>
                      <a:rPr lang="ja-JP" altLang="en-US" i="1">
                        <a:latin typeface="Cambria Math"/>
                      </a:rPr>
                      <m:t>すくない</m:t>
                    </m:r>
                  </m:oMath>
                </a14:m>
                <a:r>
                  <a:rPr lang="ja-JP" altLang="en-US" dirty="0" smtClean="0"/>
                  <a:t>ので、安定した計算ができる。</a:t>
                </a:r>
                <a:endParaRPr lang="en-US" dirty="0"/>
              </a:p>
            </p:txBody>
          </p:sp>
        </mc:Choice>
        <mc:Fallback>
          <p:sp>
            <p:nvSpPr>
              <p:cNvPr id="9" name="テキスト ボックス 8"/>
              <p:cNvSpPr txBox="1">
                <a:spLocks noRot="1" noChangeAspect="1" noMove="1" noResize="1" noEditPoints="1" noAdjustHandles="1" noChangeArrowheads="1" noChangeShapeType="1" noTextEdit="1"/>
              </p:cNvSpPr>
              <p:nvPr/>
            </p:nvSpPr>
            <p:spPr>
              <a:xfrm>
                <a:off x="1123011" y="4437112"/>
                <a:ext cx="6391717" cy="811248"/>
              </a:xfrm>
              <a:prstGeom prst="rect">
                <a:avLst/>
              </a:prstGeom>
              <a:blipFill rotWithShape="1">
                <a:blip r:embed="rId7" cstate="print"/>
                <a:stretch>
                  <a:fillRect l="-763" r="-858" b="-9023"/>
                </a:stretch>
              </a:blipFill>
            </p:spPr>
            <p:txBody>
              <a:bodyPr/>
              <a:lstStyle/>
              <a:p>
                <a:r>
                  <a:rPr lang="en-US">
                    <a:noFill/>
                  </a:rPr>
                  <a:t> </a:t>
                </a:r>
              </a:p>
            </p:txBody>
          </p:sp>
        </mc:Fallback>
      </mc:AlternateContent>
      <p:sp>
        <p:nvSpPr>
          <p:cNvPr id="14" name="正方形/長方形 13"/>
          <p:cNvSpPr/>
          <p:nvPr/>
        </p:nvSpPr>
        <p:spPr>
          <a:xfrm flipV="1">
            <a:off x="3779911" y="3391607"/>
            <a:ext cx="15841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2" name="テキスト ボックス 11"/>
              <p:cNvSpPr txBox="1"/>
              <p:nvPr/>
            </p:nvSpPr>
            <p:spPr>
              <a:xfrm>
                <a:off x="4421697" y="3553561"/>
                <a:ext cx="3923129" cy="3712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𝜙</m:t>
                      </m:r>
                      <m:d>
                        <m:dPr>
                          <m:ctrlPr>
                            <a:rPr lang="en-US" b="0" i="1" smtClean="0">
                              <a:latin typeface="Cambria Math"/>
                            </a:rPr>
                          </m:ctrlPr>
                        </m:dPr>
                        <m:e>
                          <m:r>
                            <a:rPr lang="en-US" b="0" i="1" smtClean="0">
                              <a:latin typeface="Cambria Math"/>
                            </a:rPr>
                            <m:t>𝐷</m:t>
                          </m:r>
                          <m:r>
                            <a:rPr lang="en-US" b="0" i="1" smtClean="0">
                              <a:latin typeface="Cambria Math"/>
                            </a:rPr>
                            <m:t>,</m:t>
                          </m:r>
                          <m:r>
                            <a:rPr lang="en-US" b="0" i="1" smtClean="0">
                              <a:latin typeface="Cambria Math"/>
                            </a:rPr>
                            <m:t>𝛿</m:t>
                          </m:r>
                        </m:e>
                      </m:d>
                      <m:r>
                        <a:rPr lang="ja-JP" altLang="en-US" b="0" i="1" smtClean="0">
                          <a:latin typeface="Cambria Math"/>
                        </a:rPr>
                        <m:t>の</m:t>
                      </m:r>
                      <m:r>
                        <a:rPr lang="ja-JP" altLang="en-US" i="1">
                          <a:latin typeface="Cambria Math"/>
                        </a:rPr>
                        <m:t>データ</m:t>
                      </m:r>
                      <m:r>
                        <a:rPr lang="ja-JP" altLang="en-US" i="1" smtClean="0">
                          <a:latin typeface="Cambria Math"/>
                        </a:rPr>
                        <m:t>として</m:t>
                      </m:r>
                      <m:r>
                        <a:rPr lang="ja-JP" altLang="en-US" i="1">
                          <a:latin typeface="Cambria Math"/>
                        </a:rPr>
                        <m:t>予め</m:t>
                      </m:r>
                      <m:r>
                        <a:rPr lang="ja-JP" altLang="en-US" i="1" smtClean="0">
                          <a:latin typeface="Cambria Math"/>
                        </a:rPr>
                        <m:t>作っておく</m:t>
                      </m:r>
                    </m:oMath>
                  </m:oMathPara>
                </a14:m>
                <a:endParaRPr lang="en-US" dirty="0"/>
              </a:p>
            </p:txBody>
          </p:sp>
        </mc:Choice>
        <mc:Fallback>
          <p:sp>
            <p:nvSpPr>
              <p:cNvPr id="12" name="テキスト ボックス 11"/>
              <p:cNvSpPr txBox="1">
                <a:spLocks noRot="1" noChangeAspect="1" noMove="1" noResize="1" noEditPoints="1" noAdjustHandles="1" noChangeArrowheads="1" noChangeShapeType="1" noTextEdit="1"/>
              </p:cNvSpPr>
              <p:nvPr/>
            </p:nvSpPr>
            <p:spPr>
              <a:xfrm>
                <a:off x="4421697" y="3553561"/>
                <a:ext cx="3923129" cy="371255"/>
              </a:xfrm>
              <a:prstGeom prst="rect">
                <a:avLst/>
              </a:prstGeom>
              <a:blipFill rotWithShape="1">
                <a:blip r:embed="rId8" cstate="print"/>
                <a:stretch>
                  <a:fillRect b="-13115"/>
                </a:stretch>
              </a:blipFill>
            </p:spPr>
            <p:txBody>
              <a:bodyPr/>
              <a:lstStyle/>
              <a:p>
                <a:r>
                  <a:rPr lang="en-US">
                    <a:noFill/>
                  </a:rPr>
                  <a:t> </a:t>
                </a:r>
              </a:p>
            </p:txBody>
          </p:sp>
        </mc:Fallback>
      </mc:AlternateContent>
      <p:sp>
        <p:nvSpPr>
          <p:cNvPr id="19" name="テキスト ボックス 18"/>
          <p:cNvSpPr txBox="1"/>
          <p:nvPr/>
        </p:nvSpPr>
        <p:spPr>
          <a:xfrm>
            <a:off x="4149784" y="1395795"/>
            <a:ext cx="4547568" cy="646331"/>
          </a:xfrm>
          <a:prstGeom prst="rect">
            <a:avLst/>
          </a:prstGeom>
          <a:noFill/>
        </p:spPr>
        <p:txBody>
          <a:bodyPr wrap="square" rtlCol="0">
            <a:spAutoFit/>
          </a:bodyPr>
          <a:lstStyle/>
          <a:p>
            <a:r>
              <a:rPr lang="en-US" dirty="0" smtClean="0"/>
              <a:t>Jun Wu and François </a:t>
            </a:r>
            <a:r>
              <a:rPr lang="en-US" dirty="0" err="1" smtClean="0"/>
              <a:t>Gygi</a:t>
            </a:r>
            <a:r>
              <a:rPr lang="en-US" dirty="0" smtClean="0"/>
              <a:t>, J.</a:t>
            </a:r>
            <a:r>
              <a:rPr lang="ja-JP" altLang="en-US" dirty="0" smtClean="0"/>
              <a:t>  </a:t>
            </a:r>
            <a:r>
              <a:rPr lang="en-US" dirty="0" smtClean="0"/>
              <a:t>Chem. Phys. </a:t>
            </a:r>
            <a:r>
              <a:rPr lang="en-US" b="1" dirty="0" smtClean="0"/>
              <a:t>136</a:t>
            </a:r>
            <a:r>
              <a:rPr lang="en-US" dirty="0" smtClean="0"/>
              <a:t>,</a:t>
            </a:r>
            <a:r>
              <a:rPr lang="ja-JP" altLang="en-US" dirty="0"/>
              <a:t> </a:t>
            </a:r>
            <a:r>
              <a:rPr lang="en-US" dirty="0" smtClean="0"/>
              <a:t>224107 (2012). </a:t>
            </a:r>
            <a:r>
              <a:rPr lang="ja-JP" altLang="en-US" dirty="0" smtClean="0"/>
              <a:t>に基づく表式を使っている</a:t>
            </a:r>
            <a:endParaRPr lang="en-US" dirty="0"/>
          </a:p>
        </p:txBody>
      </p:sp>
      <p:pic>
        <p:nvPicPr>
          <p:cNvPr id="1034" name="Picture 10" descr="\begin{align*}&#10;\phi_{\alpha\alpha}({\bf G}=0) &amp;\propto \int {\rm d}D 4\pi D^2\phi(D) =0 \\&#10;&amp;\rightarrow \phi_{\alpha\alpha}({\bf G} =0) = 0&#10;\end{align*}"/>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544969" y="5373216"/>
            <a:ext cx="4442883" cy="1063254"/>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正方形/長方形 21"/>
          <p:cNvSpPr/>
          <p:nvPr/>
        </p:nvSpPr>
        <p:spPr>
          <a:xfrm flipV="1">
            <a:off x="4469635" y="6436469"/>
            <a:ext cx="202837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
          <p:cNvSpPr>
            <a:spLocks noGrp="1"/>
          </p:cNvSpPr>
          <p:nvPr>
            <p:ph type="title"/>
          </p:nvPr>
        </p:nvSpPr>
        <p:spPr>
          <a:xfrm>
            <a:off x="457200" y="274638"/>
            <a:ext cx="8229600" cy="1143000"/>
          </a:xfrm>
        </p:spPr>
        <p:txBody>
          <a:bodyPr>
            <a:normAutofit/>
          </a:bodyPr>
          <a:lstStyle/>
          <a:p>
            <a:r>
              <a:rPr lang="en-US" i="1" dirty="0" smtClean="0"/>
              <a:t>Order N log N method(4) </a:t>
            </a:r>
            <a:endParaRPr lang="en-US" i="1" dirty="0"/>
          </a:p>
        </p:txBody>
      </p:sp>
      <p:sp>
        <p:nvSpPr>
          <p:cNvPr id="17" name="正方形/長方形 16"/>
          <p:cNvSpPr/>
          <p:nvPr/>
        </p:nvSpPr>
        <p:spPr>
          <a:xfrm>
            <a:off x="4539" y="1206179"/>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28129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カーネル関数</a:t>
            </a:r>
            <a:endParaRPr lang="en-US" dirty="0"/>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255" y="2132856"/>
            <a:ext cx="4433525" cy="30963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9420" y="2140163"/>
            <a:ext cx="4026313" cy="34847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正方形/長方形 5"/>
          <p:cNvSpPr/>
          <p:nvPr/>
        </p:nvSpPr>
        <p:spPr>
          <a:xfrm>
            <a:off x="4539"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16417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タイトル 1"/>
          <p:cNvSpPr txBox="1">
            <a:spLocks/>
          </p:cNvSpPr>
          <p:nvPr/>
        </p:nvSpPr>
        <p:spPr bwMode="auto">
          <a:xfrm>
            <a:off x="574028" y="12171"/>
            <a:ext cx="8174038" cy="719138"/>
          </a:xfrm>
          <a:prstGeom prst="rect">
            <a:avLst/>
          </a:prstGeom>
          <a:noFill/>
          <a:ln w="9525">
            <a:noFill/>
            <a:miter lim="800000"/>
            <a:headEnd/>
            <a:tailEnd/>
          </a:ln>
        </p:spPr>
        <p:txBody>
          <a:bodyPr anchor="ctr"/>
          <a:lstStyle/>
          <a:p>
            <a:pPr fontAlgn="base">
              <a:spcBef>
                <a:spcPct val="0"/>
              </a:spcBef>
              <a:spcAft>
                <a:spcPct val="0"/>
              </a:spcAft>
            </a:pPr>
            <a:r>
              <a:rPr kumimoji="1" lang="ja-JP" altLang="en-US" sz="2800" dirty="0" smtClean="0">
                <a:solidFill>
                  <a:prstClr val="black"/>
                </a:solidFill>
                <a:latin typeface="Times New Roman" pitchFamily="18" charset="0"/>
              </a:rPr>
              <a:t>半導体系スピントロニクス材料の探索</a:t>
            </a:r>
            <a:endParaRPr kumimoji="1" lang="en-US" altLang="ja-JP" sz="2800" dirty="0" smtClean="0">
              <a:solidFill>
                <a:prstClr val="black"/>
              </a:solidFill>
              <a:latin typeface="Times New Roman" pitchFamily="18" charset="0"/>
            </a:endParaRPr>
          </a:p>
        </p:txBody>
      </p:sp>
      <p:sp>
        <p:nvSpPr>
          <p:cNvPr id="202755" name="テキスト ボックス 3"/>
          <p:cNvSpPr txBox="1">
            <a:spLocks noChangeArrowheads="1"/>
          </p:cNvSpPr>
          <p:nvPr/>
        </p:nvSpPr>
        <p:spPr bwMode="auto">
          <a:xfrm>
            <a:off x="835938" y="674159"/>
            <a:ext cx="8307415" cy="4154983"/>
          </a:xfrm>
          <a:prstGeom prst="rect">
            <a:avLst/>
          </a:prstGeom>
          <a:noFill/>
          <a:ln w="9525">
            <a:noFill/>
            <a:miter lim="800000"/>
            <a:headEnd/>
            <a:tailEnd/>
          </a:ln>
        </p:spPr>
        <p:txBody>
          <a:bodyPr wrap="square">
            <a:spAutoFit/>
          </a:bodyPr>
          <a:lstStyle/>
          <a:p>
            <a:pPr fontAlgn="base">
              <a:spcBef>
                <a:spcPct val="0"/>
              </a:spcBef>
              <a:spcAft>
                <a:spcPct val="0"/>
              </a:spcAft>
            </a:pPr>
            <a:r>
              <a:rPr kumimoji="1" lang="ja-JP" altLang="ja-JP" sz="2400" dirty="0" smtClean="0">
                <a:solidFill>
                  <a:prstClr val="black"/>
                </a:solidFill>
                <a:latin typeface="Times New Roman" pitchFamily="18" charset="0"/>
              </a:rPr>
              <a:t>第一原理マテリアルデザイン</a:t>
            </a:r>
            <a:endParaRPr kumimoji="1" lang="en-US" altLang="ja-JP" sz="2400" dirty="0" smtClean="0">
              <a:solidFill>
                <a:prstClr val="black"/>
              </a:solidFill>
              <a:latin typeface="Times New Roman" pitchFamily="18" charset="0"/>
            </a:endParaRPr>
          </a:p>
          <a:p>
            <a:pPr fontAlgn="base">
              <a:spcBef>
                <a:spcPct val="0"/>
              </a:spcBef>
              <a:spcAft>
                <a:spcPct val="0"/>
              </a:spcAft>
            </a:pPr>
            <a:r>
              <a:rPr kumimoji="1" lang="ja-JP" altLang="en-US" sz="2400" dirty="0" smtClean="0">
                <a:solidFill>
                  <a:prstClr val="black"/>
                </a:solidFill>
              </a:rPr>
              <a:t>    佐藤和則（大阪大学</a:t>
            </a:r>
            <a:r>
              <a:rPr kumimoji="1" lang="en-US" altLang="ja-JP" sz="2400" dirty="0" smtClean="0">
                <a:solidFill>
                  <a:prstClr val="black"/>
                </a:solidFill>
              </a:rPr>
              <a:t> </a:t>
            </a:r>
            <a:r>
              <a:rPr kumimoji="1" lang="ja-JP" altLang="en-US" sz="2400" dirty="0" smtClean="0">
                <a:solidFill>
                  <a:prstClr val="black"/>
                </a:solidFill>
              </a:rPr>
              <a:t>工学研究科）</a:t>
            </a:r>
            <a:endParaRPr kumimoji="1" lang="en-US" altLang="ja-JP" sz="2400" dirty="0" smtClean="0">
              <a:solidFill>
                <a:prstClr val="black"/>
              </a:solidFill>
            </a:endParaRPr>
          </a:p>
          <a:p>
            <a:pPr fontAlgn="base">
              <a:spcBef>
                <a:spcPct val="0"/>
              </a:spcBef>
              <a:spcAft>
                <a:spcPct val="0"/>
              </a:spcAft>
            </a:pPr>
            <a:r>
              <a:rPr kumimoji="1" lang="en-US" altLang="ja-JP" sz="2400" dirty="0" smtClean="0">
                <a:solidFill>
                  <a:prstClr val="black"/>
                </a:solidFill>
              </a:rPr>
              <a:t> </a:t>
            </a:r>
            <a:r>
              <a:rPr kumimoji="1" lang="ja-JP" altLang="en-US" sz="2400" dirty="0" smtClean="0">
                <a:solidFill>
                  <a:prstClr val="black"/>
                </a:solidFill>
              </a:rPr>
              <a:t>　</a:t>
            </a:r>
            <a:r>
              <a:rPr kumimoji="1" lang="ja-JP" altLang="en-US" sz="2400" dirty="0">
                <a:solidFill>
                  <a:prstClr val="black"/>
                </a:solidFill>
                <a:latin typeface="Times New Roman" pitchFamily="18" charset="0"/>
              </a:rPr>
              <a:t>小倉昌子（阪</a:t>
            </a:r>
            <a:r>
              <a:rPr kumimoji="1" lang="ja-JP" altLang="en-US" sz="2400" dirty="0" smtClean="0">
                <a:solidFill>
                  <a:prstClr val="black"/>
                </a:solidFill>
                <a:latin typeface="Times New Roman" pitchFamily="18" charset="0"/>
              </a:rPr>
              <a:t>大理、</a:t>
            </a:r>
            <a:r>
              <a:rPr lang="ja-JP" altLang="en-US" sz="2400" dirty="0"/>
              <a:t>ミュンヘン・ルートヴィヒ・マクシミリアン大</a:t>
            </a:r>
            <a:r>
              <a:rPr kumimoji="1" lang="ja-JP" altLang="en-US" sz="2400" dirty="0" smtClean="0">
                <a:solidFill>
                  <a:prstClr val="black"/>
                </a:solidFill>
                <a:latin typeface="Times New Roman" pitchFamily="18" charset="0"/>
              </a:rPr>
              <a:t>）　</a:t>
            </a:r>
            <a:endParaRPr kumimoji="1" lang="en-US" altLang="ja-JP" sz="2400" dirty="0" smtClean="0">
              <a:solidFill>
                <a:prstClr val="black"/>
              </a:solidFill>
              <a:latin typeface="Times New Roman" pitchFamily="18" charset="0"/>
            </a:endParaRPr>
          </a:p>
          <a:p>
            <a:pPr fontAlgn="base">
              <a:spcBef>
                <a:spcPct val="0"/>
              </a:spcBef>
              <a:spcAft>
                <a:spcPct val="0"/>
              </a:spcAft>
            </a:pPr>
            <a:r>
              <a:rPr kumimoji="1" lang="ja-JP" altLang="ja-JP" sz="2400" dirty="0" smtClean="0">
                <a:solidFill>
                  <a:prstClr val="black"/>
                </a:solidFill>
                <a:latin typeface="Times New Roman" pitchFamily="18" charset="0"/>
              </a:rPr>
              <a:t>　</a:t>
            </a:r>
            <a:r>
              <a:rPr kumimoji="1" lang="ja-JP" altLang="en-US" sz="2400" dirty="0" smtClean="0">
                <a:solidFill>
                  <a:prstClr val="black"/>
                </a:solidFill>
                <a:latin typeface="Times New Roman" pitchFamily="18" charset="0"/>
              </a:rPr>
              <a:t>　　　　　　　</a:t>
            </a:r>
            <a:r>
              <a:rPr kumimoji="1" lang="en-US" altLang="ja-JP" sz="2400" dirty="0" smtClean="0">
                <a:solidFill>
                  <a:prstClr val="black"/>
                </a:solidFill>
                <a:latin typeface="Times New Roman" pitchFamily="18" charset="0"/>
              </a:rPr>
              <a:t>[</a:t>
            </a:r>
            <a:r>
              <a:rPr kumimoji="1" lang="ja-JP" altLang="en-US" sz="2400" dirty="0" smtClean="0">
                <a:solidFill>
                  <a:prstClr val="black"/>
                </a:solidFill>
                <a:latin typeface="Times New Roman" pitchFamily="18" charset="0"/>
              </a:rPr>
              <a:t>連携研究者</a:t>
            </a:r>
            <a:r>
              <a:rPr kumimoji="1" lang="en-US" altLang="ja-JP" sz="2400" dirty="0" smtClean="0">
                <a:solidFill>
                  <a:prstClr val="black"/>
                </a:solidFill>
                <a:latin typeface="Times New Roman" pitchFamily="18" charset="0"/>
              </a:rPr>
              <a:t>]</a:t>
            </a:r>
            <a:r>
              <a:rPr kumimoji="1" lang="en-US" altLang="ja-JP" sz="2400" dirty="0" smtClean="0">
                <a:solidFill>
                  <a:prstClr val="black"/>
                </a:solidFill>
              </a:rPr>
              <a:t> </a:t>
            </a:r>
            <a:endParaRPr kumimoji="1" lang="en-US" altLang="ja-JP" sz="2400" dirty="0" smtClean="0">
              <a:solidFill>
                <a:prstClr val="black"/>
              </a:solidFill>
              <a:latin typeface="Times New Roman" pitchFamily="18" charset="0"/>
            </a:endParaRPr>
          </a:p>
          <a:p>
            <a:pPr fontAlgn="base">
              <a:spcBef>
                <a:spcPct val="0"/>
              </a:spcBef>
              <a:spcAft>
                <a:spcPct val="0"/>
              </a:spcAft>
            </a:pPr>
            <a:r>
              <a:rPr kumimoji="1" lang="en-US" altLang="ja-JP" sz="2400" dirty="0">
                <a:solidFill>
                  <a:prstClr val="black"/>
                </a:solidFill>
                <a:latin typeface="Times New Roman" pitchFamily="18" charset="0"/>
              </a:rPr>
              <a:t>　</a:t>
            </a:r>
            <a:r>
              <a:rPr kumimoji="1" lang="en-US" altLang="ja-JP" sz="2400" dirty="0" smtClean="0">
                <a:solidFill>
                  <a:prstClr val="black"/>
                </a:solidFill>
                <a:latin typeface="Times New Roman" pitchFamily="18" charset="0"/>
              </a:rPr>
              <a:t> </a:t>
            </a:r>
            <a:r>
              <a:rPr kumimoji="1" lang="ja-JP" altLang="ja-JP" sz="2400" dirty="0" smtClean="0">
                <a:solidFill>
                  <a:prstClr val="black"/>
                </a:solidFill>
                <a:latin typeface="ＭＳ Ｐゴシック" pitchFamily="50" charset="-128"/>
              </a:rPr>
              <a:t>吉田</a:t>
            </a:r>
            <a:r>
              <a:rPr kumimoji="1" lang="ja-JP" altLang="ja-JP" sz="2400" dirty="0">
                <a:solidFill>
                  <a:prstClr val="black"/>
                </a:solidFill>
                <a:latin typeface="ＭＳ Ｐゴシック" pitchFamily="50" charset="-128"/>
              </a:rPr>
              <a:t>博</a:t>
            </a:r>
            <a:r>
              <a:rPr kumimoji="1" lang="en-US" altLang="ja-JP" sz="2400" dirty="0">
                <a:solidFill>
                  <a:prstClr val="black"/>
                </a:solidFill>
                <a:latin typeface="ＭＳ Ｐゴシック" pitchFamily="50" charset="-128"/>
              </a:rPr>
              <a:t>(</a:t>
            </a:r>
            <a:r>
              <a:rPr kumimoji="1" lang="ja-JP" altLang="ja-JP" sz="2400" dirty="0">
                <a:solidFill>
                  <a:prstClr val="black"/>
                </a:solidFill>
                <a:latin typeface="ＭＳ Ｐゴシック" pitchFamily="50" charset="-128"/>
              </a:rPr>
              <a:t>阪大基礎工・教授</a:t>
            </a:r>
            <a:r>
              <a:rPr kumimoji="1" lang="en-US" altLang="ja-JP" sz="2400" dirty="0" smtClean="0">
                <a:solidFill>
                  <a:prstClr val="black"/>
                </a:solidFill>
                <a:latin typeface="ＭＳ Ｐゴシック" pitchFamily="50" charset="-128"/>
              </a:rPr>
              <a:t>)</a:t>
            </a:r>
            <a:r>
              <a:rPr kumimoji="1" lang="en-US" altLang="ja-JP" sz="2400" dirty="0">
                <a:solidFill>
                  <a:prstClr val="black"/>
                </a:solidFill>
                <a:latin typeface="Times New Roman" pitchFamily="18" charset="0"/>
              </a:rPr>
              <a:t> [</a:t>
            </a:r>
            <a:r>
              <a:rPr kumimoji="1" lang="ja-JP" altLang="en-US" sz="2400" dirty="0">
                <a:solidFill>
                  <a:prstClr val="black"/>
                </a:solidFill>
                <a:latin typeface="Times New Roman" pitchFamily="18" charset="0"/>
              </a:rPr>
              <a:t>連携研究者</a:t>
            </a:r>
            <a:r>
              <a:rPr kumimoji="1" lang="en-US" altLang="ja-JP" sz="2400" dirty="0">
                <a:solidFill>
                  <a:prstClr val="black"/>
                </a:solidFill>
                <a:latin typeface="Times New Roman" pitchFamily="18" charset="0"/>
              </a:rPr>
              <a:t>]</a:t>
            </a:r>
            <a:r>
              <a:rPr kumimoji="1" lang="en-US" altLang="ja-JP" sz="2400" dirty="0">
                <a:solidFill>
                  <a:prstClr val="black"/>
                </a:solidFill>
              </a:rPr>
              <a:t> </a:t>
            </a:r>
            <a:endParaRPr kumimoji="1" lang="en-US" altLang="ja-JP" sz="2400" dirty="0">
              <a:solidFill>
                <a:prstClr val="black"/>
              </a:solidFill>
              <a:latin typeface="ＭＳ Ｐゴシック" pitchFamily="50" charset="-128"/>
            </a:endParaRPr>
          </a:p>
          <a:p>
            <a:pPr fontAlgn="base">
              <a:spcBef>
                <a:spcPct val="0"/>
              </a:spcBef>
              <a:spcAft>
                <a:spcPct val="0"/>
              </a:spcAft>
            </a:pPr>
            <a:r>
              <a:rPr kumimoji="1" lang="ja-JP" altLang="en-US" sz="2400" dirty="0" smtClean="0">
                <a:solidFill>
                  <a:prstClr val="black"/>
                </a:solidFill>
                <a:latin typeface="ＭＳ Ｐゴシック" pitchFamily="50" charset="-128"/>
              </a:rPr>
              <a:t>　</a:t>
            </a:r>
            <a:r>
              <a:rPr kumimoji="1" lang="en-US" altLang="ja-JP" sz="2400" dirty="0" smtClean="0">
                <a:solidFill>
                  <a:prstClr val="black"/>
                </a:solidFill>
                <a:latin typeface="ＭＳ Ｐゴシック" pitchFamily="50" charset="-128"/>
              </a:rPr>
              <a:t> </a:t>
            </a:r>
            <a:r>
              <a:rPr kumimoji="1" lang="ja-JP" altLang="ja-JP" sz="2400" dirty="0" smtClean="0">
                <a:solidFill>
                  <a:prstClr val="black"/>
                </a:solidFill>
                <a:latin typeface="ＭＳ Ｐゴシック" pitchFamily="50" charset="-128"/>
              </a:rPr>
              <a:t>赤井</a:t>
            </a:r>
            <a:r>
              <a:rPr kumimoji="1" lang="ja-JP" altLang="ja-JP" sz="2400" dirty="0">
                <a:solidFill>
                  <a:prstClr val="black"/>
                </a:solidFill>
                <a:latin typeface="ＭＳ Ｐゴシック" pitchFamily="50" charset="-128"/>
              </a:rPr>
              <a:t>久純</a:t>
            </a:r>
            <a:r>
              <a:rPr kumimoji="1" lang="en-US" altLang="ja-JP" sz="2400" dirty="0">
                <a:solidFill>
                  <a:prstClr val="black"/>
                </a:solidFill>
                <a:latin typeface="ＭＳ Ｐゴシック" pitchFamily="50" charset="-128"/>
              </a:rPr>
              <a:t>(</a:t>
            </a:r>
            <a:r>
              <a:rPr kumimoji="1" lang="ja-JP" altLang="en-US" sz="2400" dirty="0">
                <a:solidFill>
                  <a:prstClr val="black"/>
                </a:solidFill>
                <a:latin typeface="ＭＳ Ｐゴシック" pitchFamily="50" charset="-128"/>
              </a:rPr>
              <a:t>物性研</a:t>
            </a:r>
            <a:r>
              <a:rPr kumimoji="1" lang="ja-JP" altLang="ja-JP" sz="2400" dirty="0">
                <a:solidFill>
                  <a:prstClr val="black"/>
                </a:solidFill>
                <a:latin typeface="ＭＳ Ｐゴシック" pitchFamily="50" charset="-128"/>
              </a:rPr>
              <a:t>・</a:t>
            </a:r>
            <a:r>
              <a:rPr kumimoji="1" lang="ja-JP" altLang="en-US" sz="2400" dirty="0">
                <a:solidFill>
                  <a:prstClr val="black"/>
                </a:solidFill>
                <a:latin typeface="ＭＳ Ｐゴシック" pitchFamily="50" charset="-128"/>
              </a:rPr>
              <a:t>特任</a:t>
            </a:r>
            <a:r>
              <a:rPr kumimoji="1" lang="ja-JP" altLang="ja-JP" sz="2400" dirty="0">
                <a:solidFill>
                  <a:prstClr val="black"/>
                </a:solidFill>
                <a:latin typeface="ＭＳ Ｐゴシック" pitchFamily="50" charset="-128"/>
              </a:rPr>
              <a:t>教授</a:t>
            </a:r>
            <a:r>
              <a:rPr kumimoji="1" lang="en-US" altLang="ja-JP" sz="2400" dirty="0" smtClean="0">
                <a:solidFill>
                  <a:prstClr val="black"/>
                </a:solidFill>
                <a:latin typeface="ＭＳ Ｐゴシック" pitchFamily="50" charset="-128"/>
              </a:rPr>
              <a:t>)</a:t>
            </a:r>
            <a:r>
              <a:rPr kumimoji="1" lang="en-US" altLang="ja-JP" sz="2400" dirty="0">
                <a:solidFill>
                  <a:prstClr val="black"/>
                </a:solidFill>
                <a:latin typeface="Times New Roman" pitchFamily="18" charset="0"/>
              </a:rPr>
              <a:t> [</a:t>
            </a:r>
            <a:r>
              <a:rPr kumimoji="1" lang="ja-JP" altLang="en-US" sz="2400" dirty="0">
                <a:solidFill>
                  <a:prstClr val="black"/>
                </a:solidFill>
                <a:latin typeface="Times New Roman" pitchFamily="18" charset="0"/>
              </a:rPr>
              <a:t>連携研究者</a:t>
            </a:r>
            <a:r>
              <a:rPr kumimoji="1" lang="en-US" altLang="ja-JP" sz="2400" dirty="0">
                <a:solidFill>
                  <a:prstClr val="black"/>
                </a:solidFill>
                <a:latin typeface="Times New Roman" pitchFamily="18" charset="0"/>
              </a:rPr>
              <a:t>]</a:t>
            </a:r>
            <a:r>
              <a:rPr kumimoji="1" lang="en-US" altLang="ja-JP" sz="2400" dirty="0">
                <a:solidFill>
                  <a:prstClr val="black"/>
                </a:solidFill>
              </a:rPr>
              <a:t> </a:t>
            </a:r>
            <a:endParaRPr kumimoji="1" lang="en-US" altLang="ja-JP" sz="2400" dirty="0" smtClean="0">
              <a:solidFill>
                <a:prstClr val="black"/>
              </a:solidFill>
              <a:latin typeface="ＭＳ Ｐゴシック" pitchFamily="50" charset="-128"/>
            </a:endParaRPr>
          </a:p>
          <a:p>
            <a:pPr fontAlgn="base">
              <a:spcBef>
                <a:spcPct val="0"/>
              </a:spcBef>
              <a:spcAft>
                <a:spcPct val="0"/>
              </a:spcAft>
            </a:pPr>
            <a:r>
              <a:rPr kumimoji="1" lang="ja-JP" altLang="ja-JP" sz="2400" dirty="0">
                <a:solidFill>
                  <a:prstClr val="black"/>
                </a:solidFill>
                <a:latin typeface="ＭＳ Ｐゴシック" pitchFamily="50" charset="-128"/>
              </a:rPr>
              <a:t>　</a:t>
            </a:r>
            <a:r>
              <a:rPr kumimoji="1" lang="en-US" altLang="ja-JP" sz="2400" dirty="0" smtClean="0">
                <a:solidFill>
                  <a:prstClr val="black"/>
                </a:solidFill>
                <a:latin typeface="ＭＳ Ｐゴシック" pitchFamily="50" charset="-128"/>
              </a:rPr>
              <a:t> </a:t>
            </a:r>
            <a:r>
              <a:rPr kumimoji="1" lang="ja-JP" altLang="ja-JP" sz="2400" dirty="0" smtClean="0">
                <a:solidFill>
                  <a:prstClr val="black"/>
                </a:solidFill>
                <a:latin typeface="ＭＳ Ｐゴシック" pitchFamily="50" charset="-128"/>
              </a:rPr>
              <a:t>下司</a:t>
            </a:r>
            <a:r>
              <a:rPr kumimoji="1" lang="ja-JP" altLang="ja-JP" sz="2400" dirty="0">
                <a:solidFill>
                  <a:prstClr val="black"/>
                </a:solidFill>
                <a:latin typeface="ＭＳ Ｐゴシック" pitchFamily="50" charset="-128"/>
              </a:rPr>
              <a:t>雅章</a:t>
            </a:r>
            <a:r>
              <a:rPr kumimoji="1" lang="en-US" altLang="ja-JP" sz="2400" dirty="0">
                <a:solidFill>
                  <a:prstClr val="black"/>
                </a:solidFill>
                <a:latin typeface="ＭＳ Ｐゴシック" pitchFamily="50" charset="-128"/>
              </a:rPr>
              <a:t>(</a:t>
            </a:r>
            <a:r>
              <a:rPr kumimoji="1" lang="ja-JP" altLang="ja-JP" sz="2400" dirty="0">
                <a:solidFill>
                  <a:prstClr val="black"/>
                </a:solidFill>
                <a:latin typeface="ＭＳ Ｐゴシック" pitchFamily="50" charset="-128"/>
              </a:rPr>
              <a:t>阪大ナノセ・特任講師</a:t>
            </a:r>
            <a:r>
              <a:rPr kumimoji="1" lang="en-US" altLang="ja-JP" sz="2400" dirty="0" smtClean="0">
                <a:solidFill>
                  <a:prstClr val="black"/>
                </a:solidFill>
                <a:latin typeface="ＭＳ Ｐゴシック" pitchFamily="50" charset="-128"/>
              </a:rPr>
              <a:t>)</a:t>
            </a:r>
            <a:r>
              <a:rPr kumimoji="1" lang="en-US" altLang="ja-JP" sz="2400" dirty="0">
                <a:solidFill>
                  <a:prstClr val="black"/>
                </a:solidFill>
                <a:latin typeface="Times New Roman" pitchFamily="18" charset="0"/>
              </a:rPr>
              <a:t> [</a:t>
            </a:r>
            <a:r>
              <a:rPr kumimoji="1" lang="ja-JP" altLang="en-US" sz="2400" dirty="0">
                <a:solidFill>
                  <a:prstClr val="black"/>
                </a:solidFill>
                <a:latin typeface="Times New Roman" pitchFamily="18" charset="0"/>
              </a:rPr>
              <a:t>連携研究者</a:t>
            </a:r>
            <a:r>
              <a:rPr kumimoji="1" lang="en-US" altLang="ja-JP" sz="2400" dirty="0">
                <a:solidFill>
                  <a:prstClr val="black"/>
                </a:solidFill>
                <a:latin typeface="Times New Roman" pitchFamily="18" charset="0"/>
              </a:rPr>
              <a:t>]</a:t>
            </a:r>
            <a:r>
              <a:rPr kumimoji="1" lang="en-US" altLang="ja-JP" sz="2400" dirty="0">
                <a:solidFill>
                  <a:prstClr val="black"/>
                </a:solidFill>
              </a:rPr>
              <a:t> </a:t>
            </a:r>
            <a:endParaRPr kumimoji="1" lang="en-US" altLang="ja-JP" sz="2400" dirty="0" smtClean="0">
              <a:solidFill>
                <a:prstClr val="black"/>
              </a:solidFill>
            </a:endParaRPr>
          </a:p>
          <a:p>
            <a:pPr fontAlgn="base">
              <a:spcBef>
                <a:spcPct val="0"/>
              </a:spcBef>
              <a:spcAft>
                <a:spcPct val="0"/>
              </a:spcAft>
            </a:pPr>
            <a:r>
              <a:rPr kumimoji="1" lang="ja-JP" altLang="ja-JP" sz="2400" dirty="0">
                <a:solidFill>
                  <a:prstClr val="black"/>
                </a:solidFill>
              </a:rPr>
              <a:t>　</a:t>
            </a:r>
            <a:r>
              <a:rPr kumimoji="1" lang="en-US" altLang="ja-JP" sz="2400" dirty="0">
                <a:solidFill>
                  <a:prstClr val="black"/>
                </a:solidFill>
              </a:rPr>
              <a:t> </a:t>
            </a:r>
            <a:r>
              <a:rPr kumimoji="1" lang="en-US" altLang="ja-JP" sz="2400" dirty="0" err="1" smtClean="0">
                <a:solidFill>
                  <a:srgbClr val="FF0000"/>
                </a:solidFill>
              </a:rPr>
              <a:t>Dinh</a:t>
            </a:r>
            <a:r>
              <a:rPr kumimoji="1" lang="en-US" altLang="ja-JP" sz="2400" dirty="0" smtClean="0">
                <a:solidFill>
                  <a:srgbClr val="FF0000"/>
                </a:solidFill>
              </a:rPr>
              <a:t> Van An (</a:t>
            </a:r>
            <a:r>
              <a:rPr kumimoji="1" lang="ja-JP" altLang="en-US" sz="2400" dirty="0" smtClean="0">
                <a:solidFill>
                  <a:srgbClr val="FF0000"/>
                </a:solidFill>
              </a:rPr>
              <a:t>大阪大学</a:t>
            </a:r>
            <a:r>
              <a:rPr kumimoji="1" lang="en-US" altLang="ja-JP" sz="2400" dirty="0" smtClean="0">
                <a:solidFill>
                  <a:srgbClr val="FF0000"/>
                </a:solidFill>
              </a:rPr>
              <a:t> </a:t>
            </a:r>
            <a:r>
              <a:rPr kumimoji="1" lang="ja-JP" altLang="en-US" sz="2400" dirty="0" smtClean="0">
                <a:solidFill>
                  <a:srgbClr val="FF0000"/>
                </a:solidFill>
              </a:rPr>
              <a:t>工学研究科）</a:t>
            </a:r>
            <a:r>
              <a:rPr kumimoji="1" lang="en-US" altLang="ja-JP" sz="2400" dirty="0" smtClean="0">
                <a:solidFill>
                  <a:srgbClr val="FF0000"/>
                </a:solidFill>
              </a:rPr>
              <a:t> [</a:t>
            </a:r>
            <a:r>
              <a:rPr kumimoji="1" lang="ja-JP" altLang="en-US" sz="2400" dirty="0" smtClean="0">
                <a:solidFill>
                  <a:srgbClr val="FF0000"/>
                </a:solidFill>
              </a:rPr>
              <a:t>ポスドク（</a:t>
            </a:r>
            <a:r>
              <a:rPr kumimoji="1" lang="en-US" altLang="ja-JP" sz="2400" dirty="0" smtClean="0">
                <a:solidFill>
                  <a:srgbClr val="FF0000"/>
                </a:solidFill>
              </a:rPr>
              <a:t>2014.4</a:t>
            </a:r>
            <a:r>
              <a:rPr kumimoji="1" lang="en-US" altLang="ja-JP" sz="2400" dirty="0">
                <a:solidFill>
                  <a:srgbClr val="FF0000"/>
                </a:solidFill>
              </a:rPr>
              <a:t>.</a:t>
            </a:r>
            <a:r>
              <a:rPr kumimoji="1" lang="ja-JP" altLang="en-US" sz="2400" dirty="0" smtClean="0">
                <a:solidFill>
                  <a:srgbClr val="FF0000"/>
                </a:solidFill>
              </a:rPr>
              <a:t>から）</a:t>
            </a:r>
            <a:r>
              <a:rPr kumimoji="1" lang="en-US" altLang="ja-JP" sz="2400" dirty="0" smtClean="0">
                <a:solidFill>
                  <a:srgbClr val="FF0000"/>
                </a:solidFill>
              </a:rPr>
              <a:t>]</a:t>
            </a:r>
          </a:p>
          <a:p>
            <a:pPr fontAlgn="base">
              <a:spcBef>
                <a:spcPct val="0"/>
              </a:spcBef>
              <a:spcAft>
                <a:spcPct val="0"/>
              </a:spcAft>
            </a:pPr>
            <a:r>
              <a:rPr kumimoji="1" lang="ja-JP" altLang="ja-JP" sz="2400" dirty="0" smtClean="0">
                <a:solidFill>
                  <a:prstClr val="black"/>
                </a:solidFill>
                <a:latin typeface="Times New Roman" pitchFamily="18" charset="0"/>
              </a:rPr>
              <a:t>実証実験</a:t>
            </a:r>
            <a:r>
              <a:rPr kumimoji="1" lang="ja-JP" altLang="en-US" sz="2400" dirty="0" smtClean="0">
                <a:solidFill>
                  <a:prstClr val="black"/>
                </a:solidFill>
                <a:latin typeface="Times New Roman" pitchFamily="18" charset="0"/>
              </a:rPr>
              <a:t>：</a:t>
            </a:r>
            <a:endParaRPr kumimoji="1" lang="en-US" altLang="ja-JP" sz="2400" dirty="0" smtClean="0">
              <a:solidFill>
                <a:prstClr val="black"/>
              </a:solidFill>
              <a:latin typeface="Times New Roman" pitchFamily="18" charset="0"/>
            </a:endParaRPr>
          </a:p>
          <a:p>
            <a:pPr fontAlgn="base">
              <a:spcBef>
                <a:spcPct val="0"/>
              </a:spcBef>
              <a:spcAft>
                <a:spcPct val="0"/>
              </a:spcAft>
            </a:pPr>
            <a:r>
              <a:rPr kumimoji="1" lang="ja-JP" altLang="en-US" sz="2400" dirty="0" smtClean="0">
                <a:solidFill>
                  <a:prstClr val="black"/>
                </a:solidFill>
                <a:latin typeface="Times New Roman" pitchFamily="18" charset="0"/>
              </a:rPr>
              <a:t>　</a:t>
            </a:r>
            <a:r>
              <a:rPr kumimoji="1" lang="ja-JP" altLang="ja-JP" sz="2400" dirty="0">
                <a:solidFill>
                  <a:prstClr val="black"/>
                </a:solidFill>
                <a:latin typeface="ＭＳ Ｐゴシック" pitchFamily="50" charset="-128"/>
              </a:rPr>
              <a:t>黒田眞司</a:t>
            </a:r>
            <a:r>
              <a:rPr kumimoji="1" lang="en-US" altLang="ja-JP" sz="2400" dirty="0">
                <a:solidFill>
                  <a:prstClr val="black"/>
                </a:solidFill>
                <a:latin typeface="ＭＳ Ｐゴシック" pitchFamily="50" charset="-128"/>
              </a:rPr>
              <a:t>(</a:t>
            </a:r>
            <a:r>
              <a:rPr kumimoji="1" lang="ja-JP" altLang="ja-JP" sz="2400" dirty="0">
                <a:solidFill>
                  <a:prstClr val="black"/>
                </a:solidFill>
                <a:latin typeface="ＭＳ Ｐゴシック" pitchFamily="50" charset="-128"/>
              </a:rPr>
              <a:t>筑波</a:t>
            </a:r>
            <a:r>
              <a:rPr kumimoji="1" lang="ja-JP" altLang="ja-JP" sz="2400" dirty="0" smtClean="0">
                <a:solidFill>
                  <a:prstClr val="black"/>
                </a:solidFill>
                <a:latin typeface="ＭＳ Ｐゴシック" pitchFamily="50" charset="-128"/>
              </a:rPr>
              <a:t>大物質</a:t>
            </a:r>
            <a:r>
              <a:rPr kumimoji="1" lang="en-US" altLang="ja-JP" sz="2400" dirty="0" smtClean="0">
                <a:solidFill>
                  <a:prstClr val="black"/>
                </a:solidFill>
                <a:latin typeface="ＭＳ Ｐゴシック" pitchFamily="50" charset="-128"/>
              </a:rPr>
              <a:t>)</a:t>
            </a:r>
            <a:r>
              <a:rPr kumimoji="1" lang="en-US" altLang="ja-JP" sz="2400" dirty="0" smtClean="0">
                <a:solidFill>
                  <a:prstClr val="black"/>
                </a:solidFill>
                <a:latin typeface="Times New Roman" pitchFamily="18" charset="0"/>
              </a:rPr>
              <a:t>[</a:t>
            </a:r>
            <a:r>
              <a:rPr kumimoji="1" lang="ja-JP" altLang="en-US" sz="2400" dirty="0" smtClean="0">
                <a:solidFill>
                  <a:prstClr val="black"/>
                </a:solidFill>
                <a:latin typeface="Times New Roman" pitchFamily="18" charset="0"/>
              </a:rPr>
              <a:t>連携研究者</a:t>
            </a:r>
            <a:r>
              <a:rPr kumimoji="1" lang="en-US" altLang="ja-JP" sz="2400" dirty="0" smtClean="0">
                <a:solidFill>
                  <a:prstClr val="black"/>
                </a:solidFill>
                <a:latin typeface="Times New Roman" pitchFamily="18" charset="0"/>
              </a:rPr>
              <a:t>]</a:t>
            </a:r>
          </a:p>
          <a:p>
            <a:pPr fontAlgn="base">
              <a:spcBef>
                <a:spcPct val="0"/>
              </a:spcBef>
              <a:spcAft>
                <a:spcPct val="0"/>
              </a:spcAft>
            </a:pPr>
            <a:r>
              <a:rPr kumimoji="1" lang="en-US" altLang="ja-JP" sz="2400" dirty="0" smtClean="0">
                <a:solidFill>
                  <a:prstClr val="black"/>
                </a:solidFill>
                <a:latin typeface="Times New Roman" pitchFamily="18" charset="0"/>
              </a:rPr>
              <a:t>　</a:t>
            </a:r>
            <a:r>
              <a:rPr kumimoji="1" lang="ja-JP" altLang="ja-JP" sz="2400" dirty="0" smtClean="0">
                <a:solidFill>
                  <a:prstClr val="black"/>
                </a:solidFill>
                <a:latin typeface="ＭＳ Ｐゴシック" pitchFamily="50" charset="-128"/>
              </a:rPr>
              <a:t>朝日一</a:t>
            </a:r>
            <a:r>
              <a:rPr kumimoji="1" lang="en-US" altLang="ja-JP" sz="2400" dirty="0" smtClean="0">
                <a:solidFill>
                  <a:prstClr val="black"/>
                </a:solidFill>
                <a:latin typeface="ＭＳ Ｐゴシック" pitchFamily="50" charset="-128"/>
              </a:rPr>
              <a:t>(</a:t>
            </a:r>
            <a:r>
              <a:rPr kumimoji="1" lang="ja-JP" altLang="ja-JP" sz="2400" dirty="0">
                <a:solidFill>
                  <a:prstClr val="black"/>
                </a:solidFill>
                <a:latin typeface="ＭＳ Ｐゴシック" pitchFamily="50" charset="-128"/>
              </a:rPr>
              <a:t>阪大産</a:t>
            </a:r>
            <a:r>
              <a:rPr kumimoji="1" lang="ja-JP" altLang="ja-JP" sz="2400" dirty="0" smtClean="0">
                <a:solidFill>
                  <a:prstClr val="black"/>
                </a:solidFill>
                <a:latin typeface="ＭＳ Ｐゴシック" pitchFamily="50" charset="-128"/>
              </a:rPr>
              <a:t>研</a:t>
            </a:r>
            <a:r>
              <a:rPr kumimoji="1" lang="en-US" altLang="ja-JP" sz="2400" dirty="0" smtClean="0">
                <a:solidFill>
                  <a:prstClr val="black"/>
                </a:solidFill>
                <a:latin typeface="ＭＳ Ｐゴシック" pitchFamily="50" charset="-128"/>
              </a:rPr>
              <a:t>)</a:t>
            </a:r>
            <a:r>
              <a:rPr kumimoji="1" lang="en-US" altLang="ja-JP" sz="2400" dirty="0" smtClean="0">
                <a:solidFill>
                  <a:prstClr val="black"/>
                </a:solidFill>
              </a:rPr>
              <a:t> </a:t>
            </a:r>
            <a:r>
              <a:rPr kumimoji="1" lang="en-US" altLang="ja-JP" sz="2400" dirty="0">
                <a:solidFill>
                  <a:prstClr val="black"/>
                </a:solidFill>
                <a:latin typeface="Times New Roman" pitchFamily="18" charset="0"/>
              </a:rPr>
              <a:t>[</a:t>
            </a:r>
            <a:r>
              <a:rPr kumimoji="1" lang="ja-JP" altLang="en-US" sz="2400" dirty="0">
                <a:solidFill>
                  <a:prstClr val="black"/>
                </a:solidFill>
                <a:latin typeface="Times New Roman" pitchFamily="18" charset="0"/>
              </a:rPr>
              <a:t>連携研究者</a:t>
            </a:r>
            <a:r>
              <a:rPr kumimoji="1" lang="en-US" altLang="ja-JP" sz="2400" dirty="0" smtClean="0">
                <a:solidFill>
                  <a:prstClr val="black"/>
                </a:solidFill>
                <a:latin typeface="Times New Roman" pitchFamily="18" charset="0"/>
              </a:rPr>
              <a:t>]</a:t>
            </a:r>
            <a:r>
              <a:rPr kumimoji="1" lang="en-US" altLang="ja-JP" sz="2400" dirty="0" smtClean="0">
                <a:solidFill>
                  <a:prstClr val="black"/>
                </a:solidFill>
              </a:rPr>
              <a:t>   </a:t>
            </a:r>
          </a:p>
        </p:txBody>
      </p:sp>
      <p:sp>
        <p:nvSpPr>
          <p:cNvPr id="2" name="角丸四角形 1"/>
          <p:cNvSpPr/>
          <p:nvPr/>
        </p:nvSpPr>
        <p:spPr>
          <a:xfrm>
            <a:off x="341530" y="4869160"/>
            <a:ext cx="8415935" cy="1898830"/>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2759" name="タイトル 1"/>
          <p:cNvSpPr txBox="1">
            <a:spLocks/>
          </p:cNvSpPr>
          <p:nvPr/>
        </p:nvSpPr>
        <p:spPr bwMode="auto">
          <a:xfrm>
            <a:off x="386535" y="4968592"/>
            <a:ext cx="8351837" cy="1655763"/>
          </a:xfrm>
          <a:prstGeom prst="rect">
            <a:avLst/>
          </a:prstGeom>
          <a:noFill/>
          <a:ln w="9525">
            <a:noFill/>
            <a:miter lim="800000"/>
            <a:headEnd/>
            <a:tailEnd/>
          </a:ln>
        </p:spPr>
        <p:txBody>
          <a:bodyPr anchor="ctr"/>
          <a:lstStyle/>
          <a:p>
            <a:pPr fontAlgn="base">
              <a:spcBef>
                <a:spcPct val="0"/>
              </a:spcBef>
              <a:spcAft>
                <a:spcPct val="0"/>
              </a:spcAft>
            </a:pPr>
            <a:r>
              <a:rPr kumimoji="1" lang="ja-JP" altLang="en-US" sz="2800" dirty="0" smtClean="0">
                <a:solidFill>
                  <a:prstClr val="black"/>
                </a:solidFill>
                <a:latin typeface="Times New Roman" pitchFamily="18" charset="0"/>
              </a:rPr>
              <a:t>成果目標：</a:t>
            </a:r>
            <a:endParaRPr kumimoji="1" lang="en-US" altLang="ja-JP" sz="2800" dirty="0" smtClean="0">
              <a:solidFill>
                <a:prstClr val="black"/>
              </a:solidFill>
              <a:latin typeface="Times New Roman" pitchFamily="18" charset="0"/>
            </a:endParaRPr>
          </a:p>
          <a:p>
            <a:pPr marL="457200" indent="-457200" fontAlgn="base">
              <a:spcBef>
                <a:spcPct val="0"/>
              </a:spcBef>
              <a:spcAft>
                <a:spcPct val="0"/>
              </a:spcAft>
              <a:buFont typeface="Arial"/>
              <a:buChar char="•"/>
            </a:pPr>
            <a:r>
              <a:rPr kumimoji="1" lang="ja-JP" altLang="en-US" sz="2800" dirty="0" smtClean="0">
                <a:solidFill>
                  <a:prstClr val="black"/>
                </a:solidFill>
                <a:latin typeface="Times New Roman" pitchFamily="18" charset="0"/>
              </a:rPr>
              <a:t>自己組織化制御による半導体スピントロニクス材料のデザインと実証</a:t>
            </a:r>
            <a:endParaRPr kumimoji="1" lang="en-US" altLang="ja-JP" sz="2800" dirty="0" smtClean="0">
              <a:solidFill>
                <a:prstClr val="black"/>
              </a:solidFill>
              <a:latin typeface="Times New Roman" pitchFamily="18" charset="0"/>
            </a:endParaRPr>
          </a:p>
          <a:p>
            <a:pPr marL="457200" indent="-457200" fontAlgn="base">
              <a:spcBef>
                <a:spcPct val="0"/>
              </a:spcBef>
              <a:spcAft>
                <a:spcPct val="0"/>
              </a:spcAft>
              <a:buFont typeface="Arial"/>
              <a:buChar char="•"/>
            </a:pPr>
            <a:r>
              <a:rPr kumimoji="1" lang="ja-JP" altLang="en-US" sz="2800" dirty="0" smtClean="0">
                <a:solidFill>
                  <a:prstClr val="black"/>
                </a:solidFill>
                <a:latin typeface="Times New Roman" pitchFamily="18" charset="0"/>
              </a:rPr>
              <a:t>多階層連結シミュレーター、遮蔽</a:t>
            </a:r>
            <a:r>
              <a:rPr kumimoji="1" lang="en-US" altLang="ja-JP" sz="2800" dirty="0" smtClean="0">
                <a:solidFill>
                  <a:prstClr val="black"/>
                </a:solidFill>
                <a:latin typeface="Times New Roman" pitchFamily="18" charset="0"/>
              </a:rPr>
              <a:t>KKR</a:t>
            </a:r>
            <a:r>
              <a:rPr kumimoji="1" lang="ja-JP" altLang="en-US" sz="2800" dirty="0" smtClean="0">
                <a:solidFill>
                  <a:prstClr val="black"/>
                </a:solidFill>
                <a:latin typeface="Times New Roman" pitchFamily="18" charset="0"/>
              </a:rPr>
              <a:t>法の開発</a:t>
            </a:r>
            <a:endParaRPr kumimoji="1" lang="en-US" altLang="ja-JP" sz="2800" dirty="0" smtClean="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タイトル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𝜙</m:t>
                          </m:r>
                        </m:e>
                        <m:sub>
                          <m:r>
                            <a:rPr lang="en-US" b="0" i="1" smtClean="0">
                              <a:latin typeface="Cambria Math"/>
                            </a:rPr>
                            <m:t>𝛼𝛽</m:t>
                          </m:r>
                        </m:sub>
                      </m:sSub>
                      <m:r>
                        <a:rPr lang="en-US" b="0" i="1" smtClean="0">
                          <a:latin typeface="Cambria Math"/>
                        </a:rPr>
                        <m:t>(</m:t>
                      </m:r>
                      <m:r>
                        <a:rPr lang="en-US" b="0" i="1" smtClean="0">
                          <a:latin typeface="Cambria Math"/>
                        </a:rPr>
                        <m:t>𝐺</m:t>
                      </m:r>
                      <m:r>
                        <a:rPr lang="en-US" b="0" i="1" smtClean="0">
                          <a:latin typeface="Cambria Math"/>
                        </a:rPr>
                        <m:t>)</m:t>
                      </m:r>
                    </m:oMath>
                  </m:oMathPara>
                </a14:m>
                <a:endParaRPr lang="en-US" dirty="0"/>
              </a:p>
            </p:txBody>
          </p:sp>
        </mc:Choice>
        <mc:Fallback>
          <p:sp>
            <p:nvSpPr>
              <p:cNvPr id="2" name="タイトル 1"/>
              <p:cNvSpPr>
                <a:spLocks noGrp="1" noRot="1" noChangeAspect="1" noMove="1" noResize="1" noEditPoints="1" noAdjustHandles="1" noChangeArrowheads="1" noChangeShapeType="1" noTextEdit="1"/>
              </p:cNvSpPr>
              <p:nvPr>
                <p:ph type="title"/>
              </p:nvPr>
            </p:nvSpPr>
            <p:spPr>
              <a:blipFill rotWithShape="1">
                <a:blip r:embed="rId2" cstate="print"/>
                <a:stretch>
                  <a:fillRect/>
                </a:stretch>
              </a:blipFill>
            </p:spPr>
            <p:txBody>
              <a:bodyPr/>
              <a:lstStyle/>
              <a:p>
                <a:r>
                  <a:rPr lang="en-US">
                    <a:noFill/>
                  </a:rPr>
                  <a:t> </a:t>
                </a:r>
              </a:p>
            </p:txBody>
          </p:sp>
        </mc:Fallback>
      </mc:AlternateContent>
      <p:pic>
        <p:nvPicPr>
          <p:cNvPr id="12290" name="Picture 2" descr="\\SMBSERVER-LILY\obata\Dropbox\Documents\master-thesis\Figure\Order-N-method\phiabg-off-diagon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7" y="1916832"/>
            <a:ext cx="3291795" cy="2304256"/>
          </a:xfrm>
          <a:prstGeom prst="rect">
            <a:avLst/>
          </a:prstGeom>
          <a:noFill/>
          <a:extLst>
            <a:ext uri="{909E8E84-426E-40DD-AFC4-6F175D3DCCD1}">
              <a14:hiddenFill xmlns="" xmlns:a14="http://schemas.microsoft.com/office/drawing/2010/main">
                <a:solidFill>
                  <a:srgbClr val="FFFFFF"/>
                </a:solidFill>
              </a14:hiddenFill>
            </a:ext>
          </a:extLst>
        </p:spPr>
      </p:pic>
      <p:pic>
        <p:nvPicPr>
          <p:cNvPr id="12291" name="Picture 3" descr="\\SMBSERVER-LILY\obata\Dropbox\Documents\master-thesis\Figure\Order-N-method\phiabg-diagonal.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1916832"/>
            <a:ext cx="3528392" cy="2469874"/>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SMBSERVER-LILY\obata\Dropbox\Documents\master-thesis\Figure\Order-N-method\phiabg-off-diagonal-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9572" y="4429674"/>
            <a:ext cx="3168352" cy="2217846"/>
          </a:xfrm>
          <a:prstGeom prst="rect">
            <a:avLst/>
          </a:prstGeom>
          <a:noFill/>
          <a:extLst>
            <a:ext uri="{909E8E84-426E-40DD-AFC4-6F175D3DCCD1}">
              <a14:hiddenFill xmlns="" xmlns:a14="http://schemas.microsoft.com/office/drawing/2010/main">
                <a:solidFill>
                  <a:srgbClr val="FFFFFF"/>
                </a:solidFill>
              </a14:hiddenFill>
            </a:ext>
          </a:extLst>
        </p:spPr>
      </p:pic>
      <p:pic>
        <p:nvPicPr>
          <p:cNvPr id="12293" name="Picture 5" descr="\\SMBSERVER-LILY\obata\Dropbox\Documents\master-thesis\Figure\Order-N-method\phiabg-off-diagonal-3.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52275" y="4429674"/>
            <a:ext cx="3395338" cy="237673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正方形/長方形 7"/>
          <p:cNvSpPr/>
          <p:nvPr/>
        </p:nvSpPr>
        <p:spPr>
          <a:xfrm>
            <a:off x="4539"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75876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9585"/>
            <a:ext cx="8229600" cy="1143000"/>
          </a:xfrm>
        </p:spPr>
        <p:txBody>
          <a:bodyPr>
            <a:normAutofit fontScale="90000"/>
          </a:bodyPr>
          <a:lstStyle/>
          <a:p>
            <a:r>
              <a:rPr lang="en-US" i="1" dirty="0" smtClean="0"/>
              <a:t>Order N log N method</a:t>
            </a:r>
            <a:br>
              <a:rPr lang="en-US" i="1" dirty="0" smtClean="0"/>
            </a:br>
            <a:r>
              <a:rPr lang="en-US" i="1" dirty="0" smtClean="0"/>
              <a:t>Interpolation as an expansion</a:t>
            </a:r>
            <a:endParaRPr lang="en-US" i="1" dirty="0"/>
          </a:p>
        </p:txBody>
      </p:sp>
      <p:pic>
        <p:nvPicPr>
          <p:cNvPr id="5122" name="Picture 2" descr="\\SMBSERVER-LILY\obata\Computation\Cubic-interpolation\p_alph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698868"/>
            <a:ext cx="5440804" cy="3808563"/>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 xmlns:a14="http://schemas.microsoft.com/office/drawing/2010/main" Requires="a14">
          <p:sp>
            <p:nvSpPr>
              <p:cNvPr id="7" name="テキスト ボックス 6"/>
              <p:cNvSpPr txBox="1"/>
              <p:nvPr/>
            </p:nvSpPr>
            <p:spPr>
              <a:xfrm>
                <a:off x="395536" y="1800868"/>
                <a:ext cx="1601849" cy="41383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𝑝</m:t>
                          </m:r>
                        </m:e>
                        <m:sub>
                          <m:r>
                            <a:rPr lang="en-US" i="1" smtClean="0">
                              <a:solidFill>
                                <a:prstClr val="black"/>
                              </a:solidFill>
                              <a:latin typeface="Cambria Math"/>
                            </a:rPr>
                            <m:t>𝛼</m:t>
                          </m:r>
                        </m:sub>
                      </m:sSub>
                      <m:d>
                        <m:dPr>
                          <m:ctrlPr>
                            <a:rPr lang="en-US" i="1" smtClean="0">
                              <a:solidFill>
                                <a:prstClr val="black"/>
                              </a:solidFill>
                              <a:latin typeface="Cambria Math"/>
                            </a:rPr>
                          </m:ctrlPr>
                        </m:dPr>
                        <m:e>
                          <m:sSub>
                            <m:sSubPr>
                              <m:ctrlPr>
                                <a:rPr lang="en-US" i="1" smtClean="0">
                                  <a:solidFill>
                                    <a:prstClr val="black"/>
                                  </a:solidFill>
                                  <a:latin typeface="Cambria Math"/>
                                </a:rPr>
                              </m:ctrlPr>
                            </m:sSubPr>
                            <m:e>
                              <m:r>
                                <a:rPr lang="en-US" i="1" smtClean="0">
                                  <a:solidFill>
                                    <a:prstClr val="black"/>
                                  </a:solidFill>
                                  <a:latin typeface="Cambria Math"/>
                                </a:rPr>
                                <m:t>𝑞</m:t>
                              </m:r>
                            </m:e>
                            <m:sub>
                              <m:r>
                                <a:rPr lang="en-US" i="1" smtClean="0">
                                  <a:solidFill>
                                    <a:prstClr val="black"/>
                                  </a:solidFill>
                                  <a:latin typeface="Cambria Math"/>
                                </a:rPr>
                                <m:t>𝛽</m:t>
                              </m:r>
                            </m:sub>
                          </m:sSub>
                        </m:e>
                      </m:d>
                      <m:r>
                        <a:rPr lang="en-US" i="1" smtClean="0">
                          <a:solidFill>
                            <a:prstClr val="black"/>
                          </a:solidFill>
                          <a:latin typeface="Cambria Math"/>
                        </a:rPr>
                        <m:t>=</m:t>
                      </m:r>
                      <m:sSub>
                        <m:sSubPr>
                          <m:ctrlPr>
                            <a:rPr lang="en-US" i="1" smtClean="0">
                              <a:solidFill>
                                <a:prstClr val="black"/>
                              </a:solidFill>
                              <a:latin typeface="Cambria Math"/>
                            </a:rPr>
                          </m:ctrlPr>
                        </m:sSubPr>
                        <m:e>
                          <m:r>
                            <a:rPr lang="en-US" i="1" smtClean="0">
                              <a:solidFill>
                                <a:prstClr val="black"/>
                              </a:solidFill>
                              <a:latin typeface="Cambria Math"/>
                            </a:rPr>
                            <m:t>𝛿</m:t>
                          </m:r>
                        </m:e>
                        <m:sub>
                          <m:r>
                            <a:rPr lang="en-US" i="1" smtClean="0">
                              <a:solidFill>
                                <a:prstClr val="black"/>
                              </a:solidFill>
                              <a:latin typeface="Cambria Math"/>
                            </a:rPr>
                            <m:t>𝛼𝛽</m:t>
                          </m:r>
                        </m:sub>
                      </m:sSub>
                    </m:oMath>
                  </m:oMathPara>
                </a14:m>
                <a:endParaRPr lang="en-US" dirty="0">
                  <a:solidFill>
                    <a:prstClr val="black"/>
                  </a:solidFill>
                </a:endParaRPr>
              </a:p>
            </p:txBody>
          </p:sp>
        </mc:Choice>
        <mc:Fallback>
          <p:sp>
            <p:nvSpPr>
              <p:cNvPr id="7" name="テキスト ボックス 6"/>
              <p:cNvSpPr txBox="1">
                <a:spLocks noRot="1" noChangeAspect="1" noMove="1" noResize="1" noEditPoints="1" noAdjustHandles="1" noChangeArrowheads="1" noChangeShapeType="1" noTextEdit="1"/>
              </p:cNvSpPr>
              <p:nvPr/>
            </p:nvSpPr>
            <p:spPr>
              <a:xfrm>
                <a:off x="395536" y="1800868"/>
                <a:ext cx="1601849" cy="413831"/>
              </a:xfrm>
              <a:prstGeom prst="rect">
                <a:avLst/>
              </a:prstGeom>
              <a:blipFill rotWithShape="1">
                <a:blip r:embed="rId3" cstate="print"/>
                <a:stretch>
                  <a:fillRect b="-8824"/>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8" name="テキスト ボックス 7"/>
              <p:cNvSpPr txBox="1"/>
              <p:nvPr/>
            </p:nvSpPr>
            <p:spPr>
              <a:xfrm>
                <a:off x="5467608" y="3212976"/>
                <a:ext cx="23412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𝑞</m:t>
                          </m:r>
                        </m:e>
                        <m:sub>
                          <m:r>
                            <a:rPr lang="en-US" i="1" smtClean="0">
                              <a:solidFill>
                                <a:prstClr val="black"/>
                              </a:solidFill>
                              <a:latin typeface="Cambria Math"/>
                            </a:rPr>
                            <m:t>𝛼</m:t>
                          </m:r>
                        </m:sub>
                      </m:sSub>
                      <m:r>
                        <a:rPr lang="en-US" i="1" smtClean="0">
                          <a:solidFill>
                            <a:prstClr val="black"/>
                          </a:solidFill>
                          <a:latin typeface="Cambria Math"/>
                        </a:rPr>
                        <m:t>=(0,1,2,3,4,5,6,7)</m:t>
                      </m:r>
                    </m:oMath>
                  </m:oMathPara>
                </a14:m>
                <a:endParaRPr lang="en-US" dirty="0">
                  <a:solidFill>
                    <a:prstClr val="black"/>
                  </a:solidFill>
                </a:endParaRPr>
              </a:p>
            </p:txBody>
          </p:sp>
        </mc:Choice>
        <mc:Fallback>
          <p:sp>
            <p:nvSpPr>
              <p:cNvPr id="8" name="テキスト ボックス 7"/>
              <p:cNvSpPr txBox="1">
                <a:spLocks noRot="1" noChangeAspect="1" noMove="1" noResize="1" noEditPoints="1" noAdjustHandles="1" noChangeArrowheads="1" noChangeShapeType="1" noTextEdit="1"/>
              </p:cNvSpPr>
              <p:nvPr/>
            </p:nvSpPr>
            <p:spPr>
              <a:xfrm>
                <a:off x="5467608" y="3212976"/>
                <a:ext cx="2341218" cy="369332"/>
              </a:xfrm>
              <a:prstGeom prst="rect">
                <a:avLst/>
              </a:prstGeom>
              <a:blipFill rotWithShape="1">
                <a:blip r:embed="rId4" cstate="print"/>
                <a:stretch>
                  <a:fillRect b="-11475"/>
                </a:stretch>
              </a:blipFill>
            </p:spPr>
            <p:txBody>
              <a:bodyPr/>
              <a:lstStyle/>
              <a:p>
                <a:r>
                  <a:rPr lang="en-US">
                    <a:noFill/>
                  </a:rPr>
                  <a:t> </a:t>
                </a:r>
              </a:p>
            </p:txBody>
          </p:sp>
        </mc:Fallback>
      </mc:AlternateContent>
      <p:sp>
        <p:nvSpPr>
          <p:cNvPr id="3" name="テキスト ボックス 2"/>
          <p:cNvSpPr txBox="1"/>
          <p:nvPr/>
        </p:nvSpPr>
        <p:spPr>
          <a:xfrm>
            <a:off x="35789" y="1412776"/>
            <a:ext cx="2059636" cy="369332"/>
          </a:xfrm>
          <a:prstGeom prst="rect">
            <a:avLst/>
          </a:prstGeom>
          <a:noFill/>
        </p:spPr>
        <p:txBody>
          <a:bodyPr wrap="square" rtlCol="0">
            <a:spAutoFit/>
          </a:bodyPr>
          <a:lstStyle/>
          <a:p>
            <a:r>
              <a:rPr lang="en-US" dirty="0" smtClean="0">
                <a:solidFill>
                  <a:prstClr val="black"/>
                </a:solidFill>
              </a:rPr>
              <a:t>Cubic spline</a:t>
            </a:r>
            <a:endParaRPr lang="en-US" dirty="0">
              <a:solidFill>
                <a:prstClr val="black"/>
              </a:solidFill>
            </a:endParaRPr>
          </a:p>
        </p:txBody>
      </p:sp>
      <p:sp>
        <p:nvSpPr>
          <p:cNvPr id="9" name="正方形/長方形 8"/>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begin{align*}&#10;p_{\alpha}(q) = a_{\alpha} + b_{\alpha}(q-q_{\alpha}) + c_{\alpha}(q-q_{\alpha})^2 + d_{\alpha}(q-q_{\alpha})^3&#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0229" y="2230309"/>
            <a:ext cx="7014100" cy="3473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635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自己無撞着の影響 </a:t>
            </a:r>
            <a:r>
              <a:rPr lang="en-US" altLang="ja-JP" dirty="0" smtClean="0"/>
              <a:t>Graphite AB </a:t>
            </a:r>
            <a:endParaRPr lang="en-US" dirty="0"/>
          </a:p>
        </p:txBody>
      </p:sp>
      <p:pic>
        <p:nvPicPr>
          <p:cNvPr id="2050" name="Picture 2" descr="\\SMBSERVER-LILY\obata\Computation\Graphite-0702\Graphite-vdW-SC.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210145"/>
            <a:ext cx="5646541" cy="395257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テキスト ボックス 3"/>
          <p:cNvSpPr txBox="1"/>
          <p:nvPr/>
        </p:nvSpPr>
        <p:spPr>
          <a:xfrm>
            <a:off x="6156176" y="1484784"/>
            <a:ext cx="1440160" cy="646331"/>
          </a:xfrm>
          <a:prstGeom prst="rect">
            <a:avLst/>
          </a:prstGeom>
          <a:noFill/>
        </p:spPr>
        <p:txBody>
          <a:bodyPr wrap="square" rtlCol="0">
            <a:spAutoFit/>
          </a:bodyPr>
          <a:lstStyle/>
          <a:p>
            <a:r>
              <a:rPr lang="en-US" dirty="0" smtClean="0"/>
              <a:t>SC </a:t>
            </a:r>
            <a:r>
              <a:rPr lang="en-US" dirty="0" smtClean="0">
                <a:sym typeface="Wingdings" pitchFamily="2" charset="2"/>
              </a:rPr>
              <a:t> self consistent </a:t>
            </a:r>
            <a:endParaRPr lang="en-US" dirty="0"/>
          </a:p>
        </p:txBody>
      </p:sp>
      <p:sp>
        <p:nvSpPr>
          <p:cNvPr id="5" name="テキスト ボックス 4"/>
          <p:cNvSpPr txBox="1"/>
          <p:nvPr/>
        </p:nvSpPr>
        <p:spPr>
          <a:xfrm>
            <a:off x="6156176" y="2126514"/>
            <a:ext cx="2088232" cy="369332"/>
          </a:xfrm>
          <a:prstGeom prst="rect">
            <a:avLst/>
          </a:prstGeom>
          <a:noFill/>
        </p:spPr>
        <p:txBody>
          <a:bodyPr wrap="square" rtlCol="0">
            <a:spAutoFit/>
          </a:bodyPr>
          <a:lstStyle/>
          <a:p>
            <a:r>
              <a:rPr lang="en-US" dirty="0" smtClean="0"/>
              <a:t>no SC </a:t>
            </a:r>
            <a:r>
              <a:rPr lang="en-US" dirty="0" smtClean="0">
                <a:sym typeface="Wingdings" pitchFamily="2" charset="2"/>
              </a:rPr>
              <a:t> 1shot </a:t>
            </a:r>
            <a:endParaRPr lang="en-US" dirty="0"/>
          </a:p>
        </p:txBody>
      </p:sp>
      <p:graphicFrame>
        <p:nvGraphicFramePr>
          <p:cNvPr id="7" name="表 6"/>
          <p:cNvGraphicFramePr>
            <a:graphicFrameLocks noGrp="1"/>
          </p:cNvGraphicFramePr>
          <p:nvPr>
            <p:extLst>
              <p:ext uri="{D42A27DB-BD31-4B8C-83A1-F6EECF244321}">
                <p14:modId xmlns="" xmlns:p14="http://schemas.microsoft.com/office/powerpoint/2010/main" val="254506730"/>
              </p:ext>
            </p:extLst>
          </p:nvPr>
        </p:nvGraphicFramePr>
        <p:xfrm>
          <a:off x="251520" y="5247140"/>
          <a:ext cx="7841870" cy="1342633"/>
        </p:xfrm>
        <a:graphic>
          <a:graphicData uri="http://schemas.openxmlformats.org/drawingml/2006/table">
            <a:tbl>
              <a:tblPr firstRow="1" bandRow="1">
                <a:tableStyleId>{74C1A8A3-306A-4EB7-A6B1-4F7E0EB9C5D6}</a:tableStyleId>
              </a:tblPr>
              <a:tblGrid>
                <a:gridCol w="3044825"/>
                <a:gridCol w="1010349"/>
                <a:gridCol w="1065911"/>
                <a:gridCol w="1446911"/>
                <a:gridCol w="1273874"/>
              </a:tblGrid>
              <a:tr h="304800">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600" u="none" strike="noStrike" dirty="0" err="1">
                          <a:effectLst/>
                          <a:latin typeface="Arial" panose="020B0604020202020204" pitchFamily="34" charset="0"/>
                          <a:cs typeface="Arial" panose="020B0604020202020204" pitchFamily="34" charset="0"/>
                        </a:rPr>
                        <a:t>vdW</a:t>
                      </a:r>
                      <a:r>
                        <a:rPr lang="en-US" sz="1600" u="none" strike="noStrike" dirty="0">
                          <a:effectLst/>
                          <a:latin typeface="Arial" panose="020B0604020202020204" pitchFamily="34" charset="0"/>
                          <a:cs typeface="Arial" panose="020B0604020202020204" pitchFamily="34" charset="0"/>
                        </a:rPr>
                        <a:t>-DF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vdW-DF2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vdW-DF</a:t>
                      </a:r>
                      <a:r>
                        <a:rPr lang="en-US" sz="1600" u="none" strike="noStrike" baseline="30000" dirty="0" smtClean="0">
                          <a:effectLst/>
                          <a:latin typeface="Arial" panose="020B0604020202020204" pitchFamily="34" charset="0"/>
                          <a:cs typeface="Arial" panose="020B0604020202020204" pitchFamily="34" charset="0"/>
                        </a:rPr>
                        <a:t>C09x</a:t>
                      </a:r>
                      <a:r>
                        <a:rPr lang="en-US" sz="1600" u="none" strike="noStrike" dirty="0" smtClean="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vdW-DF2</a:t>
                      </a:r>
                      <a:r>
                        <a:rPr lang="en-US" sz="1600" u="none" strike="noStrike" baseline="30000" dirty="0" smtClean="0">
                          <a:effectLst/>
                          <a:latin typeface="Arial" panose="020B0604020202020204" pitchFamily="34" charset="0"/>
                          <a:cs typeface="Arial" panose="020B0604020202020204" pitchFamily="34" charset="0"/>
                        </a:rPr>
                        <a:t>C09x</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09550">
                <a:tc>
                  <a:txBody>
                    <a:bodyPr/>
                    <a:lstStyle/>
                    <a:p>
                      <a:pPr algn="l" fontAlgn="b"/>
                      <a:r>
                        <a:rPr lang="ja-JP" altLang="en-US" sz="1600" u="none" strike="noStrike" dirty="0">
                          <a:effectLst/>
                          <a:latin typeface="Arial" panose="020B0604020202020204" pitchFamily="34" charset="0"/>
                          <a:cs typeface="Arial" panose="020B0604020202020204" pitchFamily="34" charset="0"/>
                        </a:rPr>
                        <a:t>平衡格子定数  </a:t>
                      </a:r>
                      <a:r>
                        <a:rPr lang="en-US" altLang="ja-JP" sz="1600" u="none" strike="noStrike" dirty="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Å</a:t>
                      </a:r>
                      <a:r>
                        <a:rPr lang="en-US" sz="1600" u="none" strike="noStrike" dirty="0" smtClean="0">
                          <a:effectLst/>
                          <a:latin typeface="Arial" panose="020B0604020202020204" pitchFamily="34" charset="0"/>
                          <a:cs typeface="Arial" panose="020B0604020202020204" pitchFamily="34" charset="0"/>
                        </a:rPr>
                        <a:t>] (SC)</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a:effectLst/>
                          <a:latin typeface="Arial" panose="020B0604020202020204" pitchFamily="34" charset="0"/>
                          <a:cs typeface="Arial" panose="020B0604020202020204" pitchFamily="34" charset="0"/>
                        </a:rPr>
                        <a:t>7.19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a:effectLst/>
                          <a:latin typeface="Arial" panose="020B0604020202020204" pitchFamily="34" charset="0"/>
                          <a:cs typeface="Arial" panose="020B0604020202020204" pitchFamily="34" charset="0"/>
                        </a:rPr>
                        <a:t>7.06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6.49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6.57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77738">
                <a:tc>
                  <a:txBody>
                    <a:bodyPr/>
                    <a:lstStyle/>
                    <a:p>
                      <a:pPr algn="l" fontAlgn="b"/>
                      <a:r>
                        <a:rPr lang="ja-JP" altLang="en-US" sz="1600" u="none" strike="noStrike" dirty="0">
                          <a:effectLst/>
                          <a:latin typeface="Arial" panose="020B0604020202020204" pitchFamily="34" charset="0"/>
                          <a:cs typeface="Arial" panose="020B0604020202020204" pitchFamily="34" charset="0"/>
                        </a:rPr>
                        <a:t>結合エネギー</a:t>
                      </a:r>
                      <a:r>
                        <a:rPr lang="en-US" altLang="ja-JP" sz="1600" u="none" strike="noStrike" dirty="0">
                          <a:effectLst/>
                          <a:latin typeface="Arial" panose="020B0604020202020204" pitchFamily="34" charset="0"/>
                          <a:cs typeface="Arial" panose="020B0604020202020204" pitchFamily="34" charset="0"/>
                        </a:rPr>
                        <a:t>[</a:t>
                      </a:r>
                      <a:r>
                        <a:rPr lang="en-US" altLang="ja-JP" sz="1600" u="none" strike="noStrike" dirty="0" err="1">
                          <a:effectLst/>
                          <a:latin typeface="Arial" panose="020B0604020202020204" pitchFamily="34" charset="0"/>
                          <a:cs typeface="Arial" panose="020B0604020202020204" pitchFamily="34" charset="0"/>
                        </a:rPr>
                        <a:t>meV</a:t>
                      </a:r>
                      <a:r>
                        <a:rPr lang="en-US" altLang="ja-JP" sz="1600" u="none" strike="noStrike" dirty="0">
                          <a:effectLst/>
                          <a:latin typeface="Arial" panose="020B0604020202020204" pitchFamily="34" charset="0"/>
                          <a:cs typeface="Arial" panose="020B0604020202020204" pitchFamily="34" charset="0"/>
                        </a:rPr>
                        <a:t>/atom</a:t>
                      </a:r>
                      <a:r>
                        <a:rPr lang="en-US" altLang="ja-JP" sz="1600" u="none" strike="noStrike" dirty="0" smtClean="0">
                          <a:effectLst/>
                          <a:latin typeface="Arial" panose="020B0604020202020204" pitchFamily="34" charset="0"/>
                          <a:cs typeface="Arial" panose="020B0604020202020204" pitchFamily="34" charset="0"/>
                        </a:rPr>
                        <a:t>] (SC)</a:t>
                      </a:r>
                      <a:endParaRPr lang="en-US" altLang="ja-JP"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a:effectLst/>
                          <a:latin typeface="Arial" panose="020B0604020202020204" pitchFamily="34" charset="0"/>
                          <a:cs typeface="Arial" panose="020B0604020202020204" pitchFamily="34" charset="0"/>
                        </a:rPr>
                        <a:t>54.8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a:effectLst/>
                          <a:latin typeface="Arial" panose="020B0604020202020204" pitchFamily="34" charset="0"/>
                          <a:cs typeface="Arial" panose="020B0604020202020204" pitchFamily="34" charset="0"/>
                        </a:rPr>
                        <a:t>52.9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a:effectLst/>
                          <a:latin typeface="Arial" panose="020B0604020202020204" pitchFamily="34" charset="0"/>
                          <a:cs typeface="Arial" panose="020B0604020202020204" pitchFamily="34" charset="0"/>
                        </a:rPr>
                        <a:t>76.5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56.6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ja-JP" altLang="en-US" sz="1600" u="none" strike="noStrike" dirty="0">
                          <a:effectLst/>
                          <a:latin typeface="Arial" panose="020B0604020202020204" pitchFamily="34" charset="0"/>
                          <a:cs typeface="Arial" panose="020B0604020202020204" pitchFamily="34" charset="0"/>
                        </a:rPr>
                        <a:t>平衡格子定数  </a:t>
                      </a:r>
                      <a:r>
                        <a:rPr lang="en-US" altLang="ja-JP" sz="1600" u="none" strike="noStrike" dirty="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Å</a:t>
                      </a:r>
                      <a:r>
                        <a:rPr lang="en-US" sz="1600" u="none" strike="noStrike" dirty="0" smtClean="0">
                          <a:effectLst/>
                          <a:latin typeface="Arial" panose="020B0604020202020204" pitchFamily="34" charset="0"/>
                          <a:cs typeface="Arial" panose="020B0604020202020204" pitchFamily="34" charset="0"/>
                        </a:rPr>
                        <a:t>] (no</a:t>
                      </a:r>
                      <a:r>
                        <a:rPr lang="en-US" sz="1600" u="none" strike="noStrike" baseline="0" dirty="0" smtClean="0">
                          <a:effectLst/>
                          <a:latin typeface="Arial" panose="020B0604020202020204" pitchFamily="34" charset="0"/>
                          <a:cs typeface="Arial" panose="020B0604020202020204" pitchFamily="34" charset="0"/>
                        </a:rPr>
                        <a:t> SC</a:t>
                      </a:r>
                      <a:r>
                        <a:rPr lang="en-US" sz="1600" u="none" strike="noStrike" dirty="0" smtClean="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a:effectLst/>
                          <a:latin typeface="Arial" panose="020B0604020202020204" pitchFamily="34" charset="0"/>
                          <a:cs typeface="Arial" panose="020B0604020202020204" pitchFamily="34" charset="0"/>
                        </a:rPr>
                        <a:t>7.20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7.06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6.49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6.56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ja-JP" altLang="en-US" sz="1600" u="none" strike="noStrike" dirty="0">
                          <a:effectLst/>
                          <a:latin typeface="Arial" panose="020B0604020202020204" pitchFamily="34" charset="0"/>
                          <a:cs typeface="Arial" panose="020B0604020202020204" pitchFamily="34" charset="0"/>
                        </a:rPr>
                        <a:t>結合エネギー</a:t>
                      </a:r>
                      <a:r>
                        <a:rPr lang="en-US" altLang="ja-JP" sz="1600" u="none" strike="noStrike" dirty="0">
                          <a:effectLst/>
                          <a:latin typeface="Arial" panose="020B0604020202020204" pitchFamily="34" charset="0"/>
                          <a:cs typeface="Arial" panose="020B0604020202020204" pitchFamily="34" charset="0"/>
                        </a:rPr>
                        <a:t>[</a:t>
                      </a:r>
                      <a:r>
                        <a:rPr lang="en-US" altLang="ja-JP" sz="1600" u="none" strike="noStrike" dirty="0" err="1">
                          <a:effectLst/>
                          <a:latin typeface="Arial" panose="020B0604020202020204" pitchFamily="34" charset="0"/>
                          <a:cs typeface="Arial" panose="020B0604020202020204" pitchFamily="34" charset="0"/>
                        </a:rPr>
                        <a:t>meV</a:t>
                      </a:r>
                      <a:r>
                        <a:rPr lang="en-US" altLang="ja-JP" sz="1600" u="none" strike="noStrike" dirty="0">
                          <a:effectLst/>
                          <a:latin typeface="Arial" panose="020B0604020202020204" pitchFamily="34" charset="0"/>
                          <a:cs typeface="Arial" panose="020B0604020202020204" pitchFamily="34" charset="0"/>
                        </a:rPr>
                        <a:t>/atom</a:t>
                      </a:r>
                      <a:r>
                        <a:rPr lang="en-US" altLang="ja-JP" sz="1600" u="none" strike="noStrike" dirty="0" smtClean="0">
                          <a:effectLst/>
                          <a:latin typeface="Arial" panose="020B0604020202020204" pitchFamily="34" charset="0"/>
                          <a:cs typeface="Arial" panose="020B0604020202020204" pitchFamily="34" charset="0"/>
                        </a:rPr>
                        <a:t>] (no SC)</a:t>
                      </a:r>
                      <a:endParaRPr lang="en-US" altLang="ja-JP"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smtClean="0">
                          <a:effectLst/>
                          <a:latin typeface="Arial" panose="020B0604020202020204" pitchFamily="34" charset="0"/>
                          <a:cs typeface="Arial" panose="020B0604020202020204" pitchFamily="34" charset="0"/>
                        </a:rPr>
                        <a:t>52.7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smtClean="0">
                          <a:effectLst/>
                          <a:latin typeface="Arial" panose="020B0604020202020204" pitchFamily="34" charset="0"/>
                          <a:cs typeface="Arial" panose="020B0604020202020204" pitchFamily="34" charset="0"/>
                        </a:rPr>
                        <a:t>50.7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smtClean="0">
                          <a:effectLst/>
                          <a:latin typeface="Arial" panose="020B0604020202020204" pitchFamily="34" charset="0"/>
                          <a:cs typeface="Arial" panose="020B0604020202020204" pitchFamily="34" charset="0"/>
                        </a:rPr>
                        <a:t>74.2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u="none" strike="noStrike" dirty="0" smtClean="0">
                          <a:effectLst/>
                          <a:latin typeface="Arial" panose="020B0604020202020204" pitchFamily="34" charset="0"/>
                          <a:cs typeface="Arial" panose="020B0604020202020204" pitchFamily="34" charset="0"/>
                        </a:rPr>
                        <a:t>53.9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8" name="テキスト ボックス 7"/>
          <p:cNvSpPr txBox="1"/>
          <p:nvPr/>
        </p:nvSpPr>
        <p:spPr>
          <a:xfrm>
            <a:off x="5780302" y="4059070"/>
            <a:ext cx="2839979" cy="923330"/>
          </a:xfrm>
          <a:prstGeom prst="rect">
            <a:avLst/>
          </a:prstGeom>
          <a:noFill/>
        </p:spPr>
        <p:txBody>
          <a:bodyPr wrap="square" rtlCol="0">
            <a:spAutoFit/>
          </a:bodyPr>
          <a:lstStyle/>
          <a:p>
            <a:r>
              <a:rPr lang="en-US" dirty="0" smtClean="0"/>
              <a:t>2meV </a:t>
            </a:r>
            <a:r>
              <a:rPr lang="ja-JP" altLang="en-US" dirty="0"/>
              <a:t>程度</a:t>
            </a:r>
            <a:r>
              <a:rPr lang="ja-JP" altLang="en-US" dirty="0" smtClean="0"/>
              <a:t> </a:t>
            </a:r>
            <a:r>
              <a:rPr lang="en-US" altLang="ja-JP" dirty="0" smtClean="0"/>
              <a:t>SC </a:t>
            </a:r>
            <a:r>
              <a:rPr lang="ja-JP" altLang="en-US" dirty="0" smtClean="0"/>
              <a:t>と </a:t>
            </a:r>
            <a:r>
              <a:rPr lang="en-US" altLang="ja-JP" dirty="0" err="1" smtClean="0"/>
              <a:t>noSC</a:t>
            </a:r>
            <a:r>
              <a:rPr lang="en-US" altLang="ja-JP" dirty="0" smtClean="0"/>
              <a:t> </a:t>
            </a:r>
            <a:r>
              <a:rPr lang="ja-JP" altLang="en-US" dirty="0" smtClean="0"/>
              <a:t>で結合エネルギーに差がでる。</a:t>
            </a:r>
            <a:endParaRPr lang="en-US" altLang="ja-JP" dirty="0" smtClean="0"/>
          </a:p>
          <a:p>
            <a:pPr algn="just"/>
            <a:r>
              <a:rPr lang="ja-JP" altLang="en-US" dirty="0"/>
              <a:t> 層間</a:t>
            </a:r>
            <a:r>
              <a:rPr lang="ja-JP" altLang="en-US" dirty="0" smtClean="0"/>
              <a:t>距離はほぼ変らない</a:t>
            </a:r>
            <a:endParaRPr lang="en-US" dirty="0"/>
          </a:p>
        </p:txBody>
      </p:sp>
      <p:sp>
        <p:nvSpPr>
          <p:cNvPr id="10" name="正方形/長方形 9"/>
          <p:cNvSpPr/>
          <p:nvPr/>
        </p:nvSpPr>
        <p:spPr>
          <a:xfrm>
            <a:off x="4539"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817714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711"/>
          <a:stretch/>
        </p:blipFill>
        <p:spPr bwMode="auto">
          <a:xfrm>
            <a:off x="0" y="1046199"/>
            <a:ext cx="3647934" cy="57161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descr="C:\Users\hiroto\Desktop\white\touka\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63620" y="243355"/>
            <a:ext cx="998190" cy="100437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hiroto\Desktop\white\touka\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85979" y="182312"/>
            <a:ext cx="1160016" cy="11671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hiroto\Desktop\white\touka\3.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1243" y="-40901"/>
            <a:ext cx="1420513" cy="1429309"/>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hiroto\Desktop\white\touka\4.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05035" y="-13474"/>
            <a:ext cx="1413843" cy="1422597"/>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C:\Users\hiroto\Desktop\white\touka\5.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742107" y="0"/>
            <a:ext cx="1353964" cy="1362348"/>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C:\Users\hiroto\Desktop\white\touka\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739957" y="1128456"/>
            <a:ext cx="1415857" cy="1424624"/>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C:\Users\hiroto\Desktop\white\touka\7.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896846" y="917954"/>
            <a:ext cx="1690489" cy="1700956"/>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C:\Users\hiroto\Desktop\white\touka\8.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659684" y="1059146"/>
            <a:ext cx="1472692" cy="1481811"/>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C:\Users\hiroto\Desktop\white\touka\9.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290654" y="1196752"/>
            <a:ext cx="1202210" cy="1209654"/>
          </a:xfrm>
          <a:prstGeom prst="rect">
            <a:avLst/>
          </a:prstGeom>
          <a:noFill/>
          <a:extLst>
            <a:ext uri="{909E8E84-426E-40DD-AFC4-6F175D3DCCD1}">
              <a14:hiddenFill xmlns="" xmlns:a14="http://schemas.microsoft.com/office/drawing/2010/main">
                <a:solidFill>
                  <a:srgbClr val="FFFFFF"/>
                </a:solidFill>
              </a14:hiddenFill>
            </a:ext>
          </a:extLst>
        </p:spPr>
      </p:pic>
      <p:pic>
        <p:nvPicPr>
          <p:cNvPr id="2059" name="Picture 11" descr="C:\Users\hiroto\Desktop\white\touka\10.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848308" y="2168087"/>
            <a:ext cx="1588677" cy="1598514"/>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C:\Users\hiroto\Desktop\white\touka\11.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294831" y="2174217"/>
            <a:ext cx="1341487" cy="1349793"/>
          </a:xfrm>
          <a:prstGeom prst="rect">
            <a:avLst/>
          </a:prstGeom>
          <a:noFill/>
          <a:extLst>
            <a:ext uri="{909E8E84-426E-40DD-AFC4-6F175D3DCCD1}">
              <a14:hiddenFill xmlns="" xmlns:a14="http://schemas.microsoft.com/office/drawing/2010/main">
                <a:solidFill>
                  <a:srgbClr val="FFFFFF"/>
                </a:solidFill>
              </a14:hiddenFill>
            </a:ext>
          </a:extLst>
        </p:spPr>
      </p:pic>
      <p:pic>
        <p:nvPicPr>
          <p:cNvPr id="2061" name="Picture 13" descr="C:\Users\hiroto\Desktop\white\touka\12.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043899" y="2136376"/>
            <a:ext cx="1416705" cy="1425477"/>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C:\Users\hiroto\Desktop\white\touka\13.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659684" y="2307256"/>
            <a:ext cx="1246877" cy="1254597"/>
          </a:xfrm>
          <a:prstGeom prst="rect">
            <a:avLst/>
          </a:prstGeom>
          <a:noFill/>
          <a:extLst>
            <a:ext uri="{909E8E84-426E-40DD-AFC4-6F175D3DCCD1}">
              <a14:hiddenFill xmlns="" xmlns:a14="http://schemas.microsoft.com/office/drawing/2010/main">
                <a:solidFill>
                  <a:srgbClr val="FFFFFF"/>
                </a:solidFill>
              </a14:hiddenFill>
            </a:ext>
          </a:extLst>
        </p:spPr>
      </p:pic>
      <p:pic>
        <p:nvPicPr>
          <p:cNvPr id="2063" name="Picture 15" descr="C:\Users\hiroto\Desktop\white\touka\14.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135976" y="3284984"/>
            <a:ext cx="1625840" cy="1635907"/>
          </a:xfrm>
          <a:prstGeom prst="rect">
            <a:avLst/>
          </a:prstGeom>
          <a:noFill/>
          <a:extLst>
            <a:ext uri="{909E8E84-426E-40DD-AFC4-6F175D3DCCD1}">
              <a14:hiddenFill xmlns="" xmlns:a14="http://schemas.microsoft.com/office/drawing/2010/main">
                <a:solidFill>
                  <a:srgbClr val="FFFFFF"/>
                </a:solidFill>
              </a14:hiddenFill>
            </a:ext>
          </a:extLst>
        </p:spPr>
      </p:pic>
      <p:pic>
        <p:nvPicPr>
          <p:cNvPr id="2064" name="Picture 16" descr="C:\Users\hiroto\Desktop\white\touka\15.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5769831" y="3205816"/>
            <a:ext cx="1762328" cy="1773241"/>
          </a:xfrm>
          <a:prstGeom prst="rect">
            <a:avLst/>
          </a:prstGeom>
          <a:noFill/>
          <a:extLst>
            <a:ext uri="{909E8E84-426E-40DD-AFC4-6F175D3DCCD1}">
              <a14:hiddenFill xmlns="" xmlns:a14="http://schemas.microsoft.com/office/drawing/2010/main">
                <a:solidFill>
                  <a:srgbClr val="FFFFFF"/>
                </a:solidFill>
              </a14:hiddenFill>
            </a:ext>
          </a:extLst>
        </p:spPr>
      </p:pic>
      <p:pic>
        <p:nvPicPr>
          <p:cNvPr id="2067" name="Picture 19" descr="C:\Users\hiroto\Desktop\white\touka\16.pn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7662351" y="3427633"/>
            <a:ext cx="1321425" cy="1329607"/>
          </a:xfrm>
          <a:prstGeom prst="rect">
            <a:avLst/>
          </a:prstGeom>
          <a:noFill/>
          <a:extLst>
            <a:ext uri="{909E8E84-426E-40DD-AFC4-6F175D3DCCD1}">
              <a14:hiddenFill xmlns="" xmlns:a14="http://schemas.microsoft.com/office/drawing/2010/main">
                <a:solidFill>
                  <a:srgbClr val="FFFFFF"/>
                </a:solidFill>
              </a14:hiddenFill>
            </a:ext>
          </a:extLst>
        </p:spPr>
      </p:pic>
      <p:pic>
        <p:nvPicPr>
          <p:cNvPr id="2068" name="Picture 20" descr="C:\Users\hiroto\Desktop\white\touka\17.png"/>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4385923" y="4573040"/>
            <a:ext cx="1116116" cy="1123027"/>
          </a:xfrm>
          <a:prstGeom prst="rect">
            <a:avLst/>
          </a:prstGeom>
          <a:noFill/>
          <a:extLst>
            <a:ext uri="{909E8E84-426E-40DD-AFC4-6F175D3DCCD1}">
              <a14:hiddenFill xmlns="" xmlns:a14="http://schemas.microsoft.com/office/drawing/2010/main">
                <a:solidFill>
                  <a:srgbClr val="FFFFFF"/>
                </a:solidFill>
              </a14:hiddenFill>
            </a:ext>
          </a:extLst>
        </p:spPr>
      </p:pic>
      <p:pic>
        <p:nvPicPr>
          <p:cNvPr id="2069" name="Picture 21" descr="C:\Users\hiroto\Desktop\white\touka\18.pn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6007467" y="4479098"/>
            <a:ext cx="1302842" cy="1310909"/>
          </a:xfrm>
          <a:prstGeom prst="rect">
            <a:avLst/>
          </a:prstGeom>
          <a:noFill/>
          <a:extLst>
            <a:ext uri="{909E8E84-426E-40DD-AFC4-6F175D3DCCD1}">
              <a14:hiddenFill xmlns="" xmlns:a14="http://schemas.microsoft.com/office/drawing/2010/main">
                <a:solidFill>
                  <a:srgbClr val="FFFFFF"/>
                </a:solidFill>
              </a14:hiddenFill>
            </a:ext>
          </a:extLst>
        </p:spPr>
      </p:pic>
      <p:pic>
        <p:nvPicPr>
          <p:cNvPr id="2070" name="Picture 22" descr="C:\Users\hiroto\Desktop\white\touka\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573095" y="4585313"/>
            <a:ext cx="1061924" cy="1068499"/>
          </a:xfrm>
          <a:prstGeom prst="rect">
            <a:avLst/>
          </a:prstGeom>
          <a:noFill/>
          <a:extLst>
            <a:ext uri="{909E8E84-426E-40DD-AFC4-6F175D3DCCD1}">
              <a14:hiddenFill xmlns="" xmlns:a14="http://schemas.microsoft.com/office/drawing/2010/main">
                <a:solidFill>
                  <a:srgbClr val="FFFFFF"/>
                </a:solidFill>
              </a14:hiddenFill>
            </a:ext>
          </a:extLst>
        </p:spPr>
      </p:pic>
      <p:pic>
        <p:nvPicPr>
          <p:cNvPr id="2071" name="Picture 23" descr="C:\Users\hiroto\Desktop\white\touka\20.png"/>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4201527" y="5236081"/>
            <a:ext cx="1611938" cy="1621919"/>
          </a:xfrm>
          <a:prstGeom prst="rect">
            <a:avLst/>
          </a:prstGeom>
          <a:noFill/>
          <a:extLst>
            <a:ext uri="{909E8E84-426E-40DD-AFC4-6F175D3DCCD1}">
              <a14:hiddenFill xmlns="" xmlns:a14="http://schemas.microsoft.com/office/drawing/2010/main">
                <a:solidFill>
                  <a:srgbClr val="FFFFFF"/>
                </a:solidFill>
              </a14:hiddenFill>
            </a:ext>
          </a:extLst>
        </p:spPr>
      </p:pic>
      <p:pic>
        <p:nvPicPr>
          <p:cNvPr id="2072" name="Picture 24" descr="C:\Users\hiroto\Desktop\white\touka\21.png"/>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6022233" y="5291342"/>
            <a:ext cx="1502095" cy="1511396"/>
          </a:xfrm>
          <a:prstGeom prst="rect">
            <a:avLst/>
          </a:prstGeom>
          <a:noFill/>
          <a:extLst>
            <a:ext uri="{909E8E84-426E-40DD-AFC4-6F175D3DCCD1}">
              <a14:hiddenFill xmlns="" xmlns:a14="http://schemas.microsoft.com/office/drawing/2010/main">
                <a:solidFill>
                  <a:srgbClr val="FFFFFF"/>
                </a:solidFill>
              </a14:hiddenFill>
            </a:ext>
          </a:extLst>
        </p:spPr>
      </p:pic>
      <p:pic>
        <p:nvPicPr>
          <p:cNvPr id="2073" name="Picture 25" descr="C:\Users\hiroto\Desktop\white\touka\22.png"/>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7436657" y="5365217"/>
            <a:ext cx="1547119" cy="155669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テキスト ボックス 4"/>
          <p:cNvSpPr txBox="1"/>
          <p:nvPr/>
        </p:nvSpPr>
        <p:spPr>
          <a:xfrm>
            <a:off x="1692740" y="243355"/>
            <a:ext cx="301686"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30" name="テキスト ボックス 29"/>
          <p:cNvSpPr txBox="1"/>
          <p:nvPr/>
        </p:nvSpPr>
        <p:spPr>
          <a:xfrm>
            <a:off x="2968579" y="243355"/>
            <a:ext cx="301686"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31" name="テキスト ボックス 30"/>
          <p:cNvSpPr txBox="1"/>
          <p:nvPr/>
        </p:nvSpPr>
        <p:spPr>
          <a:xfrm>
            <a:off x="4213160" y="243355"/>
            <a:ext cx="301686" cy="369332"/>
          </a:xfrm>
          <a:prstGeom prst="rect">
            <a:avLst/>
          </a:prstGeom>
          <a:noFill/>
        </p:spPr>
        <p:txBody>
          <a:bodyPr wrap="none" rtlCol="0">
            <a:spAutoFit/>
          </a:bodyPr>
          <a:lstStyle/>
          <a:p>
            <a:r>
              <a:rPr kumimoji="1" lang="en-US" altLang="ja-JP" dirty="0" smtClean="0"/>
              <a:t>3</a:t>
            </a:r>
            <a:endParaRPr kumimoji="1" lang="ja-JP" altLang="en-US" dirty="0"/>
          </a:p>
        </p:txBody>
      </p:sp>
      <p:sp>
        <p:nvSpPr>
          <p:cNvPr id="32" name="テキスト ボックス 31"/>
          <p:cNvSpPr txBox="1"/>
          <p:nvPr/>
        </p:nvSpPr>
        <p:spPr>
          <a:xfrm>
            <a:off x="5898236" y="243355"/>
            <a:ext cx="30168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33" name="テキスト ボックス 32"/>
          <p:cNvSpPr txBox="1"/>
          <p:nvPr/>
        </p:nvSpPr>
        <p:spPr>
          <a:xfrm>
            <a:off x="7685353" y="243355"/>
            <a:ext cx="301686" cy="369332"/>
          </a:xfrm>
          <a:prstGeom prst="rect">
            <a:avLst/>
          </a:prstGeom>
          <a:noFill/>
        </p:spPr>
        <p:txBody>
          <a:bodyPr wrap="none" rtlCol="0">
            <a:spAutoFit/>
          </a:bodyPr>
          <a:lstStyle/>
          <a:p>
            <a:r>
              <a:rPr kumimoji="1" lang="en-US" altLang="ja-JP" dirty="0" smtClean="0"/>
              <a:t>5</a:t>
            </a:r>
            <a:endParaRPr kumimoji="1" lang="ja-JP" altLang="en-US" dirty="0"/>
          </a:p>
        </p:txBody>
      </p:sp>
      <p:sp>
        <p:nvSpPr>
          <p:cNvPr id="34" name="テキスト ボックス 33"/>
          <p:cNvSpPr txBox="1"/>
          <p:nvPr/>
        </p:nvSpPr>
        <p:spPr>
          <a:xfrm>
            <a:off x="2968579" y="1349511"/>
            <a:ext cx="301686" cy="369332"/>
          </a:xfrm>
          <a:prstGeom prst="rect">
            <a:avLst/>
          </a:prstGeom>
          <a:noFill/>
        </p:spPr>
        <p:txBody>
          <a:bodyPr wrap="none" rtlCol="0">
            <a:spAutoFit/>
          </a:bodyPr>
          <a:lstStyle/>
          <a:p>
            <a:r>
              <a:rPr kumimoji="1" lang="en-US" altLang="ja-JP" dirty="0" smtClean="0"/>
              <a:t>6</a:t>
            </a:r>
            <a:endParaRPr kumimoji="1" lang="ja-JP" altLang="en-US" dirty="0"/>
          </a:p>
        </p:txBody>
      </p:sp>
      <p:sp>
        <p:nvSpPr>
          <p:cNvPr id="35" name="テキスト ボックス 34"/>
          <p:cNvSpPr txBox="1"/>
          <p:nvPr/>
        </p:nvSpPr>
        <p:spPr>
          <a:xfrm>
            <a:off x="4213160" y="1329141"/>
            <a:ext cx="301686" cy="369332"/>
          </a:xfrm>
          <a:prstGeom prst="rect">
            <a:avLst/>
          </a:prstGeom>
          <a:noFill/>
        </p:spPr>
        <p:txBody>
          <a:bodyPr wrap="none" rtlCol="0">
            <a:spAutoFit/>
          </a:bodyPr>
          <a:lstStyle/>
          <a:p>
            <a:r>
              <a:rPr kumimoji="1" lang="en-US" altLang="ja-JP" dirty="0" smtClean="0"/>
              <a:t>7</a:t>
            </a:r>
            <a:endParaRPr kumimoji="1" lang="ja-JP" altLang="en-US" dirty="0"/>
          </a:p>
        </p:txBody>
      </p:sp>
      <p:sp>
        <p:nvSpPr>
          <p:cNvPr id="36" name="テキスト ボックス 35"/>
          <p:cNvSpPr txBox="1"/>
          <p:nvPr/>
        </p:nvSpPr>
        <p:spPr>
          <a:xfrm>
            <a:off x="5898236" y="1329141"/>
            <a:ext cx="301686" cy="369332"/>
          </a:xfrm>
          <a:prstGeom prst="rect">
            <a:avLst/>
          </a:prstGeom>
          <a:noFill/>
        </p:spPr>
        <p:txBody>
          <a:bodyPr wrap="none" rtlCol="0">
            <a:spAutoFit/>
          </a:bodyPr>
          <a:lstStyle/>
          <a:p>
            <a:r>
              <a:rPr kumimoji="1" lang="en-US" altLang="ja-JP" dirty="0" smtClean="0"/>
              <a:t>8</a:t>
            </a:r>
            <a:endParaRPr kumimoji="1" lang="ja-JP" altLang="en-US" dirty="0"/>
          </a:p>
        </p:txBody>
      </p:sp>
      <p:sp>
        <p:nvSpPr>
          <p:cNvPr id="37" name="テキスト ボックス 36"/>
          <p:cNvSpPr txBox="1"/>
          <p:nvPr/>
        </p:nvSpPr>
        <p:spPr>
          <a:xfrm>
            <a:off x="7685353" y="1388408"/>
            <a:ext cx="301686" cy="369332"/>
          </a:xfrm>
          <a:prstGeom prst="rect">
            <a:avLst/>
          </a:prstGeom>
          <a:noFill/>
        </p:spPr>
        <p:txBody>
          <a:bodyPr wrap="none" rtlCol="0">
            <a:spAutoFit/>
          </a:bodyPr>
          <a:lstStyle/>
          <a:p>
            <a:r>
              <a:rPr kumimoji="1" lang="en-US" altLang="ja-JP" dirty="0" smtClean="0"/>
              <a:t>9</a:t>
            </a:r>
            <a:endParaRPr kumimoji="1" lang="ja-JP" altLang="en-US" dirty="0"/>
          </a:p>
        </p:txBody>
      </p:sp>
      <p:sp>
        <p:nvSpPr>
          <p:cNvPr id="38" name="テキスト ボックス 37"/>
          <p:cNvSpPr txBox="1"/>
          <p:nvPr/>
        </p:nvSpPr>
        <p:spPr>
          <a:xfrm>
            <a:off x="2910070" y="2479781"/>
            <a:ext cx="418704" cy="369332"/>
          </a:xfrm>
          <a:prstGeom prst="rect">
            <a:avLst/>
          </a:prstGeom>
          <a:noFill/>
        </p:spPr>
        <p:txBody>
          <a:bodyPr wrap="none" rtlCol="0">
            <a:spAutoFit/>
          </a:bodyPr>
          <a:lstStyle/>
          <a:p>
            <a:r>
              <a:rPr lang="en-US" altLang="ja-JP" dirty="0"/>
              <a:t>1</a:t>
            </a:r>
            <a:r>
              <a:rPr kumimoji="1" lang="en-US" altLang="ja-JP" dirty="0" smtClean="0"/>
              <a:t>0</a:t>
            </a:r>
            <a:endParaRPr kumimoji="1" lang="ja-JP" altLang="en-US" dirty="0"/>
          </a:p>
        </p:txBody>
      </p:sp>
      <p:sp>
        <p:nvSpPr>
          <p:cNvPr id="39" name="テキスト ボックス 38"/>
          <p:cNvSpPr txBox="1"/>
          <p:nvPr/>
        </p:nvSpPr>
        <p:spPr>
          <a:xfrm>
            <a:off x="4201527" y="2479781"/>
            <a:ext cx="418704" cy="369332"/>
          </a:xfrm>
          <a:prstGeom prst="rect">
            <a:avLst/>
          </a:prstGeom>
          <a:noFill/>
        </p:spPr>
        <p:txBody>
          <a:bodyPr wrap="none" rtlCol="0">
            <a:spAutoFit/>
          </a:bodyPr>
          <a:lstStyle/>
          <a:p>
            <a:r>
              <a:rPr lang="en-US" altLang="ja-JP" dirty="0" smtClean="0"/>
              <a:t>11</a:t>
            </a:r>
            <a:endParaRPr kumimoji="1" lang="ja-JP" altLang="en-US" dirty="0"/>
          </a:p>
        </p:txBody>
      </p:sp>
      <p:sp>
        <p:nvSpPr>
          <p:cNvPr id="40" name="テキスト ボックス 39"/>
          <p:cNvSpPr txBox="1"/>
          <p:nvPr/>
        </p:nvSpPr>
        <p:spPr>
          <a:xfrm>
            <a:off x="5898236" y="2540957"/>
            <a:ext cx="418704"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41" name="テキスト ボックス 40"/>
          <p:cNvSpPr txBox="1"/>
          <p:nvPr/>
        </p:nvSpPr>
        <p:spPr>
          <a:xfrm>
            <a:off x="7685353" y="2540957"/>
            <a:ext cx="418704" cy="369332"/>
          </a:xfrm>
          <a:prstGeom prst="rect">
            <a:avLst/>
          </a:prstGeom>
          <a:noFill/>
        </p:spPr>
        <p:txBody>
          <a:bodyPr wrap="none" rtlCol="0">
            <a:spAutoFit/>
          </a:bodyPr>
          <a:lstStyle/>
          <a:p>
            <a:r>
              <a:rPr kumimoji="1" lang="en-US" altLang="ja-JP" dirty="0" smtClean="0"/>
              <a:t>13</a:t>
            </a:r>
            <a:endParaRPr kumimoji="1" lang="ja-JP" altLang="en-US" dirty="0"/>
          </a:p>
        </p:txBody>
      </p:sp>
      <p:sp>
        <p:nvSpPr>
          <p:cNvPr id="42" name="テキスト ボックス 41"/>
          <p:cNvSpPr txBox="1"/>
          <p:nvPr/>
        </p:nvSpPr>
        <p:spPr>
          <a:xfrm>
            <a:off x="4213160" y="3723105"/>
            <a:ext cx="418704" cy="369332"/>
          </a:xfrm>
          <a:prstGeom prst="rect">
            <a:avLst/>
          </a:prstGeom>
          <a:noFill/>
        </p:spPr>
        <p:txBody>
          <a:bodyPr wrap="none" rtlCol="0">
            <a:spAutoFit/>
          </a:bodyPr>
          <a:lstStyle/>
          <a:p>
            <a:r>
              <a:rPr kumimoji="1" lang="en-US" altLang="ja-JP" dirty="0" smtClean="0"/>
              <a:t>14</a:t>
            </a:r>
            <a:endParaRPr kumimoji="1" lang="ja-JP" altLang="en-US" dirty="0"/>
          </a:p>
        </p:txBody>
      </p:sp>
      <p:sp>
        <p:nvSpPr>
          <p:cNvPr id="43" name="テキスト ボックス 42"/>
          <p:cNvSpPr txBox="1"/>
          <p:nvPr/>
        </p:nvSpPr>
        <p:spPr>
          <a:xfrm>
            <a:off x="5898236" y="3723105"/>
            <a:ext cx="418704" cy="369332"/>
          </a:xfrm>
          <a:prstGeom prst="rect">
            <a:avLst/>
          </a:prstGeom>
          <a:noFill/>
        </p:spPr>
        <p:txBody>
          <a:bodyPr wrap="none" rtlCol="0">
            <a:spAutoFit/>
          </a:bodyPr>
          <a:lstStyle/>
          <a:p>
            <a:r>
              <a:rPr kumimoji="1" lang="en-US" altLang="ja-JP" dirty="0" smtClean="0"/>
              <a:t>15</a:t>
            </a:r>
            <a:endParaRPr kumimoji="1" lang="ja-JP" altLang="en-US" dirty="0"/>
          </a:p>
        </p:txBody>
      </p:sp>
      <p:sp>
        <p:nvSpPr>
          <p:cNvPr id="46" name="テキスト ボックス 45"/>
          <p:cNvSpPr txBox="1"/>
          <p:nvPr/>
        </p:nvSpPr>
        <p:spPr>
          <a:xfrm>
            <a:off x="7626844" y="3723104"/>
            <a:ext cx="418704" cy="369332"/>
          </a:xfrm>
          <a:prstGeom prst="rect">
            <a:avLst/>
          </a:prstGeom>
          <a:noFill/>
        </p:spPr>
        <p:txBody>
          <a:bodyPr wrap="none" rtlCol="0">
            <a:spAutoFit/>
          </a:bodyPr>
          <a:lstStyle/>
          <a:p>
            <a:r>
              <a:rPr kumimoji="1" lang="en-US" altLang="ja-JP" dirty="0" smtClean="0"/>
              <a:t>16</a:t>
            </a:r>
            <a:endParaRPr kumimoji="1" lang="ja-JP" altLang="en-US" dirty="0"/>
          </a:p>
        </p:txBody>
      </p:sp>
      <p:sp>
        <p:nvSpPr>
          <p:cNvPr id="47" name="テキスト ボックス 46"/>
          <p:cNvSpPr txBox="1"/>
          <p:nvPr/>
        </p:nvSpPr>
        <p:spPr>
          <a:xfrm>
            <a:off x="4213160" y="4620323"/>
            <a:ext cx="418704" cy="369332"/>
          </a:xfrm>
          <a:prstGeom prst="rect">
            <a:avLst/>
          </a:prstGeom>
          <a:noFill/>
        </p:spPr>
        <p:txBody>
          <a:bodyPr wrap="none" rtlCol="0">
            <a:spAutoFit/>
          </a:bodyPr>
          <a:lstStyle/>
          <a:p>
            <a:r>
              <a:rPr kumimoji="1" lang="en-US" altLang="ja-JP" dirty="0" smtClean="0"/>
              <a:t>17</a:t>
            </a:r>
            <a:endParaRPr kumimoji="1" lang="ja-JP" altLang="en-US" dirty="0"/>
          </a:p>
        </p:txBody>
      </p:sp>
      <p:sp>
        <p:nvSpPr>
          <p:cNvPr id="49" name="テキスト ボックス 48"/>
          <p:cNvSpPr txBox="1"/>
          <p:nvPr/>
        </p:nvSpPr>
        <p:spPr>
          <a:xfrm>
            <a:off x="7626844" y="4620224"/>
            <a:ext cx="418704" cy="369332"/>
          </a:xfrm>
          <a:prstGeom prst="rect">
            <a:avLst/>
          </a:prstGeom>
          <a:noFill/>
        </p:spPr>
        <p:txBody>
          <a:bodyPr wrap="none" rtlCol="0">
            <a:spAutoFit/>
          </a:bodyPr>
          <a:lstStyle/>
          <a:p>
            <a:r>
              <a:rPr lang="en-US" altLang="ja-JP" dirty="0" smtClean="0"/>
              <a:t>19</a:t>
            </a:r>
            <a:endParaRPr kumimoji="1" lang="ja-JP" altLang="en-US" dirty="0"/>
          </a:p>
        </p:txBody>
      </p:sp>
      <p:sp>
        <p:nvSpPr>
          <p:cNvPr id="50" name="テキスト ボックス 49"/>
          <p:cNvSpPr txBox="1"/>
          <p:nvPr/>
        </p:nvSpPr>
        <p:spPr>
          <a:xfrm>
            <a:off x="4213160" y="5680298"/>
            <a:ext cx="418704" cy="369332"/>
          </a:xfrm>
          <a:prstGeom prst="rect">
            <a:avLst/>
          </a:prstGeom>
          <a:noFill/>
        </p:spPr>
        <p:txBody>
          <a:bodyPr wrap="none" rtlCol="0">
            <a:spAutoFit/>
          </a:bodyPr>
          <a:lstStyle/>
          <a:p>
            <a:r>
              <a:rPr lang="en-US" altLang="ja-JP" dirty="0" smtClean="0"/>
              <a:t>20</a:t>
            </a:r>
            <a:endParaRPr kumimoji="1" lang="ja-JP" altLang="en-US" dirty="0"/>
          </a:p>
        </p:txBody>
      </p:sp>
      <p:sp>
        <p:nvSpPr>
          <p:cNvPr id="51" name="テキスト ボックス 50"/>
          <p:cNvSpPr txBox="1"/>
          <p:nvPr/>
        </p:nvSpPr>
        <p:spPr>
          <a:xfrm>
            <a:off x="5898236" y="5677708"/>
            <a:ext cx="418704" cy="369332"/>
          </a:xfrm>
          <a:prstGeom prst="rect">
            <a:avLst/>
          </a:prstGeom>
          <a:noFill/>
        </p:spPr>
        <p:txBody>
          <a:bodyPr wrap="none" rtlCol="0">
            <a:spAutoFit/>
          </a:bodyPr>
          <a:lstStyle/>
          <a:p>
            <a:r>
              <a:rPr kumimoji="1" lang="en-US" altLang="ja-JP" dirty="0" smtClean="0"/>
              <a:t>21</a:t>
            </a:r>
            <a:endParaRPr kumimoji="1" lang="ja-JP" altLang="en-US" dirty="0"/>
          </a:p>
        </p:txBody>
      </p:sp>
      <p:sp>
        <p:nvSpPr>
          <p:cNvPr id="52" name="テキスト ボックス 51"/>
          <p:cNvSpPr txBox="1"/>
          <p:nvPr/>
        </p:nvSpPr>
        <p:spPr>
          <a:xfrm>
            <a:off x="7685353" y="5677708"/>
            <a:ext cx="418704" cy="369332"/>
          </a:xfrm>
          <a:prstGeom prst="rect">
            <a:avLst/>
          </a:prstGeom>
          <a:noFill/>
        </p:spPr>
        <p:txBody>
          <a:bodyPr wrap="none" rtlCol="0">
            <a:spAutoFit/>
          </a:bodyPr>
          <a:lstStyle/>
          <a:p>
            <a:r>
              <a:rPr kumimoji="1" lang="en-US" altLang="ja-JP" dirty="0" smtClean="0"/>
              <a:t>22</a:t>
            </a:r>
            <a:endParaRPr kumimoji="1" lang="ja-JP" altLang="en-US" dirty="0"/>
          </a:p>
        </p:txBody>
      </p:sp>
      <p:sp>
        <p:nvSpPr>
          <p:cNvPr id="53" name="テキスト ボックス 52"/>
          <p:cNvSpPr txBox="1"/>
          <p:nvPr/>
        </p:nvSpPr>
        <p:spPr>
          <a:xfrm>
            <a:off x="5898236" y="4620224"/>
            <a:ext cx="418704" cy="369332"/>
          </a:xfrm>
          <a:prstGeom prst="rect">
            <a:avLst/>
          </a:prstGeom>
          <a:noFill/>
        </p:spPr>
        <p:txBody>
          <a:bodyPr wrap="none" rtlCol="0">
            <a:spAutoFit/>
          </a:bodyPr>
          <a:lstStyle/>
          <a:p>
            <a:r>
              <a:rPr lang="en-US" altLang="ja-JP" dirty="0"/>
              <a:t>1</a:t>
            </a:r>
            <a:r>
              <a:rPr kumimoji="1" lang="en-US" altLang="ja-JP" dirty="0" smtClean="0"/>
              <a:t>8</a:t>
            </a:r>
            <a:endParaRPr kumimoji="1" lang="ja-JP" altLang="en-US" dirty="0"/>
          </a:p>
        </p:txBody>
      </p:sp>
      <p:sp>
        <p:nvSpPr>
          <p:cNvPr id="2" name="テキスト ボックス 1"/>
          <p:cNvSpPr txBox="1"/>
          <p:nvPr/>
        </p:nvSpPr>
        <p:spPr>
          <a:xfrm>
            <a:off x="40121" y="681174"/>
            <a:ext cx="2238100" cy="461665"/>
          </a:xfrm>
          <a:prstGeom prst="rect">
            <a:avLst/>
          </a:prstGeom>
          <a:noFill/>
        </p:spPr>
        <p:txBody>
          <a:bodyPr wrap="square" rtlCol="0">
            <a:spAutoFit/>
          </a:bodyPr>
          <a:lstStyle/>
          <a:p>
            <a:r>
              <a:rPr lang="en-US" sz="2400" dirty="0" smtClean="0"/>
              <a:t>S22 dataset list</a:t>
            </a:r>
          </a:p>
        </p:txBody>
      </p:sp>
    </p:spTree>
    <p:extLst>
      <p:ext uri="{BB962C8B-B14F-4D97-AF65-F5344CB8AC3E}">
        <p14:creationId xmlns="" xmlns:p14="http://schemas.microsoft.com/office/powerpoint/2010/main" val="1455145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i="1" dirty="0" smtClean="0"/>
              <a:t>Benchmarks on set S22</a:t>
            </a:r>
            <a:endParaRPr lang="en-US" i="1" dirty="0"/>
          </a:p>
        </p:txBody>
      </p:sp>
      <p:sp>
        <p:nvSpPr>
          <p:cNvPr id="5" name="テキスト ボックス 4"/>
          <p:cNvSpPr txBox="1"/>
          <p:nvPr/>
        </p:nvSpPr>
        <p:spPr>
          <a:xfrm>
            <a:off x="107504" y="1412776"/>
            <a:ext cx="5760640" cy="369332"/>
          </a:xfrm>
          <a:prstGeom prst="rect">
            <a:avLst/>
          </a:prstGeom>
          <a:noFill/>
        </p:spPr>
        <p:txBody>
          <a:bodyPr wrap="square" rtlCol="0">
            <a:spAutoFit/>
          </a:bodyPr>
          <a:lstStyle/>
          <a:p>
            <a:r>
              <a:rPr lang="ja-JP" altLang="en-US" dirty="0" smtClean="0"/>
              <a:t>汎関数ごとに</a:t>
            </a:r>
            <a:r>
              <a:rPr lang="en-US" altLang="ja-JP" dirty="0" smtClean="0"/>
              <a:t>S22 </a:t>
            </a:r>
            <a:r>
              <a:rPr lang="ja-JP" altLang="en-US" dirty="0" smtClean="0"/>
              <a:t>の </a:t>
            </a:r>
            <a:r>
              <a:rPr lang="en-US" altLang="ja-JP" dirty="0" smtClean="0"/>
              <a:t>benchmark </a:t>
            </a:r>
            <a:r>
              <a:rPr lang="ja-JP" altLang="en-US" dirty="0" smtClean="0"/>
              <a:t>が大抵おこなわれている。</a:t>
            </a:r>
            <a:endParaRPr lang="en-US" altLang="ja-JP" dirty="0" smtClean="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844824"/>
            <a:ext cx="4608512" cy="19507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31150"/>
          <a:stretch/>
        </p:blipFill>
        <p:spPr bwMode="auto">
          <a:xfrm>
            <a:off x="252329" y="3717032"/>
            <a:ext cx="4391679" cy="29491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正方形/長方形 7"/>
          <p:cNvSpPr/>
          <p:nvPr/>
        </p:nvSpPr>
        <p:spPr>
          <a:xfrm>
            <a:off x="4860032" y="4911829"/>
            <a:ext cx="4572000" cy="1754326"/>
          </a:xfrm>
          <a:prstGeom prst="rect">
            <a:avLst/>
          </a:prstGeom>
        </p:spPr>
        <p:txBody>
          <a:bodyPr>
            <a:spAutoFit/>
          </a:bodyPr>
          <a:lstStyle/>
          <a:p>
            <a:r>
              <a:rPr lang="en-US" dirty="0"/>
              <a:t>R. Sabatini, T. </a:t>
            </a:r>
            <a:r>
              <a:rPr lang="en-US" dirty="0" err="1"/>
              <a:t>Gorni</a:t>
            </a:r>
            <a:r>
              <a:rPr lang="en-US" dirty="0"/>
              <a:t>, S. </a:t>
            </a:r>
            <a:r>
              <a:rPr lang="en-US" dirty="0" err="1"/>
              <a:t>Gironcli</a:t>
            </a:r>
            <a:r>
              <a:rPr lang="en-US" dirty="0"/>
              <a:t>, Phys. Rev. B , </a:t>
            </a:r>
            <a:r>
              <a:rPr lang="en-US" b="1" dirty="0"/>
              <a:t>87</a:t>
            </a:r>
            <a:r>
              <a:rPr lang="en-US" dirty="0"/>
              <a:t>, 041108 (2013</a:t>
            </a:r>
            <a:r>
              <a:rPr lang="en-US" dirty="0" smtClean="0"/>
              <a:t>)</a:t>
            </a:r>
          </a:p>
          <a:p>
            <a:r>
              <a:rPr lang="da-DK" dirty="0" smtClean="0"/>
              <a:t>Lee </a:t>
            </a:r>
            <a:r>
              <a:rPr lang="da-DK" i="1" dirty="0" smtClean="0"/>
              <a:t>et al</a:t>
            </a:r>
            <a:r>
              <a:rPr lang="da-DK" dirty="0" smtClean="0"/>
              <a:t>., PRB </a:t>
            </a:r>
            <a:r>
              <a:rPr lang="da-DK" b="1" dirty="0" smtClean="0"/>
              <a:t>82</a:t>
            </a:r>
            <a:r>
              <a:rPr lang="da-DK" dirty="0" smtClean="0"/>
              <a:t>, 081101 (2010) </a:t>
            </a:r>
            <a:endParaRPr lang="en-US" dirty="0" smtClean="0"/>
          </a:p>
          <a:p>
            <a:r>
              <a:rPr lang="en-US" dirty="0" smtClean="0"/>
              <a:t>J. </a:t>
            </a:r>
            <a:r>
              <a:rPr lang="en-US" dirty="0" err="1" smtClean="0"/>
              <a:t>Klimeš</a:t>
            </a:r>
            <a:r>
              <a:rPr lang="en-US" dirty="0" smtClean="0"/>
              <a:t> </a:t>
            </a:r>
            <a:r>
              <a:rPr lang="en-US" i="1" dirty="0" smtClean="0"/>
              <a:t>et al.,</a:t>
            </a:r>
            <a:r>
              <a:rPr lang="en-US" dirty="0" smtClean="0"/>
              <a:t> J. Phys.: </a:t>
            </a:r>
            <a:r>
              <a:rPr lang="en-US" dirty="0" err="1" smtClean="0"/>
              <a:t>Condens</a:t>
            </a:r>
            <a:r>
              <a:rPr lang="en-US" dirty="0" smtClean="0"/>
              <a:t>. Matter </a:t>
            </a:r>
            <a:r>
              <a:rPr lang="en-US" b="1" dirty="0" smtClean="0"/>
              <a:t>22</a:t>
            </a:r>
            <a:r>
              <a:rPr lang="en-US" dirty="0" smtClean="0"/>
              <a:t>, 022201 (2010)</a:t>
            </a:r>
          </a:p>
          <a:p>
            <a:endParaRPr lang="en-US" dirty="0"/>
          </a:p>
        </p:txBody>
      </p:sp>
      <p:sp>
        <p:nvSpPr>
          <p:cNvPr id="9" name="正方形/長方形 8"/>
          <p:cNvSpPr/>
          <p:nvPr/>
        </p:nvSpPr>
        <p:spPr>
          <a:xfrm>
            <a:off x="4539"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4008" y="1939522"/>
            <a:ext cx="4457960" cy="28812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85112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524466"/>
            <a:ext cx="6467698" cy="55446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正方形/長方形 4"/>
          <p:cNvSpPr/>
          <p:nvPr/>
        </p:nvSpPr>
        <p:spPr>
          <a:xfrm>
            <a:off x="3490887" y="5884416"/>
            <a:ext cx="4125938" cy="369332"/>
          </a:xfrm>
          <a:prstGeom prst="rect">
            <a:avLst/>
          </a:prstGeom>
        </p:spPr>
        <p:txBody>
          <a:bodyPr wrap="none">
            <a:spAutoFit/>
          </a:bodyPr>
          <a:lstStyle/>
          <a:p>
            <a:r>
              <a:rPr lang="en-US" dirty="0"/>
              <a:t>R. Cooper Phys. Rev. B. </a:t>
            </a:r>
            <a:r>
              <a:rPr lang="en-US" b="1" dirty="0"/>
              <a:t>81</a:t>
            </a:r>
            <a:r>
              <a:rPr lang="en-US" dirty="0"/>
              <a:t>, 161104 (2010) </a:t>
            </a:r>
          </a:p>
        </p:txBody>
      </p:sp>
    </p:spTree>
    <p:extLst>
      <p:ext uri="{BB962C8B-B14F-4D97-AF65-F5344CB8AC3E}">
        <p14:creationId xmlns="" xmlns:p14="http://schemas.microsoft.com/office/powerpoint/2010/main" val="10838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51520" y="4914645"/>
            <a:ext cx="8595955" cy="1493785"/>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2754" name="タイトル 1"/>
          <p:cNvSpPr txBox="1">
            <a:spLocks/>
          </p:cNvSpPr>
          <p:nvPr/>
        </p:nvSpPr>
        <p:spPr bwMode="auto">
          <a:xfrm>
            <a:off x="439660" y="278650"/>
            <a:ext cx="8174038" cy="719138"/>
          </a:xfrm>
          <a:prstGeom prst="rect">
            <a:avLst/>
          </a:prstGeom>
          <a:noFill/>
          <a:ln w="9525">
            <a:noFill/>
            <a:miter lim="800000"/>
            <a:headEnd/>
            <a:tailEnd/>
          </a:ln>
        </p:spPr>
        <p:txBody>
          <a:bodyPr anchor="ctr"/>
          <a:lstStyle/>
          <a:p>
            <a:pPr fontAlgn="base">
              <a:spcBef>
                <a:spcPct val="0"/>
              </a:spcBef>
              <a:spcAft>
                <a:spcPct val="0"/>
              </a:spcAft>
            </a:pPr>
            <a:r>
              <a:rPr kumimoji="1" lang="ja-JP" altLang="en-US" sz="2800" dirty="0" smtClean="0">
                <a:solidFill>
                  <a:prstClr val="black"/>
                </a:solidFill>
                <a:latin typeface="Times New Roman" pitchFamily="18" charset="0"/>
              </a:rPr>
              <a:t>金属系スピントロニクス材料の探索</a:t>
            </a:r>
            <a:endParaRPr kumimoji="1" lang="en-US" altLang="ja-JP" sz="2800" dirty="0" smtClean="0">
              <a:solidFill>
                <a:prstClr val="black"/>
              </a:solidFill>
              <a:latin typeface="Times New Roman" pitchFamily="18" charset="0"/>
            </a:endParaRPr>
          </a:p>
        </p:txBody>
      </p:sp>
      <p:sp>
        <p:nvSpPr>
          <p:cNvPr id="202755" name="テキスト ボックス 3"/>
          <p:cNvSpPr txBox="1">
            <a:spLocks noChangeArrowheads="1"/>
          </p:cNvSpPr>
          <p:nvPr/>
        </p:nvSpPr>
        <p:spPr bwMode="auto">
          <a:xfrm>
            <a:off x="907973" y="940638"/>
            <a:ext cx="7921625" cy="2308324"/>
          </a:xfrm>
          <a:prstGeom prst="rect">
            <a:avLst/>
          </a:prstGeom>
          <a:noFill/>
          <a:ln w="9525">
            <a:noFill/>
            <a:miter lim="800000"/>
            <a:headEnd/>
            <a:tailEnd/>
          </a:ln>
        </p:spPr>
        <p:txBody>
          <a:bodyPr>
            <a:spAutoFit/>
          </a:bodyPr>
          <a:lstStyle/>
          <a:p>
            <a:pPr fontAlgn="base">
              <a:spcBef>
                <a:spcPct val="0"/>
              </a:spcBef>
              <a:spcAft>
                <a:spcPct val="0"/>
              </a:spcAft>
            </a:pPr>
            <a:r>
              <a:rPr kumimoji="1" lang="ja-JP" altLang="ja-JP" sz="2400" dirty="0" smtClean="0">
                <a:solidFill>
                  <a:prstClr val="black"/>
                </a:solidFill>
                <a:latin typeface="+mn-ea"/>
              </a:rPr>
              <a:t>第一原理マテリアルデザイン</a:t>
            </a:r>
            <a:endParaRPr kumimoji="1" lang="en-US" altLang="ja-JP" sz="2400" dirty="0" smtClean="0">
              <a:solidFill>
                <a:prstClr val="black"/>
              </a:solidFill>
              <a:latin typeface="+mn-ea"/>
            </a:endParaRPr>
          </a:p>
          <a:p>
            <a:pPr fontAlgn="base">
              <a:spcBef>
                <a:spcPct val="0"/>
              </a:spcBef>
              <a:spcAft>
                <a:spcPct val="0"/>
              </a:spcAft>
            </a:pPr>
            <a:r>
              <a:rPr kumimoji="1" lang="ja-JP" altLang="en-US" sz="2400" dirty="0" smtClean="0">
                <a:solidFill>
                  <a:prstClr val="black"/>
                </a:solidFill>
                <a:latin typeface="+mn-ea"/>
              </a:rPr>
              <a:t>    小田竜樹（金沢大学　理工研究域数物科学系）</a:t>
            </a:r>
            <a:endParaRPr kumimoji="1" lang="en-US" altLang="ja-JP" sz="2400" dirty="0" smtClean="0">
              <a:solidFill>
                <a:prstClr val="black"/>
              </a:solidFill>
              <a:latin typeface="+mn-ea"/>
            </a:endParaRPr>
          </a:p>
          <a:p>
            <a:pPr fontAlgn="base">
              <a:spcBef>
                <a:spcPct val="0"/>
              </a:spcBef>
              <a:spcAft>
                <a:spcPct val="0"/>
              </a:spcAft>
            </a:pPr>
            <a:r>
              <a:rPr kumimoji="1" lang="ja-JP" altLang="ja-JP" sz="2400" dirty="0" smtClean="0">
                <a:solidFill>
                  <a:prstClr val="black"/>
                </a:solidFill>
                <a:latin typeface="+mn-ea"/>
              </a:rPr>
              <a:t>実証実験</a:t>
            </a:r>
            <a:r>
              <a:rPr kumimoji="1" lang="ja-JP" altLang="en-US" sz="2400" dirty="0" smtClean="0">
                <a:solidFill>
                  <a:prstClr val="black"/>
                </a:solidFill>
                <a:latin typeface="+mn-ea"/>
              </a:rPr>
              <a:t>：</a:t>
            </a:r>
            <a:endParaRPr kumimoji="1" lang="en-US" altLang="ja-JP" sz="2400" dirty="0" smtClean="0">
              <a:solidFill>
                <a:prstClr val="black"/>
              </a:solidFill>
              <a:latin typeface="+mn-ea"/>
            </a:endParaRPr>
          </a:p>
          <a:p>
            <a:pPr fontAlgn="base">
              <a:spcBef>
                <a:spcPct val="0"/>
              </a:spcBef>
              <a:spcAft>
                <a:spcPct val="0"/>
              </a:spcAft>
            </a:pPr>
            <a:r>
              <a:rPr kumimoji="1" lang="ja-JP" altLang="en-US" sz="2400" dirty="0" smtClean="0">
                <a:solidFill>
                  <a:prstClr val="black"/>
                </a:solidFill>
                <a:latin typeface="+mn-ea"/>
              </a:rPr>
              <a:t>    野崎隆行</a:t>
            </a:r>
            <a:r>
              <a:rPr kumimoji="1" lang="ja-JP" altLang="en-US" sz="2400" dirty="0" smtClean="0">
                <a:latin typeface="+mn-ea"/>
              </a:rPr>
              <a:t>（</a:t>
            </a:r>
            <a:r>
              <a:rPr kumimoji="1" lang="zh-TW" altLang="en-US" sz="2400" dirty="0" smtClean="0">
                <a:latin typeface="ＭＳ Ｐゴシック" pitchFamily="50" charset="-128"/>
                <a:ea typeface="ＭＳ Ｐゴシック" pitchFamily="50" charset="-128"/>
              </a:rPr>
              <a:t>産業技術総合研究所 </a:t>
            </a:r>
            <a:r>
              <a:rPr kumimoji="1" lang="ja-JP" altLang="en-US" sz="2400" dirty="0" smtClean="0">
                <a:latin typeface="+mn-ea"/>
              </a:rPr>
              <a:t>ナノスピントロニクス</a:t>
            </a:r>
            <a:endParaRPr kumimoji="1" lang="en-US" altLang="ja-JP" sz="2400" dirty="0" smtClean="0">
              <a:latin typeface="+mn-ea"/>
            </a:endParaRPr>
          </a:p>
          <a:p>
            <a:pPr fontAlgn="base">
              <a:spcBef>
                <a:spcPct val="0"/>
              </a:spcBef>
              <a:spcAft>
                <a:spcPct val="0"/>
              </a:spcAft>
            </a:pPr>
            <a:r>
              <a:rPr kumimoji="1" lang="ja-JP" altLang="en-US" sz="2400" dirty="0" smtClean="0">
                <a:latin typeface="+mn-ea"/>
              </a:rPr>
              <a:t>　　　　　　　　 研究センター）</a:t>
            </a:r>
            <a:endParaRPr kumimoji="1" lang="en-US" altLang="ja-JP" sz="2400" dirty="0" smtClean="0">
              <a:latin typeface="+mn-ea"/>
            </a:endParaRPr>
          </a:p>
          <a:p>
            <a:pPr fontAlgn="base">
              <a:spcBef>
                <a:spcPct val="0"/>
              </a:spcBef>
              <a:spcAft>
                <a:spcPct val="0"/>
              </a:spcAft>
            </a:pPr>
            <a:r>
              <a:rPr kumimoji="1" lang="ja-JP" altLang="en-US" sz="2400" dirty="0" smtClean="0">
                <a:solidFill>
                  <a:prstClr val="black"/>
                </a:solidFill>
                <a:latin typeface="+mn-ea"/>
              </a:rPr>
              <a:t>    鈴木義茂（大阪大学基礎工学研究科）</a:t>
            </a:r>
            <a:r>
              <a:rPr kumimoji="1" lang="en-US" altLang="ja-JP" sz="2400" dirty="0" smtClean="0">
                <a:solidFill>
                  <a:prstClr val="black"/>
                </a:solidFill>
                <a:latin typeface="+mn-ea"/>
              </a:rPr>
              <a:t>[</a:t>
            </a:r>
            <a:r>
              <a:rPr kumimoji="1" lang="ja-JP" altLang="en-US" sz="2400" dirty="0" smtClean="0">
                <a:solidFill>
                  <a:prstClr val="black"/>
                </a:solidFill>
                <a:latin typeface="+mn-ea"/>
              </a:rPr>
              <a:t>連携研究者</a:t>
            </a:r>
            <a:r>
              <a:rPr kumimoji="1" lang="en-US" altLang="ja-JP" sz="2400" dirty="0" smtClean="0">
                <a:solidFill>
                  <a:prstClr val="black"/>
                </a:solidFill>
                <a:latin typeface="+mn-ea"/>
              </a:rPr>
              <a:t>]    </a:t>
            </a:r>
          </a:p>
        </p:txBody>
      </p:sp>
      <p:sp>
        <p:nvSpPr>
          <p:cNvPr id="202759" name="タイトル 1"/>
          <p:cNvSpPr txBox="1">
            <a:spLocks/>
          </p:cNvSpPr>
          <p:nvPr/>
        </p:nvSpPr>
        <p:spPr bwMode="auto">
          <a:xfrm>
            <a:off x="386535" y="4833577"/>
            <a:ext cx="8351837" cy="1655763"/>
          </a:xfrm>
          <a:prstGeom prst="rect">
            <a:avLst/>
          </a:prstGeom>
          <a:noFill/>
          <a:ln w="9525">
            <a:noFill/>
            <a:miter lim="800000"/>
            <a:headEnd/>
            <a:tailEnd/>
          </a:ln>
        </p:spPr>
        <p:txBody>
          <a:bodyPr anchor="ctr"/>
          <a:lstStyle/>
          <a:p>
            <a:pPr fontAlgn="base">
              <a:spcBef>
                <a:spcPct val="0"/>
              </a:spcBef>
              <a:spcAft>
                <a:spcPct val="0"/>
              </a:spcAft>
            </a:pPr>
            <a:r>
              <a:rPr kumimoji="1" lang="ja-JP" altLang="en-US" sz="2800" dirty="0" smtClean="0">
                <a:solidFill>
                  <a:prstClr val="black"/>
                </a:solidFill>
                <a:latin typeface="Times New Roman" pitchFamily="18" charset="0"/>
              </a:rPr>
              <a:t>成果目標：</a:t>
            </a:r>
            <a:endParaRPr kumimoji="1" lang="en-US" altLang="ja-JP" sz="2800" dirty="0" smtClean="0">
              <a:solidFill>
                <a:prstClr val="black"/>
              </a:solidFill>
              <a:latin typeface="Times New Roman" pitchFamily="18" charset="0"/>
            </a:endParaRPr>
          </a:p>
          <a:p>
            <a:pPr fontAlgn="base">
              <a:spcBef>
                <a:spcPct val="0"/>
              </a:spcBef>
              <a:spcAft>
                <a:spcPct val="0"/>
              </a:spcAft>
            </a:pPr>
            <a:r>
              <a:rPr kumimoji="1" lang="ja-JP" altLang="en-US" sz="2800" dirty="0" smtClean="0">
                <a:solidFill>
                  <a:prstClr val="black"/>
                </a:solidFill>
                <a:latin typeface="Times New Roman" pitchFamily="18" charset="0"/>
              </a:rPr>
              <a:t>   電界印加による磁気異方性制御法のデザインと実証</a:t>
            </a:r>
            <a:endParaRPr kumimoji="1" lang="en-US" altLang="ja-JP" sz="2800" dirty="0" smtClean="0">
              <a:solidFill>
                <a:prstClr val="black"/>
              </a:solidFill>
              <a:latin typeface="Times New Roman" pitchFamily="18" charset="0"/>
            </a:endParaRPr>
          </a:p>
          <a:p>
            <a:pPr fontAlgn="base">
              <a:spcBef>
                <a:spcPct val="0"/>
              </a:spcBef>
              <a:spcAft>
                <a:spcPct val="0"/>
              </a:spcAft>
            </a:pPr>
            <a:r>
              <a:rPr kumimoji="1" lang="ja-JP" altLang="en-US" sz="2800" dirty="0" smtClean="0">
                <a:solidFill>
                  <a:prstClr val="black"/>
                </a:solidFill>
                <a:latin typeface="Times New Roman" pitchFamily="18" charset="0"/>
              </a:rPr>
              <a:t>   磁気異方性シミュレーターの開発</a:t>
            </a:r>
            <a:endParaRPr kumimoji="1" lang="en-US" altLang="ja-JP" sz="2800" dirty="0" smtClean="0">
              <a:solidFill>
                <a:prstClr val="black"/>
              </a:solidFill>
              <a:latin typeface="Times New Roman" pitchFamily="18" charset="0"/>
            </a:endParaRPr>
          </a:p>
        </p:txBody>
      </p:sp>
      <p:sp>
        <p:nvSpPr>
          <p:cNvPr id="6" name="正方形/長方形 5"/>
          <p:cNvSpPr/>
          <p:nvPr/>
        </p:nvSpPr>
        <p:spPr>
          <a:xfrm>
            <a:off x="1331639" y="3564015"/>
            <a:ext cx="7245805" cy="830997"/>
          </a:xfrm>
          <a:prstGeom prst="rect">
            <a:avLst/>
          </a:prstGeom>
          <a:ln w="38100">
            <a:solidFill>
              <a:srgbClr val="FF0000"/>
            </a:solidFill>
          </a:ln>
        </p:spPr>
        <p:txBody>
          <a:bodyPr wrap="square">
            <a:spAutoFit/>
          </a:bodyPr>
          <a:lstStyle/>
          <a:p>
            <a:r>
              <a:rPr lang="en-US" altLang="ja-JP" sz="2400" dirty="0" smtClean="0">
                <a:latin typeface="+mn-ea"/>
              </a:rPr>
              <a:t>10</a:t>
            </a:r>
            <a:r>
              <a:rPr lang="ja-JP" altLang="en-US" sz="2400" dirty="0" smtClean="0">
                <a:latin typeface="+mn-ea"/>
              </a:rPr>
              <a:t>日</a:t>
            </a:r>
            <a:r>
              <a:rPr lang="en-US" altLang="ja-JP" sz="2400" dirty="0" smtClean="0">
                <a:latin typeface="+mn-ea"/>
              </a:rPr>
              <a:t>(</a:t>
            </a:r>
            <a:r>
              <a:rPr lang="ja-JP" altLang="en-US" sz="2400" dirty="0" smtClean="0">
                <a:latin typeface="+mn-ea"/>
              </a:rPr>
              <a:t>本日</a:t>
            </a:r>
            <a:r>
              <a:rPr lang="en-US" altLang="ja-JP" sz="2400" dirty="0" smtClean="0">
                <a:latin typeface="+mn-ea"/>
              </a:rPr>
              <a:t>)17:30 - 17:55</a:t>
            </a:r>
            <a:r>
              <a:rPr lang="ja-JP" altLang="en-US" sz="2400" dirty="0" smtClean="0">
                <a:latin typeface="+mn-ea"/>
              </a:rPr>
              <a:t>　</a:t>
            </a:r>
            <a:endParaRPr lang="en-US" altLang="ja-JP" sz="2400" dirty="0" smtClean="0">
              <a:latin typeface="+mn-ea"/>
            </a:endParaRPr>
          </a:p>
          <a:p>
            <a:r>
              <a:rPr lang="ja-JP" altLang="en-US" sz="2400" dirty="0" smtClean="0">
                <a:latin typeface="+mn-ea"/>
              </a:rPr>
              <a:t>野崎隆行 </a:t>
            </a:r>
            <a:r>
              <a:rPr lang="en-US" altLang="ja-JP" sz="2400" dirty="0" smtClean="0">
                <a:latin typeface="+mn-ea"/>
              </a:rPr>
              <a:t> </a:t>
            </a:r>
            <a:r>
              <a:rPr lang="ja-JP" altLang="en-US" sz="2400" dirty="0" smtClean="0">
                <a:latin typeface="+mn-ea"/>
              </a:rPr>
              <a:t>「電界による磁気異方性制御：実験 」</a:t>
            </a:r>
            <a:endParaRPr lang="ja-JP" altLang="en-US" sz="2400" dirty="0">
              <a:latin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タイトル 1"/>
          <p:cNvSpPr txBox="1">
            <a:spLocks/>
          </p:cNvSpPr>
          <p:nvPr/>
        </p:nvSpPr>
        <p:spPr bwMode="auto">
          <a:xfrm>
            <a:off x="341530" y="278650"/>
            <a:ext cx="8174038" cy="719138"/>
          </a:xfrm>
          <a:prstGeom prst="rect">
            <a:avLst/>
          </a:prstGeom>
          <a:noFill/>
          <a:ln w="9525">
            <a:noFill/>
            <a:miter lim="800000"/>
            <a:headEnd/>
            <a:tailEnd/>
          </a:ln>
        </p:spPr>
        <p:txBody>
          <a:bodyPr anchor="ctr"/>
          <a:lstStyle/>
          <a:p>
            <a:pPr fontAlgn="base">
              <a:spcBef>
                <a:spcPct val="0"/>
              </a:spcBef>
              <a:spcAft>
                <a:spcPct val="0"/>
              </a:spcAft>
            </a:pPr>
            <a:r>
              <a:rPr kumimoji="1" lang="ja-JP" altLang="en-US" sz="2800" dirty="0" smtClean="0">
                <a:solidFill>
                  <a:prstClr val="black"/>
                </a:solidFill>
                <a:latin typeface="Times New Roman" pitchFamily="18" charset="0"/>
              </a:rPr>
              <a:t>スピントロニクス材料の探索</a:t>
            </a:r>
            <a:r>
              <a:rPr kumimoji="1" lang="en-US" altLang="ja-JP" sz="2800" dirty="0" smtClean="0">
                <a:solidFill>
                  <a:prstClr val="black"/>
                </a:solidFill>
                <a:latin typeface="Times New Roman" pitchFamily="18" charset="0"/>
              </a:rPr>
              <a:t>(</a:t>
            </a:r>
            <a:r>
              <a:rPr kumimoji="1" lang="ja-JP" altLang="en-US" sz="2800" dirty="0" smtClean="0">
                <a:solidFill>
                  <a:prstClr val="black"/>
                </a:solidFill>
                <a:latin typeface="Times New Roman" pitchFamily="18" charset="0"/>
              </a:rPr>
              <a:t>佐藤班</a:t>
            </a:r>
            <a:r>
              <a:rPr kumimoji="1" lang="en-US" altLang="ja-JP" sz="2800" dirty="0" smtClean="0">
                <a:solidFill>
                  <a:prstClr val="black"/>
                </a:solidFill>
                <a:latin typeface="Times New Roman" pitchFamily="18" charset="0"/>
              </a:rPr>
              <a:t>)</a:t>
            </a:r>
          </a:p>
        </p:txBody>
      </p:sp>
      <p:sp>
        <p:nvSpPr>
          <p:cNvPr id="202755" name="テキスト ボックス 3"/>
          <p:cNvSpPr txBox="1">
            <a:spLocks noChangeArrowheads="1"/>
          </p:cNvSpPr>
          <p:nvPr/>
        </p:nvSpPr>
        <p:spPr bwMode="auto">
          <a:xfrm>
            <a:off x="251520" y="1090404"/>
            <a:ext cx="8685965" cy="5262979"/>
          </a:xfrm>
          <a:prstGeom prst="rect">
            <a:avLst/>
          </a:prstGeom>
          <a:noFill/>
          <a:ln w="9525">
            <a:noFill/>
            <a:miter lim="800000"/>
            <a:headEnd/>
            <a:tailEnd/>
          </a:ln>
        </p:spPr>
        <p:txBody>
          <a:bodyPr wrap="square">
            <a:spAutoFit/>
          </a:bodyPr>
          <a:lstStyle/>
          <a:p>
            <a:pPr fontAlgn="base">
              <a:spcBef>
                <a:spcPct val="0"/>
              </a:spcBef>
              <a:spcAft>
                <a:spcPct val="0"/>
              </a:spcAft>
            </a:pPr>
            <a:r>
              <a:rPr kumimoji="1" lang="ja-JP" altLang="en-US" sz="2400" dirty="0" smtClean="0">
                <a:solidFill>
                  <a:prstClr val="black"/>
                </a:solidFill>
              </a:rPr>
              <a:t>   ポスター発表</a:t>
            </a:r>
            <a:r>
              <a:rPr kumimoji="1" lang="en-US" altLang="ja-JP" sz="2400" dirty="0" smtClean="0">
                <a:solidFill>
                  <a:prstClr val="black"/>
                </a:solidFill>
              </a:rPr>
              <a:t>(P30</a:t>
            </a:r>
            <a:r>
              <a:rPr kumimoji="1" lang="ja-JP" altLang="en-US" sz="2400" dirty="0" smtClean="0">
                <a:solidFill>
                  <a:prstClr val="black"/>
                </a:solidFill>
              </a:rPr>
              <a:t>～</a:t>
            </a:r>
            <a:r>
              <a:rPr kumimoji="1" lang="en-US" altLang="ja-JP" sz="2400" dirty="0" smtClean="0">
                <a:solidFill>
                  <a:prstClr val="black"/>
                </a:solidFill>
              </a:rPr>
              <a:t>P36)</a:t>
            </a:r>
          </a:p>
          <a:p>
            <a:pPr marL="342900" indent="-342900" fontAlgn="base">
              <a:spcBef>
                <a:spcPct val="0"/>
              </a:spcBef>
              <a:spcAft>
                <a:spcPct val="0"/>
              </a:spcAft>
              <a:buFont typeface="Arial"/>
              <a:buChar char="•"/>
            </a:pPr>
            <a:r>
              <a:rPr kumimoji="1" lang="ja-JP" altLang="en-US" sz="2400" dirty="0" smtClean="0">
                <a:solidFill>
                  <a:prstClr val="black"/>
                </a:solidFill>
              </a:rPr>
              <a:t>「</a:t>
            </a:r>
            <a:r>
              <a:rPr kumimoji="1" lang="en-US" altLang="ja-JP" sz="2400" dirty="0" err="1" smtClean="0">
                <a:solidFill>
                  <a:prstClr val="black"/>
                </a:solidFill>
              </a:rPr>
              <a:t>GeTe</a:t>
            </a:r>
            <a:r>
              <a:rPr kumimoji="1" lang="ja-JP" altLang="en-US" sz="2400" dirty="0">
                <a:solidFill>
                  <a:prstClr val="black"/>
                </a:solidFill>
              </a:rPr>
              <a:t>ベース磁性半導体における同時ドーピング法の</a:t>
            </a:r>
            <a:r>
              <a:rPr kumimoji="1" lang="ja-JP" altLang="en-US" sz="2400" dirty="0" smtClean="0">
                <a:solidFill>
                  <a:prstClr val="black"/>
                </a:solidFill>
              </a:rPr>
              <a:t>デザイン」</a:t>
            </a:r>
            <a:endParaRPr kumimoji="1" lang="en-US" altLang="ja-JP" sz="2400" dirty="0" smtClean="0">
              <a:solidFill>
                <a:prstClr val="black"/>
              </a:solidFill>
            </a:endParaRPr>
          </a:p>
          <a:p>
            <a:pPr lvl="1" fontAlgn="base">
              <a:spcBef>
                <a:spcPct val="0"/>
              </a:spcBef>
              <a:spcAft>
                <a:spcPct val="0"/>
              </a:spcAft>
            </a:pPr>
            <a:r>
              <a:rPr kumimoji="1" lang="ja-JP" altLang="en-US" sz="2400" dirty="0">
                <a:solidFill>
                  <a:prstClr val="black"/>
                </a:solidFill>
              </a:rPr>
              <a:t>滝口</a:t>
            </a:r>
            <a:r>
              <a:rPr kumimoji="1" lang="ja-JP" altLang="en-US" sz="2400" dirty="0" smtClean="0">
                <a:solidFill>
                  <a:prstClr val="black"/>
                </a:solidFill>
              </a:rPr>
              <a:t>千尋、</a:t>
            </a:r>
            <a:r>
              <a:rPr kumimoji="1" lang="ja-JP" altLang="en-US" sz="2400" dirty="0">
                <a:solidFill>
                  <a:prstClr val="black"/>
                </a:solidFill>
              </a:rPr>
              <a:t>佐藤</a:t>
            </a:r>
            <a:r>
              <a:rPr kumimoji="1" lang="ja-JP" altLang="en-US" sz="2400" dirty="0" smtClean="0">
                <a:solidFill>
                  <a:prstClr val="black"/>
                </a:solidFill>
              </a:rPr>
              <a:t>和則、福島鉄也、</a:t>
            </a:r>
            <a:r>
              <a:rPr kumimoji="1" lang="ja-JP" altLang="en-US" sz="2400" dirty="0">
                <a:solidFill>
                  <a:prstClr val="black"/>
                </a:solidFill>
              </a:rPr>
              <a:t>新屋</a:t>
            </a:r>
            <a:r>
              <a:rPr kumimoji="1" lang="ja-JP" altLang="en-US" sz="2400" dirty="0" smtClean="0">
                <a:solidFill>
                  <a:prstClr val="black"/>
                </a:solidFill>
              </a:rPr>
              <a:t>ひかり、</a:t>
            </a:r>
            <a:r>
              <a:rPr kumimoji="1" lang="ja-JP" altLang="en-US" sz="2400" dirty="0">
                <a:solidFill>
                  <a:prstClr val="black"/>
                </a:solidFill>
              </a:rPr>
              <a:t>吉田</a:t>
            </a:r>
            <a:r>
              <a:rPr kumimoji="1" lang="ja-JP" altLang="en-US" sz="2400" dirty="0" smtClean="0">
                <a:solidFill>
                  <a:prstClr val="black"/>
                </a:solidFill>
              </a:rPr>
              <a:t>博ら </a:t>
            </a:r>
            <a:r>
              <a:rPr kumimoji="1" lang="en-US" altLang="ja-JP" sz="2400" dirty="0" smtClean="0">
                <a:solidFill>
                  <a:prstClr val="black"/>
                </a:solidFill>
              </a:rPr>
              <a:t>(</a:t>
            </a:r>
            <a:r>
              <a:rPr lang="en-GB" altLang="ja-JP" sz="2400" dirty="0" smtClean="0"/>
              <a:t>P35) </a:t>
            </a:r>
            <a:endParaRPr kumimoji="1" lang="en-US" altLang="ja-JP" sz="2400" dirty="0" smtClean="0">
              <a:solidFill>
                <a:prstClr val="black"/>
              </a:solidFill>
            </a:endParaRPr>
          </a:p>
          <a:p>
            <a:pPr marL="342900" indent="-342900" fontAlgn="base">
              <a:spcBef>
                <a:spcPct val="0"/>
              </a:spcBef>
              <a:spcAft>
                <a:spcPct val="0"/>
              </a:spcAft>
              <a:buFont typeface="Arial"/>
              <a:buChar char="•"/>
            </a:pPr>
            <a:r>
              <a:rPr kumimoji="1" lang="ja-JP" altLang="en-US" sz="2400" dirty="0" smtClean="0">
                <a:solidFill>
                  <a:prstClr val="black"/>
                </a:solidFill>
              </a:rPr>
              <a:t>「磁性</a:t>
            </a:r>
            <a:r>
              <a:rPr kumimoji="1" lang="ja-JP" altLang="en-US" sz="2400" dirty="0">
                <a:solidFill>
                  <a:prstClr val="black"/>
                </a:solidFill>
              </a:rPr>
              <a:t>半導体</a:t>
            </a:r>
            <a:r>
              <a:rPr kumimoji="1" lang="en-US" altLang="ja-JP" sz="2400" dirty="0">
                <a:solidFill>
                  <a:prstClr val="black"/>
                </a:solidFill>
              </a:rPr>
              <a:t>(</a:t>
            </a:r>
            <a:r>
              <a:rPr kumimoji="1" lang="en-US" altLang="ja-JP" sz="2400" dirty="0" err="1">
                <a:solidFill>
                  <a:prstClr val="black"/>
                </a:solidFill>
              </a:rPr>
              <a:t>Ga</a:t>
            </a:r>
            <a:r>
              <a:rPr kumimoji="1" lang="en-US" altLang="ja-JP" sz="2400" dirty="0">
                <a:solidFill>
                  <a:prstClr val="black"/>
                </a:solidFill>
              </a:rPr>
              <a:t>, </a:t>
            </a:r>
            <a:r>
              <a:rPr kumimoji="1" lang="en-US" altLang="ja-JP" sz="2400" dirty="0" err="1">
                <a:solidFill>
                  <a:prstClr val="black"/>
                </a:solidFill>
              </a:rPr>
              <a:t>Mn</a:t>
            </a:r>
            <a:r>
              <a:rPr kumimoji="1" lang="en-US" altLang="ja-JP" sz="2400" dirty="0">
                <a:solidFill>
                  <a:prstClr val="black"/>
                </a:solidFill>
              </a:rPr>
              <a:t>)N</a:t>
            </a:r>
            <a:r>
              <a:rPr kumimoji="1" lang="ja-JP" altLang="en-US" sz="2400" dirty="0">
                <a:solidFill>
                  <a:prstClr val="black"/>
                </a:solidFill>
              </a:rPr>
              <a:t>におけるハバード</a:t>
            </a:r>
            <a:r>
              <a:rPr kumimoji="1" lang="en-US" altLang="ja-JP" sz="2400" dirty="0">
                <a:solidFill>
                  <a:prstClr val="black"/>
                </a:solidFill>
              </a:rPr>
              <a:t>U</a:t>
            </a:r>
            <a:r>
              <a:rPr kumimoji="1" lang="ja-JP" altLang="en-US" sz="2400" dirty="0">
                <a:solidFill>
                  <a:prstClr val="black"/>
                </a:solidFill>
              </a:rPr>
              <a:t>パラメータの</a:t>
            </a:r>
            <a:r>
              <a:rPr kumimoji="1" lang="ja-JP" altLang="en-US" sz="2400" dirty="0" smtClean="0">
                <a:solidFill>
                  <a:prstClr val="black"/>
                </a:solidFill>
              </a:rPr>
              <a:t>計算」</a:t>
            </a:r>
            <a:endParaRPr kumimoji="1" lang="en-US" altLang="ja-JP" sz="2400" dirty="0" smtClean="0">
              <a:solidFill>
                <a:prstClr val="black"/>
              </a:solidFill>
            </a:endParaRPr>
          </a:p>
          <a:p>
            <a:pPr lvl="1" fontAlgn="base">
              <a:spcBef>
                <a:spcPct val="0"/>
              </a:spcBef>
              <a:spcAft>
                <a:spcPct val="0"/>
              </a:spcAft>
            </a:pPr>
            <a:r>
              <a:rPr kumimoji="1" lang="ja-JP" altLang="en-US" sz="2400" dirty="0" smtClean="0">
                <a:solidFill>
                  <a:prstClr val="black"/>
                </a:solidFill>
              </a:rPr>
              <a:t>福島鉄也、</a:t>
            </a:r>
            <a:r>
              <a:rPr kumimoji="1" lang="ja-JP" altLang="en-US" sz="2400" dirty="0">
                <a:solidFill>
                  <a:prstClr val="black"/>
                </a:solidFill>
              </a:rPr>
              <a:t>吉田</a:t>
            </a:r>
            <a:r>
              <a:rPr kumimoji="1" lang="ja-JP" altLang="en-US" sz="2400" dirty="0" smtClean="0">
                <a:solidFill>
                  <a:prstClr val="black"/>
                </a:solidFill>
              </a:rPr>
              <a:t>博、</a:t>
            </a:r>
            <a:r>
              <a:rPr kumimoji="1" lang="ja-JP" altLang="en-US" sz="2400" dirty="0">
                <a:solidFill>
                  <a:prstClr val="black"/>
                </a:solidFill>
              </a:rPr>
              <a:t>佐藤</a:t>
            </a:r>
            <a:r>
              <a:rPr kumimoji="1" lang="ja-JP" altLang="en-US" sz="2400" dirty="0" smtClean="0">
                <a:solidFill>
                  <a:prstClr val="black"/>
                </a:solidFill>
              </a:rPr>
              <a:t>和則ら                                             </a:t>
            </a:r>
            <a:r>
              <a:rPr kumimoji="1" lang="en-US" altLang="ja-JP" sz="2400" dirty="0" smtClean="0">
                <a:solidFill>
                  <a:prstClr val="black"/>
                </a:solidFill>
              </a:rPr>
              <a:t>(</a:t>
            </a:r>
            <a:r>
              <a:rPr lang="en-GB" altLang="ja-JP" sz="2400" dirty="0" smtClean="0"/>
              <a:t>P36) </a:t>
            </a:r>
            <a:endParaRPr kumimoji="1" lang="en-US" altLang="ja-JP" sz="2400" dirty="0" smtClean="0">
              <a:solidFill>
                <a:prstClr val="black"/>
              </a:solidFill>
            </a:endParaRPr>
          </a:p>
          <a:p>
            <a:pPr marL="342900" indent="-342900" fontAlgn="base">
              <a:spcBef>
                <a:spcPct val="0"/>
              </a:spcBef>
              <a:spcAft>
                <a:spcPct val="0"/>
              </a:spcAft>
              <a:buFont typeface="Arial"/>
              <a:buChar char="•"/>
            </a:pPr>
            <a:r>
              <a:rPr kumimoji="1" lang="ja-JP" altLang="en-US" sz="2400" dirty="0" smtClean="0">
                <a:solidFill>
                  <a:prstClr val="black"/>
                </a:solidFill>
              </a:rPr>
              <a:t>「</a:t>
            </a:r>
            <a:r>
              <a:rPr kumimoji="1" lang="en-US" altLang="ja-JP" sz="2400" dirty="0" smtClean="0">
                <a:solidFill>
                  <a:prstClr val="black"/>
                </a:solidFill>
              </a:rPr>
              <a:t>n</a:t>
            </a:r>
            <a:r>
              <a:rPr kumimoji="1" lang="ja-JP" altLang="en-US" sz="2400" dirty="0">
                <a:solidFill>
                  <a:prstClr val="black"/>
                </a:solidFill>
              </a:rPr>
              <a:t>型</a:t>
            </a:r>
            <a:r>
              <a:rPr kumimoji="1" lang="en-US" altLang="ja-JP" sz="2400" dirty="0">
                <a:solidFill>
                  <a:prstClr val="black"/>
                </a:solidFill>
              </a:rPr>
              <a:t>Li(Zn, </a:t>
            </a:r>
            <a:r>
              <a:rPr kumimoji="1" lang="en-US" altLang="ja-JP" sz="2400" dirty="0" err="1">
                <a:solidFill>
                  <a:prstClr val="black"/>
                </a:solidFill>
              </a:rPr>
              <a:t>Mn</a:t>
            </a:r>
            <a:r>
              <a:rPr kumimoji="1" lang="en-US" altLang="ja-JP" sz="2400" dirty="0">
                <a:solidFill>
                  <a:prstClr val="black"/>
                </a:solidFill>
              </a:rPr>
              <a:t>)As</a:t>
            </a:r>
            <a:r>
              <a:rPr kumimoji="1" lang="ja-JP" altLang="en-US" sz="2400" dirty="0">
                <a:solidFill>
                  <a:prstClr val="black"/>
                </a:solidFill>
              </a:rPr>
              <a:t>磁性半導体における格子間元素同時ドーピング法の</a:t>
            </a:r>
            <a:r>
              <a:rPr kumimoji="1" lang="ja-JP" altLang="en-US" sz="2400" dirty="0" smtClean="0">
                <a:solidFill>
                  <a:prstClr val="black"/>
                </a:solidFill>
              </a:rPr>
              <a:t>デザイン」</a:t>
            </a:r>
            <a:r>
              <a:rPr kumimoji="1" lang="en-US" altLang="ja-JP" sz="2400" dirty="0" smtClean="0">
                <a:solidFill>
                  <a:prstClr val="black"/>
                </a:solidFill>
              </a:rPr>
              <a:t>Nguyen </a:t>
            </a:r>
            <a:r>
              <a:rPr kumimoji="1" lang="en-US" altLang="ja-JP" sz="2400" dirty="0">
                <a:solidFill>
                  <a:prstClr val="black"/>
                </a:solidFill>
              </a:rPr>
              <a:t>Dang </a:t>
            </a:r>
            <a:r>
              <a:rPr kumimoji="1" lang="en-US" altLang="ja-JP" sz="2400" dirty="0" smtClean="0">
                <a:solidFill>
                  <a:prstClr val="black"/>
                </a:solidFill>
              </a:rPr>
              <a:t>Vu</a:t>
            </a:r>
            <a:r>
              <a:rPr kumimoji="1" lang="ja-JP" altLang="en-US" sz="2400" dirty="0" smtClean="0">
                <a:solidFill>
                  <a:prstClr val="black"/>
                </a:solidFill>
              </a:rPr>
              <a:t>、福島鉄也、</a:t>
            </a:r>
            <a:r>
              <a:rPr kumimoji="1" lang="ja-JP" altLang="en-US" sz="2400" dirty="0">
                <a:solidFill>
                  <a:prstClr val="black"/>
                </a:solidFill>
              </a:rPr>
              <a:t>佐藤</a:t>
            </a:r>
            <a:r>
              <a:rPr kumimoji="1" lang="ja-JP" altLang="en-US" sz="2400" dirty="0" smtClean="0">
                <a:solidFill>
                  <a:prstClr val="black"/>
                </a:solidFill>
              </a:rPr>
              <a:t>和則、</a:t>
            </a:r>
            <a:r>
              <a:rPr kumimoji="1" lang="ja-JP" altLang="en-US" sz="2400" dirty="0">
                <a:solidFill>
                  <a:prstClr val="black"/>
                </a:solidFill>
              </a:rPr>
              <a:t>吉田</a:t>
            </a:r>
            <a:r>
              <a:rPr kumimoji="1" lang="ja-JP" altLang="en-US" sz="2400" dirty="0" smtClean="0">
                <a:solidFill>
                  <a:prstClr val="black"/>
                </a:solidFill>
              </a:rPr>
              <a:t>博</a:t>
            </a:r>
            <a:r>
              <a:rPr kumimoji="1" lang="en-US" altLang="ja-JP" sz="2400" dirty="0" smtClean="0">
                <a:solidFill>
                  <a:prstClr val="black"/>
                </a:solidFill>
              </a:rPr>
              <a:t>                                                                                                    </a:t>
            </a:r>
            <a:r>
              <a:rPr kumimoji="1" lang="ja-JP" altLang="en-US" sz="2400" dirty="0" smtClean="0">
                <a:solidFill>
                  <a:prstClr val="black"/>
                </a:solidFill>
              </a:rPr>
              <a:t> </a:t>
            </a:r>
            <a:r>
              <a:rPr lang="en-GB" altLang="ja-JP" sz="2400" dirty="0" smtClean="0"/>
              <a:t>(P30) </a:t>
            </a:r>
          </a:p>
          <a:p>
            <a:pPr marL="342900" indent="-342900" fontAlgn="base">
              <a:spcBef>
                <a:spcPct val="0"/>
              </a:spcBef>
              <a:spcAft>
                <a:spcPct val="0"/>
              </a:spcAft>
              <a:buFont typeface="Arial"/>
              <a:buChar char="•"/>
            </a:pPr>
            <a:r>
              <a:rPr kumimoji="1" lang="ja-JP" altLang="en-US" sz="2400" dirty="0" smtClean="0">
                <a:solidFill>
                  <a:prstClr val="black"/>
                </a:solidFill>
              </a:rPr>
              <a:t>「</a:t>
            </a:r>
            <a:r>
              <a:rPr kumimoji="1" lang="en-US" altLang="ja-JP" sz="2400" dirty="0" smtClean="0">
                <a:solidFill>
                  <a:prstClr val="black"/>
                </a:solidFill>
              </a:rPr>
              <a:t>Fe</a:t>
            </a:r>
            <a:r>
              <a:rPr kumimoji="1" lang="ja-JP" altLang="en-US" sz="2400" dirty="0" smtClean="0">
                <a:solidFill>
                  <a:prstClr val="black"/>
                </a:solidFill>
              </a:rPr>
              <a:t>薄膜および界面</a:t>
            </a:r>
            <a:r>
              <a:rPr kumimoji="1" lang="en-US" altLang="ja-JP" sz="2400" dirty="0" err="1" smtClean="0">
                <a:solidFill>
                  <a:prstClr val="black"/>
                </a:solidFill>
              </a:rPr>
              <a:t>MgO</a:t>
            </a:r>
            <a:r>
              <a:rPr kumimoji="1" lang="en-US" altLang="ja-JP" sz="2400" dirty="0" smtClean="0">
                <a:solidFill>
                  <a:prstClr val="black"/>
                </a:solidFill>
              </a:rPr>
              <a:t>/Fe</a:t>
            </a:r>
            <a:r>
              <a:rPr kumimoji="1" lang="ja-JP" altLang="en-US" sz="2400" dirty="0" smtClean="0">
                <a:solidFill>
                  <a:prstClr val="black"/>
                </a:solidFill>
              </a:rPr>
              <a:t>における原子・電子構造の第一原理的研究」　吉川大輝、</a:t>
            </a:r>
            <a:r>
              <a:rPr kumimoji="1" lang="en-US" altLang="ja-JP" sz="2400" dirty="0" smtClean="0">
                <a:solidFill>
                  <a:prstClr val="black"/>
                </a:solidFill>
              </a:rPr>
              <a:t>…</a:t>
            </a:r>
            <a:r>
              <a:rPr kumimoji="1" lang="ja-JP" altLang="en-US" sz="2400" dirty="0" err="1" smtClean="0">
                <a:solidFill>
                  <a:prstClr val="black"/>
                </a:solidFill>
              </a:rPr>
              <a:t>、</a:t>
            </a:r>
            <a:r>
              <a:rPr kumimoji="1" lang="ja-JP" altLang="en-US" sz="2400" dirty="0" smtClean="0">
                <a:solidFill>
                  <a:prstClr val="black"/>
                </a:solidFill>
              </a:rPr>
              <a:t>小田竜樹                                          </a:t>
            </a:r>
            <a:r>
              <a:rPr kumimoji="1" lang="en-US" altLang="ja-JP" sz="2400" dirty="0" smtClean="0">
                <a:solidFill>
                  <a:prstClr val="black"/>
                </a:solidFill>
              </a:rPr>
              <a:t>(P31) </a:t>
            </a:r>
          </a:p>
          <a:p>
            <a:pPr marL="342900" indent="-342900" fontAlgn="base">
              <a:spcBef>
                <a:spcPct val="0"/>
              </a:spcBef>
              <a:spcAft>
                <a:spcPct val="0"/>
              </a:spcAft>
              <a:buFont typeface="Arial"/>
              <a:buChar char="•"/>
            </a:pPr>
            <a:r>
              <a:rPr kumimoji="1" lang="ja-JP" altLang="en-US" sz="2400" dirty="0" smtClean="0">
                <a:solidFill>
                  <a:prstClr val="black"/>
                </a:solidFill>
              </a:rPr>
              <a:t>「面直スピンテクスチャを示すタリウム積層シリコン表面の電子構造」 小田竜樹ら                                                                        </a:t>
            </a:r>
            <a:r>
              <a:rPr kumimoji="1" lang="en-US" altLang="ja-JP" sz="2400" dirty="0" smtClean="0">
                <a:solidFill>
                  <a:prstClr val="black"/>
                </a:solidFill>
              </a:rPr>
              <a:t>(P33)</a:t>
            </a:r>
          </a:p>
          <a:p>
            <a:pPr marL="342900" indent="-342900" fontAlgn="base">
              <a:spcBef>
                <a:spcPct val="0"/>
              </a:spcBef>
              <a:spcAft>
                <a:spcPct val="0"/>
              </a:spcAft>
              <a:buFont typeface="Arial"/>
              <a:buChar char="•"/>
            </a:pPr>
            <a:r>
              <a:rPr kumimoji="1" lang="ja-JP" altLang="en-US" sz="2400" dirty="0" smtClean="0">
                <a:solidFill>
                  <a:prstClr val="black"/>
                </a:solidFill>
              </a:rPr>
              <a:t>「</a:t>
            </a:r>
            <a:r>
              <a:rPr kumimoji="1" lang="en-US" altLang="ja-JP" sz="2400" dirty="0" err="1" smtClean="0">
                <a:solidFill>
                  <a:prstClr val="black"/>
                </a:solidFill>
              </a:rPr>
              <a:t>Au,Ag</a:t>
            </a:r>
            <a:r>
              <a:rPr kumimoji="1" lang="en-US" altLang="ja-JP" sz="2400" dirty="0" smtClean="0">
                <a:solidFill>
                  <a:prstClr val="black"/>
                </a:solidFill>
              </a:rPr>
              <a:t>(001)/</a:t>
            </a:r>
            <a:r>
              <a:rPr kumimoji="1" lang="ja-JP" altLang="en-US" sz="2400" dirty="0" smtClean="0">
                <a:solidFill>
                  <a:prstClr val="black"/>
                </a:solidFill>
              </a:rPr>
              <a:t>超薄膜</a:t>
            </a:r>
            <a:r>
              <a:rPr kumimoji="1" lang="en-US" altLang="ja-JP" sz="2400" dirty="0" smtClean="0">
                <a:solidFill>
                  <a:prstClr val="black"/>
                </a:solidFill>
              </a:rPr>
              <a:t>bcc-Fe(001)</a:t>
            </a:r>
            <a:r>
              <a:rPr kumimoji="1" lang="ja-JP" altLang="en-US" sz="2400" dirty="0" smtClean="0">
                <a:solidFill>
                  <a:prstClr val="black"/>
                </a:solidFill>
              </a:rPr>
              <a:t>積層膜における表面偏析の</a:t>
            </a:r>
            <a:r>
              <a:rPr kumimoji="1" lang="en-US" altLang="ja-JP" sz="2400" dirty="0" smtClean="0">
                <a:solidFill>
                  <a:prstClr val="black"/>
                </a:solidFill>
              </a:rPr>
              <a:t>XAS</a:t>
            </a:r>
            <a:r>
              <a:rPr kumimoji="1" lang="ja-JP" altLang="en-US" sz="2400" dirty="0" smtClean="0">
                <a:solidFill>
                  <a:prstClr val="black"/>
                </a:solidFill>
              </a:rPr>
              <a:t>による解析」  鈴木義茂                                                               </a:t>
            </a:r>
            <a:r>
              <a:rPr kumimoji="1" lang="en-US" altLang="ja-JP" sz="2400" dirty="0" smtClean="0">
                <a:solidFill>
                  <a:prstClr val="black"/>
                </a:solidFill>
              </a:rPr>
              <a:t>(P34) </a:t>
            </a:r>
          </a:p>
        </p:txBody>
      </p:sp>
    </p:spTree>
    <p:extLst>
      <p:ext uri="{BB962C8B-B14F-4D97-AF65-F5344CB8AC3E}">
        <p14:creationId xmlns:p14="http://schemas.microsoft.com/office/powerpoint/2010/main" xmlns="" val="182313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894818"/>
            <a:ext cx="8229600" cy="1804212"/>
          </a:xfrm>
        </p:spPr>
        <p:txBody>
          <a:bodyPr/>
          <a:lstStyle/>
          <a:p>
            <a:r>
              <a:rPr lang="ja-JP" altLang="en-US" dirty="0" smtClean="0"/>
              <a:t>ファン・デル・ワールス密度汎関数法の開発・実装</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積層型デバイスのモデリング</a:t>
            </a:r>
            <a:endParaRPr kumimoji="1" lang="ja-JP" altLang="en-US" dirty="0"/>
          </a:p>
        </p:txBody>
      </p:sp>
      <p:grpSp>
        <p:nvGrpSpPr>
          <p:cNvPr id="24" name="グループ化 23"/>
          <p:cNvGrpSpPr/>
          <p:nvPr/>
        </p:nvGrpSpPr>
        <p:grpSpPr>
          <a:xfrm>
            <a:off x="-198530" y="1043735"/>
            <a:ext cx="5334510" cy="4718267"/>
            <a:chOff x="-108520" y="1043735"/>
            <a:chExt cx="5334510" cy="4718267"/>
          </a:xfrm>
        </p:grpSpPr>
        <p:sp>
          <p:nvSpPr>
            <p:cNvPr id="7" name="テキスト ボックス 6"/>
            <p:cNvSpPr txBox="1"/>
            <p:nvPr/>
          </p:nvSpPr>
          <p:spPr>
            <a:xfrm>
              <a:off x="206515" y="5454225"/>
              <a:ext cx="1890209" cy="307777"/>
            </a:xfrm>
            <a:prstGeom prst="rect">
              <a:avLst/>
            </a:prstGeom>
            <a:noFill/>
          </p:spPr>
          <p:txBody>
            <a:bodyPr wrap="square" rtlCol="0">
              <a:spAutoFit/>
            </a:bodyPr>
            <a:lstStyle/>
            <a:p>
              <a:r>
                <a:rPr kumimoji="1" lang="ja-JP" altLang="en-US" sz="1400" dirty="0" smtClean="0"/>
                <a:t>鉄フタロシアニンの例</a:t>
              </a:r>
              <a:endParaRPr kumimoji="1" lang="ja-JP" altLang="en-US" sz="1400" dirty="0"/>
            </a:p>
          </p:txBody>
        </p:sp>
        <p:grpSp>
          <p:nvGrpSpPr>
            <p:cNvPr id="23" name="グループ化 22"/>
            <p:cNvGrpSpPr/>
            <p:nvPr/>
          </p:nvGrpSpPr>
          <p:grpSpPr>
            <a:xfrm>
              <a:off x="-108520" y="1043735"/>
              <a:ext cx="5334510" cy="4320480"/>
              <a:chOff x="0" y="1538790"/>
              <a:chExt cx="5334510" cy="4320480"/>
            </a:xfrm>
          </p:grpSpPr>
          <p:grpSp>
            <p:nvGrpSpPr>
              <p:cNvPr id="22" name="グループ化 21"/>
              <p:cNvGrpSpPr/>
              <p:nvPr/>
            </p:nvGrpSpPr>
            <p:grpSpPr>
              <a:xfrm>
                <a:off x="0" y="1538790"/>
                <a:ext cx="5334510" cy="2956956"/>
                <a:chOff x="0" y="1538790"/>
                <a:chExt cx="5334510" cy="2956956"/>
              </a:xfrm>
            </p:grpSpPr>
            <p:pic>
              <p:nvPicPr>
                <p:cNvPr id="6" name="図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538790"/>
                  <a:ext cx="5334510" cy="2956956"/>
                </a:xfrm>
                <a:prstGeom prst="rect">
                  <a:avLst/>
                </a:prstGeom>
              </p:spPr>
            </p:pic>
            <p:cxnSp>
              <p:nvCxnSpPr>
                <p:cNvPr id="8" name="直線コネクタ 7"/>
                <p:cNvCxnSpPr/>
                <p:nvPr/>
              </p:nvCxnSpPr>
              <p:spPr bwMode="auto">
                <a:xfrm flipH="1">
                  <a:off x="2367164" y="2604152"/>
                  <a:ext cx="569842" cy="1032562"/>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9" name="直線コネクタ 8"/>
                <p:cNvCxnSpPr/>
                <p:nvPr/>
              </p:nvCxnSpPr>
              <p:spPr bwMode="auto">
                <a:xfrm>
                  <a:off x="2395612" y="1994655"/>
                  <a:ext cx="0" cy="2331737"/>
                </a:xfrm>
                <a:prstGeom prst="line">
                  <a:avLst/>
                </a:prstGeom>
                <a:solidFill>
                  <a:schemeClr val="accent1"/>
                </a:solidFill>
                <a:ln w="25400" cap="flat" cmpd="sng" algn="ctr">
                  <a:solidFill>
                    <a:schemeClr val="tx1"/>
                  </a:solidFill>
                  <a:prstDash val="sysDash"/>
                  <a:round/>
                  <a:headEnd type="none" w="med" len="med"/>
                  <a:tailEnd type="none" w="med" len="med"/>
                </a:ln>
                <a:effectLst/>
              </p:spPr>
            </p:cxnSp>
            <p:sp>
              <p:nvSpPr>
                <p:cNvPr id="11" name="正方形/長方形 10"/>
                <p:cNvSpPr>
                  <a:spLocks noRot="1" noChangeAspect="1" noMove="1" noResize="1" noEditPoints="1" noAdjustHandles="1" noChangeArrowheads="1" noChangeShapeType="1" noTextEdit="1"/>
                </p:cNvSpPr>
                <p:nvPr/>
              </p:nvSpPr>
              <p:spPr>
                <a:xfrm>
                  <a:off x="2355998" y="2935767"/>
                  <a:ext cx="359380" cy="369332"/>
                </a:xfrm>
                <a:prstGeom prst="rect">
                  <a:avLst/>
                </a:prstGeom>
                <a:blipFill rotWithShape="0">
                  <a:blip r:embed="rId3" cstate="print"/>
                  <a:stretch>
                    <a:fillRect l="-3390" b="-15000"/>
                  </a:stretch>
                </a:blipFill>
              </p:spPr>
              <p:txBody>
                <a:bodyPr/>
                <a:lstStyle/>
                <a:p>
                  <a:r>
                    <a:rPr lang="ja-JP" altLang="en-US">
                      <a:noFill/>
                    </a:rPr>
                    <a:t> </a:t>
                  </a:r>
                </a:p>
              </p:txBody>
            </p:sp>
            <p:sp>
              <p:nvSpPr>
                <p:cNvPr id="12" name="テキスト ボックス 11"/>
                <p:cNvSpPr txBox="1"/>
                <p:nvPr/>
              </p:nvSpPr>
              <p:spPr>
                <a:xfrm>
                  <a:off x="2792304" y="2333209"/>
                  <a:ext cx="552709" cy="369332"/>
                </a:xfrm>
                <a:prstGeom prst="rect">
                  <a:avLst/>
                </a:prstGeom>
                <a:noFill/>
              </p:spPr>
              <p:txBody>
                <a:bodyPr wrap="square" rtlCol="0">
                  <a:spAutoFit/>
                </a:bodyPr>
                <a:lstStyle/>
                <a:p>
                  <a:r>
                    <a:rPr kumimoji="1" lang="en-US" altLang="ja-JP" sz="1800" dirty="0" smtClean="0"/>
                    <a:t>Fe</a:t>
                  </a:r>
                  <a:endParaRPr kumimoji="1" lang="ja-JP" altLang="en-US" sz="1800" dirty="0"/>
                </a:p>
              </p:txBody>
            </p:sp>
            <p:sp>
              <p:nvSpPr>
                <p:cNvPr id="13" name="テキスト ボックス 12"/>
                <p:cNvSpPr txBox="1"/>
                <p:nvPr/>
              </p:nvSpPr>
              <p:spPr>
                <a:xfrm>
                  <a:off x="2024069" y="3305099"/>
                  <a:ext cx="552709" cy="369332"/>
                </a:xfrm>
                <a:prstGeom prst="rect">
                  <a:avLst/>
                </a:prstGeom>
                <a:noFill/>
              </p:spPr>
              <p:txBody>
                <a:bodyPr wrap="square" rtlCol="0">
                  <a:spAutoFit/>
                </a:bodyPr>
                <a:lstStyle/>
                <a:p>
                  <a:r>
                    <a:rPr kumimoji="1" lang="en-US" altLang="ja-JP" sz="1800" dirty="0" smtClean="0"/>
                    <a:t>Fe</a:t>
                  </a:r>
                  <a:endParaRPr kumimoji="1" lang="ja-JP" altLang="en-US" sz="1800" dirty="0"/>
                </a:p>
              </p:txBody>
            </p:sp>
            <p:sp>
              <p:nvSpPr>
                <p:cNvPr id="14" name="テキスト ボックス 13"/>
                <p:cNvSpPr txBox="1"/>
                <p:nvPr/>
              </p:nvSpPr>
              <p:spPr>
                <a:xfrm>
                  <a:off x="2431967" y="3783663"/>
                  <a:ext cx="266593" cy="369332"/>
                </a:xfrm>
                <a:prstGeom prst="rect">
                  <a:avLst/>
                </a:prstGeom>
                <a:noFill/>
              </p:spPr>
              <p:txBody>
                <a:bodyPr wrap="square" rtlCol="0">
                  <a:spAutoFit/>
                </a:bodyPr>
                <a:lstStyle/>
                <a:p>
                  <a:r>
                    <a:rPr lang="en-US" altLang="ja-JP" sz="1800" dirty="0"/>
                    <a:t>N</a:t>
                  </a:r>
                  <a:endParaRPr kumimoji="1" lang="ja-JP" altLang="en-US" sz="1800" dirty="0"/>
                </a:p>
              </p:txBody>
            </p:sp>
            <p:sp>
              <p:nvSpPr>
                <p:cNvPr id="15" name="テキスト ボックス 14"/>
                <p:cNvSpPr txBox="1"/>
                <p:nvPr/>
              </p:nvSpPr>
              <p:spPr>
                <a:xfrm>
                  <a:off x="2688643" y="3621685"/>
                  <a:ext cx="317662" cy="369332"/>
                </a:xfrm>
                <a:prstGeom prst="rect">
                  <a:avLst/>
                </a:prstGeom>
                <a:noFill/>
              </p:spPr>
              <p:txBody>
                <a:bodyPr wrap="square" rtlCol="0">
                  <a:spAutoFit/>
                </a:bodyPr>
                <a:lstStyle/>
                <a:p>
                  <a:r>
                    <a:rPr kumimoji="1" lang="en-US" altLang="ja-JP" sz="1800" dirty="0" smtClean="0"/>
                    <a:t>C</a:t>
                  </a:r>
                  <a:endParaRPr kumimoji="1" lang="ja-JP" altLang="en-US" sz="1800" dirty="0"/>
                </a:p>
              </p:txBody>
            </p:sp>
            <p:sp>
              <p:nvSpPr>
                <p:cNvPr id="16" name="テキスト ボックス 15"/>
                <p:cNvSpPr txBox="1"/>
                <p:nvPr/>
              </p:nvSpPr>
              <p:spPr>
                <a:xfrm>
                  <a:off x="4436936" y="3621685"/>
                  <a:ext cx="265499" cy="369332"/>
                </a:xfrm>
                <a:prstGeom prst="rect">
                  <a:avLst/>
                </a:prstGeom>
                <a:noFill/>
              </p:spPr>
              <p:txBody>
                <a:bodyPr wrap="square" rtlCol="0">
                  <a:spAutoFit/>
                </a:bodyPr>
                <a:lstStyle/>
                <a:p>
                  <a:r>
                    <a:rPr kumimoji="1" lang="en-US" altLang="ja-JP" sz="1800" dirty="0" smtClean="0"/>
                    <a:t>H</a:t>
                  </a:r>
                  <a:endParaRPr kumimoji="1" lang="ja-JP" altLang="en-US" sz="1800" dirty="0"/>
                </a:p>
              </p:txBody>
            </p:sp>
          </p:grpSp>
          <p:grpSp>
            <p:nvGrpSpPr>
              <p:cNvPr id="20" name="グループ化 19"/>
              <p:cNvGrpSpPr/>
              <p:nvPr/>
            </p:nvGrpSpPr>
            <p:grpSpPr>
              <a:xfrm>
                <a:off x="386535" y="4104076"/>
                <a:ext cx="4545505" cy="1755194"/>
                <a:chOff x="521550" y="4239090"/>
                <a:chExt cx="4545505" cy="1755194"/>
              </a:xfrm>
            </p:grpSpPr>
            <p:sp>
              <p:nvSpPr>
                <p:cNvPr id="17" name="正方形/長方形 16"/>
                <p:cNvSpPr/>
                <p:nvPr/>
              </p:nvSpPr>
              <p:spPr>
                <a:xfrm>
                  <a:off x="521550" y="5139189"/>
                  <a:ext cx="4005445" cy="855095"/>
                </a:xfrm>
                <a:prstGeom prst="rect">
                  <a:avLst/>
                </a:prstGeom>
                <a:solidFill>
                  <a:srgbClr val="FFC000">
                    <a:alpha val="47000"/>
                  </a:srgbClr>
                </a:solidFill>
                <a:ln>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平行四辺形 17"/>
                <p:cNvSpPr/>
                <p:nvPr/>
              </p:nvSpPr>
              <p:spPr>
                <a:xfrm>
                  <a:off x="521550" y="4239090"/>
                  <a:ext cx="4545505" cy="914400"/>
                </a:xfrm>
                <a:prstGeom prst="parallelogram">
                  <a:avLst>
                    <a:gd name="adj" fmla="val 59328"/>
                  </a:avLst>
                </a:prstGeom>
                <a:solidFill>
                  <a:srgbClr val="FFC000">
                    <a:alpha val="47000"/>
                  </a:srgbClr>
                </a:solidFill>
                <a:ln>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p:cNvSpPr/>
                <p:nvPr/>
              </p:nvSpPr>
              <p:spPr>
                <a:xfrm rot="18012543">
                  <a:off x="3927294" y="4905266"/>
                  <a:ext cx="1742243" cy="417659"/>
                </a:xfrm>
                <a:prstGeom prst="parallelogram">
                  <a:avLst>
                    <a:gd name="adj" fmla="val 168986"/>
                  </a:avLst>
                </a:prstGeom>
                <a:solidFill>
                  <a:srgbClr val="FFC000">
                    <a:alpha val="47000"/>
                  </a:srgbClr>
                </a:solidFill>
                <a:ln>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25" name="テキスト ボックス 24"/>
          <p:cNvSpPr txBox="1"/>
          <p:nvPr/>
        </p:nvSpPr>
        <p:spPr bwMode="auto">
          <a:xfrm>
            <a:off x="5112060" y="3498103"/>
            <a:ext cx="3324949" cy="830997"/>
          </a:xfrm>
          <a:prstGeom prst="rect">
            <a:avLst/>
          </a:prstGeom>
          <a:noFill/>
          <a:ln w="9525">
            <a:noFill/>
            <a:miter lim="800000"/>
            <a:headEnd/>
            <a:tailEnd/>
          </a:ln>
        </p:spPr>
        <p:txBody>
          <a:bodyPr wrap="none" rtlCol="0">
            <a:spAutoFit/>
          </a:bodyPr>
          <a:lstStyle/>
          <a:p>
            <a:r>
              <a:rPr kumimoji="1" lang="ja-JP" altLang="en-US" sz="2400" b="0" dirty="0" smtClean="0">
                <a:latin typeface="Calibri" pitchFamily="34" charset="0"/>
              </a:rPr>
              <a:t>ファンデルワールス力の</a:t>
            </a:r>
            <a:endParaRPr kumimoji="1" lang="en-US" altLang="ja-JP" sz="2400" b="0" dirty="0" smtClean="0">
              <a:latin typeface="Calibri" pitchFamily="34" charset="0"/>
            </a:endParaRPr>
          </a:p>
          <a:p>
            <a:r>
              <a:rPr kumimoji="1" lang="ja-JP" altLang="en-US" sz="2400" b="0" dirty="0" smtClean="0">
                <a:latin typeface="Calibri" pitchFamily="34" charset="0"/>
              </a:rPr>
              <a:t>導入は欠かせない</a:t>
            </a:r>
            <a:endParaRPr kumimoji="1" lang="ja-JP" altLang="en-US" sz="2400" b="0" dirty="0">
              <a:latin typeface="Calibri" pitchFamily="34" charset="0"/>
            </a:endParaRPr>
          </a:p>
        </p:txBody>
      </p:sp>
      <p:sp>
        <p:nvSpPr>
          <p:cNvPr id="26" name="テキスト ボックス 25"/>
          <p:cNvSpPr txBox="1"/>
          <p:nvPr/>
        </p:nvSpPr>
        <p:spPr bwMode="auto">
          <a:xfrm>
            <a:off x="5247075" y="1544305"/>
            <a:ext cx="3090911" cy="1569660"/>
          </a:xfrm>
          <a:prstGeom prst="rect">
            <a:avLst/>
          </a:prstGeom>
          <a:noFill/>
          <a:ln w="9525">
            <a:noFill/>
            <a:miter lim="800000"/>
            <a:headEnd/>
            <a:tailEnd/>
          </a:ln>
        </p:spPr>
        <p:txBody>
          <a:bodyPr wrap="none" rtlCol="0">
            <a:spAutoFit/>
          </a:bodyPr>
          <a:lstStyle/>
          <a:p>
            <a:r>
              <a:rPr kumimoji="1" lang="ja-JP" altLang="en-US" sz="2400" b="0" dirty="0" smtClean="0">
                <a:latin typeface="Calibri" pitchFamily="34" charset="0"/>
              </a:rPr>
              <a:t>密度汎関数法による</a:t>
            </a:r>
            <a:endParaRPr kumimoji="1" lang="en-US" altLang="ja-JP" sz="2400" b="0" dirty="0" smtClean="0">
              <a:latin typeface="Calibri" pitchFamily="34" charset="0"/>
            </a:endParaRPr>
          </a:p>
          <a:p>
            <a:r>
              <a:rPr kumimoji="1" lang="ja-JP" altLang="en-US" sz="2400" b="0" dirty="0" smtClean="0">
                <a:latin typeface="Calibri" pitchFamily="34" charset="0"/>
              </a:rPr>
              <a:t>局所密度近似</a:t>
            </a:r>
            <a:r>
              <a:rPr kumimoji="1" lang="en-US" altLang="ja-JP" sz="2400" b="0" dirty="0" smtClean="0">
                <a:latin typeface="Calibri" pitchFamily="34" charset="0"/>
              </a:rPr>
              <a:t>(LDA)</a:t>
            </a:r>
            <a:r>
              <a:rPr kumimoji="1" lang="ja-JP" altLang="en-US" sz="2400" b="0" dirty="0" smtClean="0">
                <a:latin typeface="Calibri" pitchFamily="34" charset="0"/>
              </a:rPr>
              <a:t>や</a:t>
            </a:r>
            <a:endParaRPr kumimoji="1" lang="en-US" altLang="ja-JP" sz="2400" b="0" dirty="0" smtClean="0">
              <a:latin typeface="Calibri" pitchFamily="34" charset="0"/>
            </a:endParaRPr>
          </a:p>
          <a:p>
            <a:r>
              <a:rPr kumimoji="1" lang="ja-JP" altLang="en-US" sz="2400" b="0" dirty="0" smtClean="0">
                <a:latin typeface="Calibri" pitchFamily="34" charset="0"/>
              </a:rPr>
              <a:t>一般化勾配近似</a:t>
            </a:r>
            <a:r>
              <a:rPr kumimoji="1" lang="en-US" altLang="ja-JP" sz="2400" b="0" dirty="0" smtClean="0">
                <a:latin typeface="Calibri" pitchFamily="34" charset="0"/>
              </a:rPr>
              <a:t>(GGA)</a:t>
            </a:r>
          </a:p>
          <a:p>
            <a:r>
              <a:rPr kumimoji="1" lang="ja-JP" altLang="en-US" sz="2400" b="0" dirty="0" smtClean="0">
                <a:latin typeface="Calibri" pitchFamily="34" charset="0"/>
              </a:rPr>
              <a:t>レベルでの構造決定</a:t>
            </a:r>
            <a:endParaRPr kumimoji="1" lang="ja-JP" altLang="en-US" sz="2400" b="0" dirty="0">
              <a:latin typeface="Calibri" pitchFamily="34" charset="0"/>
            </a:endParaRPr>
          </a:p>
        </p:txBody>
      </p:sp>
      <p:sp>
        <p:nvSpPr>
          <p:cNvPr id="28" name="テキスト ボックス 27"/>
          <p:cNvSpPr txBox="1"/>
          <p:nvPr/>
        </p:nvSpPr>
        <p:spPr bwMode="auto">
          <a:xfrm>
            <a:off x="2411760" y="5577625"/>
            <a:ext cx="6638356" cy="830997"/>
          </a:xfrm>
          <a:prstGeom prst="rect">
            <a:avLst/>
          </a:prstGeom>
          <a:noFill/>
          <a:ln w="9525">
            <a:noFill/>
            <a:miter lim="800000"/>
            <a:headEnd/>
            <a:tailEnd/>
          </a:ln>
        </p:spPr>
        <p:txBody>
          <a:bodyPr wrap="none" rtlCol="0">
            <a:spAutoFit/>
          </a:bodyPr>
          <a:lstStyle/>
          <a:p>
            <a:r>
              <a:rPr kumimoji="1" lang="ja-JP" altLang="en-US" sz="2400" b="0" dirty="0" smtClean="0">
                <a:latin typeface="Calibri" pitchFamily="34" charset="0"/>
              </a:rPr>
              <a:t>「ファン・デル・ワールス密度汎関数の開発と応用」</a:t>
            </a:r>
            <a:endParaRPr kumimoji="1" lang="en-US" altLang="ja-JP" sz="2400" b="0" dirty="0" smtClean="0">
              <a:latin typeface="Calibri" pitchFamily="34" charset="0"/>
            </a:endParaRPr>
          </a:p>
          <a:p>
            <a:r>
              <a:rPr kumimoji="1" lang="ja-JP" altLang="en-US" sz="2400" dirty="0" smtClean="0">
                <a:latin typeface="Calibri" pitchFamily="34" charset="0"/>
              </a:rPr>
              <a:t>濱田幾太郎氏（現 物質・材料機構）（</a:t>
            </a:r>
            <a:r>
              <a:rPr kumimoji="1" lang="en-US" altLang="ja-JP" sz="2400" dirty="0" smtClean="0">
                <a:latin typeface="Calibri" pitchFamily="34" charset="0"/>
              </a:rPr>
              <a:t>H22</a:t>
            </a:r>
            <a:r>
              <a:rPr kumimoji="1" lang="ja-JP" altLang="en-US" sz="2400" dirty="0" smtClean="0">
                <a:latin typeface="Calibri" pitchFamily="34" charset="0"/>
              </a:rPr>
              <a:t>～</a:t>
            </a:r>
            <a:r>
              <a:rPr kumimoji="1" lang="en-US" altLang="ja-JP" sz="2400" dirty="0" smtClean="0">
                <a:latin typeface="Calibri" pitchFamily="34" charset="0"/>
              </a:rPr>
              <a:t>23</a:t>
            </a:r>
            <a:r>
              <a:rPr kumimoji="1" lang="ja-JP" altLang="en-US" sz="2400" dirty="0" smtClean="0">
                <a:latin typeface="Calibri" pitchFamily="34" charset="0"/>
              </a:rPr>
              <a:t>）</a:t>
            </a:r>
          </a:p>
        </p:txBody>
      </p:sp>
      <p:sp>
        <p:nvSpPr>
          <p:cNvPr id="30" name="テキスト ボックス 29"/>
          <p:cNvSpPr txBox="1"/>
          <p:nvPr/>
        </p:nvSpPr>
        <p:spPr bwMode="auto">
          <a:xfrm>
            <a:off x="4977045" y="4947555"/>
            <a:ext cx="3190297" cy="461665"/>
          </a:xfrm>
          <a:prstGeom prst="rect">
            <a:avLst/>
          </a:prstGeom>
          <a:noFill/>
          <a:ln w="9525">
            <a:noFill/>
            <a:miter lim="800000"/>
            <a:headEnd/>
            <a:tailEnd/>
          </a:ln>
        </p:spPr>
        <p:txBody>
          <a:bodyPr wrap="none" rtlCol="0">
            <a:spAutoFit/>
          </a:bodyPr>
          <a:lstStyle/>
          <a:p>
            <a:r>
              <a:rPr kumimoji="1" lang="ja-JP" altLang="en-US" sz="2400" b="0" dirty="0" smtClean="0">
                <a:latin typeface="Calibri" pitchFamily="34" charset="0"/>
              </a:rPr>
              <a:t>公募研究との共同研究</a:t>
            </a:r>
            <a:endParaRPr kumimoji="1" lang="ja-JP" altLang="en-US" sz="2400" b="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i="1" dirty="0" smtClean="0"/>
              <a:t>ファン・デル・ワールス</a:t>
            </a:r>
            <a:r>
              <a:rPr lang="en-US" altLang="ja-JP" i="1" dirty="0" smtClean="0"/>
              <a:t>(</a:t>
            </a:r>
            <a:r>
              <a:rPr lang="en-US" altLang="ja-JP" i="1" dirty="0" err="1" smtClean="0"/>
              <a:t>vdW</a:t>
            </a:r>
            <a:r>
              <a:rPr lang="en-US" altLang="ja-JP" i="1" dirty="0" smtClean="0"/>
              <a:t>)</a:t>
            </a:r>
            <a:r>
              <a:rPr lang="ja-JP" altLang="en-US" i="1" dirty="0" smtClean="0"/>
              <a:t>力</a:t>
            </a:r>
            <a:endParaRPr lang="en-US" i="1" dirty="0"/>
          </a:p>
        </p:txBody>
      </p:sp>
      <p:sp>
        <p:nvSpPr>
          <p:cNvPr id="5" name="フリーフォーム 4"/>
          <p:cNvSpPr/>
          <p:nvPr/>
        </p:nvSpPr>
        <p:spPr>
          <a:xfrm>
            <a:off x="4644008" y="1757778"/>
            <a:ext cx="1306132" cy="988047"/>
          </a:xfrm>
          <a:custGeom>
            <a:avLst/>
            <a:gdLst>
              <a:gd name="connsiteX0" fmla="*/ 496291 w 1162116"/>
              <a:gd name="connsiteY0" fmla="*/ 941033 h 988047"/>
              <a:gd name="connsiteX1" fmla="*/ 345370 w 1162116"/>
              <a:gd name="connsiteY1" fmla="*/ 914400 h 988047"/>
              <a:gd name="connsiteX2" fmla="*/ 238838 w 1162116"/>
              <a:gd name="connsiteY2" fmla="*/ 905522 h 988047"/>
              <a:gd name="connsiteX3" fmla="*/ 221083 w 1162116"/>
              <a:gd name="connsiteY3" fmla="*/ 834501 h 988047"/>
              <a:gd name="connsiteX4" fmla="*/ 194450 w 1162116"/>
              <a:gd name="connsiteY4" fmla="*/ 807868 h 988047"/>
              <a:gd name="connsiteX5" fmla="*/ 150061 w 1162116"/>
              <a:gd name="connsiteY5" fmla="*/ 727969 h 988047"/>
              <a:gd name="connsiteX6" fmla="*/ 132306 w 1162116"/>
              <a:gd name="connsiteY6" fmla="*/ 674703 h 988047"/>
              <a:gd name="connsiteX7" fmla="*/ 105673 w 1162116"/>
              <a:gd name="connsiteY7" fmla="*/ 639192 h 988047"/>
              <a:gd name="connsiteX8" fmla="*/ 87918 w 1162116"/>
              <a:gd name="connsiteY8" fmla="*/ 612559 h 988047"/>
              <a:gd name="connsiteX9" fmla="*/ 70162 w 1162116"/>
              <a:gd name="connsiteY9" fmla="*/ 594804 h 988047"/>
              <a:gd name="connsiteX10" fmla="*/ 52407 w 1162116"/>
              <a:gd name="connsiteY10" fmla="*/ 568171 h 988047"/>
              <a:gd name="connsiteX11" fmla="*/ 25774 w 1162116"/>
              <a:gd name="connsiteY11" fmla="*/ 532660 h 988047"/>
              <a:gd name="connsiteX12" fmla="*/ 8019 w 1162116"/>
              <a:gd name="connsiteY12" fmla="*/ 479394 h 988047"/>
              <a:gd name="connsiteX13" fmla="*/ 43529 w 1162116"/>
              <a:gd name="connsiteY13" fmla="*/ 0 h 988047"/>
              <a:gd name="connsiteX14" fmla="*/ 61285 w 1162116"/>
              <a:gd name="connsiteY14" fmla="*/ 17755 h 988047"/>
              <a:gd name="connsiteX15" fmla="*/ 70162 w 1162116"/>
              <a:gd name="connsiteY15" fmla="*/ 44388 h 988047"/>
              <a:gd name="connsiteX16" fmla="*/ 114551 w 1162116"/>
              <a:gd name="connsiteY16" fmla="*/ 71021 h 988047"/>
              <a:gd name="connsiteX17" fmla="*/ 141184 w 1162116"/>
              <a:gd name="connsiteY17" fmla="*/ 106532 h 988047"/>
              <a:gd name="connsiteX18" fmla="*/ 176694 w 1162116"/>
              <a:gd name="connsiteY18" fmla="*/ 133165 h 988047"/>
              <a:gd name="connsiteX19" fmla="*/ 460780 w 1162116"/>
              <a:gd name="connsiteY19" fmla="*/ 159798 h 988047"/>
              <a:gd name="connsiteX20" fmla="*/ 602823 w 1162116"/>
              <a:gd name="connsiteY20" fmla="*/ 177553 h 988047"/>
              <a:gd name="connsiteX21" fmla="*/ 656089 w 1162116"/>
              <a:gd name="connsiteY21" fmla="*/ 186431 h 988047"/>
              <a:gd name="connsiteX22" fmla="*/ 815887 w 1162116"/>
              <a:gd name="connsiteY22" fmla="*/ 195308 h 988047"/>
              <a:gd name="connsiteX23" fmla="*/ 869153 w 1162116"/>
              <a:gd name="connsiteY23" fmla="*/ 213064 h 988047"/>
              <a:gd name="connsiteX24" fmla="*/ 1046706 w 1162116"/>
              <a:gd name="connsiteY24" fmla="*/ 230819 h 988047"/>
              <a:gd name="connsiteX25" fmla="*/ 1082217 w 1162116"/>
              <a:gd name="connsiteY25" fmla="*/ 239697 h 988047"/>
              <a:gd name="connsiteX26" fmla="*/ 1126605 w 1162116"/>
              <a:gd name="connsiteY26" fmla="*/ 248574 h 988047"/>
              <a:gd name="connsiteX27" fmla="*/ 1135483 w 1162116"/>
              <a:gd name="connsiteY27" fmla="*/ 301840 h 988047"/>
              <a:gd name="connsiteX28" fmla="*/ 1162116 w 1162116"/>
              <a:gd name="connsiteY28" fmla="*/ 355106 h 988047"/>
              <a:gd name="connsiteX29" fmla="*/ 1153238 w 1162116"/>
              <a:gd name="connsiteY29" fmla="*/ 603681 h 988047"/>
              <a:gd name="connsiteX30" fmla="*/ 1135483 w 1162116"/>
              <a:gd name="connsiteY30" fmla="*/ 639192 h 988047"/>
              <a:gd name="connsiteX31" fmla="*/ 1117727 w 1162116"/>
              <a:gd name="connsiteY31" fmla="*/ 710213 h 988047"/>
              <a:gd name="connsiteX32" fmla="*/ 1099972 w 1162116"/>
              <a:gd name="connsiteY32" fmla="*/ 736846 h 988047"/>
              <a:gd name="connsiteX33" fmla="*/ 1082217 w 1162116"/>
              <a:gd name="connsiteY33" fmla="*/ 790112 h 988047"/>
              <a:gd name="connsiteX34" fmla="*/ 1073339 w 1162116"/>
              <a:gd name="connsiteY34" fmla="*/ 816745 h 988047"/>
              <a:gd name="connsiteX35" fmla="*/ 1055584 w 1162116"/>
              <a:gd name="connsiteY35" fmla="*/ 834501 h 988047"/>
              <a:gd name="connsiteX36" fmla="*/ 1020073 w 1162116"/>
              <a:gd name="connsiteY36" fmla="*/ 887767 h 988047"/>
              <a:gd name="connsiteX37" fmla="*/ 975685 w 1162116"/>
              <a:gd name="connsiteY37" fmla="*/ 932155 h 988047"/>
              <a:gd name="connsiteX38" fmla="*/ 913541 w 1162116"/>
              <a:gd name="connsiteY38" fmla="*/ 958788 h 988047"/>
              <a:gd name="connsiteX39" fmla="*/ 886908 w 1162116"/>
              <a:gd name="connsiteY39" fmla="*/ 967666 h 988047"/>
              <a:gd name="connsiteX40" fmla="*/ 585067 w 1162116"/>
              <a:gd name="connsiteY40" fmla="*/ 976543 h 988047"/>
              <a:gd name="connsiteX41" fmla="*/ 487413 w 1162116"/>
              <a:gd name="connsiteY41" fmla="*/ 976543 h 988047"/>
              <a:gd name="connsiteX42" fmla="*/ 496291 w 1162116"/>
              <a:gd name="connsiteY42" fmla="*/ 941033 h 98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116" h="988047">
                <a:moveTo>
                  <a:pt x="496291" y="941033"/>
                </a:moveTo>
                <a:cubicBezTo>
                  <a:pt x="472617" y="930676"/>
                  <a:pt x="395975" y="921380"/>
                  <a:pt x="345370" y="914400"/>
                </a:cubicBezTo>
                <a:cubicBezTo>
                  <a:pt x="310070" y="909531"/>
                  <a:pt x="268812" y="924791"/>
                  <a:pt x="238838" y="905522"/>
                </a:cubicBezTo>
                <a:cubicBezTo>
                  <a:pt x="218311" y="892326"/>
                  <a:pt x="238338" y="851756"/>
                  <a:pt x="221083" y="834501"/>
                </a:cubicBezTo>
                <a:cubicBezTo>
                  <a:pt x="212205" y="825623"/>
                  <a:pt x="201983" y="817912"/>
                  <a:pt x="194450" y="807868"/>
                </a:cubicBezTo>
                <a:cubicBezTo>
                  <a:pt x="184801" y="795002"/>
                  <a:pt x="157286" y="746032"/>
                  <a:pt x="150061" y="727969"/>
                </a:cubicBezTo>
                <a:cubicBezTo>
                  <a:pt x="143110" y="710592"/>
                  <a:pt x="143535" y="689676"/>
                  <a:pt x="132306" y="674703"/>
                </a:cubicBezTo>
                <a:cubicBezTo>
                  <a:pt x="123428" y="662866"/>
                  <a:pt x="114273" y="651232"/>
                  <a:pt x="105673" y="639192"/>
                </a:cubicBezTo>
                <a:cubicBezTo>
                  <a:pt x="99471" y="630510"/>
                  <a:pt x="94583" y="620890"/>
                  <a:pt x="87918" y="612559"/>
                </a:cubicBezTo>
                <a:cubicBezTo>
                  <a:pt x="82689" y="606023"/>
                  <a:pt x="75391" y="601340"/>
                  <a:pt x="70162" y="594804"/>
                </a:cubicBezTo>
                <a:cubicBezTo>
                  <a:pt x="63497" y="586473"/>
                  <a:pt x="58609" y="576853"/>
                  <a:pt x="52407" y="568171"/>
                </a:cubicBezTo>
                <a:cubicBezTo>
                  <a:pt x="43807" y="556131"/>
                  <a:pt x="34652" y="544497"/>
                  <a:pt x="25774" y="532660"/>
                </a:cubicBezTo>
                <a:cubicBezTo>
                  <a:pt x="19856" y="514905"/>
                  <a:pt x="7271" y="498095"/>
                  <a:pt x="8019" y="479394"/>
                </a:cubicBezTo>
                <a:cubicBezTo>
                  <a:pt x="26303" y="22287"/>
                  <a:pt x="-40449" y="167956"/>
                  <a:pt x="43529" y="0"/>
                </a:cubicBezTo>
                <a:cubicBezTo>
                  <a:pt x="49448" y="5918"/>
                  <a:pt x="56979" y="10578"/>
                  <a:pt x="61285" y="17755"/>
                </a:cubicBezTo>
                <a:cubicBezTo>
                  <a:pt x="66100" y="25779"/>
                  <a:pt x="63545" y="37771"/>
                  <a:pt x="70162" y="44388"/>
                </a:cubicBezTo>
                <a:cubicBezTo>
                  <a:pt x="82363" y="56589"/>
                  <a:pt x="99755" y="62143"/>
                  <a:pt x="114551" y="71021"/>
                </a:cubicBezTo>
                <a:cubicBezTo>
                  <a:pt x="123429" y="82858"/>
                  <a:pt x="130722" y="96069"/>
                  <a:pt x="141184" y="106532"/>
                </a:cubicBezTo>
                <a:cubicBezTo>
                  <a:pt x="151646" y="116994"/>
                  <a:pt x="163460" y="126548"/>
                  <a:pt x="176694" y="133165"/>
                </a:cubicBezTo>
                <a:cubicBezTo>
                  <a:pt x="257391" y="173514"/>
                  <a:pt x="398917" y="157419"/>
                  <a:pt x="460780" y="159798"/>
                </a:cubicBezTo>
                <a:cubicBezTo>
                  <a:pt x="508128" y="165716"/>
                  <a:pt x="555756" y="169708"/>
                  <a:pt x="602823" y="177553"/>
                </a:cubicBezTo>
                <a:cubicBezTo>
                  <a:pt x="620578" y="180512"/>
                  <a:pt x="638151" y="184936"/>
                  <a:pt x="656089" y="186431"/>
                </a:cubicBezTo>
                <a:cubicBezTo>
                  <a:pt x="709253" y="190861"/>
                  <a:pt x="762621" y="192349"/>
                  <a:pt x="815887" y="195308"/>
                </a:cubicBezTo>
                <a:cubicBezTo>
                  <a:pt x="833642" y="201227"/>
                  <a:pt x="851097" y="208140"/>
                  <a:pt x="869153" y="213064"/>
                </a:cubicBezTo>
                <a:cubicBezTo>
                  <a:pt x="926095" y="228594"/>
                  <a:pt x="990087" y="227044"/>
                  <a:pt x="1046706" y="230819"/>
                </a:cubicBezTo>
                <a:cubicBezTo>
                  <a:pt x="1058543" y="233778"/>
                  <a:pt x="1070306" y="237050"/>
                  <a:pt x="1082217" y="239697"/>
                </a:cubicBezTo>
                <a:cubicBezTo>
                  <a:pt x="1096947" y="242970"/>
                  <a:pt x="1116785" y="237118"/>
                  <a:pt x="1126605" y="248574"/>
                </a:cubicBezTo>
                <a:cubicBezTo>
                  <a:pt x="1138319" y="262241"/>
                  <a:pt x="1131953" y="284189"/>
                  <a:pt x="1135483" y="301840"/>
                </a:cubicBezTo>
                <a:cubicBezTo>
                  <a:pt x="1143664" y="342745"/>
                  <a:pt x="1137602" y="330594"/>
                  <a:pt x="1162116" y="355106"/>
                </a:cubicBezTo>
                <a:cubicBezTo>
                  <a:pt x="1159157" y="437964"/>
                  <a:pt x="1160977" y="521132"/>
                  <a:pt x="1153238" y="603681"/>
                </a:cubicBezTo>
                <a:cubicBezTo>
                  <a:pt x="1152003" y="616857"/>
                  <a:pt x="1139668" y="626637"/>
                  <a:pt x="1135483" y="639192"/>
                </a:cubicBezTo>
                <a:cubicBezTo>
                  <a:pt x="1127766" y="662342"/>
                  <a:pt x="1131263" y="689909"/>
                  <a:pt x="1117727" y="710213"/>
                </a:cubicBezTo>
                <a:cubicBezTo>
                  <a:pt x="1111809" y="719091"/>
                  <a:pt x="1104305" y="727096"/>
                  <a:pt x="1099972" y="736846"/>
                </a:cubicBezTo>
                <a:cubicBezTo>
                  <a:pt x="1092371" y="753949"/>
                  <a:pt x="1088135" y="772357"/>
                  <a:pt x="1082217" y="790112"/>
                </a:cubicBezTo>
                <a:cubicBezTo>
                  <a:pt x="1079258" y="798990"/>
                  <a:pt x="1079956" y="810128"/>
                  <a:pt x="1073339" y="816745"/>
                </a:cubicBezTo>
                <a:lnTo>
                  <a:pt x="1055584" y="834501"/>
                </a:lnTo>
                <a:cubicBezTo>
                  <a:pt x="1036539" y="891632"/>
                  <a:pt x="1061636" y="829579"/>
                  <a:pt x="1020073" y="887767"/>
                </a:cubicBezTo>
                <a:cubicBezTo>
                  <a:pt x="985791" y="935761"/>
                  <a:pt x="1023600" y="916183"/>
                  <a:pt x="975685" y="932155"/>
                </a:cubicBezTo>
                <a:cubicBezTo>
                  <a:pt x="945314" y="962524"/>
                  <a:pt x="969643" y="944762"/>
                  <a:pt x="913541" y="958788"/>
                </a:cubicBezTo>
                <a:cubicBezTo>
                  <a:pt x="904463" y="961058"/>
                  <a:pt x="896252" y="967161"/>
                  <a:pt x="886908" y="967666"/>
                </a:cubicBezTo>
                <a:cubicBezTo>
                  <a:pt x="786398" y="973099"/>
                  <a:pt x="685681" y="973584"/>
                  <a:pt x="585067" y="976543"/>
                </a:cubicBezTo>
                <a:cubicBezTo>
                  <a:pt x="554902" y="984085"/>
                  <a:pt x="517653" y="998143"/>
                  <a:pt x="487413" y="976543"/>
                </a:cubicBezTo>
                <a:cubicBezTo>
                  <a:pt x="477781" y="969663"/>
                  <a:pt x="519965" y="951390"/>
                  <a:pt x="496291" y="9410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フリーフォーム 5"/>
          <p:cNvSpPr/>
          <p:nvPr/>
        </p:nvSpPr>
        <p:spPr>
          <a:xfrm>
            <a:off x="2457887" y="1802167"/>
            <a:ext cx="1470537" cy="976544"/>
          </a:xfrm>
          <a:custGeom>
            <a:avLst/>
            <a:gdLst>
              <a:gd name="connsiteX0" fmla="*/ 76 w 1470537"/>
              <a:gd name="connsiteY0" fmla="*/ 763480 h 976544"/>
              <a:gd name="connsiteX1" fmla="*/ 35587 w 1470537"/>
              <a:gd name="connsiteY1" fmla="*/ 523783 h 976544"/>
              <a:gd name="connsiteX2" fmla="*/ 44465 w 1470537"/>
              <a:gd name="connsiteY2" fmla="*/ 443883 h 976544"/>
              <a:gd name="connsiteX3" fmla="*/ 71098 w 1470537"/>
              <a:gd name="connsiteY3" fmla="*/ 381740 h 976544"/>
              <a:gd name="connsiteX4" fmla="*/ 88853 w 1470537"/>
              <a:gd name="connsiteY4" fmla="*/ 363984 h 976544"/>
              <a:gd name="connsiteX5" fmla="*/ 115486 w 1470537"/>
              <a:gd name="connsiteY5" fmla="*/ 284085 h 976544"/>
              <a:gd name="connsiteX6" fmla="*/ 124364 w 1470537"/>
              <a:gd name="connsiteY6" fmla="*/ 257452 h 976544"/>
              <a:gd name="connsiteX7" fmla="*/ 133241 w 1470537"/>
              <a:gd name="connsiteY7" fmla="*/ 230819 h 976544"/>
              <a:gd name="connsiteX8" fmla="*/ 150997 w 1470537"/>
              <a:gd name="connsiteY8" fmla="*/ 213064 h 976544"/>
              <a:gd name="connsiteX9" fmla="*/ 177630 w 1470537"/>
              <a:gd name="connsiteY9" fmla="*/ 150920 h 976544"/>
              <a:gd name="connsiteX10" fmla="*/ 230896 w 1470537"/>
              <a:gd name="connsiteY10" fmla="*/ 97654 h 976544"/>
              <a:gd name="connsiteX11" fmla="*/ 257529 w 1470537"/>
              <a:gd name="connsiteY11" fmla="*/ 62144 h 976544"/>
              <a:gd name="connsiteX12" fmla="*/ 284162 w 1470537"/>
              <a:gd name="connsiteY12" fmla="*/ 44388 h 976544"/>
              <a:gd name="connsiteX13" fmla="*/ 310795 w 1470537"/>
              <a:gd name="connsiteY13" fmla="*/ 17755 h 976544"/>
              <a:gd name="connsiteX14" fmla="*/ 381816 w 1470537"/>
              <a:gd name="connsiteY14" fmla="*/ 0 h 976544"/>
              <a:gd name="connsiteX15" fmla="*/ 630391 w 1470537"/>
              <a:gd name="connsiteY15" fmla="*/ 17755 h 976544"/>
              <a:gd name="connsiteX16" fmla="*/ 692534 w 1470537"/>
              <a:gd name="connsiteY16" fmla="*/ 35511 h 976544"/>
              <a:gd name="connsiteX17" fmla="*/ 745800 w 1470537"/>
              <a:gd name="connsiteY17" fmla="*/ 44388 h 976544"/>
              <a:gd name="connsiteX18" fmla="*/ 843455 w 1470537"/>
              <a:gd name="connsiteY18" fmla="*/ 62144 h 976544"/>
              <a:gd name="connsiteX19" fmla="*/ 870088 w 1470537"/>
              <a:gd name="connsiteY19" fmla="*/ 71021 h 976544"/>
              <a:gd name="connsiteX20" fmla="*/ 905598 w 1470537"/>
              <a:gd name="connsiteY20" fmla="*/ 79899 h 976544"/>
              <a:gd name="connsiteX21" fmla="*/ 976620 w 1470537"/>
              <a:gd name="connsiteY21" fmla="*/ 142043 h 976544"/>
              <a:gd name="connsiteX22" fmla="*/ 1012131 w 1470537"/>
              <a:gd name="connsiteY22" fmla="*/ 168676 h 976544"/>
              <a:gd name="connsiteX23" fmla="*/ 1047641 w 1470537"/>
              <a:gd name="connsiteY23" fmla="*/ 177553 h 976544"/>
              <a:gd name="connsiteX24" fmla="*/ 1118663 w 1470537"/>
              <a:gd name="connsiteY24" fmla="*/ 213064 h 976544"/>
              <a:gd name="connsiteX25" fmla="*/ 1207439 w 1470537"/>
              <a:gd name="connsiteY25" fmla="*/ 248575 h 976544"/>
              <a:gd name="connsiteX26" fmla="*/ 1278461 w 1470537"/>
              <a:gd name="connsiteY26" fmla="*/ 310718 h 976544"/>
              <a:gd name="connsiteX27" fmla="*/ 1305094 w 1470537"/>
              <a:gd name="connsiteY27" fmla="*/ 328474 h 976544"/>
              <a:gd name="connsiteX28" fmla="*/ 1393870 w 1470537"/>
              <a:gd name="connsiteY28" fmla="*/ 435006 h 976544"/>
              <a:gd name="connsiteX29" fmla="*/ 1420503 w 1470537"/>
              <a:gd name="connsiteY29" fmla="*/ 488272 h 976544"/>
              <a:gd name="connsiteX30" fmla="*/ 1456014 w 1470537"/>
              <a:gd name="connsiteY30" fmla="*/ 541538 h 976544"/>
              <a:gd name="connsiteX31" fmla="*/ 1456014 w 1470537"/>
              <a:gd name="connsiteY31" fmla="*/ 772357 h 976544"/>
              <a:gd name="connsiteX32" fmla="*/ 1447136 w 1470537"/>
              <a:gd name="connsiteY32" fmla="*/ 807868 h 976544"/>
              <a:gd name="connsiteX33" fmla="*/ 1420503 w 1470537"/>
              <a:gd name="connsiteY33" fmla="*/ 825623 h 976544"/>
              <a:gd name="connsiteX34" fmla="*/ 1402748 w 1470537"/>
              <a:gd name="connsiteY34" fmla="*/ 843379 h 976544"/>
              <a:gd name="connsiteX35" fmla="*/ 1340604 w 1470537"/>
              <a:gd name="connsiteY35" fmla="*/ 914400 h 976544"/>
              <a:gd name="connsiteX36" fmla="*/ 1269583 w 1470537"/>
              <a:gd name="connsiteY36" fmla="*/ 932155 h 976544"/>
              <a:gd name="connsiteX37" fmla="*/ 1242950 w 1470537"/>
              <a:gd name="connsiteY37" fmla="*/ 941033 h 976544"/>
              <a:gd name="connsiteX38" fmla="*/ 1109785 w 1470537"/>
              <a:gd name="connsiteY38" fmla="*/ 949911 h 976544"/>
              <a:gd name="connsiteX39" fmla="*/ 878965 w 1470537"/>
              <a:gd name="connsiteY39" fmla="*/ 967666 h 976544"/>
              <a:gd name="connsiteX40" fmla="*/ 834577 w 1470537"/>
              <a:gd name="connsiteY40" fmla="*/ 976544 h 976544"/>
              <a:gd name="connsiteX41" fmla="*/ 399571 w 1470537"/>
              <a:gd name="connsiteY41" fmla="*/ 967666 h 976544"/>
              <a:gd name="connsiteX42" fmla="*/ 372938 w 1470537"/>
              <a:gd name="connsiteY42" fmla="*/ 958788 h 976544"/>
              <a:gd name="connsiteX43" fmla="*/ 310795 w 1470537"/>
              <a:gd name="connsiteY43" fmla="*/ 914400 h 976544"/>
              <a:gd name="connsiteX44" fmla="*/ 257529 w 1470537"/>
              <a:gd name="connsiteY44" fmla="*/ 896645 h 976544"/>
              <a:gd name="connsiteX45" fmla="*/ 230896 w 1470537"/>
              <a:gd name="connsiteY45" fmla="*/ 887767 h 976544"/>
              <a:gd name="connsiteX46" fmla="*/ 213140 w 1470537"/>
              <a:gd name="connsiteY46" fmla="*/ 870012 h 976544"/>
              <a:gd name="connsiteX47" fmla="*/ 124364 w 1470537"/>
              <a:gd name="connsiteY47" fmla="*/ 834501 h 976544"/>
              <a:gd name="connsiteX48" fmla="*/ 53342 w 1470537"/>
              <a:gd name="connsiteY48" fmla="*/ 781235 h 976544"/>
              <a:gd name="connsiteX49" fmla="*/ 26709 w 1470537"/>
              <a:gd name="connsiteY49" fmla="*/ 754602 h 976544"/>
              <a:gd name="connsiteX50" fmla="*/ 76 w 1470537"/>
              <a:gd name="connsiteY50" fmla="*/ 763480 h 97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70537" h="976544">
                <a:moveTo>
                  <a:pt x="76" y="763480"/>
                </a:moveTo>
                <a:cubicBezTo>
                  <a:pt x="1556" y="725010"/>
                  <a:pt x="14662" y="733031"/>
                  <a:pt x="35587" y="523783"/>
                </a:cubicBezTo>
                <a:cubicBezTo>
                  <a:pt x="38253" y="497119"/>
                  <a:pt x="40060" y="470316"/>
                  <a:pt x="44465" y="443883"/>
                </a:cubicBezTo>
                <a:cubicBezTo>
                  <a:pt x="47096" y="428097"/>
                  <a:pt x="63908" y="392525"/>
                  <a:pt x="71098" y="381740"/>
                </a:cubicBezTo>
                <a:cubicBezTo>
                  <a:pt x="75741" y="374776"/>
                  <a:pt x="82935" y="369903"/>
                  <a:pt x="88853" y="363984"/>
                </a:cubicBezTo>
                <a:lnTo>
                  <a:pt x="115486" y="284085"/>
                </a:lnTo>
                <a:lnTo>
                  <a:pt x="124364" y="257452"/>
                </a:lnTo>
                <a:cubicBezTo>
                  <a:pt x="127323" y="248574"/>
                  <a:pt x="126624" y="237436"/>
                  <a:pt x="133241" y="230819"/>
                </a:cubicBezTo>
                <a:lnTo>
                  <a:pt x="150997" y="213064"/>
                </a:lnTo>
                <a:cubicBezTo>
                  <a:pt x="157411" y="193820"/>
                  <a:pt x="165090" y="166594"/>
                  <a:pt x="177630" y="150920"/>
                </a:cubicBezTo>
                <a:cubicBezTo>
                  <a:pt x="193316" y="131313"/>
                  <a:pt x="215830" y="117742"/>
                  <a:pt x="230896" y="97654"/>
                </a:cubicBezTo>
                <a:cubicBezTo>
                  <a:pt x="239774" y="85817"/>
                  <a:pt x="247067" y="72606"/>
                  <a:pt x="257529" y="62144"/>
                </a:cubicBezTo>
                <a:cubicBezTo>
                  <a:pt x="265074" y="54599"/>
                  <a:pt x="275965" y="51219"/>
                  <a:pt x="284162" y="44388"/>
                </a:cubicBezTo>
                <a:cubicBezTo>
                  <a:pt x="293807" y="36350"/>
                  <a:pt x="299365" y="22950"/>
                  <a:pt x="310795" y="17755"/>
                </a:cubicBezTo>
                <a:cubicBezTo>
                  <a:pt x="333010" y="7657"/>
                  <a:pt x="381816" y="0"/>
                  <a:pt x="381816" y="0"/>
                </a:cubicBezTo>
                <a:cubicBezTo>
                  <a:pt x="464674" y="5918"/>
                  <a:pt x="547684" y="10001"/>
                  <a:pt x="630391" y="17755"/>
                </a:cubicBezTo>
                <a:cubicBezTo>
                  <a:pt x="663836" y="20890"/>
                  <a:pt x="662873" y="28920"/>
                  <a:pt x="692534" y="35511"/>
                </a:cubicBezTo>
                <a:cubicBezTo>
                  <a:pt x="710106" y="39416"/>
                  <a:pt x="728149" y="40858"/>
                  <a:pt x="745800" y="44388"/>
                </a:cubicBezTo>
                <a:cubicBezTo>
                  <a:pt x="850465" y="65321"/>
                  <a:pt x="685449" y="39571"/>
                  <a:pt x="843455" y="62144"/>
                </a:cubicBezTo>
                <a:cubicBezTo>
                  <a:pt x="852333" y="65103"/>
                  <a:pt x="861090" y="68450"/>
                  <a:pt x="870088" y="71021"/>
                </a:cubicBezTo>
                <a:cubicBezTo>
                  <a:pt x="881820" y="74373"/>
                  <a:pt x="894685" y="74442"/>
                  <a:pt x="905598" y="79899"/>
                </a:cubicBezTo>
                <a:cubicBezTo>
                  <a:pt x="946237" y="100219"/>
                  <a:pt x="939997" y="114576"/>
                  <a:pt x="976620" y="142043"/>
                </a:cubicBezTo>
                <a:cubicBezTo>
                  <a:pt x="988457" y="150921"/>
                  <a:pt x="998897" y="162059"/>
                  <a:pt x="1012131" y="168676"/>
                </a:cubicBezTo>
                <a:cubicBezTo>
                  <a:pt x="1023044" y="174132"/>
                  <a:pt x="1035804" y="174594"/>
                  <a:pt x="1047641" y="177553"/>
                </a:cubicBezTo>
                <a:cubicBezTo>
                  <a:pt x="1087756" y="217668"/>
                  <a:pt x="1037053" y="172259"/>
                  <a:pt x="1118663" y="213064"/>
                </a:cubicBezTo>
                <a:cubicBezTo>
                  <a:pt x="1170913" y="239189"/>
                  <a:pt x="1141618" y="226634"/>
                  <a:pt x="1207439" y="248575"/>
                </a:cubicBezTo>
                <a:cubicBezTo>
                  <a:pt x="1236133" y="277267"/>
                  <a:pt x="1233690" y="275896"/>
                  <a:pt x="1278461" y="310718"/>
                </a:cubicBezTo>
                <a:cubicBezTo>
                  <a:pt x="1286883" y="317269"/>
                  <a:pt x="1297834" y="320655"/>
                  <a:pt x="1305094" y="328474"/>
                </a:cubicBezTo>
                <a:cubicBezTo>
                  <a:pt x="1336547" y="362347"/>
                  <a:pt x="1373198" y="393662"/>
                  <a:pt x="1393870" y="435006"/>
                </a:cubicBezTo>
                <a:cubicBezTo>
                  <a:pt x="1402748" y="452761"/>
                  <a:pt x="1410501" y="471125"/>
                  <a:pt x="1420503" y="488272"/>
                </a:cubicBezTo>
                <a:cubicBezTo>
                  <a:pt x="1431255" y="506704"/>
                  <a:pt x="1456014" y="541538"/>
                  <a:pt x="1456014" y="541538"/>
                </a:cubicBezTo>
                <a:cubicBezTo>
                  <a:pt x="1479764" y="636534"/>
                  <a:pt x="1470439" y="584833"/>
                  <a:pt x="1456014" y="772357"/>
                </a:cubicBezTo>
                <a:cubicBezTo>
                  <a:pt x="1455078" y="784522"/>
                  <a:pt x="1453904" y="797716"/>
                  <a:pt x="1447136" y="807868"/>
                </a:cubicBezTo>
                <a:cubicBezTo>
                  <a:pt x="1441218" y="816746"/>
                  <a:pt x="1428834" y="818958"/>
                  <a:pt x="1420503" y="825623"/>
                </a:cubicBezTo>
                <a:cubicBezTo>
                  <a:pt x="1413967" y="830852"/>
                  <a:pt x="1407977" y="836843"/>
                  <a:pt x="1402748" y="843379"/>
                </a:cubicBezTo>
                <a:cubicBezTo>
                  <a:pt x="1384636" y="866020"/>
                  <a:pt x="1370474" y="904443"/>
                  <a:pt x="1340604" y="914400"/>
                </a:cubicBezTo>
                <a:cubicBezTo>
                  <a:pt x="1279724" y="934694"/>
                  <a:pt x="1355286" y="910730"/>
                  <a:pt x="1269583" y="932155"/>
                </a:cubicBezTo>
                <a:cubicBezTo>
                  <a:pt x="1260504" y="934425"/>
                  <a:pt x="1252251" y="940000"/>
                  <a:pt x="1242950" y="941033"/>
                </a:cubicBezTo>
                <a:cubicBezTo>
                  <a:pt x="1198735" y="945946"/>
                  <a:pt x="1154173" y="946952"/>
                  <a:pt x="1109785" y="949911"/>
                </a:cubicBezTo>
                <a:cubicBezTo>
                  <a:pt x="1015390" y="981374"/>
                  <a:pt x="1115293" y="950785"/>
                  <a:pt x="878965" y="967666"/>
                </a:cubicBezTo>
                <a:cubicBezTo>
                  <a:pt x="863914" y="968741"/>
                  <a:pt x="849373" y="973585"/>
                  <a:pt x="834577" y="976544"/>
                </a:cubicBezTo>
                <a:lnTo>
                  <a:pt x="399571" y="967666"/>
                </a:lnTo>
                <a:cubicBezTo>
                  <a:pt x="390220" y="967306"/>
                  <a:pt x="381063" y="963431"/>
                  <a:pt x="372938" y="958788"/>
                </a:cubicBezTo>
                <a:cubicBezTo>
                  <a:pt x="361455" y="952226"/>
                  <a:pt x="326258" y="921272"/>
                  <a:pt x="310795" y="914400"/>
                </a:cubicBezTo>
                <a:cubicBezTo>
                  <a:pt x="293692" y="906799"/>
                  <a:pt x="275284" y="902563"/>
                  <a:pt x="257529" y="896645"/>
                </a:cubicBezTo>
                <a:lnTo>
                  <a:pt x="230896" y="887767"/>
                </a:lnTo>
                <a:cubicBezTo>
                  <a:pt x="224977" y="881849"/>
                  <a:pt x="220626" y="873755"/>
                  <a:pt x="213140" y="870012"/>
                </a:cubicBezTo>
                <a:cubicBezTo>
                  <a:pt x="181723" y="854304"/>
                  <a:pt x="152287" y="856219"/>
                  <a:pt x="124364" y="834501"/>
                </a:cubicBezTo>
                <a:cubicBezTo>
                  <a:pt x="47855" y="774995"/>
                  <a:pt x="111231" y="800532"/>
                  <a:pt x="53342" y="781235"/>
                </a:cubicBezTo>
                <a:cubicBezTo>
                  <a:pt x="44464" y="772357"/>
                  <a:pt x="34006" y="764818"/>
                  <a:pt x="26709" y="754602"/>
                </a:cubicBezTo>
                <a:cubicBezTo>
                  <a:pt x="19017" y="743833"/>
                  <a:pt x="-1404" y="801950"/>
                  <a:pt x="76" y="7634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begin{align*}&#10;\Psi_A^{(0)},\Psi_A^{(1)},\Psi_A^{(2)},\cdots&#10;\end{alig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2032479"/>
            <a:ext cx="2016224" cy="34012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7" descr="\begin{align*}&#10;\Psi_B^{(0)},\Psi_B^{(1)},\Psi_B^{(2)},\cdots&#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95126" y="2102733"/>
            <a:ext cx="2232248" cy="37656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begin{align*}&#10;H = H_A + H_B + H'&#10;\end{alig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10011" y="3079175"/>
            <a:ext cx="2338883" cy="25311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5" descr="\begin{align*}&#10;E^{(1)} =\langle 00|H'|00  \rangle&#10;\end{alig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83769" y="3624253"/>
            <a:ext cx="2160239" cy="338928"/>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9" descr="\begin{align*}&#10;H'= \sum_{a \in A} \sum_{b \in B} \frac{Z_aZ_b}{r_{ab}}&#10;\end{align*}"/>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30286" y="2907815"/>
            <a:ext cx="2144429" cy="67849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1" descr="\begin{align*}&#10;H_A&#10;\end{align*}"/>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53925" y="2194842"/>
            <a:ext cx="478460" cy="29215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3" descr="\begin{align*}&#10;H_B&#10;\end{align*}"/>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031824" y="2202541"/>
            <a:ext cx="457250" cy="276757"/>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テキスト ボックス 14"/>
          <p:cNvSpPr txBox="1"/>
          <p:nvPr/>
        </p:nvSpPr>
        <p:spPr>
          <a:xfrm>
            <a:off x="6240360" y="4113203"/>
            <a:ext cx="787022" cy="369332"/>
          </a:xfrm>
          <a:prstGeom prst="rect">
            <a:avLst/>
          </a:prstGeom>
          <a:noFill/>
        </p:spPr>
        <p:txBody>
          <a:bodyPr wrap="square" rtlCol="0">
            <a:spAutoFit/>
          </a:bodyPr>
          <a:lstStyle/>
          <a:p>
            <a:r>
              <a:rPr lang="ja-JP" altLang="en-US" dirty="0" smtClean="0">
                <a:solidFill>
                  <a:srgbClr val="FF0000"/>
                </a:solidFill>
              </a:rPr>
              <a:t>引力</a:t>
            </a:r>
            <a:endParaRPr lang="en-US" dirty="0">
              <a:solidFill>
                <a:srgbClr val="FF0000"/>
              </a:solidFill>
            </a:endParaRPr>
          </a:p>
        </p:txBody>
      </p:sp>
      <p:sp>
        <p:nvSpPr>
          <p:cNvPr id="16" name="テキスト ボックス 15"/>
          <p:cNvSpPr txBox="1"/>
          <p:nvPr/>
        </p:nvSpPr>
        <p:spPr>
          <a:xfrm>
            <a:off x="1648968" y="4738930"/>
            <a:ext cx="6595440" cy="707886"/>
          </a:xfrm>
          <a:prstGeom prst="rect">
            <a:avLst/>
          </a:prstGeom>
          <a:noFill/>
          <a:ln w="38100">
            <a:solidFill>
              <a:srgbClr val="FF0000"/>
            </a:solidFill>
          </a:ln>
        </p:spPr>
        <p:txBody>
          <a:bodyPr wrap="square" rtlCol="0">
            <a:spAutoFit/>
          </a:bodyPr>
          <a:lstStyle/>
          <a:p>
            <a:pPr algn="ctr"/>
            <a:r>
              <a:rPr lang="ja-JP" altLang="en-US" sz="2000" u="sng" dirty="0" smtClean="0"/>
              <a:t>ファン・デル・ワールス力は基底状態の</a:t>
            </a:r>
            <a:r>
              <a:rPr lang="en-US" altLang="ja-JP" sz="2000" u="sng" dirty="0" smtClean="0"/>
              <a:t>2</a:t>
            </a:r>
            <a:r>
              <a:rPr lang="ja-JP" altLang="en-US" sz="2000" u="sng" dirty="0" err="1" smtClean="0"/>
              <a:t>つの</a:t>
            </a:r>
            <a:r>
              <a:rPr lang="ja-JP" altLang="en-US" sz="2000" u="sng" dirty="0" smtClean="0"/>
              <a:t>原子</a:t>
            </a:r>
            <a:r>
              <a:rPr lang="en-US" altLang="ja-JP" sz="2000" u="sng" dirty="0" smtClean="0"/>
              <a:t>(</a:t>
            </a:r>
            <a:r>
              <a:rPr lang="ja-JP" altLang="en-US" sz="2000" u="sng" dirty="0" smtClean="0"/>
              <a:t>分子</a:t>
            </a:r>
            <a:r>
              <a:rPr lang="en-US" altLang="ja-JP" sz="2000" u="sng" dirty="0" smtClean="0"/>
              <a:t>)</a:t>
            </a:r>
            <a:r>
              <a:rPr lang="ja-JP" altLang="en-US" sz="2000" u="sng" dirty="0" smtClean="0"/>
              <a:t>間に働く一般的な量子</a:t>
            </a:r>
            <a:r>
              <a:rPr lang="ja-JP" altLang="en-US" sz="2000" u="sng" dirty="0"/>
              <a:t>力学</a:t>
            </a:r>
            <a:r>
              <a:rPr lang="ja-JP" altLang="en-US" sz="2000" u="sng" dirty="0" smtClean="0"/>
              <a:t>的性質</a:t>
            </a:r>
            <a:endParaRPr lang="en-US" sz="2000" u="sng" dirty="0"/>
          </a:p>
        </p:txBody>
      </p:sp>
      <p:pic>
        <p:nvPicPr>
          <p:cNvPr id="17" name="Picture 27" descr="\begin{align*}&#10;E^{(2)} = -\sum_{ij} \frac{\langle 00 |H'|ij \rangle \langle ij| H'| 00 \rangle }{E^0_{ij} - E^{0}_{00}}&#10;\end{align*}"/>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391637" y="4055445"/>
            <a:ext cx="3599485" cy="68348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テキスト ボックス 17"/>
          <p:cNvSpPr txBox="1"/>
          <p:nvPr/>
        </p:nvSpPr>
        <p:spPr>
          <a:xfrm>
            <a:off x="691860" y="3586314"/>
            <a:ext cx="1279559" cy="369332"/>
          </a:xfrm>
          <a:prstGeom prst="rect">
            <a:avLst/>
          </a:prstGeom>
          <a:noFill/>
        </p:spPr>
        <p:txBody>
          <a:bodyPr wrap="square" rtlCol="0">
            <a:spAutoFit/>
          </a:bodyPr>
          <a:lstStyle/>
          <a:p>
            <a:r>
              <a:rPr lang="ja-JP" altLang="en-US" dirty="0" smtClean="0"/>
              <a:t>摂動論より</a:t>
            </a:r>
            <a:endParaRPr lang="en-US" dirty="0"/>
          </a:p>
        </p:txBody>
      </p:sp>
      <p:sp>
        <p:nvSpPr>
          <p:cNvPr id="19" name="屈折矢印 18"/>
          <p:cNvSpPr/>
          <p:nvPr/>
        </p:nvSpPr>
        <p:spPr>
          <a:xfrm rot="5400000">
            <a:off x="1600393" y="3694427"/>
            <a:ext cx="300044" cy="837553"/>
          </a:xfrm>
          <a:prstGeom prst="ben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テキスト ボックス 2"/>
          <p:cNvSpPr txBox="1"/>
          <p:nvPr/>
        </p:nvSpPr>
        <p:spPr>
          <a:xfrm>
            <a:off x="74032" y="6305336"/>
            <a:ext cx="9139951" cy="400110"/>
          </a:xfrm>
          <a:prstGeom prst="rect">
            <a:avLst/>
          </a:prstGeom>
          <a:noFill/>
        </p:spPr>
        <p:txBody>
          <a:bodyPr wrap="square" rtlCol="0">
            <a:spAutoFit/>
          </a:bodyPr>
          <a:lstStyle/>
          <a:p>
            <a:r>
              <a:rPr lang="ja-JP" altLang="en-US" sz="2000" dirty="0" smtClean="0"/>
              <a:t>密度汎関数</a:t>
            </a:r>
            <a:r>
              <a:rPr lang="ja-JP" altLang="en-US" sz="2000" dirty="0"/>
              <a:t>法</a:t>
            </a:r>
            <a:r>
              <a:rPr lang="ja-JP" altLang="en-US" sz="2000" dirty="0" smtClean="0"/>
              <a:t>では量子力学的な多体効果は交換相関エネルギーとして記述される</a:t>
            </a:r>
            <a:endParaRPr lang="en-US" sz="2000" dirty="0"/>
          </a:p>
        </p:txBody>
      </p:sp>
      <p:sp>
        <p:nvSpPr>
          <p:cNvPr id="21" name="テキスト ボックス 20"/>
          <p:cNvSpPr txBox="1"/>
          <p:nvPr/>
        </p:nvSpPr>
        <p:spPr>
          <a:xfrm>
            <a:off x="1691680" y="5589240"/>
            <a:ext cx="6361615" cy="707886"/>
          </a:xfrm>
          <a:prstGeom prst="rect">
            <a:avLst/>
          </a:prstGeom>
          <a:solidFill>
            <a:srgbClr val="92D050"/>
          </a:solidFill>
        </p:spPr>
        <p:txBody>
          <a:bodyPr wrap="square" rtlCol="0">
            <a:spAutoFit/>
          </a:bodyPr>
          <a:lstStyle/>
          <a:p>
            <a:r>
              <a:rPr lang="ja-JP" altLang="en-US" sz="2000" dirty="0" smtClean="0"/>
              <a:t>通常  ファン・デル・ワールス力は小さい力であるが、</a:t>
            </a:r>
            <a:endParaRPr lang="en-US" altLang="ja-JP" sz="2000" dirty="0" smtClean="0"/>
          </a:p>
          <a:p>
            <a:r>
              <a:rPr lang="ja-JP" altLang="en-US" sz="2000" dirty="0" smtClean="0"/>
              <a:t>分子結晶や分子複合体の構造を調べる上で重要となる。</a:t>
            </a:r>
            <a:endParaRPr lang="en-US" sz="2000" dirty="0"/>
          </a:p>
        </p:txBody>
      </p:sp>
      <p:sp>
        <p:nvSpPr>
          <p:cNvPr id="20" name="正方形/長方形 19"/>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
          <p:cNvGraphicFramePr>
            <a:graphicFrameLocks noChangeAspect="1"/>
          </p:cNvGraphicFramePr>
          <p:nvPr/>
        </p:nvGraphicFramePr>
        <p:xfrm>
          <a:off x="7329488" y="2798763"/>
          <a:ext cx="1624012" cy="1606550"/>
        </p:xfrm>
        <a:graphic>
          <a:graphicData uri="http://schemas.openxmlformats.org/presentationml/2006/ole">
            <p:oleObj spid="_x0000_s33793" name="数式" r:id="rId12" imgW="393480" imgH="393480" progId="Equation.3">
              <p:embed/>
            </p:oleObj>
          </a:graphicData>
        </a:graphic>
      </p:graphicFrame>
    </p:spTree>
    <p:extLst>
      <p:ext uri="{BB962C8B-B14F-4D97-AF65-F5344CB8AC3E}">
        <p14:creationId xmlns="" xmlns:p14="http://schemas.microsoft.com/office/powerpoint/2010/main" val="2085099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274638"/>
            <a:ext cx="8229600" cy="1143000"/>
          </a:xfrm>
        </p:spPr>
        <p:txBody>
          <a:bodyPr/>
          <a:lstStyle/>
          <a:p>
            <a:r>
              <a:rPr lang="ja-JP" altLang="en-US" i="1" dirty="0" smtClean="0"/>
              <a:t>局所密度近似</a:t>
            </a:r>
            <a:r>
              <a:rPr lang="en-US" i="1" dirty="0" smtClean="0"/>
              <a:t>(LDA)</a:t>
            </a:r>
            <a:endParaRPr lang="en-US" i="1" dirty="0"/>
          </a:p>
        </p:txBody>
      </p:sp>
      <p:pic>
        <p:nvPicPr>
          <p:cNvPr id="8" name="Picture 2" descr="\begin{align*}&#10;\epsilon_{\rm xc} = \epsilon_{\rm x} + \epsilon_{\rm c}&#10;\end{alig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6" y="1781239"/>
            <a:ext cx="1733317" cy="24204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テキスト ボックス 8"/>
          <p:cNvSpPr txBox="1"/>
          <p:nvPr/>
        </p:nvSpPr>
        <p:spPr>
          <a:xfrm>
            <a:off x="467544" y="2333341"/>
            <a:ext cx="7848873" cy="400110"/>
          </a:xfrm>
          <a:prstGeom prst="rect">
            <a:avLst/>
          </a:prstGeom>
          <a:noFill/>
        </p:spPr>
        <p:txBody>
          <a:bodyPr wrap="square" rtlCol="0">
            <a:spAutoFit/>
          </a:bodyPr>
          <a:lstStyle/>
          <a:p>
            <a:pPr algn="ctr"/>
            <a:r>
              <a:rPr lang="az-Cyrl-AZ" sz="2000" dirty="0" smtClean="0"/>
              <a:t>Є</a:t>
            </a:r>
            <a:r>
              <a:rPr lang="en-US" sz="2000" baseline="-25000" dirty="0" smtClean="0"/>
              <a:t>xc </a:t>
            </a:r>
            <a:r>
              <a:rPr lang="ja-JP" altLang="en-US" sz="2000" dirty="0" smtClean="0"/>
              <a:t>は</a:t>
            </a:r>
            <a:r>
              <a:rPr lang="en-US" altLang="ja-JP" sz="2000" dirty="0" smtClean="0"/>
              <a:t>1</a:t>
            </a:r>
            <a:r>
              <a:rPr lang="ja-JP" altLang="en-US" sz="2000" dirty="0" smtClean="0"/>
              <a:t>電子当たりの交換相関エネルギーであり、電子密度のみの関数</a:t>
            </a:r>
            <a:endParaRPr lang="en-US" altLang="ja-JP" sz="2000" dirty="0" smtClean="0"/>
          </a:p>
        </p:txBody>
      </p:sp>
      <p:sp>
        <p:nvSpPr>
          <p:cNvPr id="2" name="テキスト ボックス 1"/>
          <p:cNvSpPr txBox="1"/>
          <p:nvPr/>
        </p:nvSpPr>
        <p:spPr>
          <a:xfrm>
            <a:off x="220936" y="2980587"/>
            <a:ext cx="8928992" cy="400110"/>
          </a:xfrm>
          <a:prstGeom prst="rect">
            <a:avLst/>
          </a:prstGeom>
          <a:noFill/>
        </p:spPr>
        <p:txBody>
          <a:bodyPr wrap="square" rtlCol="0">
            <a:spAutoFit/>
          </a:bodyPr>
          <a:lstStyle/>
          <a:p>
            <a:r>
              <a:rPr lang="ja-JP" altLang="en-US" sz="2000" dirty="0" smtClean="0"/>
              <a:t>非常に単純な方法だが、現実を良く再現することが分っており幅広く使われている</a:t>
            </a:r>
            <a:endParaRPr lang="en-US" sz="2000" dirty="0"/>
          </a:p>
        </p:txBody>
      </p:sp>
      <p:sp>
        <p:nvSpPr>
          <p:cNvPr id="3" name="テキスト ボックス 2"/>
          <p:cNvSpPr txBox="1"/>
          <p:nvPr/>
        </p:nvSpPr>
        <p:spPr>
          <a:xfrm>
            <a:off x="683568" y="3845509"/>
            <a:ext cx="7848872" cy="369332"/>
          </a:xfrm>
          <a:prstGeom prst="rect">
            <a:avLst/>
          </a:prstGeom>
          <a:noFill/>
        </p:spPr>
        <p:txBody>
          <a:bodyPr wrap="square" rtlCol="0">
            <a:spAutoFit/>
          </a:bodyPr>
          <a:lstStyle/>
          <a:p>
            <a:r>
              <a:rPr lang="az-Cyrl-AZ" dirty="0"/>
              <a:t>Є</a:t>
            </a:r>
            <a:r>
              <a:rPr lang="en-US" baseline="-25000" dirty="0" smtClean="0"/>
              <a:t>xc </a:t>
            </a:r>
            <a:r>
              <a:rPr lang="ja-JP" altLang="en-US" dirty="0" smtClean="0"/>
              <a:t>を密度のみでなく、密度の勾配を考慮したものが 一般化勾配近似</a:t>
            </a:r>
            <a:r>
              <a:rPr lang="en-US" altLang="ja-JP" dirty="0" smtClean="0"/>
              <a:t>(GGA) </a:t>
            </a:r>
            <a:endParaRPr lang="en-US" dirty="0"/>
          </a:p>
        </p:txBody>
      </p:sp>
      <p:sp>
        <p:nvSpPr>
          <p:cNvPr id="7" name="テキスト ボックス 6"/>
          <p:cNvSpPr txBox="1"/>
          <p:nvPr/>
        </p:nvSpPr>
        <p:spPr>
          <a:xfrm>
            <a:off x="539552" y="5141653"/>
            <a:ext cx="8064896" cy="830997"/>
          </a:xfrm>
          <a:prstGeom prst="rect">
            <a:avLst/>
          </a:prstGeom>
          <a:noFill/>
        </p:spPr>
        <p:txBody>
          <a:bodyPr wrap="square" rtlCol="0">
            <a:spAutoFit/>
          </a:bodyPr>
          <a:lstStyle/>
          <a:p>
            <a:pPr algn="ctr"/>
            <a:r>
              <a:rPr lang="ja-JP" altLang="en-US" sz="2400" dirty="0" smtClean="0">
                <a:solidFill>
                  <a:srgbClr val="FF0000"/>
                </a:solidFill>
              </a:rPr>
              <a:t>これらは非局所の効果を含んでいないため</a:t>
            </a:r>
            <a:endParaRPr lang="en-US" altLang="ja-JP" sz="2400" dirty="0" smtClean="0">
              <a:solidFill>
                <a:srgbClr val="FF0000"/>
              </a:solidFill>
            </a:endParaRPr>
          </a:p>
          <a:p>
            <a:pPr algn="ctr"/>
            <a:r>
              <a:rPr lang="en-US" altLang="ja-JP" sz="2400" dirty="0" err="1" smtClean="0">
                <a:solidFill>
                  <a:srgbClr val="FF0000"/>
                </a:solidFill>
              </a:rPr>
              <a:t>vdW</a:t>
            </a:r>
            <a:r>
              <a:rPr lang="ja-JP" altLang="en-US" sz="2400" dirty="0" smtClean="0">
                <a:solidFill>
                  <a:srgbClr val="FF0000"/>
                </a:solidFill>
              </a:rPr>
              <a:t>力のような効果を記述することは出来ていない</a:t>
            </a:r>
            <a:endParaRPr lang="en-US" sz="2400" dirty="0">
              <a:solidFill>
                <a:srgbClr val="FF0000"/>
              </a:solidFill>
            </a:endParaRPr>
          </a:p>
        </p:txBody>
      </p:sp>
      <p:pic>
        <p:nvPicPr>
          <p:cNvPr id="11" name="Picture 6" descr="\begin{align*}&#10;E^{LDA}_{\rm xc}[n] = \int d{\bf r} \epsilon_{\rm xc}(n) n({\bf r}) &#10;\end{alig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76028" y="1538790"/>
            <a:ext cx="3816424" cy="726938"/>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8" descr="\begin{align*}&#10;E^{\rm GGA}_{\rm xc}[n] = \int d{\bf r} \epsilon_{\rm xc}(n,|\nabla n|) n({\bf r}) &#10;\end{alig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24559" y="4349565"/>
            <a:ext cx="3960440" cy="62390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正方形/長方形 12"/>
          <p:cNvSpPr/>
          <p:nvPr/>
        </p:nvSpPr>
        <p:spPr>
          <a:xfrm>
            <a:off x="0" y="1196752"/>
            <a:ext cx="9139461" cy="58864"/>
          </a:xfrm>
          <a:prstGeom prst="rect">
            <a:avLst/>
          </a:prstGeom>
          <a:gradFill>
            <a:gsLst>
              <a:gs pos="0">
                <a:srgbClr val="000000"/>
              </a:gs>
              <a:gs pos="39999">
                <a:srgbClr val="0A128C"/>
              </a:gs>
              <a:gs pos="76000">
                <a:srgbClr val="181CC7"/>
              </a:gs>
              <a:gs pos="100000">
                <a:srgbClr val="3315CB"/>
              </a:gs>
              <a:gs pos="100000">
                <a:srgbClr val="7005D4"/>
              </a:gs>
              <a:gs pos="100000">
                <a:srgbClr val="8C3D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テキスト ボックス 13"/>
          <p:cNvSpPr txBox="1"/>
          <p:nvPr/>
        </p:nvSpPr>
        <p:spPr>
          <a:xfrm>
            <a:off x="476545" y="5904275"/>
            <a:ext cx="8234755" cy="646331"/>
          </a:xfrm>
          <a:prstGeom prst="rect">
            <a:avLst/>
          </a:prstGeom>
          <a:noFill/>
        </p:spPr>
        <p:txBody>
          <a:bodyPr wrap="none" rtlCol="0">
            <a:spAutoFit/>
          </a:bodyPr>
          <a:lstStyle/>
          <a:p>
            <a:r>
              <a:rPr kumimoji="1" lang="ja-JP" altLang="en-US" dirty="0" smtClean="0"/>
              <a:t>例えば、</a:t>
            </a:r>
            <a:endParaRPr kumimoji="1" lang="en-US" altLang="ja-JP" dirty="0" smtClean="0"/>
          </a:p>
          <a:p>
            <a:r>
              <a:rPr kumimoji="1" lang="ja-JP" altLang="en-US" dirty="0" smtClean="0"/>
              <a:t>アルゴンの凝集、グラファイトの層間凝集などを、</a:t>
            </a:r>
            <a:r>
              <a:rPr kumimoji="1" lang="en-US" altLang="ja-JP" dirty="0" smtClean="0"/>
              <a:t>LDA</a:t>
            </a:r>
            <a:r>
              <a:rPr kumimoji="1" lang="ja-JP" altLang="en-US" dirty="0" smtClean="0"/>
              <a:t>や</a:t>
            </a:r>
            <a:r>
              <a:rPr kumimoji="1" lang="en-US" altLang="ja-JP" dirty="0" smtClean="0"/>
              <a:t>GGA</a:t>
            </a:r>
            <a:r>
              <a:rPr kumimoji="1" lang="ja-JP" altLang="en-US" dirty="0" smtClean="0"/>
              <a:t>でこれまで扱えなかった</a:t>
            </a:r>
            <a:endParaRPr kumimoji="1" lang="ja-JP" altLang="en-US" dirty="0"/>
          </a:p>
        </p:txBody>
      </p:sp>
    </p:spTree>
    <p:extLst>
      <p:ext uri="{BB962C8B-B14F-4D97-AF65-F5344CB8AC3E}">
        <p14:creationId xmlns="" xmlns:p14="http://schemas.microsoft.com/office/powerpoint/2010/main" val="1333240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none">
        <a:spAutoFit/>
      </a:bodyPr>
      <a:lstStyle>
        <a:defPPr>
          <a:defRPr sz="2400" b="0" dirty="0">
            <a:latin typeface="Calibri" pitchFamily="34" charset="0"/>
          </a:defRPr>
        </a:defPPr>
      </a:lstStyle>
    </a:txDef>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none">
        <a:spAutoFit/>
      </a:bodyPr>
      <a:lstStyle>
        <a:defPPr>
          <a:defRPr sz="2400" b="0" dirty="0">
            <a:latin typeface="Calibri" pitchFamily="34" charset="0"/>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4340</TotalTime>
  <Words>2595</Words>
  <Application>Microsoft Office PowerPoint</Application>
  <PresentationFormat>画面に合わせる (4:3)</PresentationFormat>
  <Paragraphs>561</Paragraphs>
  <Slides>35</Slides>
  <Notes>20</Notes>
  <HiddenSlides>0</HiddenSlides>
  <MMClips>0</MMClips>
  <ScaleCrop>false</ScaleCrop>
  <HeadingPairs>
    <vt:vector size="6" baseType="variant">
      <vt:variant>
        <vt:lpstr>テーマ</vt:lpstr>
      </vt:variant>
      <vt:variant>
        <vt:i4>3</vt:i4>
      </vt:variant>
      <vt:variant>
        <vt:lpstr>埋め込まれた OLE サーバー</vt:lpstr>
      </vt:variant>
      <vt:variant>
        <vt:i4>2</vt:i4>
      </vt:variant>
      <vt:variant>
        <vt:lpstr>スライド タイトル</vt:lpstr>
      </vt:variant>
      <vt:variant>
        <vt:i4>35</vt:i4>
      </vt:variant>
    </vt:vector>
  </HeadingPairs>
  <TitlesOfParts>
    <vt:vector size="40" baseType="lpstr">
      <vt:lpstr>Office ​​テーマ</vt:lpstr>
      <vt:lpstr>Office テーマ</vt:lpstr>
      <vt:lpstr>1_Office テーマ</vt:lpstr>
      <vt:lpstr>数式</vt:lpstr>
      <vt:lpstr>Artwork</vt:lpstr>
      <vt:lpstr>ファン・デル・ワールス密度汎関数法の開発・実装</vt:lpstr>
      <vt:lpstr>スライド 2</vt:lpstr>
      <vt:lpstr>スライド 3</vt:lpstr>
      <vt:lpstr>スライド 4</vt:lpstr>
      <vt:lpstr>スライド 5</vt:lpstr>
      <vt:lpstr>ファン・デル・ワールス密度汎関数法の開発・実装</vt:lpstr>
      <vt:lpstr>積層型デバイスのモデリング</vt:lpstr>
      <vt:lpstr>ファン・デル・ワールス(vdW)力</vt:lpstr>
      <vt:lpstr>局所密度近似(LDA)</vt:lpstr>
      <vt:lpstr>密度汎関数法でのvdW力計算</vt:lpstr>
      <vt:lpstr>vdW密度汎関数法(vdW-DF)[2] </vt:lpstr>
      <vt:lpstr>オーダーN log N法[3,4]</vt:lpstr>
      <vt:lpstr>vdW-DF の改善</vt:lpstr>
      <vt:lpstr>アルゴン 二量体</vt:lpstr>
      <vt:lpstr>アルゴン fcc結晶</vt:lpstr>
      <vt:lpstr>グラファイト</vt:lpstr>
      <vt:lpstr>vdW-DF計算の現状と課題</vt:lpstr>
      <vt:lpstr>磁性をもつ系への適用[12]</vt:lpstr>
      <vt:lpstr>酸素分子</vt:lpstr>
      <vt:lpstr>酸素分子対 H-type の計算結果[12]</vt:lpstr>
      <vt:lpstr>スライド 21</vt:lpstr>
      <vt:lpstr>まとめ</vt:lpstr>
      <vt:lpstr>資料</vt:lpstr>
      <vt:lpstr>スライド 24</vt:lpstr>
      <vt:lpstr>Order N log N method </vt:lpstr>
      <vt:lpstr>Order N log N method(2) </vt:lpstr>
      <vt:lpstr>Order N log N method(3) </vt:lpstr>
      <vt:lpstr>Order N log N method(4) </vt:lpstr>
      <vt:lpstr>カーネル関数</vt:lpstr>
      <vt:lpstr> </vt:lpstr>
      <vt:lpstr>Order N log N method Interpolation as an expansion</vt:lpstr>
      <vt:lpstr>自己無撞着の影響 Graphite AB </vt:lpstr>
      <vt:lpstr>スライド 33</vt:lpstr>
      <vt:lpstr>Benchmarks on set S22</vt:lpstr>
      <vt:lpstr>スライド 35</vt:lpstr>
    </vt:vector>
  </TitlesOfParts>
  <Company>金沢大学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obata</dc:creator>
  <cp:lastModifiedBy>OdaTatsuki</cp:lastModifiedBy>
  <cp:revision>120</cp:revision>
  <cp:lastPrinted>2014-03-06T06:11:51Z</cp:lastPrinted>
  <dcterms:created xsi:type="dcterms:W3CDTF">2014-03-03T02:42:52Z</dcterms:created>
  <dcterms:modified xsi:type="dcterms:W3CDTF">2014-03-09T23:27:29Z</dcterms:modified>
</cp:coreProperties>
</file>