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26"/>
  </p:notesMasterIdLst>
  <p:handoutMasterIdLst>
    <p:handoutMasterId r:id="rId27"/>
  </p:handoutMasterIdLst>
  <p:sldIdLst>
    <p:sldId id="824" r:id="rId2"/>
    <p:sldId id="821" r:id="rId3"/>
    <p:sldId id="822" r:id="rId4"/>
    <p:sldId id="837" r:id="rId5"/>
    <p:sldId id="838" r:id="rId6"/>
    <p:sldId id="826" r:id="rId7"/>
    <p:sldId id="827" r:id="rId8"/>
    <p:sldId id="828" r:id="rId9"/>
    <p:sldId id="829" r:id="rId10"/>
    <p:sldId id="830" r:id="rId11"/>
    <p:sldId id="831" r:id="rId12"/>
    <p:sldId id="832" r:id="rId13"/>
    <p:sldId id="833" r:id="rId14"/>
    <p:sldId id="834" r:id="rId15"/>
    <p:sldId id="836" r:id="rId16"/>
    <p:sldId id="812" r:id="rId17"/>
    <p:sldId id="813" r:id="rId18"/>
    <p:sldId id="814" r:id="rId19"/>
    <p:sldId id="815" r:id="rId20"/>
    <p:sldId id="816" r:id="rId21"/>
    <p:sldId id="817" r:id="rId22"/>
    <p:sldId id="818" r:id="rId23"/>
    <p:sldId id="819" r:id="rId24"/>
    <p:sldId id="835" r:id="rId25"/>
  </p:sldIdLst>
  <p:sldSz cx="9144000" cy="6858000" type="screen4x3"/>
  <p:notesSz cx="6742113" cy="9872663"/>
  <p:defaultTextStyle>
    <a:defPPr>
      <a:defRPr lang="ja-JP"/>
    </a:defPPr>
    <a:lvl1pPr algn="l" rtl="0" fontAlgn="base">
      <a:spcBef>
        <a:spcPct val="0"/>
      </a:spcBef>
      <a:spcAft>
        <a:spcPct val="0"/>
      </a:spcAft>
      <a:defRPr kumimoji="1" sz="2400" kern="1200">
        <a:solidFill>
          <a:schemeClr val="tx1"/>
        </a:solidFill>
        <a:latin typeface="Arial" charset="0"/>
        <a:ea typeface="ＭＳ ゴシック" pitchFamily="49" charset="-128"/>
        <a:cs typeface="+mn-cs"/>
      </a:defRPr>
    </a:lvl1pPr>
    <a:lvl2pPr marL="457200" algn="l" rtl="0" fontAlgn="base">
      <a:spcBef>
        <a:spcPct val="0"/>
      </a:spcBef>
      <a:spcAft>
        <a:spcPct val="0"/>
      </a:spcAft>
      <a:defRPr kumimoji="1" sz="2400" kern="1200">
        <a:solidFill>
          <a:schemeClr val="tx1"/>
        </a:solidFill>
        <a:latin typeface="Arial" charset="0"/>
        <a:ea typeface="ＭＳ ゴシック" pitchFamily="49" charset="-128"/>
        <a:cs typeface="+mn-cs"/>
      </a:defRPr>
    </a:lvl2pPr>
    <a:lvl3pPr marL="914400" algn="l" rtl="0" fontAlgn="base">
      <a:spcBef>
        <a:spcPct val="0"/>
      </a:spcBef>
      <a:spcAft>
        <a:spcPct val="0"/>
      </a:spcAft>
      <a:defRPr kumimoji="1" sz="2400" kern="1200">
        <a:solidFill>
          <a:schemeClr val="tx1"/>
        </a:solidFill>
        <a:latin typeface="Arial" charset="0"/>
        <a:ea typeface="ＭＳ ゴシック" pitchFamily="49" charset="-128"/>
        <a:cs typeface="+mn-cs"/>
      </a:defRPr>
    </a:lvl3pPr>
    <a:lvl4pPr marL="1371600" algn="l" rtl="0" fontAlgn="base">
      <a:spcBef>
        <a:spcPct val="0"/>
      </a:spcBef>
      <a:spcAft>
        <a:spcPct val="0"/>
      </a:spcAft>
      <a:defRPr kumimoji="1" sz="2400" kern="1200">
        <a:solidFill>
          <a:schemeClr val="tx1"/>
        </a:solidFill>
        <a:latin typeface="Arial" charset="0"/>
        <a:ea typeface="ＭＳ ゴシック" pitchFamily="49" charset="-128"/>
        <a:cs typeface="+mn-cs"/>
      </a:defRPr>
    </a:lvl4pPr>
    <a:lvl5pPr marL="1828800" algn="l" rtl="0" fontAlgn="base">
      <a:spcBef>
        <a:spcPct val="0"/>
      </a:spcBef>
      <a:spcAft>
        <a:spcPct val="0"/>
      </a:spcAft>
      <a:defRPr kumimoji="1" sz="2400" kern="1200">
        <a:solidFill>
          <a:schemeClr val="tx1"/>
        </a:solidFill>
        <a:latin typeface="Arial" charset="0"/>
        <a:ea typeface="ＭＳ ゴシック" pitchFamily="49" charset="-128"/>
        <a:cs typeface="+mn-cs"/>
      </a:defRPr>
    </a:lvl5pPr>
    <a:lvl6pPr marL="2286000" algn="l" defTabSz="914400" rtl="0" eaLnBrk="1" latinLnBrk="0" hangingPunct="1">
      <a:defRPr kumimoji="1" sz="2400" kern="1200">
        <a:solidFill>
          <a:schemeClr val="tx1"/>
        </a:solidFill>
        <a:latin typeface="Arial" charset="0"/>
        <a:ea typeface="ＭＳ ゴシック" pitchFamily="49" charset="-128"/>
        <a:cs typeface="+mn-cs"/>
      </a:defRPr>
    </a:lvl6pPr>
    <a:lvl7pPr marL="2743200" algn="l" defTabSz="914400" rtl="0" eaLnBrk="1" latinLnBrk="0" hangingPunct="1">
      <a:defRPr kumimoji="1" sz="2400" kern="1200">
        <a:solidFill>
          <a:schemeClr val="tx1"/>
        </a:solidFill>
        <a:latin typeface="Arial" charset="0"/>
        <a:ea typeface="ＭＳ ゴシック" pitchFamily="49" charset="-128"/>
        <a:cs typeface="+mn-cs"/>
      </a:defRPr>
    </a:lvl7pPr>
    <a:lvl8pPr marL="3200400" algn="l" defTabSz="914400" rtl="0" eaLnBrk="1" latinLnBrk="0" hangingPunct="1">
      <a:defRPr kumimoji="1" sz="2400" kern="1200">
        <a:solidFill>
          <a:schemeClr val="tx1"/>
        </a:solidFill>
        <a:latin typeface="Arial" charset="0"/>
        <a:ea typeface="ＭＳ ゴシック" pitchFamily="49" charset="-128"/>
        <a:cs typeface="+mn-cs"/>
      </a:defRPr>
    </a:lvl8pPr>
    <a:lvl9pPr marL="3657600" algn="l" defTabSz="914400" rtl="0" eaLnBrk="1" latinLnBrk="0" hangingPunct="1">
      <a:defRPr kumimoji="1" sz="2400" kern="1200">
        <a:solidFill>
          <a:schemeClr val="tx1"/>
        </a:solidFill>
        <a:latin typeface="Arial" charset="0"/>
        <a:ea typeface="ＭＳ ゴシック" pitchFamily="49" charset="-128"/>
        <a:cs typeface="+mn-cs"/>
      </a:defRPr>
    </a:lvl9pPr>
  </p:defaultTextStyle>
  <p:extLst>
    <p:ext uri="{EFAFB233-063F-42B5-8137-9DF3F51BA10A}">
      <p15:sldGuideLst xmlns:p15="http://schemas.microsoft.com/office/powerpoint/2012/main">
        <p15:guide id="1" orient="horz" pos="1207" userDrawn="1">
          <p15:clr>
            <a:srgbClr val="A4A3A4"/>
          </p15:clr>
        </p15:guide>
        <p15:guide id="2" pos="49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FFFF00"/>
    <a:srgbClr val="66FFFF"/>
    <a:srgbClr val="0000FF"/>
    <a:srgbClr val="0099FF"/>
    <a:srgbClr val="000066"/>
    <a:srgbClr val="FF9900"/>
    <a:srgbClr val="00FF00"/>
    <a:srgbClr val="00FFFF"/>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113" autoAdjust="0"/>
    <p:restoredTop sz="95051" autoAdjust="0"/>
  </p:normalViewPr>
  <p:slideViewPr>
    <p:cSldViewPr snapToGrid="0">
      <p:cViewPr varScale="1">
        <p:scale>
          <a:sx n="50" d="100"/>
          <a:sy n="50" d="100"/>
        </p:scale>
        <p:origin x="606" y="54"/>
      </p:cViewPr>
      <p:guideLst>
        <p:guide orient="horz" pos="1207"/>
        <p:guide pos="499"/>
      </p:guideLst>
    </p:cSldViewPr>
  </p:slideViewPr>
  <p:outlineViewPr>
    <p:cViewPr>
      <p:scale>
        <a:sx n="33" d="100"/>
        <a:sy n="33" d="100"/>
      </p:scale>
      <p:origin x="0" y="330"/>
    </p:cViewPr>
  </p:outlineViewPr>
  <p:notesTextViewPr>
    <p:cViewPr>
      <p:scale>
        <a:sx n="150" d="100"/>
        <a:sy n="150" d="100"/>
      </p:scale>
      <p:origin x="0" y="0"/>
    </p:cViewPr>
  </p:notesTextViewPr>
  <p:sorterViewPr>
    <p:cViewPr>
      <p:scale>
        <a:sx n="66" d="100"/>
        <a:sy n="66" d="100"/>
      </p:scale>
      <p:origin x="0" y="112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NULL"/></Relationships>
</file>

<file path=ppt/drawings/_rels/vmlDrawing11.vml.rels><?xml version="1.0" encoding="UTF-8" standalone="yes"?>
<Relationships xmlns="http://schemas.openxmlformats.org/package/2006/relationships"><Relationship Id="rId1" Type="http://schemas.openxmlformats.org/officeDocument/2006/relationships/image" Target="NULL"/></Relationships>
</file>

<file path=ppt/drawings/_rels/vmlDrawing12.vml.rels><?xml version="1.0" encoding="UTF-8" standalone="yes"?>
<Relationships xmlns="http://schemas.openxmlformats.org/package/2006/relationships"><Relationship Id="rId1" Type="http://schemas.openxmlformats.org/officeDocument/2006/relationships/image" Target="NULL"/></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NULL"/></Relationships>
</file>

<file path=ppt/drawings/_rels/vmlDrawing4.vml.rels><?xml version="1.0" encoding="UTF-8" standalone="yes"?>
<Relationships xmlns="http://schemas.openxmlformats.org/package/2006/relationships"><Relationship Id="rId1" Type="http://schemas.openxmlformats.org/officeDocument/2006/relationships/image" Target="NULL"/></Relationships>
</file>

<file path=ppt/drawings/_rels/vmlDrawing5.vml.rels><?xml version="1.0" encoding="UTF-8" standalone="yes"?>
<Relationships xmlns="http://schemas.openxmlformats.org/package/2006/relationships"><Relationship Id="rId1" Type="http://schemas.openxmlformats.org/officeDocument/2006/relationships/image" Target="NULL"/></Relationships>
</file>

<file path=ppt/drawings/_rels/vmlDrawing6.vml.rels><?xml version="1.0" encoding="UTF-8" standalone="yes"?>
<Relationships xmlns="http://schemas.openxmlformats.org/package/2006/relationships"><Relationship Id="rId1" Type="http://schemas.openxmlformats.org/officeDocument/2006/relationships/image" Target="NULL"/></Relationships>
</file>

<file path=ppt/drawings/_rels/vmlDrawing7.vml.rels><?xml version="1.0" encoding="UTF-8" standalone="yes"?>
<Relationships xmlns="http://schemas.openxmlformats.org/package/2006/relationships"><Relationship Id="rId1" Type="http://schemas.openxmlformats.org/officeDocument/2006/relationships/image" Target="NULL"/></Relationships>
</file>

<file path=ppt/drawings/_rels/vmlDrawing8.vml.rels><?xml version="1.0" encoding="UTF-8" standalone="yes"?>
<Relationships xmlns="http://schemas.openxmlformats.org/package/2006/relationships"><Relationship Id="rId1" Type="http://schemas.openxmlformats.org/officeDocument/2006/relationships/image" Target="NULL"/></Relationships>
</file>

<file path=ppt/drawings/_rels/vmlDrawing9.vml.rels><?xml version="1.0" encoding="UTF-8" standalone="yes"?>
<Relationships xmlns="http://schemas.openxmlformats.org/package/2006/relationships"><Relationship Id="rId1" Type="http://schemas.openxmlformats.org/officeDocument/2006/relationships/image" Target="NUL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1"/>
            <a:ext cx="2921220" cy="492695"/>
          </a:xfrm>
          <a:prstGeom prst="rect">
            <a:avLst/>
          </a:prstGeom>
          <a:noFill/>
          <a:ln w="9525">
            <a:noFill/>
            <a:miter lim="800000"/>
            <a:headEnd/>
            <a:tailEnd/>
          </a:ln>
          <a:effectLst/>
        </p:spPr>
        <p:txBody>
          <a:bodyPr vert="horz" wrap="square" lIns="93207" tIns="46604" rIns="93207" bIns="46604" numCol="1" anchor="t" anchorCtr="0" compatLnSpc="1">
            <a:prstTxWarp prst="textNoShape">
              <a:avLst/>
            </a:prstTxWarp>
          </a:bodyPr>
          <a:lstStyle>
            <a:lvl1pPr defTabSz="932807">
              <a:defRPr sz="1300">
                <a:latin typeface="Times New Roman" pitchFamily="18" charset="0"/>
                <a:ea typeface="ＭＳ Ｐゴシック" pitchFamily="50" charset="-128"/>
              </a:defRPr>
            </a:lvl1pPr>
          </a:lstStyle>
          <a:p>
            <a:pPr>
              <a:defRPr/>
            </a:pPr>
            <a:endParaRPr lang="en-US" altLang="ja-JP"/>
          </a:p>
        </p:txBody>
      </p:sp>
      <p:sp>
        <p:nvSpPr>
          <p:cNvPr id="36867" name="Rectangle 3"/>
          <p:cNvSpPr>
            <a:spLocks noGrp="1" noChangeArrowheads="1"/>
          </p:cNvSpPr>
          <p:nvPr>
            <p:ph type="dt" sz="quarter" idx="1"/>
          </p:nvPr>
        </p:nvSpPr>
        <p:spPr bwMode="auto">
          <a:xfrm>
            <a:off x="3820893" y="1"/>
            <a:ext cx="2921220" cy="492695"/>
          </a:xfrm>
          <a:prstGeom prst="rect">
            <a:avLst/>
          </a:prstGeom>
          <a:noFill/>
          <a:ln w="9525">
            <a:noFill/>
            <a:miter lim="800000"/>
            <a:headEnd/>
            <a:tailEnd/>
          </a:ln>
          <a:effectLst/>
        </p:spPr>
        <p:txBody>
          <a:bodyPr vert="horz" wrap="square" lIns="93207" tIns="46604" rIns="93207" bIns="46604" numCol="1" anchor="t" anchorCtr="0" compatLnSpc="1">
            <a:prstTxWarp prst="textNoShape">
              <a:avLst/>
            </a:prstTxWarp>
          </a:bodyPr>
          <a:lstStyle>
            <a:lvl1pPr algn="r" defTabSz="932807">
              <a:defRPr sz="1300">
                <a:latin typeface="Times New Roman" pitchFamily="18" charset="0"/>
                <a:ea typeface="ＭＳ Ｐゴシック" pitchFamily="50" charset="-128"/>
              </a:defRPr>
            </a:lvl1pPr>
          </a:lstStyle>
          <a:p>
            <a:pPr>
              <a:defRPr/>
            </a:pPr>
            <a:endParaRPr lang="en-US" altLang="ja-JP"/>
          </a:p>
        </p:txBody>
      </p:sp>
      <p:sp>
        <p:nvSpPr>
          <p:cNvPr id="36868" name="Rectangle 4"/>
          <p:cNvSpPr>
            <a:spLocks noGrp="1" noChangeArrowheads="1"/>
          </p:cNvSpPr>
          <p:nvPr>
            <p:ph type="ftr" sz="quarter" idx="2"/>
          </p:nvPr>
        </p:nvSpPr>
        <p:spPr bwMode="auto">
          <a:xfrm>
            <a:off x="0" y="9379969"/>
            <a:ext cx="2921220" cy="492694"/>
          </a:xfrm>
          <a:prstGeom prst="rect">
            <a:avLst/>
          </a:prstGeom>
          <a:noFill/>
          <a:ln w="9525">
            <a:noFill/>
            <a:miter lim="800000"/>
            <a:headEnd/>
            <a:tailEnd/>
          </a:ln>
          <a:effectLst/>
        </p:spPr>
        <p:txBody>
          <a:bodyPr vert="horz" wrap="square" lIns="93207" tIns="46604" rIns="93207" bIns="46604" numCol="1" anchor="b" anchorCtr="0" compatLnSpc="1">
            <a:prstTxWarp prst="textNoShape">
              <a:avLst/>
            </a:prstTxWarp>
          </a:bodyPr>
          <a:lstStyle>
            <a:lvl1pPr defTabSz="932807">
              <a:defRPr sz="1300">
                <a:latin typeface="Times New Roman" pitchFamily="18" charset="0"/>
                <a:ea typeface="ＭＳ Ｐゴシック" pitchFamily="50" charset="-128"/>
              </a:defRPr>
            </a:lvl1pPr>
          </a:lstStyle>
          <a:p>
            <a:pPr>
              <a:defRPr/>
            </a:pPr>
            <a:endParaRPr lang="en-US" altLang="ja-JP"/>
          </a:p>
        </p:txBody>
      </p:sp>
      <p:sp>
        <p:nvSpPr>
          <p:cNvPr id="36869" name="Rectangle 5"/>
          <p:cNvSpPr>
            <a:spLocks noGrp="1" noChangeArrowheads="1"/>
          </p:cNvSpPr>
          <p:nvPr>
            <p:ph type="sldNum" sz="quarter" idx="3"/>
          </p:nvPr>
        </p:nvSpPr>
        <p:spPr bwMode="auto">
          <a:xfrm>
            <a:off x="3820893" y="9379969"/>
            <a:ext cx="2921220" cy="492694"/>
          </a:xfrm>
          <a:prstGeom prst="rect">
            <a:avLst/>
          </a:prstGeom>
          <a:noFill/>
          <a:ln w="9525">
            <a:noFill/>
            <a:miter lim="800000"/>
            <a:headEnd/>
            <a:tailEnd/>
          </a:ln>
          <a:effectLst/>
        </p:spPr>
        <p:txBody>
          <a:bodyPr vert="horz" wrap="square" lIns="93207" tIns="46604" rIns="93207" bIns="46604" numCol="1" anchor="b" anchorCtr="0" compatLnSpc="1">
            <a:prstTxWarp prst="textNoShape">
              <a:avLst/>
            </a:prstTxWarp>
          </a:bodyPr>
          <a:lstStyle>
            <a:lvl1pPr algn="r" defTabSz="932807">
              <a:defRPr sz="1300">
                <a:latin typeface="Times New Roman" pitchFamily="18" charset="0"/>
                <a:ea typeface="ＭＳ Ｐゴシック" pitchFamily="50" charset="-128"/>
              </a:defRPr>
            </a:lvl1pPr>
          </a:lstStyle>
          <a:p>
            <a:pPr>
              <a:defRPr/>
            </a:pPr>
            <a:fld id="{B01CB799-8E9D-41FC-81BF-56284EAE6DE2}" type="slidenum">
              <a:rPr lang="en-US" altLang="ja-JP"/>
              <a:pPr>
                <a:defRPr/>
              </a:pPr>
              <a:t>‹#›</a:t>
            </a:fld>
            <a:endParaRPr lang="en-US" altLang="ja-JP"/>
          </a:p>
        </p:txBody>
      </p:sp>
    </p:spTree>
    <p:extLst>
      <p:ext uri="{BB962C8B-B14F-4D97-AF65-F5344CB8AC3E}">
        <p14:creationId xmlns:p14="http://schemas.microsoft.com/office/powerpoint/2010/main" val="2536543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0"/>
            <a:ext cx="2921220" cy="494259"/>
          </a:xfrm>
          <a:prstGeom prst="rect">
            <a:avLst/>
          </a:prstGeom>
          <a:noFill/>
          <a:ln w="9525">
            <a:noFill/>
            <a:miter lim="800000"/>
            <a:headEnd/>
            <a:tailEnd/>
          </a:ln>
          <a:effectLst/>
        </p:spPr>
        <p:txBody>
          <a:bodyPr vert="horz" wrap="square" lIns="89849" tIns="44924" rIns="89849" bIns="44924" numCol="1" anchor="t" anchorCtr="0" compatLnSpc="1">
            <a:prstTxWarp prst="textNoShape">
              <a:avLst/>
            </a:prstTxWarp>
          </a:bodyPr>
          <a:lstStyle>
            <a:lvl1pPr>
              <a:defRPr sz="1200">
                <a:latin typeface="Times New Roman" pitchFamily="18" charset="0"/>
                <a:ea typeface="ＭＳ Ｐゴシック" pitchFamily="50" charset="-128"/>
              </a:defRPr>
            </a:lvl1pPr>
          </a:lstStyle>
          <a:p>
            <a:pPr>
              <a:defRPr/>
            </a:pPr>
            <a:endParaRPr lang="en-US" altLang="ja-JP"/>
          </a:p>
        </p:txBody>
      </p:sp>
      <p:sp>
        <p:nvSpPr>
          <p:cNvPr id="105475" name="Rectangle 3"/>
          <p:cNvSpPr>
            <a:spLocks noGrp="1" noChangeArrowheads="1"/>
          </p:cNvSpPr>
          <p:nvPr>
            <p:ph type="dt" idx="1"/>
          </p:nvPr>
        </p:nvSpPr>
        <p:spPr bwMode="auto">
          <a:xfrm>
            <a:off x="3819339" y="0"/>
            <a:ext cx="2921220" cy="494259"/>
          </a:xfrm>
          <a:prstGeom prst="rect">
            <a:avLst/>
          </a:prstGeom>
          <a:noFill/>
          <a:ln w="9525">
            <a:noFill/>
            <a:miter lim="800000"/>
            <a:headEnd/>
            <a:tailEnd/>
          </a:ln>
          <a:effectLst/>
        </p:spPr>
        <p:txBody>
          <a:bodyPr vert="horz" wrap="square" lIns="89849" tIns="44924" rIns="89849" bIns="44924" numCol="1" anchor="t" anchorCtr="0" compatLnSpc="1">
            <a:prstTxWarp prst="textNoShape">
              <a:avLst/>
            </a:prstTxWarp>
          </a:bodyPr>
          <a:lstStyle>
            <a:lvl1pPr algn="r">
              <a:defRPr sz="1200">
                <a:latin typeface="Times New Roman" pitchFamily="18" charset="0"/>
                <a:ea typeface="ＭＳ Ｐゴシック" pitchFamily="50" charset="-128"/>
              </a:defRPr>
            </a:lvl1pPr>
          </a:lstStyle>
          <a:p>
            <a:pPr>
              <a:defRPr/>
            </a:pPr>
            <a:endParaRPr lang="en-US" altLang="ja-JP"/>
          </a:p>
        </p:txBody>
      </p:sp>
      <p:sp>
        <p:nvSpPr>
          <p:cNvPr id="25604" name="Rectangle 4"/>
          <p:cNvSpPr>
            <a:spLocks noGrp="1" noRot="1" noChangeAspect="1" noChangeArrowheads="1" noTextEdit="1"/>
          </p:cNvSpPr>
          <p:nvPr>
            <p:ph type="sldImg" idx="2"/>
          </p:nvPr>
        </p:nvSpPr>
        <p:spPr bwMode="auto">
          <a:xfrm>
            <a:off x="903288" y="739775"/>
            <a:ext cx="4935537" cy="3702050"/>
          </a:xfrm>
          <a:prstGeom prst="rect">
            <a:avLst/>
          </a:prstGeom>
          <a:noFill/>
          <a:ln w="9525">
            <a:solidFill>
              <a:srgbClr val="000000"/>
            </a:solidFill>
            <a:miter lim="800000"/>
            <a:headEnd/>
            <a:tailEnd/>
          </a:ln>
        </p:spPr>
      </p:sp>
      <p:sp>
        <p:nvSpPr>
          <p:cNvPr id="105477" name="Rectangle 5"/>
          <p:cNvSpPr>
            <a:spLocks noGrp="1" noChangeArrowheads="1"/>
          </p:cNvSpPr>
          <p:nvPr>
            <p:ph type="body" sz="quarter" idx="3"/>
          </p:nvPr>
        </p:nvSpPr>
        <p:spPr bwMode="auto">
          <a:xfrm>
            <a:off x="674367" y="4689202"/>
            <a:ext cx="5393380" cy="4443637"/>
          </a:xfrm>
          <a:prstGeom prst="rect">
            <a:avLst/>
          </a:prstGeom>
          <a:noFill/>
          <a:ln w="9525">
            <a:noFill/>
            <a:miter lim="800000"/>
            <a:headEnd/>
            <a:tailEnd/>
          </a:ln>
          <a:effectLst/>
        </p:spPr>
        <p:txBody>
          <a:bodyPr vert="horz" wrap="square" lIns="89849" tIns="44924" rIns="89849" bIns="4492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05478" name="Rectangle 6"/>
          <p:cNvSpPr>
            <a:spLocks noGrp="1" noChangeArrowheads="1"/>
          </p:cNvSpPr>
          <p:nvPr>
            <p:ph type="ftr" sz="quarter" idx="4"/>
          </p:nvPr>
        </p:nvSpPr>
        <p:spPr bwMode="auto">
          <a:xfrm>
            <a:off x="0" y="9376840"/>
            <a:ext cx="2921220" cy="494259"/>
          </a:xfrm>
          <a:prstGeom prst="rect">
            <a:avLst/>
          </a:prstGeom>
          <a:noFill/>
          <a:ln w="9525">
            <a:noFill/>
            <a:miter lim="800000"/>
            <a:headEnd/>
            <a:tailEnd/>
          </a:ln>
          <a:effectLst/>
        </p:spPr>
        <p:txBody>
          <a:bodyPr vert="horz" wrap="square" lIns="89849" tIns="44924" rIns="89849" bIns="44924" numCol="1" anchor="b" anchorCtr="0" compatLnSpc="1">
            <a:prstTxWarp prst="textNoShape">
              <a:avLst/>
            </a:prstTxWarp>
          </a:bodyPr>
          <a:lstStyle>
            <a:lvl1pPr>
              <a:defRPr sz="1200">
                <a:latin typeface="Times New Roman" pitchFamily="18" charset="0"/>
                <a:ea typeface="ＭＳ Ｐゴシック" pitchFamily="50" charset="-128"/>
              </a:defRPr>
            </a:lvl1pPr>
          </a:lstStyle>
          <a:p>
            <a:pPr>
              <a:defRPr/>
            </a:pPr>
            <a:endParaRPr lang="en-US" altLang="ja-JP"/>
          </a:p>
        </p:txBody>
      </p:sp>
      <p:sp>
        <p:nvSpPr>
          <p:cNvPr id="105479" name="Rectangle 7"/>
          <p:cNvSpPr>
            <a:spLocks noGrp="1" noChangeArrowheads="1"/>
          </p:cNvSpPr>
          <p:nvPr>
            <p:ph type="sldNum" sz="quarter" idx="5"/>
          </p:nvPr>
        </p:nvSpPr>
        <p:spPr bwMode="auto">
          <a:xfrm>
            <a:off x="3819339" y="9376840"/>
            <a:ext cx="2921220" cy="494259"/>
          </a:xfrm>
          <a:prstGeom prst="rect">
            <a:avLst/>
          </a:prstGeom>
          <a:noFill/>
          <a:ln w="9525">
            <a:noFill/>
            <a:miter lim="800000"/>
            <a:headEnd/>
            <a:tailEnd/>
          </a:ln>
          <a:effectLst/>
        </p:spPr>
        <p:txBody>
          <a:bodyPr vert="horz" wrap="square" lIns="89849" tIns="44924" rIns="89849" bIns="44924" numCol="1" anchor="b" anchorCtr="0" compatLnSpc="1">
            <a:prstTxWarp prst="textNoShape">
              <a:avLst/>
            </a:prstTxWarp>
          </a:bodyPr>
          <a:lstStyle>
            <a:lvl1pPr algn="r">
              <a:defRPr sz="1200">
                <a:latin typeface="Times New Roman" pitchFamily="18" charset="0"/>
                <a:ea typeface="ＭＳ Ｐゴシック" pitchFamily="50" charset="-128"/>
              </a:defRPr>
            </a:lvl1pPr>
          </a:lstStyle>
          <a:p>
            <a:pPr>
              <a:defRPr/>
            </a:pPr>
            <a:fld id="{565F1A31-411F-4E48-86C2-6B8B486F3931}" type="slidenum">
              <a:rPr lang="en-US" altLang="ja-JP"/>
              <a:pPr>
                <a:defRPr/>
              </a:pPr>
              <a:t>‹#›</a:t>
            </a:fld>
            <a:endParaRPr lang="en-US" altLang="ja-JP"/>
          </a:p>
        </p:txBody>
      </p:sp>
    </p:spTree>
    <p:extLst>
      <p:ext uri="{BB962C8B-B14F-4D97-AF65-F5344CB8AC3E}">
        <p14:creationId xmlns:p14="http://schemas.microsoft.com/office/powerpoint/2010/main" val="2390531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DB221F-5835-4A1A-8FC0-AF68E63BA09A}" type="slidenum">
              <a:rPr lang="en-US" altLang="ja-JP">
                <a:solidFill>
                  <a:prstClr val="black"/>
                </a:solidFill>
              </a:rPr>
              <a:pPr/>
              <a:t>1</a:t>
            </a:fld>
            <a:endParaRPr lang="en-US" altLang="ja-JP">
              <a:solidFill>
                <a:prstClr val="black"/>
              </a:solidFill>
            </a:endParaRPr>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4365790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65F1A31-411F-4E48-86C2-6B8B486F3931}" type="slidenum">
              <a:rPr lang="en-US" altLang="ja-JP" smtClean="0">
                <a:solidFill>
                  <a:prstClr val="black"/>
                </a:solidFill>
              </a:rPr>
              <a:pPr>
                <a:defRPr/>
              </a:pPr>
              <a:t>12</a:t>
            </a:fld>
            <a:endParaRPr lang="en-US" altLang="ja-JP">
              <a:solidFill>
                <a:prstClr val="black"/>
              </a:solidFill>
            </a:endParaRPr>
          </a:p>
        </p:txBody>
      </p:sp>
    </p:spTree>
    <p:extLst>
      <p:ext uri="{BB962C8B-B14F-4D97-AF65-F5344CB8AC3E}">
        <p14:creationId xmlns:p14="http://schemas.microsoft.com/office/powerpoint/2010/main" val="3568233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65F1A31-411F-4E48-86C2-6B8B486F3931}" type="slidenum">
              <a:rPr lang="en-US" altLang="ja-JP" smtClean="0">
                <a:solidFill>
                  <a:prstClr val="black"/>
                </a:solidFill>
              </a:rPr>
              <a:pPr>
                <a:defRPr/>
              </a:pPr>
              <a:t>13</a:t>
            </a:fld>
            <a:endParaRPr lang="en-US" altLang="ja-JP">
              <a:solidFill>
                <a:prstClr val="black"/>
              </a:solidFill>
            </a:endParaRPr>
          </a:p>
        </p:txBody>
      </p:sp>
    </p:spTree>
    <p:extLst>
      <p:ext uri="{BB962C8B-B14F-4D97-AF65-F5344CB8AC3E}">
        <p14:creationId xmlns:p14="http://schemas.microsoft.com/office/powerpoint/2010/main" val="18742991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DB221F-5835-4A1A-8FC0-AF68E63BA09A}" type="slidenum">
              <a:rPr lang="en-US" altLang="ja-JP">
                <a:solidFill>
                  <a:prstClr val="black"/>
                </a:solidFill>
              </a:rPr>
              <a:pPr/>
              <a:t>14</a:t>
            </a:fld>
            <a:endParaRPr lang="en-US" altLang="ja-JP">
              <a:solidFill>
                <a:prstClr val="black"/>
              </a:solidFill>
            </a:endParaRPr>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527918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65F1A31-411F-4E48-86C2-6B8B486F3931}" type="slidenum">
              <a:rPr lang="en-US" altLang="ja-JP" smtClean="0">
                <a:solidFill>
                  <a:prstClr val="black"/>
                </a:solidFill>
              </a:rPr>
              <a:pPr>
                <a:defRPr/>
              </a:pPr>
              <a:t>15</a:t>
            </a:fld>
            <a:endParaRPr lang="en-US" altLang="ja-JP">
              <a:solidFill>
                <a:prstClr val="black"/>
              </a:solidFill>
            </a:endParaRPr>
          </a:p>
        </p:txBody>
      </p:sp>
    </p:spTree>
    <p:extLst>
      <p:ext uri="{BB962C8B-B14F-4D97-AF65-F5344CB8AC3E}">
        <p14:creationId xmlns:p14="http://schemas.microsoft.com/office/powerpoint/2010/main" val="26727153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65F1A31-411F-4E48-86C2-6B8B486F3931}" type="slidenum">
              <a:rPr lang="en-US" altLang="ja-JP" smtClean="0">
                <a:solidFill>
                  <a:prstClr val="black"/>
                </a:solidFill>
              </a:rPr>
              <a:pPr>
                <a:defRPr/>
              </a:pPr>
              <a:t>16</a:t>
            </a:fld>
            <a:endParaRPr lang="en-US" altLang="ja-JP">
              <a:solidFill>
                <a:prstClr val="black"/>
              </a:solidFill>
            </a:endParaRPr>
          </a:p>
        </p:txBody>
      </p:sp>
    </p:spTree>
    <p:extLst>
      <p:ext uri="{BB962C8B-B14F-4D97-AF65-F5344CB8AC3E}">
        <p14:creationId xmlns:p14="http://schemas.microsoft.com/office/powerpoint/2010/main" val="21717807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65F1A31-411F-4E48-86C2-6B8B486F3931}" type="slidenum">
              <a:rPr lang="en-US" altLang="ja-JP" smtClean="0">
                <a:solidFill>
                  <a:prstClr val="black"/>
                </a:solidFill>
              </a:rPr>
              <a:pPr>
                <a:defRPr/>
              </a:pPr>
              <a:t>17</a:t>
            </a:fld>
            <a:endParaRPr lang="en-US" altLang="ja-JP">
              <a:solidFill>
                <a:prstClr val="black"/>
              </a:solidFill>
            </a:endParaRPr>
          </a:p>
        </p:txBody>
      </p:sp>
    </p:spTree>
    <p:extLst>
      <p:ext uri="{BB962C8B-B14F-4D97-AF65-F5344CB8AC3E}">
        <p14:creationId xmlns:p14="http://schemas.microsoft.com/office/powerpoint/2010/main" val="25053520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65F1A31-411F-4E48-86C2-6B8B486F3931}" type="slidenum">
              <a:rPr lang="en-US" altLang="ja-JP" smtClean="0"/>
              <a:pPr>
                <a:defRPr/>
              </a:pPr>
              <a:t>19</a:t>
            </a:fld>
            <a:endParaRPr lang="en-US" altLang="ja-JP"/>
          </a:p>
        </p:txBody>
      </p:sp>
    </p:spTree>
    <p:extLst>
      <p:ext uri="{BB962C8B-B14F-4D97-AF65-F5344CB8AC3E}">
        <p14:creationId xmlns:p14="http://schemas.microsoft.com/office/powerpoint/2010/main" val="42220089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892FC6E-A2BF-4B21-BBFF-CFCAB0BB789C}" type="slidenum">
              <a:rPr lang="en-US" altLang="ja-JP" smtClean="0">
                <a:solidFill>
                  <a:srgbClr val="000000"/>
                </a:solidFill>
              </a:rPr>
              <a:pPr/>
              <a:t>23</a:t>
            </a:fld>
            <a:endParaRPr lang="en-US" altLang="ja-JP">
              <a:solidFill>
                <a:srgbClr val="000000"/>
              </a:solidFill>
            </a:endParaRPr>
          </a:p>
        </p:txBody>
      </p:sp>
    </p:spTree>
    <p:extLst>
      <p:ext uri="{BB962C8B-B14F-4D97-AF65-F5344CB8AC3E}">
        <p14:creationId xmlns:p14="http://schemas.microsoft.com/office/powerpoint/2010/main" val="15183816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65F1A31-411F-4E48-86C2-6B8B486F3931}" type="slidenum">
              <a:rPr lang="en-US" altLang="ja-JP" smtClean="0">
                <a:solidFill>
                  <a:prstClr val="black"/>
                </a:solidFill>
              </a:rPr>
              <a:pPr>
                <a:defRPr/>
              </a:pPr>
              <a:t>24</a:t>
            </a:fld>
            <a:endParaRPr lang="en-US" altLang="ja-JP">
              <a:solidFill>
                <a:prstClr val="black"/>
              </a:solidFill>
            </a:endParaRPr>
          </a:p>
        </p:txBody>
      </p:sp>
    </p:spTree>
    <p:extLst>
      <p:ext uri="{BB962C8B-B14F-4D97-AF65-F5344CB8AC3E}">
        <p14:creationId xmlns:p14="http://schemas.microsoft.com/office/powerpoint/2010/main" val="432287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65F1A31-411F-4E48-86C2-6B8B486F3931}" type="slidenum">
              <a:rPr lang="en-US" altLang="ja-JP" smtClean="0">
                <a:solidFill>
                  <a:prstClr val="black"/>
                </a:solidFill>
              </a:rPr>
              <a:pPr>
                <a:defRPr/>
              </a:pPr>
              <a:t>4</a:t>
            </a:fld>
            <a:endParaRPr lang="en-US" altLang="ja-JP">
              <a:solidFill>
                <a:prstClr val="black"/>
              </a:solidFill>
            </a:endParaRPr>
          </a:p>
        </p:txBody>
      </p:sp>
    </p:spTree>
    <p:extLst>
      <p:ext uri="{BB962C8B-B14F-4D97-AF65-F5344CB8AC3E}">
        <p14:creationId xmlns:p14="http://schemas.microsoft.com/office/powerpoint/2010/main" val="49467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65F1A31-411F-4E48-86C2-6B8B486F3931}" type="slidenum">
              <a:rPr lang="en-US" altLang="ja-JP" smtClean="0">
                <a:solidFill>
                  <a:prstClr val="black"/>
                </a:solidFill>
              </a:rPr>
              <a:pPr>
                <a:defRPr/>
              </a:pPr>
              <a:t>5</a:t>
            </a:fld>
            <a:endParaRPr lang="en-US" altLang="ja-JP">
              <a:solidFill>
                <a:prstClr val="black"/>
              </a:solidFill>
            </a:endParaRPr>
          </a:p>
        </p:txBody>
      </p:sp>
    </p:spTree>
    <p:extLst>
      <p:ext uri="{BB962C8B-B14F-4D97-AF65-F5344CB8AC3E}">
        <p14:creationId xmlns:p14="http://schemas.microsoft.com/office/powerpoint/2010/main" val="1867211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65F1A31-411F-4E48-86C2-6B8B486F3931}" type="slidenum">
              <a:rPr lang="en-US" altLang="ja-JP" smtClean="0">
                <a:solidFill>
                  <a:prstClr val="black"/>
                </a:solidFill>
              </a:rPr>
              <a:pPr>
                <a:defRPr/>
              </a:pPr>
              <a:t>6</a:t>
            </a:fld>
            <a:endParaRPr lang="en-US" altLang="ja-JP">
              <a:solidFill>
                <a:prstClr val="black"/>
              </a:solidFill>
            </a:endParaRPr>
          </a:p>
        </p:txBody>
      </p:sp>
    </p:spTree>
    <p:extLst>
      <p:ext uri="{BB962C8B-B14F-4D97-AF65-F5344CB8AC3E}">
        <p14:creationId xmlns:p14="http://schemas.microsoft.com/office/powerpoint/2010/main" val="2304920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Although these techniques are powerful tools to understand electron transport phenomena of such minute systems, it has not been easy to discuss the contribution of local chemical bonds to the electron scattering because these techniques only measure the current between two electrodes.</a:t>
            </a:r>
          </a:p>
          <a:p>
            <a:endParaRPr kumimoji="1" lang="en-US" altLang="ja-JP" dirty="0" smtClean="0"/>
          </a:p>
          <a:p>
            <a:r>
              <a:rPr kumimoji="1" lang="en-US" altLang="ja-JP" dirty="0" smtClean="0"/>
              <a:t>On the other hand, the spatial maps of the local density of states (LDOS) obtained by scanning tunneling spectroscopy (STS) can provide the images of standing waves, which give important information about the electron scattering process at the potential barrier.</a:t>
            </a:r>
          </a:p>
          <a:p>
            <a:endParaRPr kumimoji="1" lang="ja-JP" altLang="en-US" dirty="0" smtClean="0"/>
          </a:p>
        </p:txBody>
      </p:sp>
      <p:sp>
        <p:nvSpPr>
          <p:cNvPr id="4" name="スライド番号プレースホルダー 3"/>
          <p:cNvSpPr>
            <a:spLocks noGrp="1"/>
          </p:cNvSpPr>
          <p:nvPr>
            <p:ph type="sldNum" sz="quarter" idx="10"/>
          </p:nvPr>
        </p:nvSpPr>
        <p:spPr/>
        <p:txBody>
          <a:bodyPr/>
          <a:lstStyle/>
          <a:p>
            <a:pPr>
              <a:defRPr/>
            </a:pPr>
            <a:fld id="{565F1A31-411F-4E48-86C2-6B8B486F3931}" type="slidenum">
              <a:rPr lang="en-US" altLang="ja-JP" smtClean="0">
                <a:solidFill>
                  <a:prstClr val="black"/>
                </a:solidFill>
              </a:rPr>
              <a:pPr>
                <a:defRPr/>
              </a:pPr>
              <a:t>7</a:t>
            </a:fld>
            <a:endParaRPr lang="en-US" altLang="ja-JP">
              <a:solidFill>
                <a:prstClr val="black"/>
              </a:solidFill>
            </a:endParaRPr>
          </a:p>
        </p:txBody>
      </p:sp>
    </p:spTree>
    <p:extLst>
      <p:ext uri="{BB962C8B-B14F-4D97-AF65-F5344CB8AC3E}">
        <p14:creationId xmlns:p14="http://schemas.microsoft.com/office/powerpoint/2010/main" val="103519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65F1A31-411F-4E48-86C2-6B8B486F3931}" type="slidenum">
              <a:rPr lang="en-US" altLang="ja-JP" smtClean="0">
                <a:solidFill>
                  <a:prstClr val="black"/>
                </a:solidFill>
              </a:rPr>
              <a:pPr>
                <a:defRPr/>
              </a:pPr>
              <a:t>8</a:t>
            </a:fld>
            <a:endParaRPr lang="en-US" altLang="ja-JP">
              <a:solidFill>
                <a:prstClr val="black"/>
              </a:solidFill>
            </a:endParaRPr>
          </a:p>
        </p:txBody>
      </p:sp>
    </p:spTree>
    <p:extLst>
      <p:ext uri="{BB962C8B-B14F-4D97-AF65-F5344CB8AC3E}">
        <p14:creationId xmlns:p14="http://schemas.microsoft.com/office/powerpoint/2010/main" val="407036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65F1A31-411F-4E48-86C2-6B8B486F3931}" type="slidenum">
              <a:rPr lang="en-US" altLang="ja-JP" smtClean="0">
                <a:solidFill>
                  <a:prstClr val="black"/>
                </a:solidFill>
              </a:rPr>
              <a:pPr>
                <a:defRPr/>
              </a:pPr>
              <a:t>9</a:t>
            </a:fld>
            <a:endParaRPr lang="en-US" altLang="ja-JP">
              <a:solidFill>
                <a:prstClr val="black"/>
              </a:solidFill>
            </a:endParaRPr>
          </a:p>
        </p:txBody>
      </p:sp>
    </p:spTree>
    <p:extLst>
      <p:ext uri="{BB962C8B-B14F-4D97-AF65-F5344CB8AC3E}">
        <p14:creationId xmlns:p14="http://schemas.microsoft.com/office/powerpoint/2010/main" val="4040922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65F1A31-411F-4E48-86C2-6B8B486F3931}" type="slidenum">
              <a:rPr lang="en-US" altLang="ja-JP" smtClean="0">
                <a:solidFill>
                  <a:prstClr val="black"/>
                </a:solidFill>
              </a:rPr>
              <a:pPr>
                <a:defRPr/>
              </a:pPr>
              <a:t>10</a:t>
            </a:fld>
            <a:endParaRPr lang="en-US" altLang="ja-JP">
              <a:solidFill>
                <a:prstClr val="black"/>
              </a:solidFill>
            </a:endParaRPr>
          </a:p>
        </p:txBody>
      </p:sp>
    </p:spTree>
    <p:extLst>
      <p:ext uri="{BB962C8B-B14F-4D97-AF65-F5344CB8AC3E}">
        <p14:creationId xmlns:p14="http://schemas.microsoft.com/office/powerpoint/2010/main" val="2566127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65F1A31-411F-4E48-86C2-6B8B486F3931}" type="slidenum">
              <a:rPr lang="en-US" altLang="ja-JP" smtClean="0">
                <a:solidFill>
                  <a:prstClr val="black"/>
                </a:solidFill>
              </a:rPr>
              <a:pPr>
                <a:defRPr/>
              </a:pPr>
              <a:t>11</a:t>
            </a:fld>
            <a:endParaRPr lang="en-US" altLang="ja-JP">
              <a:solidFill>
                <a:prstClr val="black"/>
              </a:solidFill>
            </a:endParaRPr>
          </a:p>
        </p:txBody>
      </p:sp>
    </p:spTree>
    <p:extLst>
      <p:ext uri="{BB962C8B-B14F-4D97-AF65-F5344CB8AC3E}">
        <p14:creationId xmlns:p14="http://schemas.microsoft.com/office/powerpoint/2010/main" val="3172658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F21C37E-FDEB-404B-87E7-79BDE7EC5F4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550860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7C64E45-00ED-41FB-B13A-705132C4EED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954132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2F405E0-BF19-4CC4-A89D-4262436DF52E}"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6400239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NUL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266700" y="6350"/>
            <a:ext cx="8623300" cy="533400"/>
          </a:xfrm>
          <a:prstGeom prst="rect">
            <a:avLst/>
          </a:prstGeom>
          <a:noFill/>
          <a:ln w="38100">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819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mj-ea"/>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mj-ea"/>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239000" y="6546354"/>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ea typeface="+mj-ea"/>
              </a:defRPr>
            </a:lvl1pPr>
          </a:lstStyle>
          <a:p>
            <a:pPr>
              <a:defRPr/>
            </a:pPr>
            <a:fld id="{638B2B7A-8A54-486F-BF29-99BE8DBC7267}" type="slidenum">
              <a:rPr lang="en-US" altLang="ja-JP" smtClean="0">
                <a:solidFill>
                  <a:srgbClr val="000000"/>
                </a:solidFill>
              </a:rPr>
              <a:pPr>
                <a:defRPr/>
              </a:pPr>
              <a:t>‹#›</a:t>
            </a:fld>
            <a:endParaRPr lang="en-US" altLang="ja-JP">
              <a:solidFill>
                <a:srgbClr val="000000"/>
              </a:solidFill>
            </a:endParaRPr>
          </a:p>
        </p:txBody>
      </p:sp>
      <p:sp>
        <p:nvSpPr>
          <p:cNvPr id="1031" name="Line 7"/>
          <p:cNvSpPr>
            <a:spLocks noChangeShapeType="1"/>
          </p:cNvSpPr>
          <p:nvPr userDrawn="1"/>
        </p:nvSpPr>
        <p:spPr bwMode="auto">
          <a:xfrm flipV="1">
            <a:off x="0" y="568325"/>
            <a:ext cx="9144000" cy="0"/>
          </a:xfrm>
          <a:prstGeom prst="line">
            <a:avLst/>
          </a:prstGeom>
          <a:noFill/>
          <a:ln w="38100">
            <a:solidFill>
              <a:srgbClr val="00FF00"/>
            </a:solidFill>
            <a:round/>
            <a:headEnd/>
            <a:tailEnd/>
          </a:ln>
          <a:effectLst/>
        </p:spPr>
        <p:txBody>
          <a:bodyPr/>
          <a:lstStyle/>
          <a:p>
            <a:pPr>
              <a:defRPr/>
            </a:pPr>
            <a:endParaRPr lang="ja-JP" altLang="en-US">
              <a:solidFill>
                <a:srgbClr val="000000"/>
              </a:solidFill>
            </a:endParaRPr>
          </a:p>
        </p:txBody>
      </p:sp>
      <p:pic>
        <p:nvPicPr>
          <p:cNvPr id="8" name="図 10" descr="大阪大学.gif"/>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699082" y="6557345"/>
            <a:ext cx="311318" cy="296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テキスト ボックス 8"/>
          <p:cNvSpPr txBox="1"/>
          <p:nvPr userDrawn="1"/>
        </p:nvSpPr>
        <p:spPr>
          <a:xfrm>
            <a:off x="5591086" y="6498133"/>
            <a:ext cx="1107996" cy="369332"/>
          </a:xfrm>
          <a:prstGeom prst="rect">
            <a:avLst/>
          </a:prstGeom>
          <a:noFill/>
        </p:spPr>
        <p:txBody>
          <a:bodyPr wrap="none">
            <a:spAutoFit/>
          </a:bodyPr>
          <a:lstStyle/>
          <a:p>
            <a:pPr>
              <a:buFont typeface="Times New Roman" pitchFamily="16" charset="0"/>
              <a:buNone/>
              <a:defRPr/>
            </a:pPr>
            <a:r>
              <a:rPr lang="ja-JP" altLang="en-US" sz="1800" dirty="0" smtClean="0">
                <a:solidFill>
                  <a:srgbClr val="000099"/>
                </a:solidFill>
                <a:latin typeface="HGP行書体" pitchFamily="66" charset="-128"/>
                <a:ea typeface="HGP行書体" pitchFamily="66" charset="-128"/>
                <a:cs typeface="Arial Unicode MS" charset="0"/>
              </a:rPr>
              <a:t>大阪大学</a:t>
            </a:r>
            <a:endParaRPr lang="ja-JP" altLang="en-US" sz="1800" dirty="0">
              <a:solidFill>
                <a:srgbClr val="000099"/>
              </a:solidFill>
              <a:latin typeface="HGP行書体" pitchFamily="66" charset="-128"/>
              <a:ea typeface="HGP行書体" pitchFamily="66" charset="-128"/>
              <a:cs typeface="Arial Unicode MS" charset="0"/>
            </a:endParaRPr>
          </a:p>
        </p:txBody>
      </p:sp>
      <p:sp>
        <p:nvSpPr>
          <p:cNvPr id="10" name="テキスト ボックス 9"/>
          <p:cNvSpPr txBox="1"/>
          <p:nvPr userDrawn="1"/>
        </p:nvSpPr>
        <p:spPr>
          <a:xfrm>
            <a:off x="7010400" y="6513949"/>
            <a:ext cx="1734770" cy="338554"/>
          </a:xfrm>
          <a:prstGeom prst="rect">
            <a:avLst/>
          </a:prstGeom>
          <a:noFill/>
        </p:spPr>
        <p:txBody>
          <a:bodyPr wrap="none">
            <a:spAutoFit/>
          </a:bodyPr>
          <a:lstStyle/>
          <a:p>
            <a:pPr>
              <a:buFont typeface="Times New Roman" pitchFamily="16" charset="0"/>
              <a:buNone/>
              <a:defRPr/>
            </a:pPr>
            <a:r>
              <a:rPr lang="en-US" altLang="ja-JP" sz="1600" dirty="0" smtClean="0">
                <a:solidFill>
                  <a:srgbClr val="000099"/>
                </a:solidFill>
                <a:latin typeface="Arial"/>
                <a:ea typeface="HGP行書体" pitchFamily="66" charset="-128"/>
                <a:cs typeface="Arial Unicode MS" charset="0"/>
              </a:rPr>
              <a:t>Osaka University</a:t>
            </a:r>
            <a:endParaRPr lang="ja-JP" altLang="en-US" sz="1600" dirty="0">
              <a:solidFill>
                <a:srgbClr val="000099"/>
              </a:solidFill>
              <a:latin typeface="Arial"/>
              <a:ea typeface="HGP行書体" pitchFamily="66" charset="-128"/>
              <a:cs typeface="Arial Unicode MS" charset="0"/>
            </a:endParaRPr>
          </a:p>
        </p:txBody>
      </p:sp>
    </p:spTree>
    <p:extLst>
      <p:ext uri="{BB962C8B-B14F-4D97-AF65-F5344CB8AC3E}">
        <p14:creationId xmlns:p14="http://schemas.microsoft.com/office/powerpoint/2010/main" val="159144152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70" r:id="rId3"/>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2800">
          <a:solidFill>
            <a:schemeClr val="tx1"/>
          </a:solidFill>
          <a:latin typeface="+mj-lt"/>
          <a:ea typeface="+mj-ea"/>
          <a:cs typeface="+mj-cs"/>
        </a:defRPr>
      </a:lvl1pPr>
      <a:lvl2pPr algn="ctr" rtl="0" eaLnBrk="0" fontAlgn="base" hangingPunct="0">
        <a:spcBef>
          <a:spcPct val="0"/>
        </a:spcBef>
        <a:spcAft>
          <a:spcPct val="0"/>
        </a:spcAft>
        <a:defRPr kumimoji="1" sz="2800">
          <a:solidFill>
            <a:schemeClr val="tx1"/>
          </a:solidFill>
          <a:latin typeface="Tahoma" pitchFamily="34" charset="0"/>
          <a:ea typeface="ＭＳ Ｐゴシック" pitchFamily="50" charset="-128"/>
        </a:defRPr>
      </a:lvl2pPr>
      <a:lvl3pPr algn="ctr" rtl="0" eaLnBrk="0" fontAlgn="base" hangingPunct="0">
        <a:spcBef>
          <a:spcPct val="0"/>
        </a:spcBef>
        <a:spcAft>
          <a:spcPct val="0"/>
        </a:spcAft>
        <a:defRPr kumimoji="1" sz="2800">
          <a:solidFill>
            <a:schemeClr val="tx1"/>
          </a:solidFill>
          <a:latin typeface="Tahoma" pitchFamily="34" charset="0"/>
          <a:ea typeface="ＭＳ Ｐゴシック" pitchFamily="50" charset="-128"/>
        </a:defRPr>
      </a:lvl3pPr>
      <a:lvl4pPr algn="ctr" rtl="0" eaLnBrk="0" fontAlgn="base" hangingPunct="0">
        <a:spcBef>
          <a:spcPct val="0"/>
        </a:spcBef>
        <a:spcAft>
          <a:spcPct val="0"/>
        </a:spcAft>
        <a:defRPr kumimoji="1" sz="2800">
          <a:solidFill>
            <a:schemeClr val="tx1"/>
          </a:solidFill>
          <a:latin typeface="Tahoma" pitchFamily="34" charset="0"/>
          <a:ea typeface="ＭＳ Ｐゴシック" pitchFamily="50" charset="-128"/>
        </a:defRPr>
      </a:lvl4pPr>
      <a:lvl5pPr algn="ctr" rtl="0" eaLnBrk="0" fontAlgn="base" hangingPunct="0">
        <a:spcBef>
          <a:spcPct val="0"/>
        </a:spcBef>
        <a:spcAft>
          <a:spcPct val="0"/>
        </a:spcAft>
        <a:defRPr kumimoji="1" sz="2800">
          <a:solidFill>
            <a:schemeClr val="tx1"/>
          </a:solidFill>
          <a:latin typeface="Tahoma" pitchFamily="34" charset="0"/>
          <a:ea typeface="ＭＳ Ｐゴシック" pitchFamily="50" charset="-128"/>
        </a:defRPr>
      </a:lvl5pPr>
      <a:lvl6pPr marL="457200" algn="ctr" rtl="0" fontAlgn="base">
        <a:spcBef>
          <a:spcPct val="0"/>
        </a:spcBef>
        <a:spcAft>
          <a:spcPct val="0"/>
        </a:spcAft>
        <a:defRPr kumimoji="1" sz="2800">
          <a:solidFill>
            <a:schemeClr val="tx1"/>
          </a:solidFill>
          <a:latin typeface="Tahoma" pitchFamily="34" charset="0"/>
          <a:ea typeface="ＭＳ Ｐゴシック" pitchFamily="50" charset="-128"/>
        </a:defRPr>
      </a:lvl6pPr>
      <a:lvl7pPr marL="914400" algn="ctr" rtl="0" fontAlgn="base">
        <a:spcBef>
          <a:spcPct val="0"/>
        </a:spcBef>
        <a:spcAft>
          <a:spcPct val="0"/>
        </a:spcAft>
        <a:defRPr kumimoji="1" sz="2800">
          <a:solidFill>
            <a:schemeClr val="tx1"/>
          </a:solidFill>
          <a:latin typeface="Tahoma" pitchFamily="34" charset="0"/>
          <a:ea typeface="ＭＳ Ｐゴシック" pitchFamily="50" charset="-128"/>
        </a:defRPr>
      </a:lvl7pPr>
      <a:lvl8pPr marL="1371600" algn="ctr" rtl="0" fontAlgn="base">
        <a:spcBef>
          <a:spcPct val="0"/>
        </a:spcBef>
        <a:spcAft>
          <a:spcPct val="0"/>
        </a:spcAft>
        <a:defRPr kumimoji="1" sz="2800">
          <a:solidFill>
            <a:schemeClr val="tx1"/>
          </a:solidFill>
          <a:latin typeface="Tahoma" pitchFamily="34" charset="0"/>
          <a:ea typeface="ＭＳ Ｐゴシック" pitchFamily="50" charset="-128"/>
        </a:defRPr>
      </a:lvl8pPr>
      <a:lvl9pPr marL="1828800" algn="ctr" rtl="0" fontAlgn="base">
        <a:spcBef>
          <a:spcPct val="0"/>
        </a:spcBef>
        <a:spcAft>
          <a:spcPct val="0"/>
        </a:spcAft>
        <a:defRPr kumimoji="1" sz="2800">
          <a:solidFill>
            <a:schemeClr val="tx1"/>
          </a:solidFill>
          <a:latin typeface="Tahoma" pitchFamily="34"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NULL"/><Relationship Id="rId4" Type="http://schemas.openxmlformats.org/officeDocument/2006/relationships/oleObject" Target="../embeddings/oleObject5.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0.bin"/><Relationship Id="rId13" Type="http://schemas.openxmlformats.org/officeDocument/2006/relationships/oleObject" Target="../embeddings/oleObject15.bin"/><Relationship Id="rId3" Type="http://schemas.openxmlformats.org/officeDocument/2006/relationships/notesSlide" Target="../notesSlides/notesSlide13.xml"/><Relationship Id="rId7" Type="http://schemas.openxmlformats.org/officeDocument/2006/relationships/oleObject" Target="../embeddings/oleObject9.bin"/><Relationship Id="rId12"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8.bin"/><Relationship Id="rId11" Type="http://schemas.openxmlformats.org/officeDocument/2006/relationships/oleObject" Target="../embeddings/oleObject13.bin"/><Relationship Id="rId5" Type="http://schemas.openxmlformats.org/officeDocument/2006/relationships/image" Target="NULL"/><Relationship Id="rId10" Type="http://schemas.openxmlformats.org/officeDocument/2006/relationships/oleObject" Target="../embeddings/oleObject12.bin"/><Relationship Id="rId4" Type="http://schemas.openxmlformats.org/officeDocument/2006/relationships/oleObject" Target="../embeddings/oleObject7.bin"/><Relationship Id="rId9" Type="http://schemas.openxmlformats.org/officeDocument/2006/relationships/oleObject" Target="../embeddings/oleObject11.bin"/><Relationship Id="rId14" Type="http://schemas.openxmlformats.org/officeDocument/2006/relationships/oleObject" Target="../embeddings/oleObject16.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20.bin"/><Relationship Id="rId13" Type="http://schemas.openxmlformats.org/officeDocument/2006/relationships/oleObject" Target="../embeddings/oleObject25.bin"/><Relationship Id="rId3" Type="http://schemas.openxmlformats.org/officeDocument/2006/relationships/notesSlide" Target="../notesSlides/notesSlide14.xml"/><Relationship Id="rId7" Type="http://schemas.openxmlformats.org/officeDocument/2006/relationships/oleObject" Target="../embeddings/oleObject19.bin"/><Relationship Id="rId12" Type="http://schemas.openxmlformats.org/officeDocument/2006/relationships/oleObject" Target="../embeddings/oleObject24.bin"/><Relationship Id="rId2" Type="http://schemas.openxmlformats.org/officeDocument/2006/relationships/slideLayout" Target="../slideLayouts/slideLayout2.xml"/><Relationship Id="rId16" Type="http://schemas.openxmlformats.org/officeDocument/2006/relationships/oleObject" Target="../embeddings/oleObject28.bin"/><Relationship Id="rId1" Type="http://schemas.openxmlformats.org/officeDocument/2006/relationships/vmlDrawing" Target="../drawings/vmlDrawing6.vml"/><Relationship Id="rId6" Type="http://schemas.openxmlformats.org/officeDocument/2006/relationships/oleObject" Target="../embeddings/oleObject18.bin"/><Relationship Id="rId11" Type="http://schemas.openxmlformats.org/officeDocument/2006/relationships/oleObject" Target="../embeddings/oleObject23.bin"/><Relationship Id="rId5" Type="http://schemas.openxmlformats.org/officeDocument/2006/relationships/image" Target="NULL"/><Relationship Id="rId15" Type="http://schemas.openxmlformats.org/officeDocument/2006/relationships/oleObject" Target="../embeddings/oleObject27.bin"/><Relationship Id="rId10" Type="http://schemas.openxmlformats.org/officeDocument/2006/relationships/oleObject" Target="../embeddings/oleObject22.bin"/><Relationship Id="rId4" Type="http://schemas.openxmlformats.org/officeDocument/2006/relationships/oleObject" Target="../embeddings/oleObject17.bin"/><Relationship Id="rId9" Type="http://schemas.openxmlformats.org/officeDocument/2006/relationships/oleObject" Target="../embeddings/oleObject21.bin"/><Relationship Id="rId14" Type="http://schemas.openxmlformats.org/officeDocument/2006/relationships/oleObject" Target="../embeddings/oleObject26.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32.bin"/><Relationship Id="rId3" Type="http://schemas.openxmlformats.org/officeDocument/2006/relationships/notesSlide" Target="../notesSlides/notesSlide15.xml"/><Relationship Id="rId7"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30.bin"/><Relationship Id="rId5" Type="http://schemas.openxmlformats.org/officeDocument/2006/relationships/oleObject" Target="../embeddings/oleObject29.bin"/><Relationship Id="rId4" Type="http://schemas.openxmlformats.org/officeDocument/2006/relationships/image" Target="NULL"/><Relationship Id="rId9" Type="http://schemas.openxmlformats.org/officeDocument/2006/relationships/oleObject" Target="../embeddings/oleObject33.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38.bin"/><Relationship Id="rId13" Type="http://schemas.openxmlformats.org/officeDocument/2006/relationships/oleObject" Target="../embeddings/oleObject43.bin"/><Relationship Id="rId3" Type="http://schemas.openxmlformats.org/officeDocument/2006/relationships/image" Target="NULL"/><Relationship Id="rId7" Type="http://schemas.openxmlformats.org/officeDocument/2006/relationships/oleObject" Target="../embeddings/oleObject37.bin"/><Relationship Id="rId12" Type="http://schemas.openxmlformats.org/officeDocument/2006/relationships/oleObject" Target="../embeddings/oleObject42.bin"/><Relationship Id="rId17" Type="http://schemas.openxmlformats.org/officeDocument/2006/relationships/oleObject" Target="../embeddings/oleObject47.bin"/><Relationship Id="rId2" Type="http://schemas.openxmlformats.org/officeDocument/2006/relationships/slideLayout" Target="../slideLayouts/slideLayout3.xml"/><Relationship Id="rId16" Type="http://schemas.openxmlformats.org/officeDocument/2006/relationships/oleObject" Target="../embeddings/oleObject46.bin"/><Relationship Id="rId1" Type="http://schemas.openxmlformats.org/officeDocument/2006/relationships/vmlDrawing" Target="../drawings/vmlDrawing8.vml"/><Relationship Id="rId6" Type="http://schemas.openxmlformats.org/officeDocument/2006/relationships/oleObject" Target="../embeddings/oleObject36.bin"/><Relationship Id="rId11" Type="http://schemas.openxmlformats.org/officeDocument/2006/relationships/oleObject" Target="../embeddings/oleObject41.bin"/><Relationship Id="rId5" Type="http://schemas.openxmlformats.org/officeDocument/2006/relationships/oleObject" Target="../embeddings/oleObject35.bin"/><Relationship Id="rId15" Type="http://schemas.openxmlformats.org/officeDocument/2006/relationships/oleObject" Target="../embeddings/oleObject45.bin"/><Relationship Id="rId10" Type="http://schemas.openxmlformats.org/officeDocument/2006/relationships/oleObject" Target="../embeddings/oleObject40.bin"/><Relationship Id="rId4" Type="http://schemas.openxmlformats.org/officeDocument/2006/relationships/oleObject" Target="../embeddings/oleObject34.bin"/><Relationship Id="rId9" Type="http://schemas.openxmlformats.org/officeDocument/2006/relationships/oleObject" Target="../embeddings/oleObject39.bin"/><Relationship Id="rId14" Type="http://schemas.openxmlformats.org/officeDocument/2006/relationships/oleObject" Target="../embeddings/oleObject44.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51.bin"/><Relationship Id="rId13" Type="http://schemas.openxmlformats.org/officeDocument/2006/relationships/oleObject" Target="../embeddings/oleObject56.bin"/><Relationship Id="rId18" Type="http://schemas.openxmlformats.org/officeDocument/2006/relationships/oleObject" Target="../embeddings/oleObject61.bin"/><Relationship Id="rId26" Type="http://schemas.openxmlformats.org/officeDocument/2006/relationships/oleObject" Target="../embeddings/oleObject69.bin"/><Relationship Id="rId3" Type="http://schemas.openxmlformats.org/officeDocument/2006/relationships/notesSlide" Target="../notesSlides/notesSlide16.xml"/><Relationship Id="rId21" Type="http://schemas.openxmlformats.org/officeDocument/2006/relationships/oleObject" Target="../embeddings/oleObject64.bin"/><Relationship Id="rId7" Type="http://schemas.openxmlformats.org/officeDocument/2006/relationships/oleObject" Target="../embeddings/oleObject50.bin"/><Relationship Id="rId12" Type="http://schemas.openxmlformats.org/officeDocument/2006/relationships/oleObject" Target="../embeddings/oleObject55.bin"/><Relationship Id="rId17" Type="http://schemas.openxmlformats.org/officeDocument/2006/relationships/oleObject" Target="../embeddings/oleObject60.bin"/><Relationship Id="rId25" Type="http://schemas.openxmlformats.org/officeDocument/2006/relationships/oleObject" Target="../embeddings/oleObject68.bin"/><Relationship Id="rId2" Type="http://schemas.openxmlformats.org/officeDocument/2006/relationships/slideLayout" Target="../slideLayouts/slideLayout3.xml"/><Relationship Id="rId16" Type="http://schemas.openxmlformats.org/officeDocument/2006/relationships/oleObject" Target="../embeddings/oleObject59.bin"/><Relationship Id="rId20" Type="http://schemas.openxmlformats.org/officeDocument/2006/relationships/oleObject" Target="../embeddings/oleObject63.bin"/><Relationship Id="rId1" Type="http://schemas.openxmlformats.org/officeDocument/2006/relationships/vmlDrawing" Target="../drawings/vmlDrawing9.vml"/><Relationship Id="rId6" Type="http://schemas.openxmlformats.org/officeDocument/2006/relationships/oleObject" Target="../embeddings/oleObject49.bin"/><Relationship Id="rId11" Type="http://schemas.openxmlformats.org/officeDocument/2006/relationships/oleObject" Target="../embeddings/oleObject54.bin"/><Relationship Id="rId24" Type="http://schemas.openxmlformats.org/officeDocument/2006/relationships/oleObject" Target="../embeddings/oleObject67.bin"/><Relationship Id="rId5" Type="http://schemas.openxmlformats.org/officeDocument/2006/relationships/image" Target="NULL"/><Relationship Id="rId15" Type="http://schemas.openxmlformats.org/officeDocument/2006/relationships/oleObject" Target="../embeddings/oleObject58.bin"/><Relationship Id="rId23" Type="http://schemas.openxmlformats.org/officeDocument/2006/relationships/oleObject" Target="../embeddings/oleObject66.bin"/><Relationship Id="rId10" Type="http://schemas.openxmlformats.org/officeDocument/2006/relationships/oleObject" Target="../embeddings/oleObject53.bin"/><Relationship Id="rId19" Type="http://schemas.openxmlformats.org/officeDocument/2006/relationships/oleObject" Target="../embeddings/oleObject62.bin"/><Relationship Id="rId4" Type="http://schemas.openxmlformats.org/officeDocument/2006/relationships/oleObject" Target="../embeddings/oleObject48.bin"/><Relationship Id="rId9" Type="http://schemas.openxmlformats.org/officeDocument/2006/relationships/oleObject" Target="../embeddings/oleObject52.bin"/><Relationship Id="rId14" Type="http://schemas.openxmlformats.org/officeDocument/2006/relationships/oleObject" Target="../embeddings/oleObject57.bin"/><Relationship Id="rId22" Type="http://schemas.openxmlformats.org/officeDocument/2006/relationships/oleObject" Target="../embeddings/oleObject65.bin"/><Relationship Id="rId27" Type="http://schemas.openxmlformats.org/officeDocument/2006/relationships/oleObject" Target="../embeddings/oleObject70.bin"/></Relationships>
</file>

<file path=ppt/slides/_rels/slide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75.bin"/><Relationship Id="rId13" Type="http://schemas.openxmlformats.org/officeDocument/2006/relationships/oleObject" Target="../embeddings/oleObject80.bin"/><Relationship Id="rId18" Type="http://schemas.openxmlformats.org/officeDocument/2006/relationships/oleObject" Target="../embeddings/oleObject85.bin"/><Relationship Id="rId26" Type="http://schemas.openxmlformats.org/officeDocument/2006/relationships/oleObject" Target="../embeddings/oleObject93.bin"/><Relationship Id="rId3" Type="http://schemas.openxmlformats.org/officeDocument/2006/relationships/oleObject" Target="../embeddings/oleObject71.bin"/><Relationship Id="rId21" Type="http://schemas.openxmlformats.org/officeDocument/2006/relationships/oleObject" Target="../embeddings/oleObject88.bin"/><Relationship Id="rId7" Type="http://schemas.openxmlformats.org/officeDocument/2006/relationships/oleObject" Target="../embeddings/oleObject74.bin"/><Relationship Id="rId12" Type="http://schemas.openxmlformats.org/officeDocument/2006/relationships/oleObject" Target="../embeddings/oleObject79.bin"/><Relationship Id="rId17" Type="http://schemas.openxmlformats.org/officeDocument/2006/relationships/oleObject" Target="../embeddings/oleObject84.bin"/><Relationship Id="rId25" Type="http://schemas.openxmlformats.org/officeDocument/2006/relationships/oleObject" Target="../embeddings/oleObject92.bin"/><Relationship Id="rId2" Type="http://schemas.openxmlformats.org/officeDocument/2006/relationships/slideLayout" Target="../slideLayouts/slideLayout3.xml"/><Relationship Id="rId16" Type="http://schemas.openxmlformats.org/officeDocument/2006/relationships/oleObject" Target="../embeddings/oleObject83.bin"/><Relationship Id="rId20" Type="http://schemas.openxmlformats.org/officeDocument/2006/relationships/oleObject" Target="../embeddings/oleObject87.bin"/><Relationship Id="rId1" Type="http://schemas.openxmlformats.org/officeDocument/2006/relationships/vmlDrawing" Target="../drawings/vmlDrawing10.vml"/><Relationship Id="rId6" Type="http://schemas.openxmlformats.org/officeDocument/2006/relationships/oleObject" Target="../embeddings/oleObject73.bin"/><Relationship Id="rId11" Type="http://schemas.openxmlformats.org/officeDocument/2006/relationships/oleObject" Target="../embeddings/oleObject78.bin"/><Relationship Id="rId24" Type="http://schemas.openxmlformats.org/officeDocument/2006/relationships/oleObject" Target="../embeddings/oleObject91.bin"/><Relationship Id="rId5" Type="http://schemas.openxmlformats.org/officeDocument/2006/relationships/oleObject" Target="../embeddings/oleObject72.bin"/><Relationship Id="rId15" Type="http://schemas.openxmlformats.org/officeDocument/2006/relationships/oleObject" Target="../embeddings/oleObject82.bin"/><Relationship Id="rId23" Type="http://schemas.openxmlformats.org/officeDocument/2006/relationships/oleObject" Target="../embeddings/oleObject90.bin"/><Relationship Id="rId10" Type="http://schemas.openxmlformats.org/officeDocument/2006/relationships/oleObject" Target="../embeddings/oleObject77.bin"/><Relationship Id="rId19" Type="http://schemas.openxmlformats.org/officeDocument/2006/relationships/oleObject" Target="../embeddings/oleObject86.bin"/><Relationship Id="rId4" Type="http://schemas.openxmlformats.org/officeDocument/2006/relationships/image" Target="NULL"/><Relationship Id="rId9" Type="http://schemas.openxmlformats.org/officeDocument/2006/relationships/oleObject" Target="../embeddings/oleObject76.bin"/><Relationship Id="rId14" Type="http://schemas.openxmlformats.org/officeDocument/2006/relationships/oleObject" Target="../embeddings/oleObject81.bin"/><Relationship Id="rId22" Type="http://schemas.openxmlformats.org/officeDocument/2006/relationships/oleObject" Target="../embeddings/oleObject89.bin"/><Relationship Id="rId27" Type="http://schemas.openxmlformats.org/officeDocument/2006/relationships/oleObject" Target="../embeddings/oleObject94.bin"/></Relationships>
</file>

<file path=ppt/slides/_rels/slide2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95.bin"/><Relationship Id="rId2" Type="http://schemas.openxmlformats.org/officeDocument/2006/relationships/slideLayout" Target="../slideLayouts/slideLayout3.xml"/><Relationship Id="rId1" Type="http://schemas.openxmlformats.org/officeDocument/2006/relationships/vmlDrawing" Target="../drawings/vmlDrawing11.vml"/><Relationship Id="rId6" Type="http://schemas.openxmlformats.org/officeDocument/2006/relationships/oleObject" Target="../embeddings/oleObject97.bin"/><Relationship Id="rId5" Type="http://schemas.openxmlformats.org/officeDocument/2006/relationships/oleObject" Target="../embeddings/oleObject96.bin"/><Relationship Id="rId4" Type="http://schemas.openxmlformats.org/officeDocument/2006/relationships/image" Target="NULL"/></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101.bin"/><Relationship Id="rId13" Type="http://schemas.openxmlformats.org/officeDocument/2006/relationships/oleObject" Target="../embeddings/oleObject106.bin"/><Relationship Id="rId3" Type="http://schemas.openxmlformats.org/officeDocument/2006/relationships/notesSlide" Target="../notesSlides/notesSlide17.xml"/><Relationship Id="rId7" Type="http://schemas.openxmlformats.org/officeDocument/2006/relationships/oleObject" Target="../embeddings/oleObject100.bin"/><Relationship Id="rId12" Type="http://schemas.openxmlformats.org/officeDocument/2006/relationships/oleObject" Target="../embeddings/oleObject105.bin"/><Relationship Id="rId2" Type="http://schemas.openxmlformats.org/officeDocument/2006/relationships/slideLayout" Target="../slideLayouts/slideLayout3.xml"/><Relationship Id="rId1" Type="http://schemas.openxmlformats.org/officeDocument/2006/relationships/vmlDrawing" Target="../drawings/vmlDrawing12.vml"/><Relationship Id="rId6" Type="http://schemas.openxmlformats.org/officeDocument/2006/relationships/oleObject" Target="../embeddings/oleObject99.bin"/><Relationship Id="rId11" Type="http://schemas.openxmlformats.org/officeDocument/2006/relationships/oleObject" Target="../embeddings/oleObject104.bin"/><Relationship Id="rId5" Type="http://schemas.openxmlformats.org/officeDocument/2006/relationships/image" Target="NULL"/><Relationship Id="rId15" Type="http://schemas.openxmlformats.org/officeDocument/2006/relationships/oleObject" Target="../embeddings/oleObject108.bin"/><Relationship Id="rId10" Type="http://schemas.openxmlformats.org/officeDocument/2006/relationships/oleObject" Target="../embeddings/oleObject103.bin"/><Relationship Id="rId4" Type="http://schemas.openxmlformats.org/officeDocument/2006/relationships/oleObject" Target="../embeddings/oleObject98.bin"/><Relationship Id="rId9" Type="http://schemas.openxmlformats.org/officeDocument/2006/relationships/oleObject" Target="../embeddings/oleObject102.bin"/><Relationship Id="rId14" Type="http://schemas.openxmlformats.org/officeDocument/2006/relationships/oleObject" Target="../embeddings/oleObject107.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3.gif"/><Relationship Id="rId4" Type="http://schemas.openxmlformats.org/officeDocument/2006/relationships/image" Target="../media/image2.gi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2.gif"/><Relationship Id="rId4" Type="http://schemas.openxmlformats.org/officeDocument/2006/relationships/image" Target="../media/image4.gif"/></Relationships>
</file>

<file path=ppt/slides/_rels/slide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NULL"/><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bwMode="auto">
          <a:xfrm>
            <a:off x="5670361" y="6537603"/>
            <a:ext cx="3020302" cy="330125"/>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endParaRPr lang="ja-JP" altLang="en-US" sz="1800" smtClean="0">
              <a:solidFill>
                <a:srgbClr val="000000"/>
              </a:solidFill>
              <a:ea typeface="ＭＳ Ｐゴシック" pitchFamily="50" charset="-128"/>
            </a:endParaRPr>
          </a:p>
        </p:txBody>
      </p:sp>
      <p:sp>
        <p:nvSpPr>
          <p:cNvPr id="38924" name="Rectangle 12"/>
          <p:cNvSpPr>
            <a:spLocks noChangeArrowheads="1"/>
          </p:cNvSpPr>
          <p:nvPr/>
        </p:nvSpPr>
        <p:spPr bwMode="auto">
          <a:xfrm>
            <a:off x="0" y="520700"/>
            <a:ext cx="9144000" cy="190500"/>
          </a:xfrm>
          <a:prstGeom prst="rect">
            <a:avLst/>
          </a:prstGeom>
          <a:solidFill>
            <a:schemeClr val="bg1"/>
          </a:solidFill>
          <a:ln w="9525">
            <a:noFill/>
            <a:miter lim="800000"/>
            <a:headEnd/>
            <a:tailEnd/>
          </a:ln>
          <a:effectLst/>
        </p:spPr>
        <p:txBody>
          <a:bodyPr wrap="none" anchor="ctr"/>
          <a:lstStyle/>
          <a:p>
            <a:pPr algn="ctr"/>
            <a:endParaRPr lang="ja-JP" altLang="en-US" sz="1800">
              <a:solidFill>
                <a:srgbClr val="000000"/>
              </a:solidFill>
              <a:ea typeface="ＭＳ Ｐゴシック" pitchFamily="50" charset="-128"/>
            </a:endParaRPr>
          </a:p>
        </p:txBody>
      </p:sp>
      <p:sp>
        <p:nvSpPr>
          <p:cNvPr id="5" name="Rectangle 3"/>
          <p:cNvSpPr>
            <a:spLocks noChangeArrowheads="1"/>
          </p:cNvSpPr>
          <p:nvPr/>
        </p:nvSpPr>
        <p:spPr bwMode="auto">
          <a:xfrm>
            <a:off x="279339" y="1395293"/>
            <a:ext cx="8620125" cy="1010449"/>
          </a:xfrm>
          <a:prstGeom prst="rect">
            <a:avLst/>
          </a:prstGeom>
          <a:noFill/>
          <a:ln w="9525">
            <a:noFill/>
            <a:miter lim="800000"/>
            <a:headEnd/>
            <a:tailEnd/>
          </a:ln>
        </p:spPr>
        <p:txBody>
          <a:bodyPr anchor="ctr"/>
          <a:lstStyle/>
          <a:p>
            <a:pPr algn="ctr"/>
            <a:r>
              <a:rPr lang="ja-JP" altLang="en-US" dirty="0" smtClean="0">
                <a:solidFill>
                  <a:schemeClr val="accent2">
                    <a:lumMod val="75000"/>
                  </a:schemeClr>
                </a:solidFill>
                <a:latin typeface="Tahoma"/>
                <a:ea typeface="ＭＳ Ｐゴシック" pitchFamily="50" charset="-128"/>
              </a:rPr>
              <a:t>小野 倫也</a:t>
            </a:r>
            <a:endParaRPr lang="en-US" altLang="ja-JP" dirty="0" smtClean="0">
              <a:solidFill>
                <a:schemeClr val="accent2">
                  <a:lumMod val="75000"/>
                </a:schemeClr>
              </a:solidFill>
              <a:latin typeface="Tahoma"/>
              <a:ea typeface="ＭＳ Ｐゴシック" pitchFamily="50" charset="-128"/>
            </a:endParaRPr>
          </a:p>
          <a:p>
            <a:pPr algn="ctr"/>
            <a:r>
              <a:rPr lang="en-US" altLang="ja-JP" dirty="0" smtClean="0">
                <a:solidFill>
                  <a:srgbClr val="000000"/>
                </a:solidFill>
                <a:latin typeface="Tahoma" pitchFamily="34" charset="0"/>
                <a:ea typeface="ＭＳ 明朝" pitchFamily="17" charset="-128"/>
              </a:rPr>
              <a:t>(</a:t>
            </a:r>
            <a:r>
              <a:rPr lang="en-US" altLang="ja-JP" i="1" dirty="0" smtClean="0">
                <a:solidFill>
                  <a:srgbClr val="000000"/>
                </a:solidFill>
                <a:latin typeface="Tahoma" pitchFamily="34" charset="0"/>
                <a:ea typeface="ＭＳ 明朝" pitchFamily="17" charset="-128"/>
              </a:rPr>
              <a:t>Dept</a:t>
            </a:r>
            <a:r>
              <a:rPr lang="en-US" altLang="ja-JP" i="1" dirty="0">
                <a:solidFill>
                  <a:srgbClr val="000000"/>
                </a:solidFill>
                <a:latin typeface="Tahoma" pitchFamily="34" charset="0"/>
                <a:ea typeface="ＭＳ 明朝" pitchFamily="17" charset="-128"/>
              </a:rPr>
              <a:t>. of Prec. Sci. </a:t>
            </a:r>
            <a:r>
              <a:rPr lang="en-US" altLang="ja-JP" i="1" dirty="0">
                <a:solidFill>
                  <a:srgbClr val="000000"/>
                </a:solidFill>
                <a:latin typeface="Tahoma" pitchFamily="34" charset="0"/>
                <a:ea typeface="ＭＳ Ｐゴシック" pitchFamily="50" charset="-128"/>
                <a:cs typeface="Tahoma" pitchFamily="34" charset="0"/>
              </a:rPr>
              <a:t>&amp;</a:t>
            </a:r>
            <a:r>
              <a:rPr lang="en-US" altLang="ja-JP" i="1" dirty="0">
                <a:solidFill>
                  <a:srgbClr val="000000"/>
                </a:solidFill>
                <a:latin typeface="Tahoma" pitchFamily="34" charset="0"/>
                <a:ea typeface="ＭＳ 明朝" pitchFamily="17" charset="-128"/>
              </a:rPr>
              <a:t> Tech., Osaka </a:t>
            </a:r>
            <a:r>
              <a:rPr lang="en-US" altLang="ja-JP" i="1" dirty="0" smtClean="0">
                <a:solidFill>
                  <a:srgbClr val="000000"/>
                </a:solidFill>
                <a:latin typeface="Tahoma" pitchFamily="34" charset="0"/>
                <a:ea typeface="ＭＳ 明朝" pitchFamily="17" charset="-128"/>
              </a:rPr>
              <a:t>Univ.</a:t>
            </a:r>
            <a:r>
              <a:rPr lang="en-US" altLang="ja-JP" dirty="0" smtClean="0">
                <a:solidFill>
                  <a:srgbClr val="000000"/>
                </a:solidFill>
                <a:latin typeface="Tahoma" pitchFamily="34" charset="0"/>
                <a:ea typeface="ＭＳ 明朝" pitchFamily="17" charset="-128"/>
              </a:rPr>
              <a:t>)</a:t>
            </a:r>
          </a:p>
        </p:txBody>
      </p:sp>
      <p:sp>
        <p:nvSpPr>
          <p:cNvPr id="38914" name="Rectangle 2"/>
          <p:cNvSpPr>
            <a:spLocks noChangeArrowheads="1"/>
          </p:cNvSpPr>
          <p:nvPr/>
        </p:nvSpPr>
        <p:spPr bwMode="auto">
          <a:xfrm>
            <a:off x="0" y="13858"/>
            <a:ext cx="9144000" cy="1589087"/>
          </a:xfrm>
          <a:prstGeom prst="rect">
            <a:avLst/>
          </a:prstGeom>
          <a:solidFill>
            <a:schemeClr val="bg1"/>
          </a:solidFill>
          <a:ln w="9525">
            <a:noFill/>
            <a:miter lim="800000"/>
            <a:headEnd/>
            <a:tailEnd/>
          </a:ln>
          <a:effectLst/>
        </p:spPr>
        <p:txBody>
          <a:bodyPr anchor="ctr"/>
          <a:lstStyle/>
          <a:p>
            <a:pPr algn="ctr"/>
            <a:r>
              <a:rPr lang="ja-JP" altLang="en-US" sz="3600" dirty="0">
                <a:solidFill>
                  <a:srgbClr val="000000"/>
                </a:solidFill>
                <a:latin typeface="Tahoma" pitchFamily="34" charset="0"/>
                <a:ea typeface="ＭＳ Ｐゴシック" pitchFamily="50" charset="-128"/>
              </a:rPr>
              <a:t>表面欠陥による散乱ポテンシャル</a:t>
            </a:r>
            <a:r>
              <a:rPr lang="ja-JP" altLang="en-US" sz="3600" dirty="0" smtClean="0">
                <a:solidFill>
                  <a:srgbClr val="000000"/>
                </a:solidFill>
                <a:latin typeface="Tahoma" pitchFamily="34" charset="0"/>
                <a:ea typeface="ＭＳ Ｐゴシック" pitchFamily="50" charset="-128"/>
              </a:rPr>
              <a:t>の</a:t>
            </a:r>
            <a:endParaRPr lang="en-US" altLang="ja-JP" sz="3600" dirty="0" smtClean="0">
              <a:solidFill>
                <a:srgbClr val="000000"/>
              </a:solidFill>
              <a:latin typeface="Tahoma" pitchFamily="34" charset="0"/>
              <a:ea typeface="ＭＳ Ｐゴシック" pitchFamily="50" charset="-128"/>
            </a:endParaRPr>
          </a:p>
          <a:p>
            <a:pPr algn="ctr"/>
            <a:r>
              <a:rPr lang="ja-JP" altLang="en-US" sz="3600" dirty="0" smtClean="0">
                <a:solidFill>
                  <a:srgbClr val="000000"/>
                </a:solidFill>
                <a:latin typeface="Tahoma" pitchFamily="34" charset="0"/>
                <a:ea typeface="ＭＳ Ｐゴシック" pitchFamily="50" charset="-128"/>
              </a:rPr>
              <a:t>第一</a:t>
            </a:r>
            <a:r>
              <a:rPr lang="ja-JP" altLang="en-US" sz="3600" dirty="0">
                <a:solidFill>
                  <a:srgbClr val="000000"/>
                </a:solidFill>
                <a:latin typeface="Tahoma" pitchFamily="34" charset="0"/>
                <a:ea typeface="ＭＳ Ｐゴシック" pitchFamily="50" charset="-128"/>
              </a:rPr>
              <a:t>原理計算</a:t>
            </a:r>
            <a:endParaRPr lang="en-US" altLang="ja-JP" sz="3600" spc="-100" dirty="0">
              <a:solidFill>
                <a:srgbClr val="000000"/>
              </a:solidFill>
              <a:latin typeface="Tahoma" pitchFamily="34" charset="0"/>
              <a:ea typeface="ＭＳ Ｐゴシック" pitchFamily="50" charset="-128"/>
            </a:endParaRPr>
          </a:p>
        </p:txBody>
      </p:sp>
      <p:sp>
        <p:nvSpPr>
          <p:cNvPr id="6" name="テキスト ボックス 5"/>
          <p:cNvSpPr txBox="1"/>
          <p:nvPr/>
        </p:nvSpPr>
        <p:spPr>
          <a:xfrm>
            <a:off x="1483165" y="2744293"/>
            <a:ext cx="2441694" cy="3477875"/>
          </a:xfrm>
          <a:prstGeom prst="rect">
            <a:avLst/>
          </a:prstGeom>
          <a:noFill/>
        </p:spPr>
        <p:txBody>
          <a:bodyPr wrap="none" rtlCol="0">
            <a:spAutoFit/>
          </a:bodyPr>
          <a:lstStyle/>
          <a:p>
            <a:pPr marL="457200" indent="-457200">
              <a:buFont typeface="+mj-lt"/>
              <a:buAutoNum type="arabicPeriod"/>
            </a:pPr>
            <a:r>
              <a:rPr lang="ja-JP" altLang="en-US" sz="2000" dirty="0" smtClean="0">
                <a:solidFill>
                  <a:srgbClr val="2D2DB9">
                    <a:lumMod val="75000"/>
                  </a:srgbClr>
                </a:solidFill>
              </a:rPr>
              <a:t>背景</a:t>
            </a:r>
            <a:endParaRPr lang="en-US" altLang="ja-JP" sz="2000" dirty="0" smtClean="0">
              <a:solidFill>
                <a:srgbClr val="2D2DB9">
                  <a:lumMod val="75000"/>
                </a:srgbClr>
              </a:solidFill>
            </a:endParaRPr>
          </a:p>
          <a:p>
            <a:pPr marL="457200" indent="-457200">
              <a:buFont typeface="+mj-lt"/>
              <a:buAutoNum type="arabicPeriod"/>
            </a:pPr>
            <a:endParaRPr lang="en-US" altLang="ja-JP" sz="2000" dirty="0" smtClean="0">
              <a:solidFill>
                <a:srgbClr val="2D2DB9">
                  <a:lumMod val="75000"/>
                </a:srgbClr>
              </a:solidFill>
            </a:endParaRPr>
          </a:p>
          <a:p>
            <a:pPr marL="457200" indent="-457200">
              <a:buFont typeface="+mj-lt"/>
              <a:buAutoNum type="arabicPeriod"/>
            </a:pPr>
            <a:r>
              <a:rPr lang="ja-JP" altLang="en-US" sz="2000" dirty="0" smtClean="0">
                <a:solidFill>
                  <a:srgbClr val="2D2DB9">
                    <a:lumMod val="75000"/>
                  </a:srgbClr>
                </a:solidFill>
              </a:rPr>
              <a:t>計算モデル</a:t>
            </a:r>
            <a:endParaRPr lang="en-US" altLang="ja-JP" sz="2000" dirty="0" smtClean="0">
              <a:solidFill>
                <a:srgbClr val="2D2DB9">
                  <a:lumMod val="75000"/>
                </a:srgbClr>
              </a:solidFill>
            </a:endParaRPr>
          </a:p>
          <a:p>
            <a:pPr marL="457200" indent="-457200">
              <a:buFont typeface="+mj-lt"/>
              <a:buAutoNum type="arabicPeriod"/>
            </a:pPr>
            <a:r>
              <a:rPr lang="ja-JP" altLang="en-US" sz="2000" dirty="0" smtClean="0">
                <a:solidFill>
                  <a:srgbClr val="2D2DB9">
                    <a:lumMod val="75000"/>
                  </a:srgbClr>
                </a:solidFill>
              </a:rPr>
              <a:t>計算結果</a:t>
            </a:r>
            <a:endParaRPr lang="en-US" altLang="ja-JP" sz="2000" dirty="0" smtClean="0">
              <a:solidFill>
                <a:srgbClr val="2D2DB9">
                  <a:lumMod val="75000"/>
                </a:srgbClr>
              </a:solidFill>
            </a:endParaRPr>
          </a:p>
          <a:p>
            <a:pPr marL="457200" indent="-457200">
              <a:buFont typeface="+mj-lt"/>
              <a:buAutoNum type="arabicPeriod"/>
            </a:pPr>
            <a:endParaRPr lang="en-US" altLang="ja-JP" sz="2000" dirty="0">
              <a:solidFill>
                <a:srgbClr val="2D2DB9">
                  <a:lumMod val="75000"/>
                </a:srgbClr>
              </a:solidFill>
            </a:endParaRPr>
          </a:p>
          <a:p>
            <a:pPr marL="457200" indent="-457200">
              <a:buFont typeface="+mj-lt"/>
              <a:buAutoNum type="arabicPeriod"/>
            </a:pPr>
            <a:endParaRPr lang="en-US" altLang="ja-JP" sz="2000" dirty="0" smtClean="0">
              <a:solidFill>
                <a:srgbClr val="2D2DB9">
                  <a:lumMod val="75000"/>
                </a:srgbClr>
              </a:solidFill>
            </a:endParaRPr>
          </a:p>
          <a:p>
            <a:pPr marL="457200" indent="-457200">
              <a:buFont typeface="+mj-lt"/>
              <a:buAutoNum type="arabicPeriod"/>
            </a:pPr>
            <a:endParaRPr lang="en-US" altLang="ja-JP" sz="2000" dirty="0" smtClean="0">
              <a:solidFill>
                <a:srgbClr val="2D2DB9">
                  <a:lumMod val="75000"/>
                </a:srgbClr>
              </a:solidFill>
            </a:endParaRPr>
          </a:p>
          <a:p>
            <a:pPr marL="457200" indent="-457200">
              <a:buFont typeface="+mj-lt"/>
              <a:buAutoNum type="arabicPeriod"/>
            </a:pPr>
            <a:endParaRPr lang="en-US" altLang="ja-JP" sz="2000" dirty="0" smtClean="0">
              <a:solidFill>
                <a:srgbClr val="2D2DB9">
                  <a:lumMod val="75000"/>
                </a:srgbClr>
              </a:solidFill>
            </a:endParaRPr>
          </a:p>
          <a:p>
            <a:pPr marL="457200" indent="-457200">
              <a:buFont typeface="+mj-lt"/>
              <a:buAutoNum type="arabicPeriod"/>
            </a:pPr>
            <a:r>
              <a:rPr lang="ja-JP" altLang="en-US" sz="2000" dirty="0" smtClean="0">
                <a:solidFill>
                  <a:srgbClr val="2D2DB9">
                    <a:lumMod val="75000"/>
                  </a:srgbClr>
                </a:solidFill>
              </a:rPr>
              <a:t>まとめ</a:t>
            </a:r>
            <a:endParaRPr lang="en-US" altLang="ja-JP" sz="2000" dirty="0" smtClean="0">
              <a:solidFill>
                <a:srgbClr val="2D2DB9">
                  <a:lumMod val="75000"/>
                </a:srgbClr>
              </a:solidFill>
            </a:endParaRPr>
          </a:p>
          <a:p>
            <a:pPr marL="457200" indent="-457200">
              <a:buFont typeface="+mj-lt"/>
              <a:buAutoNum type="arabicPeriod"/>
            </a:pPr>
            <a:r>
              <a:rPr lang="ja-JP" altLang="en-US" sz="2000" dirty="0">
                <a:solidFill>
                  <a:srgbClr val="2D2DB9">
                    <a:lumMod val="75000"/>
                  </a:srgbClr>
                </a:solidFill>
              </a:rPr>
              <a:t>計算方法の改良</a:t>
            </a:r>
            <a:endParaRPr lang="en-US" altLang="ja-JP" sz="2000" dirty="0">
              <a:solidFill>
                <a:srgbClr val="2D2DB9">
                  <a:lumMod val="75000"/>
                </a:srgbClr>
              </a:solidFill>
            </a:endParaRPr>
          </a:p>
          <a:p>
            <a:pPr marL="457200" indent="-457200">
              <a:buFont typeface="+mj-lt"/>
              <a:buAutoNum type="arabicPeriod"/>
            </a:pPr>
            <a:endParaRPr lang="en-US" altLang="ja-JP" sz="2000" dirty="0" smtClean="0">
              <a:solidFill>
                <a:srgbClr val="2D2DB9">
                  <a:lumMod val="75000"/>
                </a:srgbClr>
              </a:solidFill>
            </a:endParaRPr>
          </a:p>
        </p:txBody>
      </p:sp>
      <p:sp>
        <p:nvSpPr>
          <p:cNvPr id="7" name="正方形/長方形 6"/>
          <p:cNvSpPr/>
          <p:nvPr/>
        </p:nvSpPr>
        <p:spPr>
          <a:xfrm>
            <a:off x="1775265" y="3029279"/>
            <a:ext cx="6676050" cy="3170099"/>
          </a:xfrm>
          <a:prstGeom prst="rect">
            <a:avLst/>
          </a:prstGeom>
        </p:spPr>
        <p:txBody>
          <a:bodyPr wrap="square">
            <a:spAutoFit/>
          </a:bodyPr>
          <a:lstStyle/>
          <a:p>
            <a:pPr marL="342900" indent="-342900">
              <a:buFont typeface="Arial" pitchFamily="34" charset="0"/>
              <a:buChar char="•"/>
            </a:pPr>
            <a:r>
              <a:rPr lang="en-US" altLang="ja-JP" sz="2000" dirty="0" smtClean="0">
                <a:solidFill>
                  <a:srgbClr val="000000"/>
                </a:solidFill>
              </a:rPr>
              <a:t>STS</a:t>
            </a:r>
            <a:r>
              <a:rPr lang="ja-JP" altLang="en-US" sz="2000" dirty="0" smtClean="0">
                <a:solidFill>
                  <a:srgbClr val="000000"/>
                </a:solidFill>
              </a:rPr>
              <a:t>の</a:t>
            </a:r>
            <a:r>
              <a:rPr lang="en-US" altLang="ja-JP" sz="2000" dirty="0" err="1" smtClean="0">
                <a:solidFill>
                  <a:srgbClr val="000000"/>
                </a:solidFill>
              </a:rPr>
              <a:t>dI</a:t>
            </a:r>
            <a:r>
              <a:rPr lang="en-US" altLang="ja-JP" sz="2000" dirty="0" smtClean="0">
                <a:solidFill>
                  <a:srgbClr val="000000"/>
                </a:solidFill>
              </a:rPr>
              <a:t>/</a:t>
            </a:r>
            <a:r>
              <a:rPr lang="en-US" altLang="ja-JP" sz="2000" dirty="0" err="1" smtClean="0">
                <a:solidFill>
                  <a:srgbClr val="000000"/>
                </a:solidFill>
              </a:rPr>
              <a:t>dV</a:t>
            </a:r>
            <a:r>
              <a:rPr lang="ja-JP" altLang="en-US" sz="2000" dirty="0" smtClean="0">
                <a:solidFill>
                  <a:srgbClr val="000000"/>
                </a:solidFill>
              </a:rPr>
              <a:t>の空間分布に見られる定在波</a:t>
            </a:r>
            <a:endParaRPr lang="en-US" altLang="ja-JP" sz="2000" dirty="0">
              <a:solidFill>
                <a:srgbClr val="000000"/>
              </a:solidFill>
            </a:endParaRPr>
          </a:p>
          <a:p>
            <a:pPr marL="342900" indent="-342900">
              <a:buFont typeface="Arial" pitchFamily="34" charset="0"/>
              <a:buChar char="•"/>
            </a:pPr>
            <a:endParaRPr lang="en-US" altLang="ja-JP" sz="2000" dirty="0" smtClean="0">
              <a:solidFill>
                <a:srgbClr val="000000"/>
              </a:solidFill>
            </a:endParaRPr>
          </a:p>
          <a:p>
            <a:pPr marL="342900" indent="-342900">
              <a:buFont typeface="Arial" pitchFamily="34" charset="0"/>
              <a:buChar char="•"/>
            </a:pPr>
            <a:endParaRPr lang="en-US" altLang="ja-JP" sz="2000" dirty="0">
              <a:solidFill>
                <a:srgbClr val="000000"/>
              </a:solidFill>
            </a:endParaRPr>
          </a:p>
          <a:p>
            <a:pPr marL="342900" indent="-342900">
              <a:buFont typeface="Arial" pitchFamily="34" charset="0"/>
              <a:buChar char="•"/>
            </a:pPr>
            <a:r>
              <a:rPr lang="ja-JP" altLang="en-US" sz="2000" dirty="0" smtClean="0"/>
              <a:t>局所状態密度の空間分布</a:t>
            </a:r>
            <a:endParaRPr lang="en-US" altLang="ja-JP" sz="2000" dirty="0" smtClean="0"/>
          </a:p>
          <a:p>
            <a:pPr marL="342900" indent="-342900">
              <a:buFont typeface="Arial" pitchFamily="34" charset="0"/>
              <a:buChar char="•"/>
            </a:pPr>
            <a:r>
              <a:rPr lang="ja-JP" altLang="en-US" sz="2000" dirty="0" smtClean="0"/>
              <a:t>定在波の位相シフト</a:t>
            </a:r>
            <a:endParaRPr lang="en-US" altLang="ja-JP" sz="2000" dirty="0" smtClean="0"/>
          </a:p>
          <a:p>
            <a:pPr marL="342900" indent="-342900">
              <a:buFont typeface="Arial" pitchFamily="34" charset="0"/>
              <a:buChar char="•"/>
            </a:pPr>
            <a:r>
              <a:rPr lang="ja-JP" altLang="en-US" sz="2000" dirty="0"/>
              <a:t>一次元箱型ポテンシャルの透過問題との</a:t>
            </a:r>
            <a:r>
              <a:rPr lang="ja-JP" altLang="en-US" sz="2000" dirty="0" smtClean="0"/>
              <a:t>対応</a:t>
            </a:r>
            <a:endParaRPr lang="en-US" altLang="ja-JP" sz="2000" dirty="0" smtClean="0"/>
          </a:p>
          <a:p>
            <a:pPr marL="342900" indent="-342900">
              <a:buFont typeface="Arial" pitchFamily="34" charset="0"/>
              <a:buChar char="•"/>
            </a:pPr>
            <a:r>
              <a:rPr lang="ja-JP" altLang="en-US" sz="2000" dirty="0"/>
              <a:t>散乱ポテンシャルの形状が変化する</a:t>
            </a:r>
            <a:r>
              <a:rPr lang="ja-JP" altLang="en-US" sz="2000" dirty="0" smtClean="0"/>
              <a:t>原因</a:t>
            </a:r>
            <a:endParaRPr lang="en-US" altLang="ja-JP" sz="2000" dirty="0" smtClean="0"/>
          </a:p>
          <a:p>
            <a:pPr marL="342900" indent="-342900">
              <a:buFont typeface="Arial" pitchFamily="34" charset="0"/>
              <a:buChar char="•"/>
            </a:pPr>
            <a:endParaRPr lang="en-US" altLang="ja-JP" sz="2000" dirty="0">
              <a:solidFill>
                <a:srgbClr val="000000"/>
              </a:solidFill>
            </a:endParaRPr>
          </a:p>
          <a:p>
            <a:pPr marL="342900" indent="-342900">
              <a:buFont typeface="Arial" pitchFamily="34" charset="0"/>
              <a:buChar char="•"/>
            </a:pPr>
            <a:endParaRPr lang="en-US" altLang="ja-JP" sz="2000" dirty="0" smtClean="0">
              <a:solidFill>
                <a:srgbClr val="000000"/>
              </a:solidFill>
            </a:endParaRPr>
          </a:p>
          <a:p>
            <a:pPr marL="342900" indent="-342900">
              <a:buFont typeface="Arial" pitchFamily="34" charset="0"/>
              <a:buChar char="•"/>
            </a:pPr>
            <a:r>
              <a:rPr lang="ja-JP" altLang="en-US" sz="2000" dirty="0">
                <a:solidFill>
                  <a:srgbClr val="000000"/>
                </a:solidFill>
              </a:rPr>
              <a:t>電極自己エネルギーを効率的に求める方法の</a:t>
            </a:r>
            <a:r>
              <a:rPr lang="ja-JP" altLang="en-US" sz="2000" dirty="0" smtClean="0">
                <a:solidFill>
                  <a:srgbClr val="000000"/>
                </a:solidFill>
              </a:rPr>
              <a:t>開発</a:t>
            </a:r>
            <a:endParaRPr lang="en-US" altLang="ja-JP" sz="2000" dirty="0">
              <a:solidFill>
                <a:srgbClr val="000000"/>
              </a:solidFill>
            </a:endParaRPr>
          </a:p>
        </p:txBody>
      </p:sp>
      <p:sp>
        <p:nvSpPr>
          <p:cNvPr id="2" name="テキスト ボックス 1"/>
          <p:cNvSpPr txBox="1"/>
          <p:nvPr/>
        </p:nvSpPr>
        <p:spPr>
          <a:xfrm>
            <a:off x="4053418" y="2315830"/>
            <a:ext cx="1417376" cy="461665"/>
          </a:xfrm>
          <a:prstGeom prst="rect">
            <a:avLst/>
          </a:prstGeom>
          <a:noFill/>
        </p:spPr>
        <p:txBody>
          <a:bodyPr wrap="none" rtlCol="0">
            <a:spAutoFit/>
          </a:bodyPr>
          <a:lstStyle/>
          <a:p>
            <a:r>
              <a:rPr lang="en-US" altLang="ja-JP" u="sng" dirty="0">
                <a:solidFill>
                  <a:srgbClr val="000000"/>
                </a:solidFill>
              </a:rPr>
              <a:t>Contents</a:t>
            </a:r>
            <a:endParaRPr lang="ja-JP" altLang="en-US" u="sng" dirty="0">
              <a:solidFill>
                <a:srgbClr val="000000"/>
              </a:solidFill>
            </a:endParaRPr>
          </a:p>
        </p:txBody>
      </p:sp>
    </p:spTree>
    <p:extLst>
      <p:ext uri="{BB962C8B-B14F-4D97-AF65-F5344CB8AC3E}">
        <p14:creationId xmlns:p14="http://schemas.microsoft.com/office/powerpoint/2010/main" val="9100974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350"/>
            <a:ext cx="9144000" cy="533400"/>
          </a:xfrm>
        </p:spPr>
        <p:txBody>
          <a:bodyPr/>
          <a:lstStyle/>
          <a:p>
            <a:r>
              <a:rPr lang="ja-JP" altLang="en-US" dirty="0" smtClean="0"/>
              <a:t>定在波の位相シフト</a:t>
            </a:r>
            <a:endParaRPr lang="ja-JP" altLang="en-US" dirty="0"/>
          </a:p>
        </p:txBody>
      </p:sp>
      <p:sp>
        <p:nvSpPr>
          <p:cNvPr id="40" name="スライド番号プレースホルダー 2"/>
          <p:cNvSpPr>
            <a:spLocks noGrp="1"/>
          </p:cNvSpPr>
          <p:nvPr>
            <p:ph type="sldNum" sz="quarter" idx="12"/>
          </p:nvPr>
        </p:nvSpPr>
        <p:spPr>
          <a:xfrm>
            <a:off x="7239000" y="6546354"/>
            <a:ext cx="1905000" cy="457200"/>
          </a:xfrm>
        </p:spPr>
        <p:txBody>
          <a:bodyPr/>
          <a:lstStyle/>
          <a:p>
            <a:pPr>
              <a:defRPr/>
            </a:pPr>
            <a:fld id="{B2F405E0-BF19-4CC4-A89D-4262436DF52E}" type="slidenum">
              <a:rPr lang="en-US" altLang="ja-JP" smtClean="0">
                <a:solidFill>
                  <a:srgbClr val="000000"/>
                </a:solidFill>
              </a:rPr>
              <a:pPr>
                <a:defRPr/>
              </a:pPr>
              <a:t>10</a:t>
            </a:fld>
            <a:endParaRPr lang="en-US" altLang="ja-JP" dirty="0">
              <a:solidFill>
                <a:srgbClr val="000000"/>
              </a:solidFill>
            </a:endParaRPr>
          </a:p>
        </p:txBody>
      </p:sp>
      <p:graphicFrame>
        <p:nvGraphicFramePr>
          <p:cNvPr id="31" name="表 30"/>
          <p:cNvGraphicFramePr>
            <a:graphicFrameLocks noGrp="1"/>
          </p:cNvGraphicFramePr>
          <p:nvPr>
            <p:extLst/>
          </p:nvPr>
        </p:nvGraphicFramePr>
        <p:xfrm>
          <a:off x="1425482" y="1189499"/>
          <a:ext cx="6398626" cy="2590800"/>
        </p:xfrm>
        <a:graphic>
          <a:graphicData uri="http://schemas.openxmlformats.org/drawingml/2006/table">
            <a:tbl>
              <a:tblPr firstRow="1" bandRow="1">
                <a:tableStyleId>{5C22544A-7EE6-4342-B048-85BDC9FD1C3A}</a:tableStyleId>
              </a:tblPr>
              <a:tblGrid>
                <a:gridCol w="914402"/>
                <a:gridCol w="2857845"/>
                <a:gridCol w="2626379"/>
              </a:tblGrid>
              <a:tr h="370840">
                <a:tc>
                  <a:txBody>
                    <a:bodyPr/>
                    <a:lstStyle/>
                    <a:p>
                      <a:pPr algn="ctr"/>
                      <a:r>
                        <a:rPr kumimoji="1" lang="en-US" altLang="ja-JP" sz="2000" kern="1200" dirty="0" smtClean="0"/>
                        <a:t>Dimer</a:t>
                      </a:r>
                      <a:endParaRPr kumimoji="1" lang="ja-JP" altLang="en-US" sz="2000" dirty="0">
                        <a:latin typeface="Times New Roman" pitchFamily="18" charset="0"/>
                        <a:cs typeface="Times New Roman" pitchFamily="18" charset="0"/>
                      </a:endParaRPr>
                    </a:p>
                  </a:txBody>
                  <a:tcPr/>
                </a:tc>
                <a:tc>
                  <a:txBody>
                    <a:bodyPr/>
                    <a:lstStyle/>
                    <a:p>
                      <a:pPr algn="ctr"/>
                      <a:r>
                        <a:rPr kumimoji="1" lang="ja-JP" altLang="en-US" sz="2000" spc="-100" baseline="0" dirty="0" smtClean="0"/>
                        <a:t>位相シフト</a:t>
                      </a:r>
                      <a:r>
                        <a:rPr kumimoji="1" lang="en-US" altLang="ja-JP" sz="2000" spc="-100" baseline="0" dirty="0" smtClean="0"/>
                        <a:t> </a:t>
                      </a:r>
                      <a:r>
                        <a:rPr kumimoji="1" lang="el-GR" altLang="ja-JP" sz="2000" b="1" kern="1200" spc="-100" dirty="0" smtClean="0">
                          <a:solidFill>
                            <a:schemeClr val="lt1"/>
                          </a:solidFill>
                          <a:latin typeface="+mn-lt"/>
                          <a:ea typeface="+mn-ea"/>
                          <a:cs typeface="+mn-cs"/>
                        </a:rPr>
                        <a:t>ϕ</a:t>
                      </a:r>
                      <a:endParaRPr kumimoji="1" lang="en-US" altLang="ja-JP" sz="2000" b="1" kern="1200" spc="-100" dirty="0" smtClean="0">
                        <a:solidFill>
                          <a:schemeClr val="lt1"/>
                        </a:solidFill>
                        <a:latin typeface="+mn-lt"/>
                        <a:ea typeface="+mn-ea"/>
                        <a:cs typeface="+mn-cs"/>
                      </a:endParaRPr>
                    </a:p>
                    <a:p>
                      <a:pPr algn="ctr"/>
                      <a:r>
                        <a:rPr kumimoji="1" lang="en-US" altLang="ja-JP" sz="2000" b="1" kern="1200" spc="-100" dirty="0" smtClean="0">
                          <a:solidFill>
                            <a:schemeClr val="lt1"/>
                          </a:solidFill>
                          <a:latin typeface="+mn-lt"/>
                          <a:ea typeface="+mn-ea"/>
                          <a:cs typeface="+mn-cs"/>
                        </a:rPr>
                        <a:t>@E</a:t>
                      </a:r>
                      <a:r>
                        <a:rPr kumimoji="1" lang="en-US" altLang="ja-JP" sz="2000" b="1" kern="1200" spc="-100" baseline="-25000" dirty="0" smtClean="0">
                          <a:solidFill>
                            <a:schemeClr val="lt1"/>
                          </a:solidFill>
                          <a:latin typeface="+mn-lt"/>
                          <a:ea typeface="+mn-ea"/>
                          <a:cs typeface="+mn-cs"/>
                        </a:rPr>
                        <a:t>F</a:t>
                      </a:r>
                      <a:r>
                        <a:rPr kumimoji="1" lang="en-US" altLang="ja-JP" sz="2000" b="1" kern="1200" spc="-100" dirty="0" smtClean="0">
                          <a:solidFill>
                            <a:schemeClr val="lt1"/>
                          </a:solidFill>
                          <a:latin typeface="+mn-lt"/>
                          <a:ea typeface="+mn-ea"/>
                          <a:cs typeface="+mn-cs"/>
                        </a:rPr>
                        <a:t>+0.55eV</a:t>
                      </a:r>
                    </a:p>
                    <a:p>
                      <a:pPr algn="ctr"/>
                      <a:r>
                        <a:rPr kumimoji="1" lang="en-US" altLang="ja-JP" sz="2000" b="1" kern="1200" dirty="0" smtClean="0">
                          <a:solidFill>
                            <a:schemeClr val="lt1"/>
                          </a:solidFill>
                          <a:latin typeface="+mn-lt"/>
                          <a:ea typeface="+mn-ea"/>
                          <a:cs typeface="+mn-cs"/>
                        </a:rPr>
                        <a:t>(rad)</a:t>
                      </a:r>
                      <a:endParaRPr kumimoji="1" lang="ja-JP" altLang="en-US" sz="2000" b="1" kern="1200" dirty="0">
                        <a:solidFill>
                          <a:schemeClr val="lt1"/>
                        </a:solidFill>
                        <a:latin typeface="+mn-lt"/>
                        <a:ea typeface="+mn-ea"/>
                        <a:cs typeface="+mn-cs"/>
                      </a:endParaRPr>
                    </a:p>
                  </a:txBody>
                  <a:tcPr/>
                </a:tc>
                <a:tc>
                  <a:txBody>
                    <a:bodyPr/>
                    <a:lstStyle/>
                    <a:p>
                      <a:pPr marL="0" algn="ctr" defTabSz="914400" rtl="0" eaLnBrk="1" latinLnBrk="0" hangingPunct="1"/>
                      <a:r>
                        <a:rPr kumimoji="1" lang="ja-JP" altLang="en-US" sz="2000" b="1" kern="1200" spc="-100" dirty="0" smtClean="0">
                          <a:solidFill>
                            <a:schemeClr val="lt1"/>
                          </a:solidFill>
                          <a:latin typeface="+mn-lt"/>
                          <a:ea typeface="+mn-ea"/>
                          <a:cs typeface="+mn-cs"/>
                        </a:rPr>
                        <a:t>位相シフト</a:t>
                      </a:r>
                      <a:r>
                        <a:rPr kumimoji="1" lang="en-US" altLang="ja-JP" sz="2000" b="1" kern="1200" spc="-100" dirty="0" smtClean="0">
                          <a:solidFill>
                            <a:schemeClr val="lt1"/>
                          </a:solidFill>
                          <a:latin typeface="+mn-lt"/>
                          <a:ea typeface="+mn-ea"/>
                          <a:cs typeface="+mn-cs"/>
                        </a:rPr>
                        <a:t> </a:t>
                      </a:r>
                      <a:r>
                        <a:rPr kumimoji="1" lang="el-GR" altLang="ja-JP" sz="2000" b="1" kern="1200" spc="-100" dirty="0" smtClean="0">
                          <a:solidFill>
                            <a:schemeClr val="lt1"/>
                          </a:solidFill>
                          <a:latin typeface="+mn-lt"/>
                          <a:ea typeface="+mn-ea"/>
                          <a:cs typeface="+mn-cs"/>
                        </a:rPr>
                        <a:t>ϕ</a:t>
                      </a:r>
                      <a:r>
                        <a:rPr kumimoji="1" lang="en-US" altLang="ja-JP" sz="2000" b="1" kern="1200" spc="-100" dirty="0" smtClean="0">
                          <a:solidFill>
                            <a:schemeClr val="lt1"/>
                          </a:solidFill>
                          <a:latin typeface="+mn-lt"/>
                          <a:ea typeface="+mn-ea"/>
                          <a:cs typeface="+mn-cs"/>
                        </a:rPr>
                        <a:t> </a:t>
                      </a:r>
                    </a:p>
                    <a:p>
                      <a:pPr marL="0" algn="ctr" defTabSz="914400" rtl="0" eaLnBrk="1" latinLnBrk="0" hangingPunct="1"/>
                      <a:r>
                        <a:rPr kumimoji="1" lang="ja-JP" altLang="en-US" sz="2000" b="1" kern="1200" spc="-100" dirty="0" smtClean="0">
                          <a:solidFill>
                            <a:schemeClr val="lt1"/>
                          </a:solidFill>
                          <a:latin typeface="+mn-lt"/>
                          <a:ea typeface="+mn-ea"/>
                          <a:cs typeface="+mn-cs"/>
                        </a:rPr>
                        <a:t>実験値</a:t>
                      </a:r>
                      <a:r>
                        <a:rPr kumimoji="1" lang="en-US" altLang="ja-JP" sz="2000" b="1" kern="1200" spc="-100" dirty="0" smtClean="0">
                          <a:solidFill>
                            <a:schemeClr val="lt1"/>
                          </a:solidFill>
                          <a:latin typeface="+mn-lt"/>
                          <a:ea typeface="+mn-ea"/>
                          <a:cs typeface="+mn-cs"/>
                        </a:rPr>
                        <a:t>*</a:t>
                      </a:r>
                    </a:p>
                    <a:p>
                      <a:pPr algn="ctr"/>
                      <a:r>
                        <a:rPr kumimoji="1" lang="en-US" altLang="ja-JP" sz="2000" b="1" kern="1200" dirty="0" smtClean="0">
                          <a:solidFill>
                            <a:schemeClr val="lt1"/>
                          </a:solidFill>
                          <a:latin typeface="+mn-lt"/>
                          <a:ea typeface="+mn-ea"/>
                          <a:cs typeface="+mn-cs"/>
                        </a:rPr>
                        <a:t>(rad)</a:t>
                      </a:r>
                      <a:endParaRPr kumimoji="1" lang="ja-JP" altLang="en-US" sz="2000" b="1" kern="1200" dirty="0">
                        <a:solidFill>
                          <a:schemeClr val="lt1"/>
                        </a:solidFill>
                        <a:latin typeface="+mn-lt"/>
                        <a:ea typeface="+mn-ea"/>
                        <a:cs typeface="+mn-cs"/>
                      </a:endParaRPr>
                    </a:p>
                  </a:txBody>
                  <a:tcPr/>
                </a:tc>
              </a:tr>
              <a:tr h="370840">
                <a:tc>
                  <a:txBody>
                    <a:bodyPr/>
                    <a:lstStyle/>
                    <a:p>
                      <a:pPr marL="0" algn="ctr" defTabSz="914400" rtl="0" eaLnBrk="1" latinLnBrk="0" hangingPunct="1"/>
                      <a:r>
                        <a:rPr kumimoji="1" lang="en-US" altLang="ja-JP" sz="2000" kern="1200" dirty="0" err="1" smtClean="0">
                          <a:solidFill>
                            <a:schemeClr val="dk1"/>
                          </a:solidFill>
                          <a:latin typeface="+mn-lt"/>
                          <a:ea typeface="+mn-ea"/>
                          <a:cs typeface="+mn-cs"/>
                        </a:rPr>
                        <a:t>SiL</a:t>
                      </a:r>
                      <a:endParaRPr kumimoji="1" lang="ja-JP" altLang="en-US" sz="2000" kern="1200" dirty="0">
                        <a:solidFill>
                          <a:schemeClr val="dk1"/>
                        </a:solidFill>
                        <a:latin typeface="+mn-lt"/>
                        <a:ea typeface="+mn-ea"/>
                        <a:cs typeface="+mn-cs"/>
                      </a:endParaRPr>
                    </a:p>
                  </a:txBody>
                  <a:tcPr/>
                </a:tc>
                <a:tc>
                  <a:txBody>
                    <a:bodyPr/>
                    <a:lstStyle/>
                    <a:p>
                      <a:pPr marL="0" algn="ctr" defTabSz="914400" rtl="0" eaLnBrk="1" latinLnBrk="0" hangingPunct="1"/>
                      <a:r>
                        <a:rPr kumimoji="1" lang="en-US" altLang="ja-JP" sz="2000" kern="1200" dirty="0" smtClean="0">
                          <a:solidFill>
                            <a:srgbClr val="0000FF"/>
                          </a:solidFill>
                          <a:latin typeface="Symbol" pitchFamily="18" charset="2"/>
                          <a:ea typeface="+mn-ea"/>
                          <a:cs typeface="+mn-cs"/>
                        </a:rPr>
                        <a:t>+</a:t>
                      </a:r>
                      <a:r>
                        <a:rPr kumimoji="1" lang="en-US" altLang="ja-JP" sz="2000" kern="1200" dirty="0" smtClean="0">
                          <a:solidFill>
                            <a:srgbClr val="0000FF"/>
                          </a:solidFill>
                          <a:latin typeface="+mn-lt"/>
                          <a:ea typeface="+mn-ea"/>
                          <a:cs typeface="+mn-cs"/>
                        </a:rPr>
                        <a:t>0.221</a:t>
                      </a:r>
                      <a:r>
                        <a:rPr kumimoji="1" lang="el-GR" altLang="ja-JP" sz="2000" kern="1200" dirty="0" smtClean="0">
                          <a:solidFill>
                            <a:srgbClr val="0000FF"/>
                          </a:solidFill>
                          <a:latin typeface="Times New Roman"/>
                          <a:ea typeface="+mn-ea"/>
                          <a:cs typeface="Times New Roman"/>
                        </a:rPr>
                        <a:t>π</a:t>
                      </a:r>
                      <a:endParaRPr kumimoji="1" lang="ja-JP" altLang="en-US" sz="2000" kern="1200" dirty="0">
                        <a:solidFill>
                          <a:srgbClr val="0000FF"/>
                        </a:solidFill>
                        <a:latin typeface="+mn-lt"/>
                        <a:ea typeface="+mn-ea"/>
                        <a:cs typeface="+mn-cs"/>
                      </a:endParaRPr>
                    </a:p>
                  </a:txBody>
                  <a:tcPr/>
                </a:tc>
                <a:tc>
                  <a:txBody>
                    <a:bodyPr/>
                    <a:lstStyle/>
                    <a:p>
                      <a:pPr marL="0" algn="ctr" defTabSz="914400" rtl="0" eaLnBrk="1" latinLnBrk="0" hangingPunct="1"/>
                      <a:r>
                        <a:rPr kumimoji="1" lang="en-US" altLang="ja-JP" sz="2000" kern="1200" dirty="0" smtClean="0">
                          <a:solidFill>
                            <a:srgbClr val="0000FF"/>
                          </a:solidFill>
                          <a:latin typeface="Symbol" pitchFamily="18" charset="2"/>
                          <a:ea typeface="+mn-ea"/>
                          <a:cs typeface="+mn-cs"/>
                        </a:rPr>
                        <a:t>+</a:t>
                      </a:r>
                      <a:r>
                        <a:rPr kumimoji="1" lang="en-US" altLang="ja-JP" sz="2000" kern="1200" dirty="0" smtClean="0">
                          <a:solidFill>
                            <a:srgbClr val="0000FF"/>
                          </a:solidFill>
                          <a:latin typeface="+mn-lt"/>
                          <a:ea typeface="+mn-ea"/>
                          <a:cs typeface="+mn-cs"/>
                        </a:rPr>
                        <a:t>0.4 </a:t>
                      </a:r>
                      <a:r>
                        <a:rPr kumimoji="1" lang="el-GR" altLang="ja-JP" sz="2000" kern="1200" dirty="0" smtClean="0">
                          <a:solidFill>
                            <a:srgbClr val="0000FF"/>
                          </a:solidFill>
                          <a:latin typeface="Times New Roman"/>
                          <a:ea typeface="+mn-ea"/>
                          <a:cs typeface="Times New Roman"/>
                        </a:rPr>
                        <a:t>π</a:t>
                      </a:r>
                      <a:endParaRPr kumimoji="1" lang="ja-JP" altLang="en-US" sz="2000" kern="1200" dirty="0">
                        <a:solidFill>
                          <a:srgbClr val="0000FF"/>
                        </a:solidFill>
                        <a:latin typeface="+mn-lt"/>
                        <a:ea typeface="+mn-ea"/>
                        <a:cs typeface="+mn-cs"/>
                      </a:endParaRPr>
                    </a:p>
                  </a:txBody>
                  <a:tcPr/>
                </a:tc>
              </a:tr>
              <a:tr h="370840">
                <a:tc>
                  <a:txBody>
                    <a:bodyPr/>
                    <a:lstStyle/>
                    <a:p>
                      <a:pPr marL="0" algn="ctr" defTabSz="914400" rtl="0" eaLnBrk="1" latinLnBrk="0" hangingPunct="1"/>
                      <a:r>
                        <a:rPr kumimoji="1" lang="en-US" altLang="ja-JP" sz="2000" kern="1200" dirty="0" err="1" smtClean="0">
                          <a:solidFill>
                            <a:schemeClr val="dk1"/>
                          </a:solidFill>
                          <a:latin typeface="+mn-lt"/>
                          <a:ea typeface="+mn-ea"/>
                          <a:cs typeface="+mn-cs"/>
                        </a:rPr>
                        <a:t>SiU</a:t>
                      </a:r>
                      <a:endParaRPr kumimoji="1" lang="ja-JP" altLang="en-US" sz="20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kern="1200" dirty="0" smtClean="0">
                          <a:solidFill>
                            <a:srgbClr val="FF0000"/>
                          </a:solidFill>
                          <a:latin typeface="Symbol" pitchFamily="18" charset="2"/>
                          <a:ea typeface="+mn-ea"/>
                          <a:cs typeface="+mn-cs"/>
                        </a:rPr>
                        <a:t>-</a:t>
                      </a:r>
                      <a:r>
                        <a:rPr kumimoji="1" lang="en-US" altLang="ja-JP" sz="2000" kern="1200" dirty="0" smtClean="0">
                          <a:solidFill>
                            <a:srgbClr val="FF0000"/>
                          </a:solidFill>
                          <a:latin typeface="+mn-lt"/>
                          <a:ea typeface="+mn-ea"/>
                          <a:cs typeface="+mn-cs"/>
                        </a:rPr>
                        <a:t>0.602</a:t>
                      </a:r>
                      <a:r>
                        <a:rPr kumimoji="1" lang="el-GR" altLang="ja-JP" sz="2000" kern="1200" dirty="0" smtClean="0">
                          <a:solidFill>
                            <a:srgbClr val="FF0000"/>
                          </a:solidFill>
                          <a:latin typeface="Times New Roman"/>
                          <a:ea typeface="+mn-ea"/>
                          <a:cs typeface="Times New Roman"/>
                        </a:rPr>
                        <a:t>π</a:t>
                      </a:r>
                      <a:endParaRPr kumimoji="1" lang="ja-JP" altLang="en-US" sz="2000" kern="1200" dirty="0" smtClean="0">
                        <a:solidFill>
                          <a:srgbClr val="FF0000"/>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kern="1200" dirty="0" smtClean="0">
                          <a:solidFill>
                            <a:srgbClr val="FF0000"/>
                          </a:solidFill>
                          <a:latin typeface="Symbol" pitchFamily="18" charset="2"/>
                          <a:ea typeface="+mn-ea"/>
                          <a:cs typeface="+mn-cs"/>
                        </a:rPr>
                        <a:t>-</a:t>
                      </a:r>
                      <a:r>
                        <a:rPr kumimoji="1" lang="en-US" altLang="ja-JP" sz="2000" kern="1200" dirty="0" smtClean="0">
                          <a:solidFill>
                            <a:srgbClr val="FF0000"/>
                          </a:solidFill>
                          <a:latin typeface="+mn-lt"/>
                          <a:ea typeface="+mn-ea"/>
                          <a:cs typeface="+mn-cs"/>
                        </a:rPr>
                        <a:t>0.6</a:t>
                      </a:r>
                      <a:r>
                        <a:rPr kumimoji="1" lang="el-GR" altLang="ja-JP" sz="2000" kern="1200" dirty="0" smtClean="0">
                          <a:solidFill>
                            <a:srgbClr val="FF0000"/>
                          </a:solidFill>
                          <a:latin typeface="Times New Roman"/>
                          <a:ea typeface="+mn-ea"/>
                          <a:cs typeface="Times New Roman"/>
                        </a:rPr>
                        <a:t>π</a:t>
                      </a:r>
                      <a:endParaRPr kumimoji="1" lang="ja-JP" altLang="en-US" sz="2000" kern="1200" dirty="0" smtClean="0">
                        <a:solidFill>
                          <a:srgbClr val="FF0000"/>
                        </a:solidFill>
                        <a:latin typeface="+mn-lt"/>
                        <a:ea typeface="+mn-ea"/>
                        <a:cs typeface="+mn-cs"/>
                      </a:endParaRPr>
                    </a:p>
                  </a:txBody>
                  <a:tcPr/>
                </a:tc>
              </a:tr>
              <a:tr h="370840">
                <a:tc>
                  <a:txBody>
                    <a:bodyPr/>
                    <a:lstStyle/>
                    <a:p>
                      <a:pPr marL="0" algn="ctr" defTabSz="914400" rtl="0" eaLnBrk="1" latinLnBrk="0" hangingPunct="1"/>
                      <a:r>
                        <a:rPr kumimoji="1" lang="en-US" altLang="ja-JP" sz="2000" kern="1200" dirty="0" err="1" smtClean="0">
                          <a:solidFill>
                            <a:schemeClr val="dk1"/>
                          </a:solidFill>
                          <a:latin typeface="+mn-lt"/>
                          <a:ea typeface="+mn-ea"/>
                          <a:cs typeface="+mn-cs"/>
                        </a:rPr>
                        <a:t>SnL</a:t>
                      </a:r>
                      <a:endParaRPr kumimoji="1" lang="ja-JP" altLang="en-US" sz="20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kern="1200" dirty="0" smtClean="0">
                          <a:solidFill>
                            <a:srgbClr val="FF0000"/>
                          </a:solidFill>
                          <a:latin typeface="Symbol" pitchFamily="18" charset="2"/>
                          <a:ea typeface="+mn-ea"/>
                          <a:cs typeface="+mn-cs"/>
                        </a:rPr>
                        <a:t>-</a:t>
                      </a:r>
                      <a:r>
                        <a:rPr kumimoji="1" lang="en-US" altLang="ja-JP" sz="2000" kern="1200" dirty="0" smtClean="0">
                          <a:solidFill>
                            <a:srgbClr val="FF0000"/>
                          </a:solidFill>
                          <a:latin typeface="+mn-lt"/>
                          <a:ea typeface="+mn-ea"/>
                          <a:cs typeface="+mn-cs"/>
                        </a:rPr>
                        <a:t>0.650</a:t>
                      </a:r>
                      <a:r>
                        <a:rPr kumimoji="1" lang="el-GR" altLang="ja-JP" sz="2000" kern="1200" dirty="0" smtClean="0">
                          <a:solidFill>
                            <a:srgbClr val="FF0000"/>
                          </a:solidFill>
                          <a:latin typeface="Times New Roman"/>
                          <a:ea typeface="+mn-ea"/>
                          <a:cs typeface="Times New Roman"/>
                        </a:rPr>
                        <a:t>π</a:t>
                      </a:r>
                      <a:endParaRPr kumimoji="1" lang="ja-JP" altLang="en-US" sz="2000" kern="1200" dirty="0" smtClean="0">
                        <a:solidFill>
                          <a:srgbClr val="FF0000"/>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kern="1200" dirty="0" smtClean="0">
                          <a:solidFill>
                            <a:srgbClr val="FF0000"/>
                          </a:solidFill>
                          <a:latin typeface="Symbol" pitchFamily="18" charset="2"/>
                          <a:ea typeface="+mn-ea"/>
                          <a:cs typeface="+mn-cs"/>
                        </a:rPr>
                        <a:t>-</a:t>
                      </a:r>
                      <a:r>
                        <a:rPr kumimoji="1" lang="en-US" altLang="ja-JP" sz="2000" kern="1200" dirty="0" smtClean="0">
                          <a:solidFill>
                            <a:srgbClr val="FF0000"/>
                          </a:solidFill>
                          <a:latin typeface="+mn-lt"/>
                          <a:ea typeface="+mn-ea"/>
                          <a:cs typeface="+mn-cs"/>
                        </a:rPr>
                        <a:t>0.7</a:t>
                      </a:r>
                      <a:r>
                        <a:rPr kumimoji="1" lang="el-GR" altLang="ja-JP" sz="2000" kern="1200" dirty="0" smtClean="0">
                          <a:solidFill>
                            <a:srgbClr val="FF0000"/>
                          </a:solidFill>
                          <a:latin typeface="Times New Roman"/>
                          <a:ea typeface="+mn-ea"/>
                          <a:cs typeface="Times New Roman"/>
                        </a:rPr>
                        <a:t>π</a:t>
                      </a:r>
                      <a:endParaRPr kumimoji="1" lang="ja-JP" altLang="en-US" sz="2000" kern="1200" dirty="0" smtClean="0">
                        <a:solidFill>
                          <a:srgbClr val="FF0000"/>
                        </a:solidFill>
                        <a:latin typeface="+mn-lt"/>
                        <a:ea typeface="+mn-ea"/>
                        <a:cs typeface="+mn-cs"/>
                      </a:endParaRPr>
                    </a:p>
                  </a:txBody>
                  <a:tcPr/>
                </a:tc>
              </a:tr>
              <a:tr h="370840">
                <a:tc>
                  <a:txBody>
                    <a:bodyPr/>
                    <a:lstStyle/>
                    <a:p>
                      <a:pPr marL="0" algn="ctr" defTabSz="914400" rtl="0" eaLnBrk="1" latinLnBrk="0" hangingPunct="1"/>
                      <a:r>
                        <a:rPr kumimoji="1" lang="en-US" altLang="ja-JP" sz="2000" kern="1200" dirty="0" err="1" smtClean="0">
                          <a:solidFill>
                            <a:schemeClr val="dk1"/>
                          </a:solidFill>
                          <a:latin typeface="+mn-lt"/>
                          <a:ea typeface="+mn-ea"/>
                          <a:cs typeface="+mn-cs"/>
                        </a:rPr>
                        <a:t>SnU</a:t>
                      </a:r>
                      <a:endParaRPr kumimoji="1" lang="ja-JP" altLang="en-US" sz="20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kern="1200" dirty="0" smtClean="0">
                          <a:solidFill>
                            <a:srgbClr val="0000FF"/>
                          </a:solidFill>
                          <a:latin typeface="Symbol" pitchFamily="18" charset="2"/>
                          <a:ea typeface="+mn-ea"/>
                          <a:cs typeface="+mn-cs"/>
                        </a:rPr>
                        <a:t>+</a:t>
                      </a:r>
                      <a:r>
                        <a:rPr kumimoji="1" lang="en-US" altLang="ja-JP" sz="2000" kern="1200" dirty="0" smtClean="0">
                          <a:solidFill>
                            <a:srgbClr val="0000FF"/>
                          </a:solidFill>
                          <a:latin typeface="+mn-lt"/>
                          <a:ea typeface="+mn-ea"/>
                          <a:cs typeface="+mn-cs"/>
                        </a:rPr>
                        <a:t>0.142</a:t>
                      </a:r>
                      <a:r>
                        <a:rPr kumimoji="1" lang="el-GR" altLang="ja-JP" sz="2000" kern="1200" dirty="0" smtClean="0">
                          <a:solidFill>
                            <a:srgbClr val="0000FF"/>
                          </a:solidFill>
                          <a:latin typeface="Times New Roman"/>
                          <a:ea typeface="+mn-ea"/>
                          <a:cs typeface="Times New Roman"/>
                        </a:rPr>
                        <a:t>π</a:t>
                      </a:r>
                      <a:endParaRPr kumimoji="1" lang="ja-JP" altLang="en-US" sz="2000" kern="1200" dirty="0" smtClean="0">
                        <a:solidFill>
                          <a:srgbClr val="0000FF"/>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kern="1200" dirty="0" smtClean="0">
                        <a:solidFill>
                          <a:srgbClr val="0000FF"/>
                        </a:solidFill>
                        <a:latin typeface="+mn-lt"/>
                        <a:ea typeface="+mn-ea"/>
                        <a:cs typeface="+mn-cs"/>
                      </a:endParaRPr>
                    </a:p>
                  </a:txBody>
                  <a:tcPr/>
                </a:tc>
              </a:tr>
            </a:tbl>
          </a:graphicData>
        </a:graphic>
      </p:graphicFrame>
      <p:sp>
        <p:nvSpPr>
          <p:cNvPr id="4" name="正方形/長方形 3"/>
          <p:cNvSpPr/>
          <p:nvPr/>
        </p:nvSpPr>
        <p:spPr>
          <a:xfrm>
            <a:off x="3874770" y="3789952"/>
            <a:ext cx="5269230" cy="338554"/>
          </a:xfrm>
          <a:prstGeom prst="rect">
            <a:avLst/>
          </a:prstGeom>
        </p:spPr>
        <p:txBody>
          <a:bodyPr wrap="square">
            <a:spAutoFit/>
          </a:bodyPr>
          <a:lstStyle/>
          <a:p>
            <a:r>
              <a:rPr lang="ja-JP" altLang="en-US" sz="1600" dirty="0" smtClean="0"/>
              <a:t>実験値</a:t>
            </a:r>
            <a:r>
              <a:rPr lang="en-US" altLang="ja-JP" sz="1600" dirty="0" smtClean="0"/>
              <a:t>* From </a:t>
            </a:r>
            <a:r>
              <a:rPr lang="en-US" altLang="ja-JP" sz="1600" dirty="0" err="1" smtClean="0"/>
              <a:t>Tomatsu</a:t>
            </a:r>
            <a:r>
              <a:rPr lang="en-US" altLang="ja-JP" sz="1600" dirty="0" smtClean="0"/>
              <a:t> </a:t>
            </a:r>
            <a:r>
              <a:rPr lang="en-US" altLang="ja-JP" sz="1600" i="1" dirty="0"/>
              <a:t>et al</a:t>
            </a:r>
            <a:r>
              <a:rPr lang="en-US" altLang="ja-JP" sz="1600" dirty="0"/>
              <a:t>. PRB</a:t>
            </a:r>
            <a:r>
              <a:rPr lang="en-US" altLang="ja-JP" sz="1600" b="1" dirty="0"/>
              <a:t>78</a:t>
            </a:r>
            <a:r>
              <a:rPr lang="en-US" altLang="ja-JP" sz="1600" dirty="0"/>
              <a:t> 081401 (2008</a:t>
            </a:r>
            <a:r>
              <a:rPr lang="en-US" altLang="ja-JP" sz="1600" dirty="0" smtClean="0"/>
              <a:t>)</a:t>
            </a:r>
            <a:r>
              <a:rPr lang="ja-JP" altLang="en-US" sz="1600" dirty="0" smtClean="0"/>
              <a:t>より</a:t>
            </a:r>
            <a:endParaRPr lang="ja-JP" altLang="en-US" sz="1600" dirty="0"/>
          </a:p>
        </p:txBody>
      </p:sp>
      <p:sp>
        <p:nvSpPr>
          <p:cNvPr id="11" name="テキスト ボックス 10"/>
          <p:cNvSpPr txBox="1"/>
          <p:nvPr/>
        </p:nvSpPr>
        <p:spPr>
          <a:xfrm>
            <a:off x="3352197" y="731254"/>
            <a:ext cx="2492990" cy="400110"/>
          </a:xfrm>
          <a:prstGeom prst="rect">
            <a:avLst/>
          </a:prstGeom>
          <a:noFill/>
        </p:spPr>
        <p:txBody>
          <a:bodyPr wrap="none" rtlCol="0">
            <a:spAutoFit/>
          </a:bodyPr>
          <a:lstStyle/>
          <a:p>
            <a:r>
              <a:rPr kumimoji="1" lang="ja-JP" altLang="en-US" sz="2000" u="sng" dirty="0" smtClean="0"/>
              <a:t>定在波の位相シフト</a:t>
            </a:r>
            <a:endParaRPr kumimoji="1" lang="en-US" altLang="ja-JP" sz="2000" u="sng" dirty="0" smtClean="0"/>
          </a:p>
        </p:txBody>
      </p:sp>
      <p:sp>
        <p:nvSpPr>
          <p:cNvPr id="3" name="テキスト ボックス 2"/>
          <p:cNvSpPr txBox="1"/>
          <p:nvPr/>
        </p:nvSpPr>
        <p:spPr>
          <a:xfrm>
            <a:off x="1325880" y="4374476"/>
            <a:ext cx="6926580" cy="400110"/>
          </a:xfrm>
          <a:prstGeom prst="rect">
            <a:avLst/>
          </a:prstGeom>
          <a:noFill/>
        </p:spPr>
        <p:txBody>
          <a:bodyPr wrap="square" rtlCol="0">
            <a:spAutoFit/>
          </a:bodyPr>
          <a:lstStyle/>
          <a:p>
            <a:r>
              <a:rPr kumimoji="1" lang="en-US" altLang="ja-JP" sz="2000" dirty="0" err="1" smtClean="0">
                <a:solidFill>
                  <a:srgbClr val="FF0000"/>
                </a:solidFill>
                <a:latin typeface="+mn-lt"/>
                <a:ea typeface="ＭＳ Ｐゴシック" pitchFamily="50" charset="-128"/>
              </a:rPr>
              <a:t>SiL</a:t>
            </a:r>
            <a:r>
              <a:rPr kumimoji="1" lang="en-US" altLang="ja-JP" sz="2000" dirty="0" smtClean="0">
                <a:solidFill>
                  <a:srgbClr val="FF0000"/>
                </a:solidFill>
                <a:latin typeface="+mn-lt"/>
                <a:ea typeface="ＭＳ Ｐゴシック" pitchFamily="50" charset="-128"/>
              </a:rPr>
              <a:t>, </a:t>
            </a:r>
            <a:r>
              <a:rPr kumimoji="1" lang="en-US" altLang="ja-JP" sz="2000" dirty="0" err="1" smtClean="0">
                <a:solidFill>
                  <a:srgbClr val="FF0000"/>
                </a:solidFill>
                <a:latin typeface="+mn-lt"/>
                <a:ea typeface="ＭＳ Ｐゴシック" pitchFamily="50" charset="-128"/>
              </a:rPr>
              <a:t>SiU</a:t>
            </a:r>
            <a:r>
              <a:rPr kumimoji="1" lang="en-US" altLang="ja-JP" sz="2000" dirty="0" smtClean="0">
                <a:solidFill>
                  <a:srgbClr val="FF0000"/>
                </a:solidFill>
                <a:latin typeface="+mn-lt"/>
                <a:ea typeface="ＭＳ Ｐゴシック" pitchFamily="50" charset="-128"/>
              </a:rPr>
              <a:t>, </a:t>
            </a:r>
            <a:r>
              <a:rPr kumimoji="1" lang="en-US" altLang="ja-JP" sz="2000" dirty="0" err="1" smtClean="0">
                <a:solidFill>
                  <a:srgbClr val="FF0000"/>
                </a:solidFill>
                <a:latin typeface="+mn-lt"/>
                <a:ea typeface="ＭＳ Ｐゴシック" pitchFamily="50" charset="-128"/>
              </a:rPr>
              <a:t>SiL</a:t>
            </a:r>
            <a:r>
              <a:rPr kumimoji="1" lang="en-US" altLang="ja-JP" sz="2000" dirty="0" smtClean="0">
                <a:solidFill>
                  <a:srgbClr val="FF0000"/>
                </a:solidFill>
                <a:latin typeface="+mn-lt"/>
                <a:ea typeface="ＭＳ Ｐゴシック" pitchFamily="50" charset="-128"/>
              </a:rPr>
              <a:t> </a:t>
            </a:r>
            <a:r>
              <a:rPr kumimoji="1" lang="ja-JP" altLang="en-US" sz="2000" dirty="0" smtClean="0">
                <a:solidFill>
                  <a:srgbClr val="FF0000"/>
                </a:solidFill>
                <a:latin typeface="+mn-lt"/>
                <a:ea typeface="ＭＳ Ｐゴシック" pitchFamily="50" charset="-128"/>
              </a:rPr>
              <a:t>ダイマーの位相シフトは、実験値と</a:t>
            </a:r>
            <a:r>
              <a:rPr lang="ja-JP" altLang="en-US" sz="2000" dirty="0">
                <a:solidFill>
                  <a:srgbClr val="FF0000"/>
                </a:solidFill>
                <a:ea typeface="ＭＳ Ｐゴシック" pitchFamily="50" charset="-128"/>
              </a:rPr>
              <a:t>定性的に</a:t>
            </a:r>
            <a:r>
              <a:rPr kumimoji="1" lang="ja-JP" altLang="en-US" sz="2000" dirty="0" smtClean="0">
                <a:solidFill>
                  <a:srgbClr val="FF0000"/>
                </a:solidFill>
                <a:latin typeface="+mn-lt"/>
                <a:ea typeface="ＭＳ Ｐゴシック" pitchFamily="50" charset="-128"/>
              </a:rPr>
              <a:t>一致</a:t>
            </a:r>
          </a:p>
        </p:txBody>
      </p:sp>
    </p:spTree>
    <p:extLst>
      <p:ext uri="{BB962C8B-B14F-4D97-AF65-F5344CB8AC3E}">
        <p14:creationId xmlns:p14="http://schemas.microsoft.com/office/powerpoint/2010/main" val="28000504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350"/>
            <a:ext cx="9144000" cy="533400"/>
          </a:xfrm>
        </p:spPr>
        <p:txBody>
          <a:bodyPr/>
          <a:lstStyle/>
          <a:p>
            <a:r>
              <a:rPr lang="ja-JP" altLang="en-US" dirty="0"/>
              <a:t>一次元箱型ポテンシャルの透過</a:t>
            </a:r>
            <a:r>
              <a:rPr lang="ja-JP" altLang="en-US" dirty="0" smtClean="0"/>
              <a:t>問題との対応</a:t>
            </a:r>
            <a:endParaRPr lang="ja-JP" altLang="en-US" dirty="0"/>
          </a:p>
        </p:txBody>
      </p:sp>
      <p:sp>
        <p:nvSpPr>
          <p:cNvPr id="40" name="スライド番号プレースホルダー 2"/>
          <p:cNvSpPr>
            <a:spLocks noGrp="1"/>
          </p:cNvSpPr>
          <p:nvPr>
            <p:ph type="sldNum" sz="quarter" idx="12"/>
          </p:nvPr>
        </p:nvSpPr>
        <p:spPr>
          <a:xfrm>
            <a:off x="7239000" y="6546354"/>
            <a:ext cx="1905000" cy="457200"/>
          </a:xfrm>
        </p:spPr>
        <p:txBody>
          <a:bodyPr/>
          <a:lstStyle/>
          <a:p>
            <a:pPr>
              <a:defRPr/>
            </a:pPr>
            <a:fld id="{B2F405E0-BF19-4CC4-A89D-4262436DF52E}" type="slidenum">
              <a:rPr lang="en-US" altLang="ja-JP" smtClean="0">
                <a:solidFill>
                  <a:srgbClr val="000000"/>
                </a:solidFill>
              </a:rPr>
              <a:pPr>
                <a:defRPr/>
              </a:pPr>
              <a:t>11</a:t>
            </a:fld>
            <a:endParaRPr lang="en-US" altLang="ja-JP" dirty="0">
              <a:solidFill>
                <a:srgbClr val="000000"/>
              </a:solidFill>
            </a:endParaRPr>
          </a:p>
        </p:txBody>
      </p:sp>
      <p:graphicFrame>
        <p:nvGraphicFramePr>
          <p:cNvPr id="8" name="表 7"/>
          <p:cNvGraphicFramePr>
            <a:graphicFrameLocks noGrp="1"/>
          </p:cNvGraphicFramePr>
          <p:nvPr>
            <p:extLst/>
          </p:nvPr>
        </p:nvGraphicFramePr>
        <p:xfrm>
          <a:off x="1794511" y="3906595"/>
          <a:ext cx="6248469" cy="1849120"/>
        </p:xfrm>
        <a:graphic>
          <a:graphicData uri="http://schemas.openxmlformats.org/drawingml/2006/table">
            <a:tbl>
              <a:tblPr firstRow="1" bandRow="1">
                <a:tableStyleId>{5C22544A-7EE6-4342-B048-85BDC9FD1C3A}</a:tableStyleId>
              </a:tblPr>
              <a:tblGrid>
                <a:gridCol w="1149733"/>
                <a:gridCol w="2466097"/>
                <a:gridCol w="2632639"/>
              </a:tblGrid>
              <a:tr h="235900">
                <a:tc>
                  <a:txBody>
                    <a:bodyPr/>
                    <a:lstStyle/>
                    <a:p>
                      <a:pPr algn="ctr"/>
                      <a:r>
                        <a:rPr kumimoji="1" lang="en-US" altLang="ja-JP" sz="1800" kern="1200" dirty="0" smtClean="0"/>
                        <a:t>Dimer</a:t>
                      </a:r>
                      <a:endParaRPr kumimoji="1" lang="ja-JP" altLang="en-US" sz="1800" dirty="0">
                        <a:latin typeface="Times New Roman" pitchFamily="18" charset="0"/>
                        <a:cs typeface="Times New Roman" pitchFamily="18" charset="0"/>
                      </a:endParaRPr>
                    </a:p>
                  </a:txBody>
                  <a:tcPr/>
                </a:tc>
                <a:tc>
                  <a:txBody>
                    <a:bodyPr/>
                    <a:lstStyle/>
                    <a:p>
                      <a:pPr algn="ctr"/>
                      <a:r>
                        <a:rPr kumimoji="1" lang="en-US" altLang="ja-JP" sz="1800" dirty="0" smtClean="0"/>
                        <a:t>Height</a:t>
                      </a:r>
                      <a:r>
                        <a:rPr kumimoji="1" lang="ja-JP" altLang="en-US" sz="1800" baseline="0" dirty="0" smtClean="0"/>
                        <a:t> </a:t>
                      </a:r>
                      <a:r>
                        <a:rPr kumimoji="1" lang="en-US" altLang="ja-JP" sz="1800" dirty="0" smtClean="0"/>
                        <a:t>V @0.55eV(V)</a:t>
                      </a:r>
                      <a:endParaRPr kumimoji="1" lang="ja-JP" altLang="en-US" sz="1800" b="1" kern="1200" dirty="0">
                        <a:solidFill>
                          <a:schemeClr val="lt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kern="1200" dirty="0" smtClean="0">
                          <a:solidFill>
                            <a:schemeClr val="lt1"/>
                          </a:solidFill>
                          <a:latin typeface="+mn-lt"/>
                          <a:ea typeface="+mn-ea"/>
                          <a:cs typeface="+mn-cs"/>
                        </a:rPr>
                        <a:t>実験値</a:t>
                      </a:r>
                      <a:r>
                        <a:rPr kumimoji="1" lang="en-US" altLang="ja-JP" sz="1800" b="1" kern="1200" spc="-100" dirty="0" smtClean="0">
                          <a:solidFill>
                            <a:schemeClr val="lt1"/>
                          </a:solidFill>
                          <a:latin typeface="+mn-lt"/>
                          <a:ea typeface="+mn-ea"/>
                          <a:cs typeface="+mn-cs"/>
                        </a:rPr>
                        <a:t>*</a:t>
                      </a:r>
                      <a:r>
                        <a:rPr kumimoji="1" lang="ja-JP" altLang="en-US" sz="1800" b="1" kern="1200" spc="-100" dirty="0" smtClean="0">
                          <a:solidFill>
                            <a:schemeClr val="lt1"/>
                          </a:solidFill>
                          <a:latin typeface="+mn-lt"/>
                          <a:ea typeface="+mn-ea"/>
                          <a:cs typeface="+mn-cs"/>
                        </a:rPr>
                        <a:t>　（</a:t>
                      </a:r>
                      <a:r>
                        <a:rPr kumimoji="1" lang="en-US" altLang="ja-JP" sz="1800" b="1" kern="1200" spc="-100" dirty="0" smtClean="0">
                          <a:solidFill>
                            <a:schemeClr val="lt1"/>
                          </a:solidFill>
                          <a:latin typeface="+mn-lt"/>
                          <a:ea typeface="+mn-ea"/>
                          <a:cs typeface="+mn-cs"/>
                        </a:rPr>
                        <a:t>V)</a:t>
                      </a:r>
                    </a:p>
                  </a:txBody>
                  <a:tcPr/>
                </a:tc>
              </a:tr>
              <a:tr h="370840">
                <a:tc>
                  <a:txBody>
                    <a:bodyPr/>
                    <a:lstStyle/>
                    <a:p>
                      <a:pPr marL="0" algn="ctr" defTabSz="914400" rtl="0" eaLnBrk="1" latinLnBrk="0" hangingPunct="1"/>
                      <a:r>
                        <a:rPr kumimoji="1" lang="en-US" altLang="ja-JP" sz="1800" kern="1200" dirty="0" err="1" smtClean="0">
                          <a:solidFill>
                            <a:schemeClr val="dk1"/>
                          </a:solidFill>
                          <a:latin typeface="+mn-lt"/>
                          <a:ea typeface="+mn-ea"/>
                          <a:cs typeface="+mn-cs"/>
                        </a:rPr>
                        <a:t>SiL</a:t>
                      </a:r>
                      <a:endParaRPr kumimoji="1" lang="ja-JP" altLang="en-US" sz="1800" kern="1200" dirty="0">
                        <a:solidFill>
                          <a:schemeClr val="dk1"/>
                        </a:solidFill>
                        <a:latin typeface="+mn-lt"/>
                        <a:ea typeface="+mn-ea"/>
                        <a:cs typeface="+mn-cs"/>
                      </a:endParaRPr>
                    </a:p>
                  </a:txBody>
                  <a:tcPr/>
                </a:tc>
                <a:tc>
                  <a:txBody>
                    <a:bodyPr/>
                    <a:lstStyle/>
                    <a:p>
                      <a:pPr marL="0" algn="ctr" defTabSz="914400" rtl="0" eaLnBrk="1" latinLnBrk="0" hangingPunct="1"/>
                      <a:r>
                        <a:rPr kumimoji="1" lang="en-US" altLang="ja-JP" sz="1800" kern="1200" dirty="0" smtClean="0">
                          <a:solidFill>
                            <a:srgbClr val="FF0000"/>
                          </a:solidFill>
                          <a:latin typeface="+mn-lt"/>
                          <a:ea typeface="+mn-ea"/>
                          <a:cs typeface="+mn-cs"/>
                        </a:rPr>
                        <a:t>-0.801</a:t>
                      </a:r>
                    </a:p>
                  </a:txBody>
                  <a:tcPr/>
                </a:tc>
                <a:tc>
                  <a:txBody>
                    <a:bodyPr/>
                    <a:lstStyle/>
                    <a:p>
                      <a:pPr marL="0" algn="ctr" defTabSz="914400" rtl="0" eaLnBrk="1" latinLnBrk="0" hangingPunct="1"/>
                      <a:r>
                        <a:rPr kumimoji="1" lang="en-US" altLang="ja-JP" sz="1800" kern="1200" dirty="0" smtClean="0">
                          <a:solidFill>
                            <a:srgbClr val="FF0000"/>
                          </a:solidFill>
                          <a:latin typeface="+mn-lt"/>
                          <a:ea typeface="+mn-ea"/>
                          <a:cs typeface="+mn-cs"/>
                        </a:rPr>
                        <a:t>-0.4</a:t>
                      </a:r>
                      <a:r>
                        <a:rPr kumimoji="1" lang="ja-JP" altLang="en-US" sz="1800" kern="1200" dirty="0" smtClean="0">
                          <a:solidFill>
                            <a:srgbClr val="FF0000"/>
                          </a:solidFill>
                          <a:latin typeface="+mn-lt"/>
                          <a:ea typeface="+mn-ea"/>
                          <a:cs typeface="+mn-cs"/>
                        </a:rPr>
                        <a:t>～</a:t>
                      </a:r>
                      <a:r>
                        <a:rPr kumimoji="1" lang="en-US" altLang="ja-JP" sz="1800" kern="1200" dirty="0" smtClean="0">
                          <a:solidFill>
                            <a:srgbClr val="FF0000"/>
                          </a:solidFill>
                          <a:latin typeface="+mn-lt"/>
                          <a:ea typeface="+mn-ea"/>
                          <a:cs typeface="+mn-cs"/>
                        </a:rPr>
                        <a:t>0</a:t>
                      </a:r>
                    </a:p>
                  </a:txBody>
                  <a:tcPr/>
                </a:tc>
              </a:tr>
              <a:tr h="370840">
                <a:tc>
                  <a:txBody>
                    <a:bodyPr/>
                    <a:lstStyle/>
                    <a:p>
                      <a:pPr marL="0" algn="ctr" defTabSz="914400" rtl="0" eaLnBrk="1" latinLnBrk="0" hangingPunct="1"/>
                      <a:r>
                        <a:rPr kumimoji="1" lang="en-US" altLang="ja-JP" sz="1800" kern="1200" dirty="0" err="1" smtClean="0">
                          <a:solidFill>
                            <a:schemeClr val="dk1"/>
                          </a:solidFill>
                          <a:latin typeface="+mn-lt"/>
                          <a:ea typeface="+mn-ea"/>
                          <a:cs typeface="+mn-cs"/>
                        </a:rPr>
                        <a:t>SiU</a:t>
                      </a:r>
                      <a:endParaRPr kumimoji="1" lang="ja-JP" altLang="en-US" sz="1800" kern="1200" dirty="0">
                        <a:solidFill>
                          <a:schemeClr val="dk1"/>
                        </a:solidFill>
                        <a:latin typeface="+mn-lt"/>
                        <a:ea typeface="+mn-ea"/>
                        <a:cs typeface="+mn-cs"/>
                      </a:endParaRPr>
                    </a:p>
                  </a:txBody>
                  <a:tcPr/>
                </a:tc>
                <a:tc>
                  <a:txBody>
                    <a:bodyPr/>
                    <a:lstStyle/>
                    <a:p>
                      <a:pPr marL="0" algn="ctr" defTabSz="914400" rtl="0" eaLnBrk="1" latinLnBrk="0" hangingPunct="1"/>
                      <a:r>
                        <a:rPr kumimoji="1" lang="en-US" altLang="ja-JP" sz="1800" kern="1200" dirty="0" smtClean="0">
                          <a:solidFill>
                            <a:srgbClr val="0000FF"/>
                          </a:solidFill>
                          <a:latin typeface="+mn-lt"/>
                          <a:ea typeface="+mn-ea"/>
                          <a:cs typeface="+mn-cs"/>
                        </a:rPr>
                        <a:t>+4.444</a:t>
                      </a:r>
                      <a:endParaRPr kumimoji="1" lang="ja-JP" altLang="en-US" sz="1800" kern="1200" dirty="0">
                        <a:solidFill>
                          <a:srgbClr val="0000FF"/>
                        </a:solidFill>
                        <a:latin typeface="+mn-lt"/>
                        <a:ea typeface="+mn-ea"/>
                        <a:cs typeface="+mn-cs"/>
                      </a:endParaRPr>
                    </a:p>
                  </a:txBody>
                  <a:tcPr/>
                </a:tc>
                <a:tc>
                  <a:txBody>
                    <a:bodyPr/>
                    <a:lstStyle/>
                    <a:p>
                      <a:pPr marL="0" algn="ctr" defTabSz="914400" rtl="0" eaLnBrk="1" latinLnBrk="0" hangingPunct="1"/>
                      <a:r>
                        <a:rPr kumimoji="1" lang="en-US" altLang="ja-JP" sz="1800" kern="1200" dirty="0" smtClean="0">
                          <a:solidFill>
                            <a:srgbClr val="0000FF"/>
                          </a:solidFill>
                          <a:latin typeface="+mn-lt"/>
                          <a:ea typeface="+mn-ea"/>
                          <a:cs typeface="+mn-cs"/>
                        </a:rPr>
                        <a:t>0.4</a:t>
                      </a:r>
                      <a:r>
                        <a:rPr kumimoji="1" lang="ja-JP" altLang="en-US" sz="1800" kern="1200" dirty="0" smtClean="0">
                          <a:solidFill>
                            <a:srgbClr val="0000FF"/>
                          </a:solidFill>
                          <a:latin typeface="+mn-lt"/>
                          <a:ea typeface="+mn-ea"/>
                          <a:cs typeface="+mn-cs"/>
                        </a:rPr>
                        <a:t>～</a:t>
                      </a:r>
                      <a:r>
                        <a:rPr kumimoji="1" lang="en-US" altLang="ja-JP" sz="1800" kern="1200" dirty="0" smtClean="0">
                          <a:solidFill>
                            <a:srgbClr val="0000FF"/>
                          </a:solidFill>
                          <a:latin typeface="+mn-lt"/>
                          <a:ea typeface="+mn-ea"/>
                          <a:cs typeface="+mn-cs"/>
                        </a:rPr>
                        <a:t>1.2</a:t>
                      </a:r>
                      <a:endParaRPr kumimoji="1" lang="ja-JP" altLang="en-US" sz="1800" kern="1200" dirty="0">
                        <a:solidFill>
                          <a:srgbClr val="0000FF"/>
                        </a:solidFill>
                        <a:latin typeface="+mn-lt"/>
                        <a:ea typeface="+mn-ea"/>
                        <a:cs typeface="+mn-cs"/>
                      </a:endParaRPr>
                    </a:p>
                  </a:txBody>
                  <a:tcPr/>
                </a:tc>
              </a:tr>
              <a:tr h="370840">
                <a:tc>
                  <a:txBody>
                    <a:bodyPr/>
                    <a:lstStyle/>
                    <a:p>
                      <a:pPr marL="0" algn="ctr" defTabSz="914400" rtl="0" eaLnBrk="1" latinLnBrk="0" hangingPunct="1"/>
                      <a:r>
                        <a:rPr kumimoji="1" lang="en-US" altLang="ja-JP" sz="1800" kern="1200" dirty="0" err="1" smtClean="0">
                          <a:solidFill>
                            <a:schemeClr val="dk1"/>
                          </a:solidFill>
                          <a:latin typeface="+mn-lt"/>
                          <a:ea typeface="+mn-ea"/>
                          <a:cs typeface="+mn-cs"/>
                        </a:rPr>
                        <a:t>SnL</a:t>
                      </a:r>
                      <a:endParaRPr kumimoji="1" lang="ja-JP" altLang="en-US" sz="1800" kern="1200" dirty="0">
                        <a:solidFill>
                          <a:schemeClr val="dk1"/>
                        </a:solidFill>
                        <a:latin typeface="+mn-lt"/>
                        <a:ea typeface="+mn-ea"/>
                        <a:cs typeface="+mn-cs"/>
                      </a:endParaRPr>
                    </a:p>
                  </a:txBody>
                  <a:tcPr/>
                </a:tc>
                <a:tc>
                  <a:txBody>
                    <a:bodyPr/>
                    <a:lstStyle/>
                    <a:p>
                      <a:pPr marL="0" algn="ctr" defTabSz="914400" rtl="0" eaLnBrk="1" latinLnBrk="0" hangingPunct="1"/>
                      <a:r>
                        <a:rPr kumimoji="1" lang="en-US" altLang="ja-JP" sz="1800" kern="1200" dirty="0" smtClean="0">
                          <a:solidFill>
                            <a:srgbClr val="0000FF"/>
                          </a:solidFill>
                          <a:latin typeface="+mn-lt"/>
                          <a:ea typeface="+mn-ea"/>
                          <a:cs typeface="+mn-cs"/>
                        </a:rPr>
                        <a:t>+1.394</a:t>
                      </a:r>
                      <a:endParaRPr kumimoji="1" lang="ja-JP" altLang="en-US" sz="1800" kern="1200" dirty="0">
                        <a:solidFill>
                          <a:srgbClr val="0000FF"/>
                        </a:solidFill>
                        <a:latin typeface="+mn-lt"/>
                        <a:ea typeface="+mn-ea"/>
                        <a:cs typeface="+mn-cs"/>
                      </a:endParaRPr>
                    </a:p>
                  </a:txBody>
                  <a:tcPr/>
                </a:tc>
                <a:tc>
                  <a:txBody>
                    <a:bodyPr/>
                    <a:lstStyle/>
                    <a:p>
                      <a:pPr marL="0" algn="ctr" defTabSz="914400" rtl="0" eaLnBrk="1" latinLnBrk="0" hangingPunct="1"/>
                      <a:r>
                        <a:rPr kumimoji="1" lang="en-US" altLang="ja-JP" sz="1800" kern="1200" dirty="0" smtClean="0">
                          <a:solidFill>
                            <a:srgbClr val="0000FF"/>
                          </a:solidFill>
                          <a:latin typeface="+mn-lt"/>
                          <a:ea typeface="+mn-ea"/>
                          <a:cs typeface="+mn-cs"/>
                        </a:rPr>
                        <a:t>1.3</a:t>
                      </a:r>
                      <a:r>
                        <a:rPr kumimoji="1" lang="ja-JP" altLang="en-US" sz="1800" kern="1200" dirty="0" smtClean="0">
                          <a:solidFill>
                            <a:srgbClr val="0000FF"/>
                          </a:solidFill>
                          <a:latin typeface="+mn-lt"/>
                          <a:ea typeface="+mn-ea"/>
                          <a:cs typeface="+mn-cs"/>
                        </a:rPr>
                        <a:t>～</a:t>
                      </a:r>
                      <a:r>
                        <a:rPr kumimoji="1" lang="en-US" altLang="ja-JP" sz="1800" kern="1200" dirty="0" smtClean="0">
                          <a:solidFill>
                            <a:srgbClr val="0000FF"/>
                          </a:solidFill>
                          <a:latin typeface="+mn-lt"/>
                          <a:ea typeface="+mn-ea"/>
                          <a:cs typeface="+mn-cs"/>
                        </a:rPr>
                        <a:t>2.5</a:t>
                      </a:r>
                      <a:endParaRPr kumimoji="1" lang="ja-JP" altLang="en-US" sz="1800" kern="1200" dirty="0">
                        <a:solidFill>
                          <a:srgbClr val="0000FF"/>
                        </a:solidFill>
                        <a:latin typeface="+mn-lt"/>
                        <a:ea typeface="+mn-ea"/>
                        <a:cs typeface="+mn-cs"/>
                      </a:endParaRPr>
                    </a:p>
                  </a:txBody>
                  <a:tcPr/>
                </a:tc>
              </a:tr>
              <a:tr h="370840">
                <a:tc>
                  <a:txBody>
                    <a:bodyPr/>
                    <a:lstStyle/>
                    <a:p>
                      <a:pPr marL="0" algn="ctr" defTabSz="914400" rtl="0" eaLnBrk="1" latinLnBrk="0" hangingPunct="1"/>
                      <a:r>
                        <a:rPr kumimoji="1" lang="en-US" altLang="ja-JP" sz="1800" kern="1200" dirty="0" err="1" smtClean="0">
                          <a:solidFill>
                            <a:schemeClr val="dk1"/>
                          </a:solidFill>
                          <a:latin typeface="+mn-lt"/>
                          <a:ea typeface="+mn-ea"/>
                          <a:cs typeface="+mn-cs"/>
                        </a:rPr>
                        <a:t>SnU</a:t>
                      </a:r>
                      <a:endParaRPr kumimoji="1" lang="ja-JP" alt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kern="1200" dirty="0" smtClean="0">
                          <a:solidFill>
                            <a:srgbClr val="FF0000"/>
                          </a:solidFill>
                          <a:latin typeface="+mn-lt"/>
                          <a:ea typeface="+mn-ea"/>
                          <a:cs typeface="+mn-cs"/>
                        </a:rPr>
                        <a:t>-0.152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kern="1200" dirty="0" smtClean="0">
                        <a:solidFill>
                          <a:srgbClr val="FF0000"/>
                        </a:solidFill>
                        <a:latin typeface="+mn-lt"/>
                        <a:ea typeface="+mn-ea"/>
                        <a:cs typeface="+mn-cs"/>
                      </a:endParaRPr>
                    </a:p>
                  </a:txBody>
                  <a:tcPr/>
                </a:tc>
              </a:tr>
            </a:tbl>
          </a:graphicData>
        </a:graphic>
      </p:graphicFrame>
      <p:sp>
        <p:nvSpPr>
          <p:cNvPr id="10" name="テキスト ボックス 9"/>
          <p:cNvSpPr txBox="1"/>
          <p:nvPr/>
        </p:nvSpPr>
        <p:spPr>
          <a:xfrm>
            <a:off x="0" y="2918147"/>
            <a:ext cx="877163" cy="369332"/>
          </a:xfrm>
          <a:prstGeom prst="rect">
            <a:avLst/>
          </a:prstGeom>
          <a:noFill/>
        </p:spPr>
        <p:txBody>
          <a:bodyPr wrap="none" rtlCol="0">
            <a:spAutoFit/>
          </a:bodyPr>
          <a:lstStyle/>
          <a:p>
            <a:r>
              <a:rPr kumimoji="1" lang="ja-JP" altLang="en-US" sz="1800" dirty="0" smtClean="0"/>
              <a:t>ここで</a:t>
            </a:r>
            <a:endParaRPr kumimoji="1" lang="ja-JP" altLang="en-US" sz="1800" dirty="0"/>
          </a:p>
        </p:txBody>
      </p:sp>
      <p:sp>
        <p:nvSpPr>
          <p:cNvPr id="11" name="テキスト ボックス 10"/>
          <p:cNvSpPr txBox="1"/>
          <p:nvPr/>
        </p:nvSpPr>
        <p:spPr>
          <a:xfrm>
            <a:off x="-15837" y="1960406"/>
            <a:ext cx="9159837" cy="369332"/>
          </a:xfrm>
          <a:prstGeom prst="rect">
            <a:avLst/>
          </a:prstGeom>
          <a:noFill/>
        </p:spPr>
        <p:txBody>
          <a:bodyPr wrap="square" rtlCol="0">
            <a:spAutoFit/>
          </a:bodyPr>
          <a:lstStyle/>
          <a:p>
            <a:r>
              <a:rPr lang="ja-JP" altLang="en-US" sz="1800" dirty="0"/>
              <a:t>反射係数の解析</a:t>
            </a:r>
            <a:r>
              <a:rPr lang="ja-JP" altLang="en-US" sz="1800" dirty="0" smtClean="0"/>
              <a:t>解が一致するように障壁の高さと長さを決定する。</a:t>
            </a:r>
            <a:endParaRPr lang="ja-JP" altLang="en-US" sz="1800" dirty="0"/>
          </a:p>
        </p:txBody>
      </p:sp>
      <p:sp>
        <p:nvSpPr>
          <p:cNvPr id="13" name="テキスト ボックス 12"/>
          <p:cNvSpPr txBox="1"/>
          <p:nvPr/>
        </p:nvSpPr>
        <p:spPr>
          <a:xfrm>
            <a:off x="3911983" y="2927574"/>
            <a:ext cx="3756156" cy="369332"/>
          </a:xfrm>
          <a:prstGeom prst="rect">
            <a:avLst/>
          </a:prstGeom>
          <a:noFill/>
        </p:spPr>
        <p:txBody>
          <a:bodyPr wrap="none" rtlCol="0">
            <a:spAutoFit/>
          </a:bodyPr>
          <a:lstStyle/>
          <a:p>
            <a:r>
              <a:rPr lang="az-Cyrl-AZ" altLang="ja-JP" sz="1800" i="1" dirty="0" smtClean="0">
                <a:latin typeface="Times New Roman"/>
                <a:cs typeface="Times New Roman"/>
              </a:rPr>
              <a:t>ћ</a:t>
            </a:r>
            <a:r>
              <a:rPr lang="en-US" altLang="ja-JP" sz="1800" i="1" dirty="0" smtClean="0">
                <a:latin typeface="Times New Roman"/>
                <a:cs typeface="Times New Roman"/>
              </a:rPr>
              <a:t> </a:t>
            </a:r>
            <a:r>
              <a:rPr lang="ja-JP" altLang="en-US" sz="1800" dirty="0" smtClean="0">
                <a:latin typeface="Times New Roman"/>
                <a:cs typeface="Times New Roman"/>
              </a:rPr>
              <a:t>はプランク定数、</a:t>
            </a:r>
            <a:r>
              <a:rPr lang="en-US" altLang="ja-JP" sz="1800" i="1" dirty="0" smtClean="0">
                <a:latin typeface="Times New Roman" pitchFamily="18" charset="0"/>
                <a:cs typeface="Times New Roman" pitchFamily="18" charset="0"/>
              </a:rPr>
              <a:t>m</a:t>
            </a:r>
            <a:r>
              <a:rPr lang="ja-JP" altLang="en-US" sz="1800" dirty="0" smtClean="0">
                <a:latin typeface="Times New Roman" pitchFamily="18" charset="0"/>
                <a:cs typeface="Times New Roman" pitchFamily="18" charset="0"/>
              </a:rPr>
              <a:t>は</a:t>
            </a:r>
            <a:r>
              <a:rPr lang="ja-JP" altLang="en-US" sz="1800" dirty="0" smtClean="0"/>
              <a:t>電荷素量、</a:t>
            </a:r>
            <a:endParaRPr kumimoji="1" lang="ja-JP" altLang="en-US" sz="1800" dirty="0">
              <a:latin typeface="+mn-lt"/>
            </a:endParaRPr>
          </a:p>
        </p:txBody>
      </p:sp>
      <p:sp>
        <p:nvSpPr>
          <p:cNvPr id="14" name="正方形/長方形 13"/>
          <p:cNvSpPr/>
          <p:nvPr/>
        </p:nvSpPr>
        <p:spPr>
          <a:xfrm>
            <a:off x="-26364" y="3205968"/>
            <a:ext cx="2364750" cy="369332"/>
          </a:xfrm>
          <a:prstGeom prst="rect">
            <a:avLst/>
          </a:prstGeom>
        </p:spPr>
        <p:txBody>
          <a:bodyPr wrap="none">
            <a:spAutoFit/>
          </a:bodyPr>
          <a:lstStyle/>
          <a:p>
            <a:pPr algn="l"/>
            <a:r>
              <a:rPr lang="en-US" altLang="ja-JP" sz="1800" i="1" dirty="0" smtClean="0">
                <a:latin typeface="Times New Roman" pitchFamily="18" charset="0"/>
                <a:cs typeface="Times New Roman" pitchFamily="18" charset="0"/>
              </a:rPr>
              <a:t>v</a:t>
            </a:r>
            <a:r>
              <a:rPr lang="ja-JP" altLang="en-US" sz="1800" dirty="0" err="1" smtClean="0"/>
              <a:t>は入</a:t>
            </a:r>
            <a:r>
              <a:rPr lang="ja-JP" altLang="en-US" sz="1800" dirty="0" smtClean="0"/>
              <a:t>射電子の群速度</a:t>
            </a:r>
            <a:endParaRPr lang="ja-JP" altLang="en-US" sz="1800" dirty="0"/>
          </a:p>
        </p:txBody>
      </p:sp>
      <p:grpSp>
        <p:nvGrpSpPr>
          <p:cNvPr id="15" name="グループ化 14"/>
          <p:cNvGrpSpPr>
            <a:grpSpLocks noChangeAspect="1"/>
          </p:cNvGrpSpPr>
          <p:nvPr/>
        </p:nvGrpSpPr>
        <p:grpSpPr>
          <a:xfrm>
            <a:off x="2459152" y="980798"/>
            <a:ext cx="4000981" cy="987300"/>
            <a:chOff x="2728148" y="34029924"/>
            <a:chExt cx="5334648" cy="1316400"/>
          </a:xfrm>
        </p:grpSpPr>
        <p:grpSp>
          <p:nvGrpSpPr>
            <p:cNvPr id="21" name="グループ化 20"/>
            <p:cNvGrpSpPr/>
            <p:nvPr/>
          </p:nvGrpSpPr>
          <p:grpSpPr>
            <a:xfrm>
              <a:off x="2728148" y="34236957"/>
              <a:ext cx="5334648" cy="667710"/>
              <a:chOff x="2412521" y="1514901"/>
              <a:chExt cx="4393694" cy="467903"/>
            </a:xfrm>
          </p:grpSpPr>
          <p:cxnSp>
            <p:nvCxnSpPr>
              <p:cNvPr id="33" name="直線コネクタ 32"/>
              <p:cNvCxnSpPr/>
              <p:nvPr/>
            </p:nvCxnSpPr>
            <p:spPr bwMode="auto">
              <a:xfrm>
                <a:off x="2412521" y="1974715"/>
                <a:ext cx="1634247"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4" name="直線コネクタ 33"/>
              <p:cNvCxnSpPr/>
              <p:nvPr/>
            </p:nvCxnSpPr>
            <p:spPr bwMode="auto">
              <a:xfrm>
                <a:off x="5171968" y="1974715"/>
                <a:ext cx="1634247"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5" name="直線コネクタ 34"/>
              <p:cNvCxnSpPr/>
              <p:nvPr/>
            </p:nvCxnSpPr>
            <p:spPr bwMode="auto">
              <a:xfrm>
                <a:off x="4046768" y="1514901"/>
                <a:ext cx="1125200"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6" name="直線コネクタ 35"/>
              <p:cNvCxnSpPr/>
              <p:nvPr/>
            </p:nvCxnSpPr>
            <p:spPr bwMode="auto">
              <a:xfrm flipV="1">
                <a:off x="4054388" y="1514901"/>
                <a:ext cx="0" cy="467903"/>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sp>
          <p:nvSpPr>
            <p:cNvPr id="22" name="テキスト ボックス 21"/>
            <p:cNvSpPr txBox="1"/>
            <p:nvPr/>
          </p:nvSpPr>
          <p:spPr>
            <a:xfrm>
              <a:off x="5213370" y="34599519"/>
              <a:ext cx="451406" cy="615555"/>
            </a:xfrm>
            <a:prstGeom prst="rect">
              <a:avLst/>
            </a:prstGeom>
            <a:noFill/>
          </p:spPr>
          <p:txBody>
            <a:bodyPr wrap="none" rtlCol="0">
              <a:spAutoFit/>
            </a:bodyPr>
            <a:lstStyle/>
            <a:p>
              <a:r>
                <a:rPr kumimoji="1" lang="en-US" altLang="ja-JP" i="1" dirty="0" smtClean="0">
                  <a:latin typeface="Times New Roman" pitchFamily="18" charset="0"/>
                  <a:cs typeface="Times New Roman" pitchFamily="18" charset="0"/>
                </a:rPr>
                <a:t>a</a:t>
              </a:r>
              <a:endParaRPr kumimoji="1" lang="ja-JP" altLang="en-US" i="1" dirty="0">
                <a:latin typeface="Times New Roman" pitchFamily="18" charset="0"/>
                <a:cs typeface="Times New Roman" pitchFamily="18" charset="0"/>
              </a:endParaRPr>
            </a:p>
          </p:txBody>
        </p:sp>
        <p:cxnSp>
          <p:nvCxnSpPr>
            <p:cNvPr id="23" name="直線コネクタ 22"/>
            <p:cNvCxnSpPr/>
            <p:nvPr/>
          </p:nvCxnSpPr>
          <p:spPr bwMode="auto">
            <a:xfrm>
              <a:off x="4711628" y="34895419"/>
              <a:ext cx="0" cy="441658"/>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24" name="直線コネクタ 23"/>
            <p:cNvCxnSpPr/>
            <p:nvPr/>
          </p:nvCxnSpPr>
          <p:spPr bwMode="auto">
            <a:xfrm>
              <a:off x="6066747" y="34904667"/>
              <a:ext cx="0" cy="441657"/>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25" name="直線矢印コネクタ 24"/>
            <p:cNvCxnSpPr/>
            <p:nvPr/>
          </p:nvCxnSpPr>
          <p:spPr bwMode="auto">
            <a:xfrm>
              <a:off x="4711628" y="35125497"/>
              <a:ext cx="1342550" cy="0"/>
            </a:xfrm>
            <a:prstGeom prst="straightConnector1">
              <a:avLst/>
            </a:prstGeom>
            <a:solidFill>
              <a:schemeClr val="accent1"/>
            </a:solidFill>
            <a:ln w="19050" cap="flat" cmpd="sng" algn="ctr">
              <a:solidFill>
                <a:schemeClr val="tx1"/>
              </a:solidFill>
              <a:prstDash val="solid"/>
              <a:round/>
              <a:headEnd type="triangle" w="lg" len="lg"/>
              <a:tailEnd type="triangle" w="lg" len="lg"/>
            </a:ln>
            <a:effectLst/>
          </p:spPr>
        </p:cxnSp>
        <p:cxnSp>
          <p:nvCxnSpPr>
            <p:cNvPr id="26" name="直線コネクタ 25"/>
            <p:cNvCxnSpPr/>
            <p:nvPr/>
          </p:nvCxnSpPr>
          <p:spPr bwMode="auto">
            <a:xfrm>
              <a:off x="6078558" y="34236245"/>
              <a:ext cx="606179"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27" name="直線矢印コネクタ 26"/>
            <p:cNvCxnSpPr/>
            <p:nvPr/>
          </p:nvCxnSpPr>
          <p:spPr bwMode="auto">
            <a:xfrm>
              <a:off x="6472141" y="34226083"/>
              <a:ext cx="0" cy="667040"/>
            </a:xfrm>
            <a:prstGeom prst="straightConnector1">
              <a:avLst/>
            </a:prstGeom>
            <a:solidFill>
              <a:schemeClr val="accent1"/>
            </a:solidFill>
            <a:ln w="19050" cap="flat" cmpd="sng" algn="ctr">
              <a:solidFill>
                <a:schemeClr val="tx1"/>
              </a:solidFill>
              <a:prstDash val="solid"/>
              <a:round/>
              <a:headEnd type="triangle" w="lg" len="lg"/>
              <a:tailEnd type="triangle" w="lg" len="lg"/>
            </a:ln>
            <a:effectLst/>
          </p:spPr>
        </p:cxnSp>
        <p:sp>
          <p:nvSpPr>
            <p:cNvPr id="28" name="テキスト ボックス 27"/>
            <p:cNvSpPr txBox="1"/>
            <p:nvPr/>
          </p:nvSpPr>
          <p:spPr>
            <a:xfrm>
              <a:off x="6472028" y="34234290"/>
              <a:ext cx="496291" cy="615554"/>
            </a:xfrm>
            <a:prstGeom prst="rect">
              <a:avLst/>
            </a:prstGeom>
            <a:noFill/>
          </p:spPr>
          <p:txBody>
            <a:bodyPr wrap="none" rtlCol="0">
              <a:spAutoFit/>
            </a:bodyPr>
            <a:lstStyle/>
            <a:p>
              <a:r>
                <a:rPr kumimoji="1" lang="en-US" altLang="ja-JP" i="1" dirty="0" smtClean="0">
                  <a:latin typeface="Times New Roman" pitchFamily="18" charset="0"/>
                  <a:cs typeface="Times New Roman" pitchFamily="18" charset="0"/>
                </a:rPr>
                <a:t>V</a:t>
              </a:r>
              <a:endParaRPr kumimoji="1" lang="ja-JP" altLang="en-US" i="1" dirty="0">
                <a:latin typeface="Times New Roman" pitchFamily="18" charset="0"/>
                <a:cs typeface="Times New Roman" pitchFamily="18" charset="0"/>
              </a:endParaRPr>
            </a:p>
          </p:txBody>
        </p:sp>
        <p:sp>
          <p:nvSpPr>
            <p:cNvPr id="29" name="右矢印 28"/>
            <p:cNvSpPr/>
            <p:nvPr/>
          </p:nvSpPr>
          <p:spPr bwMode="auto">
            <a:xfrm>
              <a:off x="3082401" y="34066210"/>
              <a:ext cx="874084" cy="668677"/>
            </a:xfrm>
            <a:prstGeom prst="rightArrow">
              <a:avLst/>
            </a:prstGeom>
            <a:gradFill flip="none" rotWithShape="1">
              <a:gsLst>
                <a:gs pos="0">
                  <a:schemeClr val="bg1"/>
                </a:gs>
                <a:gs pos="100000">
                  <a:srgbClr val="0000FF"/>
                </a:gs>
              </a:gsLst>
              <a:lin ang="0" scaled="1"/>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30" name="テキスト ボックス 29"/>
            <p:cNvSpPr txBox="1"/>
            <p:nvPr/>
          </p:nvSpPr>
          <p:spPr>
            <a:xfrm>
              <a:off x="2780195" y="34029924"/>
              <a:ext cx="427897" cy="615553"/>
            </a:xfrm>
            <a:prstGeom prst="rect">
              <a:avLst/>
            </a:prstGeom>
            <a:noFill/>
          </p:spPr>
          <p:txBody>
            <a:bodyPr wrap="none" rtlCol="0">
              <a:spAutoFit/>
            </a:bodyPr>
            <a:lstStyle/>
            <a:p>
              <a:r>
                <a:rPr kumimoji="1" lang="en-US" altLang="ja-JP" i="1" dirty="0" smtClean="0">
                  <a:latin typeface="Times New Roman" pitchFamily="18" charset="0"/>
                  <a:cs typeface="Times New Roman" pitchFamily="18" charset="0"/>
                </a:rPr>
                <a:t>e</a:t>
              </a:r>
              <a:endParaRPr kumimoji="1" lang="ja-JP" altLang="en-US" i="1" dirty="0">
                <a:latin typeface="Times New Roman" pitchFamily="18" charset="0"/>
                <a:cs typeface="Times New Roman" pitchFamily="18" charset="0"/>
              </a:endParaRPr>
            </a:p>
          </p:txBody>
        </p:sp>
        <p:cxnSp>
          <p:nvCxnSpPr>
            <p:cNvPr id="32" name="直線コネクタ 31"/>
            <p:cNvCxnSpPr/>
            <p:nvPr/>
          </p:nvCxnSpPr>
          <p:spPr bwMode="auto">
            <a:xfrm flipV="1">
              <a:off x="6078559" y="34219712"/>
              <a:ext cx="0" cy="675707"/>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sp>
        <p:nvSpPr>
          <p:cNvPr id="17" name="テキスト ボックス 16"/>
          <p:cNvSpPr txBox="1"/>
          <p:nvPr/>
        </p:nvSpPr>
        <p:spPr>
          <a:xfrm>
            <a:off x="1" y="6231258"/>
            <a:ext cx="9144000" cy="400110"/>
          </a:xfrm>
          <a:prstGeom prst="rect">
            <a:avLst/>
          </a:prstGeom>
          <a:noFill/>
        </p:spPr>
        <p:txBody>
          <a:bodyPr wrap="square" rtlCol="0">
            <a:spAutoFit/>
          </a:bodyPr>
          <a:lstStyle/>
          <a:p>
            <a:pPr algn="ctr"/>
            <a:r>
              <a:rPr lang="en-US" altLang="ja-JP" sz="2000" dirty="0" err="1">
                <a:solidFill>
                  <a:srgbClr val="FF0000"/>
                </a:solidFill>
              </a:rPr>
              <a:t>SiU</a:t>
            </a:r>
            <a:r>
              <a:rPr lang="ja-JP" altLang="en-US" sz="2000" dirty="0">
                <a:solidFill>
                  <a:srgbClr val="FF0000"/>
                </a:solidFill>
              </a:rPr>
              <a:t>と</a:t>
            </a:r>
            <a:r>
              <a:rPr lang="en-US" altLang="ja-JP" sz="2000" dirty="0" err="1">
                <a:solidFill>
                  <a:srgbClr val="FF0000"/>
                </a:solidFill>
              </a:rPr>
              <a:t>SnL</a:t>
            </a:r>
            <a:r>
              <a:rPr lang="ja-JP" altLang="en-US" sz="2000" dirty="0">
                <a:solidFill>
                  <a:srgbClr val="FF0000"/>
                </a:solidFill>
              </a:rPr>
              <a:t>ダイマーは</a:t>
            </a:r>
            <a:r>
              <a:rPr lang="ja-JP" altLang="en-US" sz="2000" dirty="0" smtClean="0">
                <a:solidFill>
                  <a:srgbClr val="FF0000"/>
                </a:solidFill>
              </a:rPr>
              <a:t>土手型、</a:t>
            </a:r>
            <a:r>
              <a:rPr lang="en-US" altLang="ja-JP" sz="2000" dirty="0" err="1" smtClean="0">
                <a:solidFill>
                  <a:srgbClr val="FF0000"/>
                </a:solidFill>
              </a:rPr>
              <a:t>SiL</a:t>
            </a:r>
            <a:r>
              <a:rPr lang="ja-JP" altLang="en-US" sz="2000" dirty="0" smtClean="0">
                <a:solidFill>
                  <a:srgbClr val="FF0000"/>
                </a:solidFill>
              </a:rPr>
              <a:t>と</a:t>
            </a:r>
            <a:r>
              <a:rPr lang="en-US" altLang="ja-JP" sz="2000" dirty="0" err="1" smtClean="0">
                <a:solidFill>
                  <a:srgbClr val="FF0000"/>
                </a:solidFill>
              </a:rPr>
              <a:t>SnU</a:t>
            </a:r>
            <a:r>
              <a:rPr lang="ja-JP" altLang="en-US" sz="2000" dirty="0" smtClean="0">
                <a:solidFill>
                  <a:srgbClr val="FF0000"/>
                </a:solidFill>
              </a:rPr>
              <a:t>ダイマーは井戸型の散乱ポテンシャル</a:t>
            </a:r>
            <a:endParaRPr lang="en-US" altLang="ja-JP" sz="2000" dirty="0">
              <a:solidFill>
                <a:srgbClr val="FF0000"/>
              </a:solidFill>
            </a:endParaRPr>
          </a:p>
        </p:txBody>
      </p:sp>
      <p:graphicFrame>
        <p:nvGraphicFramePr>
          <p:cNvPr id="19" name="オブジェクト 18"/>
          <p:cNvGraphicFramePr>
            <a:graphicFrameLocks noChangeAspect="1"/>
          </p:cNvGraphicFramePr>
          <p:nvPr>
            <p:extLst/>
          </p:nvPr>
        </p:nvGraphicFramePr>
        <p:xfrm>
          <a:off x="2877992" y="2215893"/>
          <a:ext cx="3178966" cy="736547"/>
        </p:xfrm>
        <a:graphic>
          <a:graphicData uri="http://schemas.openxmlformats.org/presentationml/2006/ole">
            <mc:AlternateContent xmlns:mc="http://schemas.openxmlformats.org/markup-compatibility/2006">
              <mc:Choice xmlns:v="urn:schemas-microsoft-com:vml" Requires="v">
                <p:oleObj spid="_x0000_s47128" name="数式" r:id="rId4" imgW="1917360" imgH="444240" progId="Equation.3">
                  <p:embed/>
                </p:oleObj>
              </mc:Choice>
              <mc:Fallback>
                <p:oleObj name="数式" r:id="rId4" imgW="1917360" imgH="444240" progId="Equation.3">
                  <p:embed/>
                  <p:pic>
                    <p:nvPicPr>
                      <p:cNvPr id="0" name=""/>
                      <p:cNvPicPr>
                        <a:picLocks noChangeAspect="1" noChangeArrowheads="1"/>
                      </p:cNvPicPr>
                      <p:nvPr/>
                    </p:nvPicPr>
                    <p:blipFill>
                      <a:blip r:embed="rId5"/>
                      <a:srcRect/>
                      <a:stretch>
                        <a:fillRect/>
                      </a:stretch>
                    </p:blipFill>
                    <p:spPr bwMode="auto">
                      <a:xfrm>
                        <a:off x="2877992" y="2215893"/>
                        <a:ext cx="3178966" cy="736547"/>
                      </a:xfrm>
                      <a:prstGeom prst="rect">
                        <a:avLst/>
                      </a:prstGeom>
                      <a:noFill/>
                      <a:ln>
                        <a:noFill/>
                      </a:ln>
                    </p:spPr>
                  </p:pic>
                </p:oleObj>
              </mc:Fallback>
            </mc:AlternateContent>
          </a:graphicData>
        </a:graphic>
      </p:graphicFrame>
      <p:graphicFrame>
        <p:nvGraphicFramePr>
          <p:cNvPr id="20" name="オブジェクト 19"/>
          <p:cNvGraphicFramePr>
            <a:graphicFrameLocks noChangeAspect="1"/>
          </p:cNvGraphicFramePr>
          <p:nvPr>
            <p:extLst/>
          </p:nvPr>
        </p:nvGraphicFramePr>
        <p:xfrm>
          <a:off x="830466" y="2846940"/>
          <a:ext cx="3116294" cy="463175"/>
        </p:xfrm>
        <a:graphic>
          <a:graphicData uri="http://schemas.openxmlformats.org/presentationml/2006/ole">
            <mc:AlternateContent xmlns:mc="http://schemas.openxmlformats.org/markup-compatibility/2006">
              <mc:Choice xmlns:v="urn:schemas-microsoft-com:vml" Requires="v">
                <p:oleObj spid="_x0000_s47129" name="数式" r:id="rId6" imgW="1879560" imgH="279360" progId="Equation.3">
                  <p:embed/>
                </p:oleObj>
              </mc:Choice>
              <mc:Fallback>
                <p:oleObj name="数式" r:id="rId6" imgW="1879560" imgH="279360" progId="Equation.3">
                  <p:embed/>
                  <p:pic>
                    <p:nvPicPr>
                      <p:cNvPr id="0" name=""/>
                      <p:cNvPicPr>
                        <a:picLocks noChangeAspect="1" noChangeArrowheads="1"/>
                      </p:cNvPicPr>
                      <p:nvPr/>
                    </p:nvPicPr>
                    <p:blipFill>
                      <a:blip r:embed="rId5"/>
                      <a:srcRect/>
                      <a:stretch>
                        <a:fillRect/>
                      </a:stretch>
                    </p:blipFill>
                    <p:spPr bwMode="auto">
                      <a:xfrm>
                        <a:off x="830466" y="2846940"/>
                        <a:ext cx="3116294" cy="463175"/>
                      </a:xfrm>
                      <a:prstGeom prst="rect">
                        <a:avLst/>
                      </a:prstGeom>
                      <a:noFill/>
                      <a:ln>
                        <a:noFill/>
                      </a:ln>
                      <a:extLst/>
                    </p:spPr>
                  </p:pic>
                </p:oleObj>
              </mc:Fallback>
            </mc:AlternateContent>
          </a:graphicData>
        </a:graphic>
      </p:graphicFrame>
      <p:sp>
        <p:nvSpPr>
          <p:cNvPr id="3" name="テキスト ボックス 2"/>
          <p:cNvSpPr txBox="1"/>
          <p:nvPr/>
        </p:nvSpPr>
        <p:spPr>
          <a:xfrm>
            <a:off x="3258293" y="3507380"/>
            <a:ext cx="3308919" cy="400110"/>
          </a:xfrm>
          <a:prstGeom prst="rect">
            <a:avLst/>
          </a:prstGeom>
          <a:noFill/>
        </p:spPr>
        <p:txBody>
          <a:bodyPr wrap="none" rtlCol="0">
            <a:spAutoFit/>
          </a:bodyPr>
          <a:lstStyle/>
          <a:p>
            <a:r>
              <a:rPr kumimoji="1" lang="ja-JP" altLang="en-US" sz="2000" u="sng" dirty="0" smtClean="0">
                <a:latin typeface="+mn-lt"/>
                <a:ea typeface="ＭＳ Ｐゴシック" pitchFamily="50" charset="-128"/>
              </a:rPr>
              <a:t>散乱ポテンシャル障壁の高さ</a:t>
            </a:r>
          </a:p>
        </p:txBody>
      </p:sp>
      <p:sp>
        <p:nvSpPr>
          <p:cNvPr id="31" name="テキスト ボックス 30"/>
          <p:cNvSpPr txBox="1"/>
          <p:nvPr/>
        </p:nvSpPr>
        <p:spPr>
          <a:xfrm>
            <a:off x="1" y="562569"/>
            <a:ext cx="9144000" cy="400110"/>
          </a:xfrm>
          <a:prstGeom prst="rect">
            <a:avLst/>
          </a:prstGeom>
          <a:noFill/>
        </p:spPr>
        <p:txBody>
          <a:bodyPr wrap="square" rtlCol="0">
            <a:spAutoFit/>
          </a:bodyPr>
          <a:lstStyle/>
          <a:p>
            <a:pPr algn="ctr"/>
            <a:r>
              <a:rPr lang="ja-JP" altLang="en-US" sz="2000" u="sng" dirty="0">
                <a:latin typeface="+mn-lt"/>
                <a:ea typeface="ＭＳ Ｐゴシック" pitchFamily="50" charset="-128"/>
              </a:rPr>
              <a:t>一次元箱型ポテンシャルの透過問題</a:t>
            </a:r>
            <a:endParaRPr kumimoji="1" lang="ja-JP" altLang="en-US" sz="2000" u="sng" dirty="0" smtClean="0">
              <a:latin typeface="+mn-lt"/>
              <a:ea typeface="ＭＳ Ｐゴシック" pitchFamily="50" charset="-128"/>
            </a:endParaRPr>
          </a:p>
        </p:txBody>
      </p:sp>
      <p:sp>
        <p:nvSpPr>
          <p:cNvPr id="37" name="正方形/長方形 36"/>
          <p:cNvSpPr/>
          <p:nvPr/>
        </p:nvSpPr>
        <p:spPr>
          <a:xfrm>
            <a:off x="3825518" y="5733052"/>
            <a:ext cx="5269230" cy="584775"/>
          </a:xfrm>
          <a:prstGeom prst="rect">
            <a:avLst/>
          </a:prstGeom>
        </p:spPr>
        <p:txBody>
          <a:bodyPr wrap="square">
            <a:spAutoFit/>
          </a:bodyPr>
          <a:lstStyle/>
          <a:p>
            <a:r>
              <a:rPr lang="ja-JP" altLang="en-US" sz="1600" dirty="0" smtClean="0"/>
              <a:t>実験値</a:t>
            </a:r>
            <a:r>
              <a:rPr lang="en-US" altLang="ja-JP" sz="1600" dirty="0" smtClean="0"/>
              <a:t>* From </a:t>
            </a:r>
            <a:r>
              <a:rPr lang="en-US" altLang="ja-JP" sz="1600" dirty="0" err="1" smtClean="0"/>
              <a:t>Tomatsu</a:t>
            </a:r>
            <a:r>
              <a:rPr lang="en-US" altLang="ja-JP" sz="1600" dirty="0" smtClean="0"/>
              <a:t> </a:t>
            </a:r>
            <a:r>
              <a:rPr lang="en-US" altLang="ja-JP" sz="1600" i="1" dirty="0"/>
              <a:t>et al</a:t>
            </a:r>
            <a:r>
              <a:rPr lang="en-US" altLang="ja-JP" sz="1600" dirty="0"/>
              <a:t>. PRB</a:t>
            </a:r>
            <a:r>
              <a:rPr lang="en-US" altLang="ja-JP" sz="1600" b="1" dirty="0"/>
              <a:t>78</a:t>
            </a:r>
            <a:r>
              <a:rPr lang="en-US" altLang="ja-JP" sz="1600" dirty="0"/>
              <a:t> 081401 (2008</a:t>
            </a:r>
            <a:r>
              <a:rPr lang="en-US" altLang="ja-JP" sz="1600" dirty="0" smtClean="0"/>
              <a:t>)</a:t>
            </a:r>
            <a:r>
              <a:rPr lang="ja-JP" altLang="en-US" sz="1600" dirty="0" smtClean="0"/>
              <a:t>より</a:t>
            </a:r>
            <a:endParaRPr lang="en-US" altLang="ja-JP" sz="1600" dirty="0" smtClean="0"/>
          </a:p>
          <a:p>
            <a:pPr algn="r"/>
            <a:r>
              <a:rPr lang="en-US" altLang="ja-JP" sz="1600" dirty="0" smtClean="0"/>
              <a:t>(</a:t>
            </a:r>
            <a:r>
              <a:rPr lang="ja-JP" altLang="en-US" sz="1600" dirty="0" smtClean="0"/>
              <a:t>同様の</a:t>
            </a:r>
            <a:r>
              <a:rPr lang="en-US" altLang="ja-JP" sz="1600" dirty="0" smtClean="0"/>
              <a:t>fitting</a:t>
            </a:r>
            <a:r>
              <a:rPr lang="ja-JP" altLang="en-US" sz="1600" dirty="0" err="1" smtClean="0"/>
              <a:t>で算</a:t>
            </a:r>
            <a:r>
              <a:rPr lang="ja-JP" altLang="en-US" sz="1600" dirty="0" smtClean="0"/>
              <a:t>出</a:t>
            </a:r>
            <a:r>
              <a:rPr lang="en-US" altLang="ja-JP" sz="1600" dirty="0" smtClean="0"/>
              <a:t>)</a:t>
            </a:r>
            <a:endParaRPr lang="ja-JP" altLang="en-US" sz="1600" dirty="0"/>
          </a:p>
        </p:txBody>
      </p:sp>
    </p:spTree>
    <p:extLst>
      <p:ext uri="{BB962C8B-B14F-4D97-AF65-F5344CB8AC3E}">
        <p14:creationId xmlns:p14="http://schemas.microsoft.com/office/powerpoint/2010/main" val="30054661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正方形/長方形 69"/>
          <p:cNvSpPr/>
          <p:nvPr/>
        </p:nvSpPr>
        <p:spPr bwMode="auto">
          <a:xfrm>
            <a:off x="5671457" y="6466447"/>
            <a:ext cx="3015343" cy="391554"/>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2" name="タイトル 1"/>
          <p:cNvSpPr>
            <a:spLocks noGrp="1"/>
          </p:cNvSpPr>
          <p:nvPr>
            <p:ph type="title"/>
          </p:nvPr>
        </p:nvSpPr>
        <p:spPr>
          <a:xfrm>
            <a:off x="0" y="6350"/>
            <a:ext cx="9144000" cy="533400"/>
          </a:xfrm>
        </p:spPr>
        <p:txBody>
          <a:bodyPr/>
          <a:lstStyle/>
          <a:p>
            <a:r>
              <a:rPr lang="ja-JP" altLang="en-US" dirty="0" smtClean="0"/>
              <a:t>散乱ポテンシャルの形状が変化する原因</a:t>
            </a:r>
            <a:endParaRPr lang="ja-JP" altLang="en-US" dirty="0"/>
          </a:p>
        </p:txBody>
      </p:sp>
      <p:cxnSp>
        <p:nvCxnSpPr>
          <p:cNvPr id="80" name="直線コネクタ 79"/>
          <p:cNvCxnSpPr/>
          <p:nvPr/>
        </p:nvCxnSpPr>
        <p:spPr bwMode="auto">
          <a:xfrm>
            <a:off x="-2908816" y="9296442"/>
            <a:ext cx="18638138" cy="0"/>
          </a:xfrm>
          <a:prstGeom prst="line">
            <a:avLst/>
          </a:prstGeom>
          <a:solidFill>
            <a:schemeClr val="bg1"/>
          </a:solidFill>
          <a:ln w="9525" cap="flat" cmpd="sng" algn="ctr">
            <a:noFill/>
            <a:prstDash val="solid"/>
            <a:round/>
            <a:headEnd type="none" w="med" len="med"/>
            <a:tailEnd type="none" w="med" len="med"/>
          </a:ln>
          <a:effectLst/>
        </p:spPr>
      </p:cxnSp>
      <p:cxnSp>
        <p:nvCxnSpPr>
          <p:cNvPr id="353" name="直線コネクタ 352"/>
          <p:cNvCxnSpPr/>
          <p:nvPr/>
        </p:nvCxnSpPr>
        <p:spPr bwMode="auto">
          <a:xfrm flipV="1">
            <a:off x="3967152" y="1636405"/>
            <a:ext cx="837473" cy="142732"/>
          </a:xfrm>
          <a:prstGeom prst="line">
            <a:avLst/>
          </a:prstGeom>
          <a:solidFill>
            <a:srgbClr val="00CC99"/>
          </a:solidFill>
          <a:ln w="25400" cap="flat" cmpd="sng" algn="ctr">
            <a:solidFill>
              <a:srgbClr val="000000"/>
            </a:solidFill>
            <a:prstDash val="solid"/>
            <a:round/>
            <a:headEnd type="none" w="med" len="med"/>
            <a:tailEnd type="none" w="med" len="med"/>
          </a:ln>
          <a:effectLst/>
        </p:spPr>
      </p:cxnSp>
      <p:sp>
        <p:nvSpPr>
          <p:cNvPr id="354" name="円/楕円 353"/>
          <p:cNvSpPr/>
          <p:nvPr/>
        </p:nvSpPr>
        <p:spPr bwMode="auto">
          <a:xfrm>
            <a:off x="5546171" y="2021292"/>
            <a:ext cx="288000" cy="288000"/>
          </a:xfrm>
          <a:prstGeom prst="ellipse">
            <a:avLst/>
          </a:prstGeom>
          <a:gradFill flip="none" rotWithShape="1">
            <a:gsLst>
              <a:gs pos="0">
                <a:srgbClr val="FFFFFF">
                  <a:lumMod val="75000"/>
                </a:srgbClr>
              </a:gs>
              <a:gs pos="100000">
                <a:srgbClr val="000000"/>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0" cap="none" spc="0" normalizeH="0" baseline="0" noProof="0" smtClean="0">
              <a:ln>
                <a:noFill/>
              </a:ln>
              <a:solidFill>
                <a:srgbClr val="000000"/>
              </a:solidFill>
              <a:effectLst/>
              <a:uLnTx/>
              <a:uFillTx/>
              <a:latin typeface="Arial" charset="0"/>
              <a:ea typeface="ＭＳ ゴシック" pitchFamily="49" charset="-128"/>
            </a:endParaRPr>
          </a:p>
        </p:txBody>
      </p:sp>
      <p:sp>
        <p:nvSpPr>
          <p:cNvPr id="355" name="円/楕円 354"/>
          <p:cNvSpPr/>
          <p:nvPr/>
        </p:nvSpPr>
        <p:spPr bwMode="auto">
          <a:xfrm>
            <a:off x="3602201" y="2021292"/>
            <a:ext cx="288000" cy="288000"/>
          </a:xfrm>
          <a:prstGeom prst="ellipse">
            <a:avLst/>
          </a:prstGeom>
          <a:gradFill flip="none" rotWithShape="1">
            <a:gsLst>
              <a:gs pos="0">
                <a:srgbClr val="FFFFFF">
                  <a:lumMod val="75000"/>
                </a:srgbClr>
              </a:gs>
              <a:gs pos="100000">
                <a:srgbClr val="000000"/>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0" cap="none" spc="0" normalizeH="0" baseline="0" noProof="0" smtClean="0">
              <a:ln>
                <a:noFill/>
              </a:ln>
              <a:solidFill>
                <a:srgbClr val="000000"/>
              </a:solidFill>
              <a:effectLst/>
              <a:uLnTx/>
              <a:uFillTx/>
              <a:latin typeface="Arial" charset="0"/>
              <a:ea typeface="ＭＳ ゴシック" pitchFamily="49" charset="-128"/>
            </a:endParaRPr>
          </a:p>
        </p:txBody>
      </p:sp>
      <p:cxnSp>
        <p:nvCxnSpPr>
          <p:cNvPr id="356" name="直線コネクタ 355"/>
          <p:cNvCxnSpPr/>
          <p:nvPr/>
        </p:nvCxnSpPr>
        <p:spPr bwMode="auto">
          <a:xfrm flipH="1">
            <a:off x="3799053" y="1850862"/>
            <a:ext cx="170640" cy="223543"/>
          </a:xfrm>
          <a:prstGeom prst="line">
            <a:avLst/>
          </a:prstGeom>
          <a:solidFill>
            <a:srgbClr val="00CC99"/>
          </a:solidFill>
          <a:ln w="25400" cap="flat" cmpd="sng" algn="ctr">
            <a:solidFill>
              <a:srgbClr val="000000"/>
            </a:solidFill>
            <a:prstDash val="solid"/>
            <a:round/>
            <a:headEnd type="none" w="med" len="med"/>
            <a:tailEnd type="none" w="med" len="med"/>
          </a:ln>
          <a:effectLst/>
        </p:spPr>
      </p:cxnSp>
      <p:cxnSp>
        <p:nvCxnSpPr>
          <p:cNvPr id="357" name="直線コネクタ 356"/>
          <p:cNvCxnSpPr/>
          <p:nvPr/>
        </p:nvCxnSpPr>
        <p:spPr bwMode="auto">
          <a:xfrm>
            <a:off x="4769065" y="1574325"/>
            <a:ext cx="849561" cy="528887"/>
          </a:xfrm>
          <a:prstGeom prst="line">
            <a:avLst/>
          </a:prstGeom>
          <a:solidFill>
            <a:srgbClr val="00CC99"/>
          </a:solidFill>
          <a:ln w="25400" cap="flat" cmpd="sng" algn="ctr">
            <a:solidFill>
              <a:srgbClr val="000000"/>
            </a:solidFill>
            <a:prstDash val="solid"/>
            <a:round/>
            <a:headEnd type="none" w="med" len="med"/>
            <a:tailEnd type="none" w="med" len="med"/>
          </a:ln>
          <a:effectLst/>
        </p:spPr>
      </p:cxnSp>
      <p:sp>
        <p:nvSpPr>
          <p:cNvPr id="358" name="円/楕円 357"/>
          <p:cNvSpPr/>
          <p:nvPr/>
        </p:nvSpPr>
        <p:spPr bwMode="auto">
          <a:xfrm>
            <a:off x="4660609" y="1456405"/>
            <a:ext cx="360000" cy="360000"/>
          </a:xfrm>
          <a:prstGeom prst="ellipse">
            <a:avLst/>
          </a:prstGeom>
          <a:gradFill flip="none" rotWithShape="1">
            <a:gsLst>
              <a:gs pos="0">
                <a:srgbClr val="FFFFFF">
                  <a:lumMod val="75000"/>
                </a:srgbClr>
              </a:gs>
              <a:gs pos="100000">
                <a:srgbClr val="000000"/>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0" cap="none" spc="0" normalizeH="0" baseline="0" noProof="0" smtClean="0">
              <a:ln>
                <a:noFill/>
              </a:ln>
              <a:solidFill>
                <a:srgbClr val="000000"/>
              </a:solidFill>
              <a:effectLst/>
              <a:uLnTx/>
              <a:uFillTx/>
              <a:latin typeface="Arial" charset="0"/>
              <a:ea typeface="ＭＳ ゴシック" pitchFamily="49" charset="-128"/>
            </a:endParaRPr>
          </a:p>
        </p:txBody>
      </p:sp>
      <p:sp>
        <p:nvSpPr>
          <p:cNvPr id="359" name="円/楕円 358"/>
          <p:cNvSpPr/>
          <p:nvPr/>
        </p:nvSpPr>
        <p:spPr bwMode="auto">
          <a:xfrm>
            <a:off x="3787152" y="1608271"/>
            <a:ext cx="360000" cy="360000"/>
          </a:xfrm>
          <a:prstGeom prst="ellipse">
            <a:avLst/>
          </a:prstGeom>
          <a:gradFill flip="none" rotWithShape="1">
            <a:gsLst>
              <a:gs pos="0">
                <a:srgbClr val="FFFFFF">
                  <a:lumMod val="75000"/>
                </a:srgbClr>
              </a:gs>
              <a:gs pos="100000">
                <a:srgbClr val="000000"/>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0" cap="none" spc="0" normalizeH="0" baseline="0" noProof="0" smtClean="0">
              <a:ln>
                <a:noFill/>
              </a:ln>
              <a:solidFill>
                <a:srgbClr val="000000"/>
              </a:solidFill>
              <a:effectLst/>
              <a:uLnTx/>
              <a:uFillTx/>
              <a:latin typeface="Arial" charset="0"/>
              <a:ea typeface="ＭＳ ゴシック" pitchFamily="49" charset="-128"/>
            </a:endParaRPr>
          </a:p>
        </p:txBody>
      </p:sp>
      <p:cxnSp>
        <p:nvCxnSpPr>
          <p:cNvPr id="360" name="直線コネクタ 359"/>
          <p:cNvCxnSpPr/>
          <p:nvPr/>
        </p:nvCxnSpPr>
        <p:spPr bwMode="auto">
          <a:xfrm flipH="1">
            <a:off x="3403180" y="1894489"/>
            <a:ext cx="478041" cy="467431"/>
          </a:xfrm>
          <a:prstGeom prst="line">
            <a:avLst/>
          </a:prstGeom>
          <a:solidFill>
            <a:srgbClr val="00CC99"/>
          </a:solidFill>
          <a:ln w="25400" cap="flat" cmpd="sng" algn="ctr">
            <a:solidFill>
              <a:srgbClr val="000000"/>
            </a:solidFill>
            <a:prstDash val="solid"/>
            <a:round/>
            <a:headEnd type="none" w="med" len="med"/>
            <a:tailEnd type="none" w="med" len="med"/>
          </a:ln>
          <a:effectLst/>
        </p:spPr>
      </p:cxnSp>
      <p:sp>
        <p:nvSpPr>
          <p:cNvPr id="361" name="円/楕円 360"/>
          <p:cNvSpPr>
            <a:spLocks noChangeAspect="1"/>
          </p:cNvSpPr>
          <p:nvPr/>
        </p:nvSpPr>
        <p:spPr bwMode="auto">
          <a:xfrm>
            <a:off x="3145831" y="2187849"/>
            <a:ext cx="432000" cy="432000"/>
          </a:xfrm>
          <a:prstGeom prst="ellipse">
            <a:avLst/>
          </a:prstGeom>
          <a:gradFill flip="none" rotWithShape="1">
            <a:gsLst>
              <a:gs pos="0">
                <a:srgbClr val="FFFFFF">
                  <a:lumMod val="75000"/>
                </a:srgbClr>
              </a:gs>
              <a:gs pos="100000">
                <a:srgbClr val="000000"/>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0" cap="none" spc="0" normalizeH="0" baseline="0" noProof="0" smtClean="0">
              <a:ln>
                <a:noFill/>
              </a:ln>
              <a:solidFill>
                <a:srgbClr val="000000"/>
              </a:solidFill>
              <a:effectLst/>
              <a:uLnTx/>
              <a:uFillTx/>
              <a:latin typeface="Arial" charset="0"/>
              <a:ea typeface="ＭＳ ゴシック" pitchFamily="49" charset="-128"/>
            </a:endParaRPr>
          </a:p>
        </p:txBody>
      </p:sp>
      <p:cxnSp>
        <p:nvCxnSpPr>
          <p:cNvPr id="362" name="直線コネクタ 361"/>
          <p:cNvCxnSpPr/>
          <p:nvPr/>
        </p:nvCxnSpPr>
        <p:spPr bwMode="auto">
          <a:xfrm>
            <a:off x="4907941" y="1761089"/>
            <a:ext cx="461700" cy="719624"/>
          </a:xfrm>
          <a:prstGeom prst="line">
            <a:avLst/>
          </a:prstGeom>
          <a:solidFill>
            <a:srgbClr val="00CC99"/>
          </a:solidFill>
          <a:ln w="25400" cap="flat" cmpd="sng" algn="ctr">
            <a:solidFill>
              <a:srgbClr val="000000"/>
            </a:solidFill>
            <a:prstDash val="solid"/>
            <a:round/>
            <a:headEnd type="none" w="med" len="med"/>
            <a:tailEnd type="none" w="med" len="med"/>
          </a:ln>
          <a:effectLst/>
        </p:spPr>
      </p:cxnSp>
      <p:sp>
        <p:nvSpPr>
          <p:cNvPr id="363" name="円/楕円 362"/>
          <p:cNvSpPr>
            <a:spLocks noChangeAspect="1"/>
          </p:cNvSpPr>
          <p:nvPr/>
        </p:nvSpPr>
        <p:spPr bwMode="auto">
          <a:xfrm>
            <a:off x="5105924" y="2185997"/>
            <a:ext cx="432000" cy="432000"/>
          </a:xfrm>
          <a:prstGeom prst="ellipse">
            <a:avLst/>
          </a:prstGeom>
          <a:gradFill flip="none" rotWithShape="1">
            <a:gsLst>
              <a:gs pos="0">
                <a:srgbClr val="FFFFFF">
                  <a:lumMod val="75000"/>
                </a:srgbClr>
              </a:gs>
              <a:gs pos="100000">
                <a:srgbClr val="000000"/>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0" cap="none" spc="0" normalizeH="0" baseline="0" noProof="0" smtClean="0">
              <a:ln>
                <a:noFill/>
              </a:ln>
              <a:solidFill>
                <a:srgbClr val="000000"/>
              </a:solidFill>
              <a:effectLst/>
              <a:uLnTx/>
              <a:uFillTx/>
              <a:latin typeface="Arial" charset="0"/>
              <a:ea typeface="ＭＳ ゴシック" pitchFamily="49" charset="-128"/>
            </a:endParaRPr>
          </a:p>
        </p:txBody>
      </p:sp>
      <p:sp>
        <p:nvSpPr>
          <p:cNvPr id="364" name="円弧 363"/>
          <p:cNvSpPr/>
          <p:nvPr/>
        </p:nvSpPr>
        <p:spPr>
          <a:xfrm>
            <a:off x="3906463" y="1300391"/>
            <a:ext cx="989229" cy="791720"/>
          </a:xfrm>
          <a:prstGeom prst="arc">
            <a:avLst>
              <a:gd name="adj1" fmla="val 10854415"/>
              <a:gd name="adj2" fmla="val 19737639"/>
            </a:avLst>
          </a:prstGeom>
          <a:noFill/>
          <a:ln w="9525" cap="flat" cmpd="sng" algn="ctr">
            <a:solidFill>
              <a:srgbClr val="000000"/>
            </a:solidFill>
            <a:prstDash val="solid"/>
            <a:tailEnd type="triangle"/>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a:ea typeface="ＭＳ ゴシック"/>
              <a:cs typeface="+mn-cs"/>
            </a:endParaRPr>
          </a:p>
        </p:txBody>
      </p:sp>
      <p:sp>
        <p:nvSpPr>
          <p:cNvPr id="366" name="テキスト ボックス 365"/>
          <p:cNvSpPr txBox="1"/>
          <p:nvPr/>
        </p:nvSpPr>
        <p:spPr>
          <a:xfrm>
            <a:off x="3799053" y="1610384"/>
            <a:ext cx="341760" cy="400110"/>
          </a:xfrm>
          <a:prstGeom prst="rect">
            <a:avLst/>
          </a:prstGeom>
          <a:noFill/>
        </p:spPr>
        <p:txBody>
          <a:bodyPr wrap="none" rtlCol="0">
            <a:spAutoFit/>
          </a:bodyPr>
          <a:lstStyle/>
          <a:p>
            <a:r>
              <a:rPr kumimoji="1" lang="en-US" altLang="ja-JP" sz="2000" dirty="0" smtClean="0">
                <a:latin typeface="Times New Roman" pitchFamily="18" charset="0"/>
                <a:cs typeface="Times New Roman" pitchFamily="18" charset="0"/>
              </a:rPr>
              <a:t>L</a:t>
            </a:r>
            <a:endParaRPr kumimoji="1" lang="ja-JP" altLang="en-US" sz="2000" dirty="0">
              <a:latin typeface="Times New Roman" pitchFamily="18" charset="0"/>
              <a:cs typeface="Times New Roman" pitchFamily="18" charset="0"/>
            </a:endParaRPr>
          </a:p>
        </p:txBody>
      </p:sp>
      <p:sp>
        <p:nvSpPr>
          <p:cNvPr id="367" name="テキスト ボックス 366"/>
          <p:cNvSpPr txBox="1"/>
          <p:nvPr/>
        </p:nvSpPr>
        <p:spPr>
          <a:xfrm>
            <a:off x="4671282" y="1451739"/>
            <a:ext cx="370614" cy="400110"/>
          </a:xfrm>
          <a:prstGeom prst="rect">
            <a:avLst/>
          </a:prstGeom>
          <a:noFill/>
        </p:spPr>
        <p:txBody>
          <a:bodyPr wrap="none" rtlCol="0">
            <a:spAutoFit/>
          </a:bodyPr>
          <a:lstStyle/>
          <a:p>
            <a:r>
              <a:rPr kumimoji="1" lang="en-US" altLang="ja-JP" sz="2000" dirty="0" smtClean="0">
                <a:latin typeface="Times New Roman" pitchFamily="18" charset="0"/>
                <a:cs typeface="Times New Roman" pitchFamily="18" charset="0"/>
              </a:rPr>
              <a:t>U</a:t>
            </a:r>
            <a:endParaRPr kumimoji="1" lang="ja-JP" altLang="en-US" sz="2000" dirty="0">
              <a:latin typeface="Times New Roman" pitchFamily="18" charset="0"/>
              <a:cs typeface="Times New Roman" pitchFamily="18" charset="0"/>
            </a:endParaRPr>
          </a:p>
        </p:txBody>
      </p:sp>
      <p:sp>
        <p:nvSpPr>
          <p:cNvPr id="368" name="テキスト ボックス 367"/>
          <p:cNvSpPr txBox="1"/>
          <p:nvPr/>
        </p:nvSpPr>
        <p:spPr>
          <a:xfrm>
            <a:off x="3823139" y="838610"/>
            <a:ext cx="1143262" cy="400110"/>
          </a:xfrm>
          <a:prstGeom prst="rect">
            <a:avLst/>
          </a:prstGeom>
          <a:noFill/>
        </p:spPr>
        <p:txBody>
          <a:bodyPr wrap="none" rtlCol="0">
            <a:spAutoFit/>
          </a:bodyPr>
          <a:lstStyle/>
          <a:p>
            <a:r>
              <a:rPr lang="en-US" altLang="ja-JP" sz="2000" dirty="0" err="1" smtClean="0">
                <a:latin typeface="Symbol" pitchFamily="18" charset="2"/>
              </a:rPr>
              <a:t>c</a:t>
            </a:r>
            <a:r>
              <a:rPr lang="en-US" altLang="ja-JP" sz="2000" baseline="-25000" dirty="0" err="1" smtClean="0">
                <a:latin typeface="Times New Roman" pitchFamily="18" charset="0"/>
                <a:cs typeface="Times New Roman" pitchFamily="18" charset="0"/>
              </a:rPr>
              <a:t>M</a:t>
            </a:r>
            <a:r>
              <a:rPr lang="en-US" altLang="ja-JP" sz="2000" baseline="30000" dirty="0" err="1" smtClean="0">
                <a:latin typeface="Times New Roman" pitchFamily="18" charset="0"/>
                <a:cs typeface="Times New Roman" pitchFamily="18" charset="0"/>
              </a:rPr>
              <a:t>L</a:t>
            </a:r>
            <a:r>
              <a:rPr lang="en-US" altLang="ja-JP" sz="2000" dirty="0" smtClean="0">
                <a:latin typeface="Times New Roman" pitchFamily="18" charset="0"/>
                <a:cs typeface="Times New Roman" pitchFamily="18" charset="0"/>
              </a:rPr>
              <a:t>&lt;</a:t>
            </a:r>
            <a:r>
              <a:rPr lang="en-US" altLang="ja-JP" sz="2000" dirty="0" err="1" smtClean="0">
                <a:latin typeface="Symbol" pitchFamily="18" charset="2"/>
              </a:rPr>
              <a:t>c</a:t>
            </a:r>
            <a:r>
              <a:rPr lang="en-US" altLang="ja-JP" sz="2000" baseline="-25000" dirty="0" err="1" smtClean="0">
                <a:latin typeface="Times New Roman" pitchFamily="18" charset="0"/>
                <a:cs typeface="Times New Roman" pitchFamily="18" charset="0"/>
              </a:rPr>
              <a:t>M</a:t>
            </a:r>
            <a:r>
              <a:rPr lang="en-US" altLang="ja-JP" sz="2000" baseline="30000" dirty="0" err="1" smtClean="0">
                <a:latin typeface="Times New Roman" pitchFamily="18" charset="0"/>
                <a:cs typeface="Times New Roman" pitchFamily="18" charset="0"/>
              </a:rPr>
              <a:t>U</a:t>
            </a:r>
            <a:endParaRPr kumimoji="1" lang="ja-JP" altLang="en-US" sz="2000" dirty="0">
              <a:latin typeface="Times New Roman" pitchFamily="18" charset="0"/>
              <a:cs typeface="Times New Roman" pitchFamily="18" charset="0"/>
            </a:endParaRPr>
          </a:p>
        </p:txBody>
      </p:sp>
      <p:cxnSp>
        <p:nvCxnSpPr>
          <p:cNvPr id="369" name="直線コネクタ 368"/>
          <p:cNvCxnSpPr/>
          <p:nvPr/>
        </p:nvCxnSpPr>
        <p:spPr bwMode="auto">
          <a:xfrm flipV="1">
            <a:off x="7151317" y="1636405"/>
            <a:ext cx="837473" cy="142732"/>
          </a:xfrm>
          <a:prstGeom prst="line">
            <a:avLst/>
          </a:prstGeom>
          <a:solidFill>
            <a:srgbClr val="00CC99"/>
          </a:solidFill>
          <a:ln w="25400" cap="flat" cmpd="sng" algn="ctr">
            <a:solidFill>
              <a:srgbClr val="000000"/>
            </a:solidFill>
            <a:prstDash val="solid"/>
            <a:round/>
            <a:headEnd type="none" w="med" len="med"/>
            <a:tailEnd type="none" w="med" len="med"/>
          </a:ln>
          <a:effectLst/>
        </p:spPr>
      </p:cxnSp>
      <p:sp>
        <p:nvSpPr>
          <p:cNvPr id="370" name="円/楕円 369"/>
          <p:cNvSpPr/>
          <p:nvPr/>
        </p:nvSpPr>
        <p:spPr bwMode="auto">
          <a:xfrm>
            <a:off x="8730336" y="2021292"/>
            <a:ext cx="288000" cy="288000"/>
          </a:xfrm>
          <a:prstGeom prst="ellipse">
            <a:avLst/>
          </a:prstGeom>
          <a:gradFill flip="none" rotWithShape="1">
            <a:gsLst>
              <a:gs pos="0">
                <a:srgbClr val="FFFFFF">
                  <a:lumMod val="75000"/>
                </a:srgbClr>
              </a:gs>
              <a:gs pos="100000">
                <a:srgbClr val="000000"/>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0" cap="none" spc="0" normalizeH="0" baseline="0" noProof="0" smtClean="0">
              <a:ln>
                <a:noFill/>
              </a:ln>
              <a:solidFill>
                <a:srgbClr val="000000"/>
              </a:solidFill>
              <a:effectLst/>
              <a:uLnTx/>
              <a:uFillTx/>
              <a:latin typeface="Arial" charset="0"/>
              <a:ea typeface="ＭＳ ゴシック" pitchFamily="49" charset="-128"/>
            </a:endParaRPr>
          </a:p>
        </p:txBody>
      </p:sp>
      <p:sp>
        <p:nvSpPr>
          <p:cNvPr id="371" name="円/楕円 370"/>
          <p:cNvSpPr/>
          <p:nvPr/>
        </p:nvSpPr>
        <p:spPr bwMode="auto">
          <a:xfrm>
            <a:off x="6786366" y="2021292"/>
            <a:ext cx="288000" cy="288000"/>
          </a:xfrm>
          <a:prstGeom prst="ellipse">
            <a:avLst/>
          </a:prstGeom>
          <a:gradFill flip="none" rotWithShape="1">
            <a:gsLst>
              <a:gs pos="0">
                <a:srgbClr val="FFFFFF">
                  <a:lumMod val="75000"/>
                </a:srgbClr>
              </a:gs>
              <a:gs pos="100000">
                <a:srgbClr val="000000"/>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0" cap="none" spc="0" normalizeH="0" baseline="0" noProof="0" smtClean="0">
              <a:ln>
                <a:noFill/>
              </a:ln>
              <a:solidFill>
                <a:srgbClr val="000000"/>
              </a:solidFill>
              <a:effectLst/>
              <a:uLnTx/>
              <a:uFillTx/>
              <a:latin typeface="Arial" charset="0"/>
              <a:ea typeface="ＭＳ ゴシック" pitchFamily="49" charset="-128"/>
            </a:endParaRPr>
          </a:p>
        </p:txBody>
      </p:sp>
      <p:cxnSp>
        <p:nvCxnSpPr>
          <p:cNvPr id="372" name="直線コネクタ 371"/>
          <p:cNvCxnSpPr/>
          <p:nvPr/>
        </p:nvCxnSpPr>
        <p:spPr bwMode="auto">
          <a:xfrm flipH="1">
            <a:off x="6983218" y="1850862"/>
            <a:ext cx="170640" cy="223543"/>
          </a:xfrm>
          <a:prstGeom prst="line">
            <a:avLst/>
          </a:prstGeom>
          <a:solidFill>
            <a:srgbClr val="00CC99"/>
          </a:solidFill>
          <a:ln w="25400" cap="flat" cmpd="sng" algn="ctr">
            <a:solidFill>
              <a:srgbClr val="000000"/>
            </a:solidFill>
            <a:prstDash val="solid"/>
            <a:round/>
            <a:headEnd type="none" w="med" len="med"/>
            <a:tailEnd type="none" w="med" len="med"/>
          </a:ln>
          <a:effectLst/>
        </p:spPr>
      </p:cxnSp>
      <p:cxnSp>
        <p:nvCxnSpPr>
          <p:cNvPr id="373" name="直線コネクタ 372"/>
          <p:cNvCxnSpPr/>
          <p:nvPr/>
        </p:nvCxnSpPr>
        <p:spPr bwMode="auto">
          <a:xfrm>
            <a:off x="7953230" y="1574325"/>
            <a:ext cx="849561" cy="528887"/>
          </a:xfrm>
          <a:prstGeom prst="line">
            <a:avLst/>
          </a:prstGeom>
          <a:solidFill>
            <a:srgbClr val="00CC99"/>
          </a:solidFill>
          <a:ln w="25400" cap="flat" cmpd="sng" algn="ctr">
            <a:solidFill>
              <a:srgbClr val="000000"/>
            </a:solidFill>
            <a:prstDash val="solid"/>
            <a:round/>
            <a:headEnd type="none" w="med" len="med"/>
            <a:tailEnd type="none" w="med" len="med"/>
          </a:ln>
          <a:effectLst/>
        </p:spPr>
      </p:cxnSp>
      <p:sp>
        <p:nvSpPr>
          <p:cNvPr id="374" name="円/楕円 373"/>
          <p:cNvSpPr/>
          <p:nvPr/>
        </p:nvSpPr>
        <p:spPr bwMode="auto">
          <a:xfrm>
            <a:off x="7844774" y="1456405"/>
            <a:ext cx="360000" cy="360000"/>
          </a:xfrm>
          <a:prstGeom prst="ellipse">
            <a:avLst/>
          </a:prstGeom>
          <a:gradFill flip="none" rotWithShape="1">
            <a:gsLst>
              <a:gs pos="0">
                <a:srgbClr val="FFFFFF">
                  <a:lumMod val="75000"/>
                </a:srgbClr>
              </a:gs>
              <a:gs pos="100000">
                <a:srgbClr val="000000"/>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0" cap="none" spc="0" normalizeH="0" baseline="0" noProof="0" smtClean="0">
              <a:ln>
                <a:noFill/>
              </a:ln>
              <a:solidFill>
                <a:srgbClr val="000000"/>
              </a:solidFill>
              <a:effectLst/>
              <a:uLnTx/>
              <a:uFillTx/>
              <a:latin typeface="Arial" charset="0"/>
              <a:ea typeface="ＭＳ ゴシック" pitchFamily="49" charset="-128"/>
            </a:endParaRPr>
          </a:p>
        </p:txBody>
      </p:sp>
      <p:sp>
        <p:nvSpPr>
          <p:cNvPr id="375" name="円/楕円 374"/>
          <p:cNvSpPr/>
          <p:nvPr/>
        </p:nvSpPr>
        <p:spPr bwMode="auto">
          <a:xfrm>
            <a:off x="6971317" y="1608271"/>
            <a:ext cx="360000" cy="360000"/>
          </a:xfrm>
          <a:prstGeom prst="ellipse">
            <a:avLst/>
          </a:prstGeom>
          <a:gradFill flip="none" rotWithShape="1">
            <a:gsLst>
              <a:gs pos="0">
                <a:srgbClr val="FFFFFF">
                  <a:lumMod val="75000"/>
                </a:srgbClr>
              </a:gs>
              <a:gs pos="100000">
                <a:srgbClr val="000000"/>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0" cap="none" spc="0" normalizeH="0" baseline="0" noProof="0" smtClean="0">
              <a:ln>
                <a:noFill/>
              </a:ln>
              <a:solidFill>
                <a:srgbClr val="000000"/>
              </a:solidFill>
              <a:effectLst/>
              <a:uLnTx/>
              <a:uFillTx/>
              <a:latin typeface="Arial" charset="0"/>
              <a:ea typeface="ＭＳ ゴシック" pitchFamily="49" charset="-128"/>
            </a:endParaRPr>
          </a:p>
        </p:txBody>
      </p:sp>
      <p:cxnSp>
        <p:nvCxnSpPr>
          <p:cNvPr id="376" name="直線コネクタ 375"/>
          <p:cNvCxnSpPr/>
          <p:nvPr/>
        </p:nvCxnSpPr>
        <p:spPr bwMode="auto">
          <a:xfrm flipH="1">
            <a:off x="6587345" y="1894489"/>
            <a:ext cx="478041" cy="467431"/>
          </a:xfrm>
          <a:prstGeom prst="line">
            <a:avLst/>
          </a:prstGeom>
          <a:solidFill>
            <a:srgbClr val="00CC99"/>
          </a:solidFill>
          <a:ln w="25400" cap="flat" cmpd="sng" algn="ctr">
            <a:solidFill>
              <a:srgbClr val="000000"/>
            </a:solidFill>
            <a:prstDash val="solid"/>
            <a:round/>
            <a:headEnd type="none" w="med" len="med"/>
            <a:tailEnd type="none" w="med" len="med"/>
          </a:ln>
          <a:effectLst/>
        </p:spPr>
      </p:cxnSp>
      <p:sp>
        <p:nvSpPr>
          <p:cNvPr id="377" name="円/楕円 376"/>
          <p:cNvSpPr>
            <a:spLocks noChangeAspect="1"/>
          </p:cNvSpPr>
          <p:nvPr/>
        </p:nvSpPr>
        <p:spPr bwMode="auto">
          <a:xfrm>
            <a:off x="6329996" y="2187849"/>
            <a:ext cx="432000" cy="432000"/>
          </a:xfrm>
          <a:prstGeom prst="ellipse">
            <a:avLst/>
          </a:prstGeom>
          <a:gradFill flip="none" rotWithShape="1">
            <a:gsLst>
              <a:gs pos="0">
                <a:srgbClr val="FFFFFF">
                  <a:lumMod val="75000"/>
                </a:srgbClr>
              </a:gs>
              <a:gs pos="100000">
                <a:srgbClr val="000000"/>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0" cap="none" spc="0" normalizeH="0" baseline="0" noProof="0" smtClean="0">
              <a:ln>
                <a:noFill/>
              </a:ln>
              <a:solidFill>
                <a:srgbClr val="000000"/>
              </a:solidFill>
              <a:effectLst/>
              <a:uLnTx/>
              <a:uFillTx/>
              <a:latin typeface="Arial" charset="0"/>
              <a:ea typeface="ＭＳ ゴシック" pitchFamily="49" charset="-128"/>
            </a:endParaRPr>
          </a:p>
        </p:txBody>
      </p:sp>
      <p:cxnSp>
        <p:nvCxnSpPr>
          <p:cNvPr id="378" name="直線コネクタ 377"/>
          <p:cNvCxnSpPr/>
          <p:nvPr/>
        </p:nvCxnSpPr>
        <p:spPr bwMode="auto">
          <a:xfrm>
            <a:off x="8092106" y="1761089"/>
            <a:ext cx="461700" cy="719624"/>
          </a:xfrm>
          <a:prstGeom prst="line">
            <a:avLst/>
          </a:prstGeom>
          <a:solidFill>
            <a:srgbClr val="00CC99"/>
          </a:solidFill>
          <a:ln w="25400" cap="flat" cmpd="sng" algn="ctr">
            <a:solidFill>
              <a:srgbClr val="000000"/>
            </a:solidFill>
            <a:prstDash val="solid"/>
            <a:round/>
            <a:headEnd type="none" w="med" len="med"/>
            <a:tailEnd type="none" w="med" len="med"/>
          </a:ln>
          <a:effectLst/>
        </p:spPr>
      </p:cxnSp>
      <p:sp>
        <p:nvSpPr>
          <p:cNvPr id="379" name="円/楕円 378"/>
          <p:cNvSpPr>
            <a:spLocks noChangeAspect="1"/>
          </p:cNvSpPr>
          <p:nvPr/>
        </p:nvSpPr>
        <p:spPr bwMode="auto">
          <a:xfrm>
            <a:off x="8290089" y="2185997"/>
            <a:ext cx="432000" cy="432000"/>
          </a:xfrm>
          <a:prstGeom prst="ellipse">
            <a:avLst/>
          </a:prstGeom>
          <a:gradFill flip="none" rotWithShape="1">
            <a:gsLst>
              <a:gs pos="0">
                <a:srgbClr val="FFFFFF">
                  <a:lumMod val="75000"/>
                </a:srgbClr>
              </a:gs>
              <a:gs pos="100000">
                <a:srgbClr val="000000"/>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0" cap="none" spc="0" normalizeH="0" baseline="0" noProof="0" smtClean="0">
              <a:ln>
                <a:noFill/>
              </a:ln>
              <a:solidFill>
                <a:srgbClr val="000000"/>
              </a:solidFill>
              <a:effectLst/>
              <a:uLnTx/>
              <a:uFillTx/>
              <a:latin typeface="Arial" charset="0"/>
              <a:ea typeface="ＭＳ ゴシック" pitchFamily="49" charset="-128"/>
            </a:endParaRPr>
          </a:p>
        </p:txBody>
      </p:sp>
      <p:sp>
        <p:nvSpPr>
          <p:cNvPr id="380" name="円弧 379"/>
          <p:cNvSpPr/>
          <p:nvPr/>
        </p:nvSpPr>
        <p:spPr>
          <a:xfrm>
            <a:off x="7090628" y="1300391"/>
            <a:ext cx="989229" cy="791720"/>
          </a:xfrm>
          <a:prstGeom prst="arc">
            <a:avLst>
              <a:gd name="adj1" fmla="val 10854415"/>
              <a:gd name="adj2" fmla="val 19737639"/>
            </a:avLst>
          </a:prstGeom>
          <a:noFill/>
          <a:ln w="9525" cap="flat" cmpd="sng" algn="ctr">
            <a:solidFill>
              <a:srgbClr val="000000"/>
            </a:solidFill>
            <a:prstDash val="solid"/>
            <a:headEnd type="triangle"/>
            <a:tailEnd type="none"/>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a:ea typeface="ＭＳ ゴシック"/>
              <a:cs typeface="+mn-cs"/>
            </a:endParaRPr>
          </a:p>
        </p:txBody>
      </p:sp>
      <p:sp>
        <p:nvSpPr>
          <p:cNvPr id="382" name="テキスト ボックス 381"/>
          <p:cNvSpPr txBox="1"/>
          <p:nvPr/>
        </p:nvSpPr>
        <p:spPr>
          <a:xfrm>
            <a:off x="6983218" y="1610384"/>
            <a:ext cx="341760" cy="400110"/>
          </a:xfrm>
          <a:prstGeom prst="rect">
            <a:avLst/>
          </a:prstGeom>
          <a:noFill/>
        </p:spPr>
        <p:txBody>
          <a:bodyPr wrap="none" rtlCol="0">
            <a:spAutoFit/>
          </a:bodyPr>
          <a:lstStyle/>
          <a:p>
            <a:r>
              <a:rPr kumimoji="1" lang="en-US" altLang="ja-JP" sz="2000" dirty="0" smtClean="0">
                <a:latin typeface="Times New Roman" pitchFamily="18" charset="0"/>
                <a:cs typeface="Times New Roman" pitchFamily="18" charset="0"/>
              </a:rPr>
              <a:t>L</a:t>
            </a:r>
            <a:endParaRPr kumimoji="1" lang="ja-JP" altLang="en-US" sz="2000" dirty="0">
              <a:latin typeface="Times New Roman" pitchFamily="18" charset="0"/>
              <a:cs typeface="Times New Roman" pitchFamily="18" charset="0"/>
            </a:endParaRPr>
          </a:p>
        </p:txBody>
      </p:sp>
      <p:sp>
        <p:nvSpPr>
          <p:cNvPr id="383" name="テキスト ボックス 382"/>
          <p:cNvSpPr txBox="1"/>
          <p:nvPr/>
        </p:nvSpPr>
        <p:spPr>
          <a:xfrm>
            <a:off x="7855447" y="1451739"/>
            <a:ext cx="370614" cy="400110"/>
          </a:xfrm>
          <a:prstGeom prst="rect">
            <a:avLst/>
          </a:prstGeom>
          <a:noFill/>
        </p:spPr>
        <p:txBody>
          <a:bodyPr wrap="none" rtlCol="0">
            <a:spAutoFit/>
          </a:bodyPr>
          <a:lstStyle/>
          <a:p>
            <a:r>
              <a:rPr kumimoji="1" lang="en-US" altLang="ja-JP" sz="2000" dirty="0" smtClean="0">
                <a:latin typeface="Times New Roman" pitchFamily="18" charset="0"/>
                <a:cs typeface="Times New Roman" pitchFamily="18" charset="0"/>
              </a:rPr>
              <a:t>U</a:t>
            </a:r>
            <a:endParaRPr kumimoji="1" lang="ja-JP" altLang="en-US" sz="2000" dirty="0">
              <a:latin typeface="Times New Roman" pitchFamily="18" charset="0"/>
              <a:cs typeface="Times New Roman" pitchFamily="18" charset="0"/>
            </a:endParaRPr>
          </a:p>
        </p:txBody>
      </p:sp>
      <p:sp>
        <p:nvSpPr>
          <p:cNvPr id="384" name="テキスト ボックス 383"/>
          <p:cNvSpPr txBox="1"/>
          <p:nvPr/>
        </p:nvSpPr>
        <p:spPr>
          <a:xfrm>
            <a:off x="7007304" y="838610"/>
            <a:ext cx="1143262" cy="400110"/>
          </a:xfrm>
          <a:prstGeom prst="rect">
            <a:avLst/>
          </a:prstGeom>
          <a:noFill/>
        </p:spPr>
        <p:txBody>
          <a:bodyPr wrap="none" rtlCol="0">
            <a:spAutoFit/>
          </a:bodyPr>
          <a:lstStyle/>
          <a:p>
            <a:r>
              <a:rPr lang="en-US" altLang="ja-JP" sz="2000" dirty="0" err="1" smtClean="0">
                <a:latin typeface="Symbol" pitchFamily="18" charset="2"/>
              </a:rPr>
              <a:t>c</a:t>
            </a:r>
            <a:r>
              <a:rPr lang="en-US" altLang="ja-JP" sz="2000" baseline="-25000" dirty="0" err="1" smtClean="0">
                <a:latin typeface="Times New Roman" pitchFamily="18" charset="0"/>
                <a:cs typeface="Times New Roman" pitchFamily="18" charset="0"/>
              </a:rPr>
              <a:t>M</a:t>
            </a:r>
            <a:r>
              <a:rPr lang="en-US" altLang="ja-JP" sz="2000" baseline="30000" dirty="0" err="1" smtClean="0">
                <a:latin typeface="Times New Roman" pitchFamily="18" charset="0"/>
                <a:cs typeface="Times New Roman" pitchFamily="18" charset="0"/>
              </a:rPr>
              <a:t>L</a:t>
            </a:r>
            <a:r>
              <a:rPr lang="en-US" altLang="ja-JP" sz="2000" dirty="0" smtClean="0">
                <a:latin typeface="Times New Roman" pitchFamily="18" charset="0"/>
                <a:cs typeface="Times New Roman" pitchFamily="18" charset="0"/>
              </a:rPr>
              <a:t>&gt;</a:t>
            </a:r>
            <a:r>
              <a:rPr lang="en-US" altLang="ja-JP" sz="2000" dirty="0" err="1" smtClean="0">
                <a:latin typeface="Symbol" pitchFamily="18" charset="2"/>
              </a:rPr>
              <a:t>c</a:t>
            </a:r>
            <a:r>
              <a:rPr lang="en-US" altLang="ja-JP" sz="2000" baseline="-25000" dirty="0" err="1" smtClean="0">
                <a:latin typeface="Times New Roman" pitchFamily="18" charset="0"/>
                <a:cs typeface="Times New Roman" pitchFamily="18" charset="0"/>
              </a:rPr>
              <a:t>M</a:t>
            </a:r>
            <a:r>
              <a:rPr lang="en-US" altLang="ja-JP" sz="2000" baseline="30000" dirty="0" err="1" smtClean="0">
                <a:latin typeface="Times New Roman" pitchFamily="18" charset="0"/>
                <a:cs typeface="Times New Roman" pitchFamily="18" charset="0"/>
              </a:rPr>
              <a:t>U</a:t>
            </a:r>
            <a:endParaRPr kumimoji="1" lang="ja-JP" altLang="en-US" sz="2000" dirty="0">
              <a:latin typeface="Times New Roman" pitchFamily="18" charset="0"/>
              <a:cs typeface="Times New Roman" pitchFamily="18" charset="0"/>
            </a:endParaRPr>
          </a:p>
        </p:txBody>
      </p:sp>
      <p:graphicFrame>
        <p:nvGraphicFramePr>
          <p:cNvPr id="385" name="表 384"/>
          <p:cNvGraphicFramePr>
            <a:graphicFrameLocks noGrp="1"/>
          </p:cNvGraphicFramePr>
          <p:nvPr>
            <p:extLst/>
          </p:nvPr>
        </p:nvGraphicFramePr>
        <p:xfrm>
          <a:off x="1323609" y="4526648"/>
          <a:ext cx="6551661" cy="1854200"/>
        </p:xfrm>
        <a:graphic>
          <a:graphicData uri="http://schemas.openxmlformats.org/drawingml/2006/table">
            <a:tbl>
              <a:tblPr firstRow="1" bandRow="1"/>
              <a:tblGrid>
                <a:gridCol w="985251"/>
                <a:gridCol w="1005840"/>
                <a:gridCol w="2514600"/>
                <a:gridCol w="2045970"/>
              </a:tblGrid>
              <a:tr h="370840">
                <a:tc>
                  <a:txBody>
                    <a:bodyPr/>
                    <a:lstStyle>
                      <a:lvl1pPr marL="0" algn="l" defTabSz="914400" rtl="0" eaLnBrk="1" latinLnBrk="0" hangingPunct="1">
                        <a:defRPr kumimoji="1" sz="1800" b="1" kern="1200">
                          <a:solidFill>
                            <a:schemeClr val="lt1"/>
                          </a:solidFill>
                          <a:latin typeface="Arial"/>
                          <a:ea typeface="ＭＳ ゴシック"/>
                        </a:defRPr>
                      </a:lvl1pPr>
                      <a:lvl2pPr marL="457200" algn="l" defTabSz="914400" rtl="0" eaLnBrk="1" latinLnBrk="0" hangingPunct="1">
                        <a:defRPr kumimoji="1" sz="1800" b="1" kern="1200">
                          <a:solidFill>
                            <a:schemeClr val="lt1"/>
                          </a:solidFill>
                          <a:latin typeface="Arial"/>
                          <a:ea typeface="ＭＳ ゴシック"/>
                        </a:defRPr>
                      </a:lvl2pPr>
                      <a:lvl3pPr marL="914400" algn="l" defTabSz="914400" rtl="0" eaLnBrk="1" latinLnBrk="0" hangingPunct="1">
                        <a:defRPr kumimoji="1" sz="1800" b="1" kern="1200">
                          <a:solidFill>
                            <a:schemeClr val="lt1"/>
                          </a:solidFill>
                          <a:latin typeface="Arial"/>
                          <a:ea typeface="ＭＳ ゴシック"/>
                        </a:defRPr>
                      </a:lvl3pPr>
                      <a:lvl4pPr marL="1371600" algn="l" defTabSz="914400" rtl="0" eaLnBrk="1" latinLnBrk="0" hangingPunct="1">
                        <a:defRPr kumimoji="1" sz="1800" b="1" kern="1200">
                          <a:solidFill>
                            <a:schemeClr val="lt1"/>
                          </a:solidFill>
                          <a:latin typeface="Arial"/>
                          <a:ea typeface="ＭＳ ゴシック"/>
                        </a:defRPr>
                      </a:lvl4pPr>
                      <a:lvl5pPr marL="1828800" algn="l" defTabSz="914400" rtl="0" eaLnBrk="1" latinLnBrk="0" hangingPunct="1">
                        <a:defRPr kumimoji="1" sz="1800" b="1" kern="1200">
                          <a:solidFill>
                            <a:schemeClr val="lt1"/>
                          </a:solidFill>
                          <a:latin typeface="Arial"/>
                          <a:ea typeface="ＭＳ ゴシック"/>
                        </a:defRPr>
                      </a:lvl5pPr>
                      <a:lvl6pPr marL="2286000" algn="l" defTabSz="914400" rtl="0" eaLnBrk="1" latinLnBrk="0" hangingPunct="1">
                        <a:defRPr kumimoji="1" sz="1800" b="1" kern="1200">
                          <a:solidFill>
                            <a:schemeClr val="lt1"/>
                          </a:solidFill>
                          <a:latin typeface="Arial"/>
                          <a:ea typeface="ＭＳ ゴシック"/>
                        </a:defRPr>
                      </a:lvl6pPr>
                      <a:lvl7pPr marL="2743200" algn="l" defTabSz="914400" rtl="0" eaLnBrk="1" latinLnBrk="0" hangingPunct="1">
                        <a:defRPr kumimoji="1" sz="1800" b="1" kern="1200">
                          <a:solidFill>
                            <a:schemeClr val="lt1"/>
                          </a:solidFill>
                          <a:latin typeface="Arial"/>
                          <a:ea typeface="ＭＳ ゴシック"/>
                        </a:defRPr>
                      </a:lvl7pPr>
                      <a:lvl8pPr marL="3200400" algn="l" defTabSz="914400" rtl="0" eaLnBrk="1" latinLnBrk="0" hangingPunct="1">
                        <a:defRPr kumimoji="1" sz="1800" b="1" kern="1200">
                          <a:solidFill>
                            <a:schemeClr val="lt1"/>
                          </a:solidFill>
                          <a:latin typeface="Arial"/>
                          <a:ea typeface="ＭＳ ゴシック"/>
                        </a:defRPr>
                      </a:lvl8pPr>
                      <a:lvl9pPr marL="3657600" algn="l" defTabSz="914400" rtl="0" eaLnBrk="1" latinLnBrk="0" hangingPunct="1">
                        <a:defRPr kumimoji="1" sz="1800" b="1" kern="1200">
                          <a:solidFill>
                            <a:schemeClr val="lt1"/>
                          </a:solidFill>
                          <a:latin typeface="Arial"/>
                          <a:ea typeface="ＭＳ ゴシック"/>
                        </a:defRPr>
                      </a:lvl9pPr>
                    </a:lstStyle>
                    <a:p>
                      <a:pPr algn="ctr"/>
                      <a:r>
                        <a:rPr kumimoji="1" lang="en-US" altLang="ja-JP" sz="1800" kern="1200" dirty="0" smtClean="0">
                          <a:solidFill>
                            <a:schemeClr val="bg1"/>
                          </a:solidFill>
                        </a:rPr>
                        <a:t>L(</a:t>
                      </a:r>
                      <a:r>
                        <a:rPr kumimoji="1" lang="en-US" altLang="ja-JP" sz="1800" kern="1200" dirty="0" err="1" smtClean="0">
                          <a:solidFill>
                            <a:schemeClr val="bg1"/>
                          </a:solidFill>
                          <a:latin typeface="Symbol" pitchFamily="18" charset="2"/>
                        </a:rPr>
                        <a:t>c</a:t>
                      </a:r>
                      <a:r>
                        <a:rPr kumimoji="1" lang="en-US" altLang="ja-JP" sz="1800" baseline="-25000" dirty="0" err="1" smtClean="0">
                          <a:solidFill>
                            <a:schemeClr val="bg1"/>
                          </a:solidFill>
                        </a:rPr>
                        <a:t>M</a:t>
                      </a:r>
                      <a:r>
                        <a:rPr kumimoji="1" lang="en-US" altLang="ja-JP" sz="1800" dirty="0" smtClean="0">
                          <a:solidFill>
                            <a:schemeClr val="bg1"/>
                          </a:solidFill>
                        </a:rPr>
                        <a:t>)</a:t>
                      </a:r>
                      <a:endParaRPr kumimoji="1" lang="ja-JP" altLang="en-US" sz="1800" dirty="0">
                        <a:solidFill>
                          <a:schemeClr val="bg1"/>
                        </a:solidFill>
                        <a:latin typeface="Times New Roman" pitchFamily="18" charset="0"/>
                        <a:cs typeface="Times New Roman" pitchFamily="18" charset="0"/>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kumimoji="1" sz="1800" b="1" kern="1200">
                          <a:solidFill>
                            <a:schemeClr val="lt1"/>
                          </a:solidFill>
                          <a:latin typeface="Arial"/>
                          <a:ea typeface="ＭＳ ゴシック"/>
                        </a:defRPr>
                      </a:lvl1pPr>
                      <a:lvl2pPr marL="457200" algn="l" defTabSz="914400" rtl="0" eaLnBrk="1" latinLnBrk="0" hangingPunct="1">
                        <a:defRPr kumimoji="1" sz="1800" b="1" kern="1200">
                          <a:solidFill>
                            <a:schemeClr val="lt1"/>
                          </a:solidFill>
                          <a:latin typeface="Arial"/>
                          <a:ea typeface="ＭＳ ゴシック"/>
                        </a:defRPr>
                      </a:lvl2pPr>
                      <a:lvl3pPr marL="914400" algn="l" defTabSz="914400" rtl="0" eaLnBrk="1" latinLnBrk="0" hangingPunct="1">
                        <a:defRPr kumimoji="1" sz="1800" b="1" kern="1200">
                          <a:solidFill>
                            <a:schemeClr val="lt1"/>
                          </a:solidFill>
                          <a:latin typeface="Arial"/>
                          <a:ea typeface="ＭＳ ゴシック"/>
                        </a:defRPr>
                      </a:lvl3pPr>
                      <a:lvl4pPr marL="1371600" algn="l" defTabSz="914400" rtl="0" eaLnBrk="1" latinLnBrk="0" hangingPunct="1">
                        <a:defRPr kumimoji="1" sz="1800" b="1" kern="1200">
                          <a:solidFill>
                            <a:schemeClr val="lt1"/>
                          </a:solidFill>
                          <a:latin typeface="Arial"/>
                          <a:ea typeface="ＭＳ ゴシック"/>
                        </a:defRPr>
                      </a:lvl4pPr>
                      <a:lvl5pPr marL="1828800" algn="l" defTabSz="914400" rtl="0" eaLnBrk="1" latinLnBrk="0" hangingPunct="1">
                        <a:defRPr kumimoji="1" sz="1800" b="1" kern="1200">
                          <a:solidFill>
                            <a:schemeClr val="lt1"/>
                          </a:solidFill>
                          <a:latin typeface="Arial"/>
                          <a:ea typeface="ＭＳ ゴシック"/>
                        </a:defRPr>
                      </a:lvl5pPr>
                      <a:lvl6pPr marL="2286000" algn="l" defTabSz="914400" rtl="0" eaLnBrk="1" latinLnBrk="0" hangingPunct="1">
                        <a:defRPr kumimoji="1" sz="1800" b="1" kern="1200">
                          <a:solidFill>
                            <a:schemeClr val="lt1"/>
                          </a:solidFill>
                          <a:latin typeface="Arial"/>
                          <a:ea typeface="ＭＳ ゴシック"/>
                        </a:defRPr>
                      </a:lvl6pPr>
                      <a:lvl7pPr marL="2743200" algn="l" defTabSz="914400" rtl="0" eaLnBrk="1" latinLnBrk="0" hangingPunct="1">
                        <a:defRPr kumimoji="1" sz="1800" b="1" kern="1200">
                          <a:solidFill>
                            <a:schemeClr val="lt1"/>
                          </a:solidFill>
                          <a:latin typeface="Arial"/>
                          <a:ea typeface="ＭＳ ゴシック"/>
                        </a:defRPr>
                      </a:lvl7pPr>
                      <a:lvl8pPr marL="3200400" algn="l" defTabSz="914400" rtl="0" eaLnBrk="1" latinLnBrk="0" hangingPunct="1">
                        <a:defRPr kumimoji="1" sz="1800" b="1" kern="1200">
                          <a:solidFill>
                            <a:schemeClr val="lt1"/>
                          </a:solidFill>
                          <a:latin typeface="Arial"/>
                          <a:ea typeface="ＭＳ ゴシック"/>
                        </a:defRPr>
                      </a:lvl8pPr>
                      <a:lvl9pPr marL="3657600" algn="l" defTabSz="914400" rtl="0" eaLnBrk="1" latinLnBrk="0" hangingPunct="1">
                        <a:defRPr kumimoji="1" sz="1800" b="1" kern="1200">
                          <a:solidFill>
                            <a:schemeClr val="lt1"/>
                          </a:solidFill>
                          <a:latin typeface="Arial"/>
                          <a:ea typeface="ＭＳ ゴシック"/>
                        </a:defRPr>
                      </a:lvl9pPr>
                    </a:lstStyle>
                    <a:p>
                      <a:pPr algn="ctr"/>
                      <a:r>
                        <a:rPr kumimoji="1" lang="en-US" altLang="ja-JP" sz="1800" kern="1200" dirty="0" smtClean="0">
                          <a:solidFill>
                            <a:schemeClr val="bg1"/>
                          </a:solidFill>
                        </a:rPr>
                        <a:t>U(</a:t>
                      </a:r>
                      <a:r>
                        <a:rPr kumimoji="1" lang="en-US" altLang="ja-JP" sz="1800" b="1" kern="1200" dirty="0" err="1" smtClean="0">
                          <a:solidFill>
                            <a:schemeClr val="bg1"/>
                          </a:solidFill>
                          <a:latin typeface="Symbol" pitchFamily="18" charset="2"/>
                          <a:ea typeface="+mn-ea"/>
                          <a:cs typeface="+mn-cs"/>
                        </a:rPr>
                        <a:t>c</a:t>
                      </a:r>
                      <a:r>
                        <a:rPr kumimoji="1" lang="en-US" altLang="ja-JP" sz="1800" baseline="-25000" dirty="0" err="1" smtClean="0">
                          <a:solidFill>
                            <a:schemeClr val="bg1"/>
                          </a:solidFill>
                        </a:rPr>
                        <a:t>M</a:t>
                      </a:r>
                      <a:r>
                        <a:rPr kumimoji="1" lang="en-US" altLang="ja-JP" sz="1800" dirty="0" smtClean="0">
                          <a:solidFill>
                            <a:schemeClr val="bg1"/>
                          </a:solidFill>
                        </a:rPr>
                        <a:t>)</a:t>
                      </a:r>
                      <a:endParaRPr kumimoji="1" lang="ja-JP" altLang="en-US" sz="1800" dirty="0">
                        <a:solidFill>
                          <a:schemeClr val="bg1"/>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kumimoji="1" sz="1800" b="1" kern="1200">
                          <a:solidFill>
                            <a:schemeClr val="lt1"/>
                          </a:solidFill>
                          <a:latin typeface="Arial"/>
                          <a:ea typeface="ＭＳ ゴシック"/>
                        </a:defRPr>
                      </a:lvl1pPr>
                      <a:lvl2pPr marL="457200" algn="l" defTabSz="914400" rtl="0" eaLnBrk="1" latinLnBrk="0" hangingPunct="1">
                        <a:defRPr kumimoji="1" sz="1800" b="1" kern="1200">
                          <a:solidFill>
                            <a:schemeClr val="lt1"/>
                          </a:solidFill>
                          <a:latin typeface="Arial"/>
                          <a:ea typeface="ＭＳ ゴシック"/>
                        </a:defRPr>
                      </a:lvl2pPr>
                      <a:lvl3pPr marL="914400" algn="l" defTabSz="914400" rtl="0" eaLnBrk="1" latinLnBrk="0" hangingPunct="1">
                        <a:defRPr kumimoji="1" sz="1800" b="1" kern="1200">
                          <a:solidFill>
                            <a:schemeClr val="lt1"/>
                          </a:solidFill>
                          <a:latin typeface="Arial"/>
                          <a:ea typeface="ＭＳ ゴシック"/>
                        </a:defRPr>
                      </a:lvl3pPr>
                      <a:lvl4pPr marL="1371600" algn="l" defTabSz="914400" rtl="0" eaLnBrk="1" latinLnBrk="0" hangingPunct="1">
                        <a:defRPr kumimoji="1" sz="1800" b="1" kern="1200">
                          <a:solidFill>
                            <a:schemeClr val="lt1"/>
                          </a:solidFill>
                          <a:latin typeface="Arial"/>
                          <a:ea typeface="ＭＳ ゴシック"/>
                        </a:defRPr>
                      </a:lvl4pPr>
                      <a:lvl5pPr marL="1828800" algn="l" defTabSz="914400" rtl="0" eaLnBrk="1" latinLnBrk="0" hangingPunct="1">
                        <a:defRPr kumimoji="1" sz="1800" b="1" kern="1200">
                          <a:solidFill>
                            <a:schemeClr val="lt1"/>
                          </a:solidFill>
                          <a:latin typeface="Arial"/>
                          <a:ea typeface="ＭＳ ゴシック"/>
                        </a:defRPr>
                      </a:lvl5pPr>
                      <a:lvl6pPr marL="2286000" algn="l" defTabSz="914400" rtl="0" eaLnBrk="1" latinLnBrk="0" hangingPunct="1">
                        <a:defRPr kumimoji="1" sz="1800" b="1" kern="1200">
                          <a:solidFill>
                            <a:schemeClr val="lt1"/>
                          </a:solidFill>
                          <a:latin typeface="Arial"/>
                          <a:ea typeface="ＭＳ ゴシック"/>
                        </a:defRPr>
                      </a:lvl6pPr>
                      <a:lvl7pPr marL="2743200" algn="l" defTabSz="914400" rtl="0" eaLnBrk="1" latinLnBrk="0" hangingPunct="1">
                        <a:defRPr kumimoji="1" sz="1800" b="1" kern="1200">
                          <a:solidFill>
                            <a:schemeClr val="lt1"/>
                          </a:solidFill>
                          <a:latin typeface="Arial"/>
                          <a:ea typeface="ＭＳ ゴシック"/>
                        </a:defRPr>
                      </a:lvl7pPr>
                      <a:lvl8pPr marL="3200400" algn="l" defTabSz="914400" rtl="0" eaLnBrk="1" latinLnBrk="0" hangingPunct="1">
                        <a:defRPr kumimoji="1" sz="1800" b="1" kern="1200">
                          <a:solidFill>
                            <a:schemeClr val="lt1"/>
                          </a:solidFill>
                          <a:latin typeface="Arial"/>
                          <a:ea typeface="ＭＳ ゴシック"/>
                        </a:defRPr>
                      </a:lvl8pPr>
                      <a:lvl9pPr marL="3657600" algn="l" defTabSz="914400" rtl="0" eaLnBrk="1" latinLnBrk="0" hangingPunct="1">
                        <a:defRPr kumimoji="1" sz="1800" b="1" kern="1200">
                          <a:solidFill>
                            <a:schemeClr val="lt1"/>
                          </a:solidFill>
                          <a:latin typeface="Arial"/>
                          <a:ea typeface="ＭＳ ゴシック"/>
                        </a:defRPr>
                      </a:lvl9pPr>
                    </a:lstStyle>
                    <a:p>
                      <a:pPr algn="ctr"/>
                      <a:r>
                        <a:rPr kumimoji="1" lang="en-US" altLang="ja-JP" sz="1800" dirty="0" smtClean="0">
                          <a:solidFill>
                            <a:schemeClr val="bg1"/>
                          </a:solidFill>
                        </a:rPr>
                        <a:t>Height</a:t>
                      </a:r>
                      <a:r>
                        <a:rPr kumimoji="1" lang="ja-JP" altLang="en-US" sz="1800" baseline="0" dirty="0" smtClean="0">
                          <a:solidFill>
                            <a:schemeClr val="bg1"/>
                          </a:solidFill>
                        </a:rPr>
                        <a:t> </a:t>
                      </a:r>
                      <a:r>
                        <a:rPr kumimoji="1" lang="en-US" altLang="ja-JP" sz="1800" dirty="0" smtClean="0">
                          <a:solidFill>
                            <a:schemeClr val="bg1"/>
                          </a:solidFill>
                        </a:rPr>
                        <a:t>V@0.55eV (V)</a:t>
                      </a:r>
                      <a:endParaRPr kumimoji="1" lang="ja-JP" altLang="en-US" sz="1800" b="1" kern="1200" dirty="0">
                        <a:solidFill>
                          <a:schemeClr val="bg1"/>
                        </a:solidFill>
                        <a:latin typeface="+mn-lt"/>
                        <a:ea typeface="+mn-ea"/>
                        <a:cs typeface="+mn-cs"/>
                      </a:endParaRPr>
                    </a:p>
                  </a:txBody>
                  <a:tcP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CC99"/>
                    </a:solidFill>
                  </a:tcPr>
                </a:tc>
                <a:tc>
                  <a:txBody>
                    <a:bodyPr/>
                    <a:lstStyle/>
                    <a:p>
                      <a:pPr algn="ctr"/>
                      <a:r>
                        <a:rPr kumimoji="1" lang="ja-JP" altLang="en-US" sz="1800" b="1" kern="1200" dirty="0" smtClean="0">
                          <a:solidFill>
                            <a:schemeClr val="bg1"/>
                          </a:solidFill>
                          <a:latin typeface="+mn-lt"/>
                          <a:ea typeface="+mn-ea"/>
                          <a:cs typeface="+mn-cs"/>
                        </a:rPr>
                        <a:t>実験値</a:t>
                      </a:r>
                      <a:r>
                        <a:rPr kumimoji="1" lang="en-US" altLang="ja-JP" sz="1800" b="1" kern="1200" dirty="0" smtClean="0">
                          <a:solidFill>
                            <a:schemeClr val="bg1"/>
                          </a:solidFill>
                          <a:latin typeface="+mn-lt"/>
                          <a:ea typeface="+mn-ea"/>
                          <a:cs typeface="+mn-cs"/>
                        </a:rPr>
                        <a:t>(V)</a:t>
                      </a:r>
                      <a:endParaRPr kumimoji="1" lang="ja-JP" altLang="en-US" sz="1800" b="1" kern="1200" dirty="0">
                        <a:solidFill>
                          <a:schemeClr val="bg1"/>
                        </a:solidFill>
                        <a:latin typeface="+mn-lt"/>
                        <a:ea typeface="+mn-ea"/>
                        <a:cs typeface="+mn-cs"/>
                      </a:endParaRPr>
                    </a:p>
                  </a:txBody>
                  <a:tcP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CC99"/>
                    </a:solidFill>
                  </a:tcPr>
                </a:tc>
              </a:tr>
              <a:tr h="370840">
                <a:tc>
                  <a:txBody>
                    <a:bodyPr/>
                    <a:lstStyle>
                      <a:lvl1pPr marL="0" algn="l" defTabSz="914400" rtl="0" eaLnBrk="1" latinLnBrk="0" hangingPunct="1">
                        <a:defRPr kumimoji="1" sz="1800" kern="1200">
                          <a:solidFill>
                            <a:schemeClr val="dk1"/>
                          </a:solidFill>
                          <a:latin typeface="Arial"/>
                          <a:ea typeface="ＭＳ ゴシック"/>
                        </a:defRPr>
                      </a:lvl1pPr>
                      <a:lvl2pPr marL="457200" algn="l" defTabSz="914400" rtl="0" eaLnBrk="1" latinLnBrk="0" hangingPunct="1">
                        <a:defRPr kumimoji="1" sz="1800" kern="1200">
                          <a:solidFill>
                            <a:schemeClr val="dk1"/>
                          </a:solidFill>
                          <a:latin typeface="Arial"/>
                          <a:ea typeface="ＭＳ ゴシック"/>
                        </a:defRPr>
                      </a:lvl2pPr>
                      <a:lvl3pPr marL="914400" algn="l" defTabSz="914400" rtl="0" eaLnBrk="1" latinLnBrk="0" hangingPunct="1">
                        <a:defRPr kumimoji="1" sz="1800" kern="1200">
                          <a:solidFill>
                            <a:schemeClr val="dk1"/>
                          </a:solidFill>
                          <a:latin typeface="Arial"/>
                          <a:ea typeface="ＭＳ ゴシック"/>
                        </a:defRPr>
                      </a:lvl3pPr>
                      <a:lvl4pPr marL="1371600" algn="l" defTabSz="914400" rtl="0" eaLnBrk="1" latinLnBrk="0" hangingPunct="1">
                        <a:defRPr kumimoji="1" sz="1800" kern="1200">
                          <a:solidFill>
                            <a:schemeClr val="dk1"/>
                          </a:solidFill>
                          <a:latin typeface="Arial"/>
                          <a:ea typeface="ＭＳ ゴシック"/>
                        </a:defRPr>
                      </a:lvl4pPr>
                      <a:lvl5pPr marL="1828800" algn="l" defTabSz="914400" rtl="0" eaLnBrk="1" latinLnBrk="0" hangingPunct="1">
                        <a:defRPr kumimoji="1" sz="1800" kern="1200">
                          <a:solidFill>
                            <a:schemeClr val="dk1"/>
                          </a:solidFill>
                          <a:latin typeface="Arial"/>
                          <a:ea typeface="ＭＳ ゴシック"/>
                        </a:defRPr>
                      </a:lvl5pPr>
                      <a:lvl6pPr marL="2286000" algn="l" defTabSz="914400" rtl="0" eaLnBrk="1" latinLnBrk="0" hangingPunct="1">
                        <a:defRPr kumimoji="1" sz="1800" kern="1200">
                          <a:solidFill>
                            <a:schemeClr val="dk1"/>
                          </a:solidFill>
                          <a:latin typeface="Arial"/>
                          <a:ea typeface="ＭＳ ゴシック"/>
                        </a:defRPr>
                      </a:lvl6pPr>
                      <a:lvl7pPr marL="2743200" algn="l" defTabSz="914400" rtl="0" eaLnBrk="1" latinLnBrk="0" hangingPunct="1">
                        <a:defRPr kumimoji="1" sz="1800" kern="1200">
                          <a:solidFill>
                            <a:schemeClr val="dk1"/>
                          </a:solidFill>
                          <a:latin typeface="Arial"/>
                          <a:ea typeface="ＭＳ ゴシック"/>
                        </a:defRPr>
                      </a:lvl7pPr>
                      <a:lvl8pPr marL="3200400" algn="l" defTabSz="914400" rtl="0" eaLnBrk="1" latinLnBrk="0" hangingPunct="1">
                        <a:defRPr kumimoji="1" sz="1800" kern="1200">
                          <a:solidFill>
                            <a:schemeClr val="dk1"/>
                          </a:solidFill>
                          <a:latin typeface="Arial"/>
                          <a:ea typeface="ＭＳ ゴシック"/>
                        </a:defRPr>
                      </a:lvl8pPr>
                      <a:lvl9pPr marL="3657600" algn="l" defTabSz="914400" rtl="0" eaLnBrk="1" latinLnBrk="0" hangingPunct="1">
                        <a:defRPr kumimoji="1" sz="1800" kern="1200">
                          <a:solidFill>
                            <a:schemeClr val="dk1"/>
                          </a:solidFill>
                          <a:latin typeface="Arial"/>
                          <a:ea typeface="ＭＳ ゴシック"/>
                        </a:defRPr>
                      </a:lvl9pPr>
                    </a:lstStyle>
                    <a:p>
                      <a:r>
                        <a:rPr kumimoji="1" lang="en-US" altLang="ja-JP" sz="1800" dirty="0" smtClean="0"/>
                        <a:t>Si(2.0)</a:t>
                      </a:r>
                      <a:endParaRPr kumimoji="1" lang="ja-JP" altLang="en-US" sz="1800" dirty="0">
                        <a:latin typeface="Times New Roman" pitchFamily="18" charset="0"/>
                        <a:cs typeface="Times New Roman" pitchFamily="18" charset="0"/>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kumimoji="1" sz="1800" kern="1200">
                          <a:solidFill>
                            <a:schemeClr val="dk1"/>
                          </a:solidFill>
                          <a:latin typeface="Arial"/>
                          <a:ea typeface="ＭＳ ゴシック"/>
                        </a:defRPr>
                      </a:lvl1pPr>
                      <a:lvl2pPr marL="457200" algn="l" defTabSz="914400" rtl="0" eaLnBrk="1" latinLnBrk="0" hangingPunct="1">
                        <a:defRPr kumimoji="1" sz="1800" kern="1200">
                          <a:solidFill>
                            <a:schemeClr val="dk1"/>
                          </a:solidFill>
                          <a:latin typeface="Arial"/>
                          <a:ea typeface="ＭＳ ゴシック"/>
                        </a:defRPr>
                      </a:lvl2pPr>
                      <a:lvl3pPr marL="914400" algn="l" defTabSz="914400" rtl="0" eaLnBrk="1" latinLnBrk="0" hangingPunct="1">
                        <a:defRPr kumimoji="1" sz="1800" kern="1200">
                          <a:solidFill>
                            <a:schemeClr val="dk1"/>
                          </a:solidFill>
                          <a:latin typeface="Arial"/>
                          <a:ea typeface="ＭＳ ゴシック"/>
                        </a:defRPr>
                      </a:lvl3pPr>
                      <a:lvl4pPr marL="1371600" algn="l" defTabSz="914400" rtl="0" eaLnBrk="1" latinLnBrk="0" hangingPunct="1">
                        <a:defRPr kumimoji="1" sz="1800" kern="1200">
                          <a:solidFill>
                            <a:schemeClr val="dk1"/>
                          </a:solidFill>
                          <a:latin typeface="Arial"/>
                          <a:ea typeface="ＭＳ ゴシック"/>
                        </a:defRPr>
                      </a:lvl4pPr>
                      <a:lvl5pPr marL="1828800" algn="l" defTabSz="914400" rtl="0" eaLnBrk="1" latinLnBrk="0" hangingPunct="1">
                        <a:defRPr kumimoji="1" sz="1800" kern="1200">
                          <a:solidFill>
                            <a:schemeClr val="dk1"/>
                          </a:solidFill>
                          <a:latin typeface="Arial"/>
                          <a:ea typeface="ＭＳ ゴシック"/>
                        </a:defRPr>
                      </a:lvl5pPr>
                      <a:lvl6pPr marL="2286000" algn="l" defTabSz="914400" rtl="0" eaLnBrk="1" latinLnBrk="0" hangingPunct="1">
                        <a:defRPr kumimoji="1" sz="1800" kern="1200">
                          <a:solidFill>
                            <a:schemeClr val="dk1"/>
                          </a:solidFill>
                          <a:latin typeface="Arial"/>
                          <a:ea typeface="ＭＳ ゴシック"/>
                        </a:defRPr>
                      </a:lvl6pPr>
                      <a:lvl7pPr marL="2743200" algn="l" defTabSz="914400" rtl="0" eaLnBrk="1" latinLnBrk="0" hangingPunct="1">
                        <a:defRPr kumimoji="1" sz="1800" kern="1200">
                          <a:solidFill>
                            <a:schemeClr val="dk1"/>
                          </a:solidFill>
                          <a:latin typeface="Arial"/>
                          <a:ea typeface="ＭＳ ゴシック"/>
                        </a:defRPr>
                      </a:lvl7pPr>
                      <a:lvl8pPr marL="3200400" algn="l" defTabSz="914400" rtl="0" eaLnBrk="1" latinLnBrk="0" hangingPunct="1">
                        <a:defRPr kumimoji="1" sz="1800" kern="1200">
                          <a:solidFill>
                            <a:schemeClr val="dk1"/>
                          </a:solidFill>
                          <a:latin typeface="Arial"/>
                          <a:ea typeface="ＭＳ ゴシック"/>
                        </a:defRPr>
                      </a:lvl8pPr>
                      <a:lvl9pPr marL="3657600" algn="l" defTabSz="914400" rtl="0" eaLnBrk="1" latinLnBrk="0" hangingPunct="1">
                        <a:defRPr kumimoji="1" sz="1800" kern="1200">
                          <a:solidFill>
                            <a:schemeClr val="dk1"/>
                          </a:solidFill>
                          <a:latin typeface="Arial"/>
                          <a:ea typeface="ＭＳ ゴシック"/>
                        </a:defRPr>
                      </a:lvl9pPr>
                    </a:lstStyle>
                    <a:p>
                      <a:r>
                        <a:rPr kumimoji="1" lang="en-US" altLang="ja-JP" sz="1800" dirty="0" err="1" smtClean="0"/>
                        <a:t>Ge</a:t>
                      </a:r>
                      <a:r>
                        <a:rPr kumimoji="1" lang="en-US" altLang="ja-JP" sz="1800" dirty="0" smtClean="0"/>
                        <a:t>(1.9)</a:t>
                      </a:r>
                      <a:endParaRPr kumimoji="1" lang="ja-JP" altLang="en-US" sz="1800" dirty="0">
                        <a:latin typeface="Times New Roman" pitchFamily="18" charset="0"/>
                        <a:cs typeface="Times New Roman" pitchFamily="18" charset="0"/>
                      </a:endParaRPr>
                    </a:p>
                  </a:txBody>
                  <a:tcPr>
                    <a:lnL w="12700" cmpd="sng">
                      <a:solidFill>
                        <a:srgbClr val="FFFFFF"/>
                      </a:solidFill>
                    </a:lnL>
                    <a:lnR w="12700" cap="flat" cmpd="sng" algn="ctr">
                      <a:solidFill>
                        <a:srgbClr val="FFFFFF"/>
                      </a:solidFill>
                      <a:prstDash val="solid"/>
                      <a:round/>
                      <a:headEnd type="none" w="med" len="med"/>
                      <a:tailEnd type="none" w="med" len="med"/>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p>
                      <a:pPr marL="0" algn="ctr" defTabSz="914400" rtl="0" eaLnBrk="1" latinLnBrk="0" hangingPunct="1"/>
                      <a:r>
                        <a:rPr kumimoji="1" lang="en-US" altLang="ja-JP" sz="1800" kern="1200" dirty="0" smtClean="0">
                          <a:solidFill>
                            <a:srgbClr val="FF0000"/>
                          </a:solidFill>
                          <a:latin typeface="+mn-lt"/>
                          <a:ea typeface="+mn-ea"/>
                          <a:cs typeface="+mn-cs"/>
                        </a:rPr>
                        <a:t>-0.801</a:t>
                      </a:r>
                    </a:p>
                  </a:txBody>
                  <a:tcPr>
                    <a:lnL w="12700" cmpd="sng">
                      <a:solidFill>
                        <a:srgbClr val="FFFFFF"/>
                      </a:solidFill>
                    </a:lnL>
                    <a:lnR w="12700" cap="flat" cmpd="sng" algn="ctr">
                      <a:solidFill>
                        <a:srgbClr val="FFFFFF"/>
                      </a:solidFill>
                      <a:prstDash val="solid"/>
                      <a:round/>
                      <a:headEnd type="none" w="med" len="med"/>
                      <a:tailEnd type="none" w="med" len="med"/>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p>
                      <a:pPr marL="0" algn="ctr" defTabSz="914400" rtl="0" eaLnBrk="1" latinLnBrk="0" hangingPunct="1"/>
                      <a:r>
                        <a:rPr kumimoji="1" lang="en-US" altLang="ja-JP" sz="1800" kern="1200" dirty="0" smtClean="0">
                          <a:solidFill>
                            <a:srgbClr val="FF0000"/>
                          </a:solidFill>
                          <a:latin typeface="+mn-lt"/>
                          <a:ea typeface="+mn-ea"/>
                          <a:cs typeface="+mn-cs"/>
                        </a:rPr>
                        <a:t>-0.4</a:t>
                      </a:r>
                      <a:r>
                        <a:rPr kumimoji="1" lang="ja-JP" altLang="en-US" sz="1800" kern="1200" dirty="0" smtClean="0">
                          <a:solidFill>
                            <a:srgbClr val="FF0000"/>
                          </a:solidFill>
                          <a:latin typeface="+mn-lt"/>
                          <a:ea typeface="+mn-ea"/>
                          <a:cs typeface="+mn-cs"/>
                        </a:rPr>
                        <a:t>～</a:t>
                      </a:r>
                      <a:r>
                        <a:rPr kumimoji="1" lang="en-US" altLang="ja-JP" sz="1800" kern="1200" dirty="0" smtClean="0">
                          <a:solidFill>
                            <a:srgbClr val="FF0000"/>
                          </a:solidFill>
                          <a:latin typeface="+mn-lt"/>
                          <a:ea typeface="+mn-ea"/>
                          <a:cs typeface="+mn-cs"/>
                        </a:rPr>
                        <a:t>0</a:t>
                      </a:r>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CC99">
                        <a:tint val="40000"/>
                      </a:srgbClr>
                    </a:solidFill>
                  </a:tcPr>
                </a:tc>
              </a:tr>
              <a:tr h="370840">
                <a:tc>
                  <a:txBody>
                    <a:bodyPr/>
                    <a:lstStyle>
                      <a:lvl1pPr marL="0" algn="l" defTabSz="914400" rtl="0" eaLnBrk="1" latinLnBrk="0" hangingPunct="1">
                        <a:defRPr kumimoji="1" sz="1800" kern="1200">
                          <a:solidFill>
                            <a:schemeClr val="dk1"/>
                          </a:solidFill>
                          <a:latin typeface="Arial"/>
                          <a:ea typeface="ＭＳ ゴシック"/>
                        </a:defRPr>
                      </a:lvl1pPr>
                      <a:lvl2pPr marL="457200" algn="l" defTabSz="914400" rtl="0" eaLnBrk="1" latinLnBrk="0" hangingPunct="1">
                        <a:defRPr kumimoji="1" sz="1800" kern="1200">
                          <a:solidFill>
                            <a:schemeClr val="dk1"/>
                          </a:solidFill>
                          <a:latin typeface="Arial"/>
                          <a:ea typeface="ＭＳ ゴシック"/>
                        </a:defRPr>
                      </a:lvl2pPr>
                      <a:lvl3pPr marL="914400" algn="l" defTabSz="914400" rtl="0" eaLnBrk="1" latinLnBrk="0" hangingPunct="1">
                        <a:defRPr kumimoji="1" sz="1800" kern="1200">
                          <a:solidFill>
                            <a:schemeClr val="dk1"/>
                          </a:solidFill>
                          <a:latin typeface="Arial"/>
                          <a:ea typeface="ＭＳ ゴシック"/>
                        </a:defRPr>
                      </a:lvl3pPr>
                      <a:lvl4pPr marL="1371600" algn="l" defTabSz="914400" rtl="0" eaLnBrk="1" latinLnBrk="0" hangingPunct="1">
                        <a:defRPr kumimoji="1" sz="1800" kern="1200">
                          <a:solidFill>
                            <a:schemeClr val="dk1"/>
                          </a:solidFill>
                          <a:latin typeface="Arial"/>
                          <a:ea typeface="ＭＳ ゴシック"/>
                        </a:defRPr>
                      </a:lvl4pPr>
                      <a:lvl5pPr marL="1828800" algn="l" defTabSz="914400" rtl="0" eaLnBrk="1" latinLnBrk="0" hangingPunct="1">
                        <a:defRPr kumimoji="1" sz="1800" kern="1200">
                          <a:solidFill>
                            <a:schemeClr val="dk1"/>
                          </a:solidFill>
                          <a:latin typeface="Arial"/>
                          <a:ea typeface="ＭＳ ゴシック"/>
                        </a:defRPr>
                      </a:lvl5pPr>
                      <a:lvl6pPr marL="2286000" algn="l" defTabSz="914400" rtl="0" eaLnBrk="1" latinLnBrk="0" hangingPunct="1">
                        <a:defRPr kumimoji="1" sz="1800" kern="1200">
                          <a:solidFill>
                            <a:schemeClr val="dk1"/>
                          </a:solidFill>
                          <a:latin typeface="Arial"/>
                          <a:ea typeface="ＭＳ ゴシック"/>
                        </a:defRPr>
                      </a:lvl6pPr>
                      <a:lvl7pPr marL="2743200" algn="l" defTabSz="914400" rtl="0" eaLnBrk="1" latinLnBrk="0" hangingPunct="1">
                        <a:defRPr kumimoji="1" sz="1800" kern="1200">
                          <a:solidFill>
                            <a:schemeClr val="dk1"/>
                          </a:solidFill>
                          <a:latin typeface="Arial"/>
                          <a:ea typeface="ＭＳ ゴシック"/>
                        </a:defRPr>
                      </a:lvl7pPr>
                      <a:lvl8pPr marL="3200400" algn="l" defTabSz="914400" rtl="0" eaLnBrk="1" latinLnBrk="0" hangingPunct="1">
                        <a:defRPr kumimoji="1" sz="1800" kern="1200">
                          <a:solidFill>
                            <a:schemeClr val="dk1"/>
                          </a:solidFill>
                          <a:latin typeface="Arial"/>
                          <a:ea typeface="ＭＳ ゴシック"/>
                        </a:defRPr>
                      </a:lvl8pPr>
                      <a:lvl9pPr marL="3657600" algn="l" defTabSz="914400" rtl="0" eaLnBrk="1" latinLnBrk="0" hangingPunct="1">
                        <a:defRPr kumimoji="1" sz="1800" kern="1200">
                          <a:solidFill>
                            <a:schemeClr val="dk1"/>
                          </a:solidFill>
                          <a:latin typeface="Arial"/>
                          <a:ea typeface="ＭＳ ゴシック"/>
                        </a:defRPr>
                      </a:lvl9pPr>
                    </a:lstStyle>
                    <a:p>
                      <a:r>
                        <a:rPr kumimoji="1" lang="en-US" altLang="ja-JP" sz="1800" dirty="0" err="1" smtClean="0"/>
                        <a:t>Ge</a:t>
                      </a:r>
                      <a:r>
                        <a:rPr kumimoji="1" lang="en-US" altLang="ja-JP" sz="1800" dirty="0" smtClean="0"/>
                        <a:t>(1.9)</a:t>
                      </a:r>
                      <a:endParaRPr kumimoji="1" lang="ja-JP" altLang="en-US" sz="1800" dirty="0">
                        <a:latin typeface="Times New Roman" pitchFamily="18" charset="0"/>
                        <a:cs typeface="Times New Roman" pitchFamily="18"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kumimoji="1" sz="1800" kern="1200">
                          <a:solidFill>
                            <a:schemeClr val="dk1"/>
                          </a:solidFill>
                          <a:latin typeface="Arial"/>
                          <a:ea typeface="ＭＳ ゴシック"/>
                        </a:defRPr>
                      </a:lvl1pPr>
                      <a:lvl2pPr marL="457200" algn="l" defTabSz="914400" rtl="0" eaLnBrk="1" latinLnBrk="0" hangingPunct="1">
                        <a:defRPr kumimoji="1" sz="1800" kern="1200">
                          <a:solidFill>
                            <a:schemeClr val="dk1"/>
                          </a:solidFill>
                          <a:latin typeface="Arial"/>
                          <a:ea typeface="ＭＳ ゴシック"/>
                        </a:defRPr>
                      </a:lvl2pPr>
                      <a:lvl3pPr marL="914400" algn="l" defTabSz="914400" rtl="0" eaLnBrk="1" latinLnBrk="0" hangingPunct="1">
                        <a:defRPr kumimoji="1" sz="1800" kern="1200">
                          <a:solidFill>
                            <a:schemeClr val="dk1"/>
                          </a:solidFill>
                          <a:latin typeface="Arial"/>
                          <a:ea typeface="ＭＳ ゴシック"/>
                        </a:defRPr>
                      </a:lvl3pPr>
                      <a:lvl4pPr marL="1371600" algn="l" defTabSz="914400" rtl="0" eaLnBrk="1" latinLnBrk="0" hangingPunct="1">
                        <a:defRPr kumimoji="1" sz="1800" kern="1200">
                          <a:solidFill>
                            <a:schemeClr val="dk1"/>
                          </a:solidFill>
                          <a:latin typeface="Arial"/>
                          <a:ea typeface="ＭＳ ゴシック"/>
                        </a:defRPr>
                      </a:lvl4pPr>
                      <a:lvl5pPr marL="1828800" algn="l" defTabSz="914400" rtl="0" eaLnBrk="1" latinLnBrk="0" hangingPunct="1">
                        <a:defRPr kumimoji="1" sz="1800" kern="1200">
                          <a:solidFill>
                            <a:schemeClr val="dk1"/>
                          </a:solidFill>
                          <a:latin typeface="Arial"/>
                          <a:ea typeface="ＭＳ ゴシック"/>
                        </a:defRPr>
                      </a:lvl5pPr>
                      <a:lvl6pPr marL="2286000" algn="l" defTabSz="914400" rtl="0" eaLnBrk="1" latinLnBrk="0" hangingPunct="1">
                        <a:defRPr kumimoji="1" sz="1800" kern="1200">
                          <a:solidFill>
                            <a:schemeClr val="dk1"/>
                          </a:solidFill>
                          <a:latin typeface="Arial"/>
                          <a:ea typeface="ＭＳ ゴシック"/>
                        </a:defRPr>
                      </a:lvl6pPr>
                      <a:lvl7pPr marL="2743200" algn="l" defTabSz="914400" rtl="0" eaLnBrk="1" latinLnBrk="0" hangingPunct="1">
                        <a:defRPr kumimoji="1" sz="1800" kern="1200">
                          <a:solidFill>
                            <a:schemeClr val="dk1"/>
                          </a:solidFill>
                          <a:latin typeface="Arial"/>
                          <a:ea typeface="ＭＳ ゴシック"/>
                        </a:defRPr>
                      </a:lvl7pPr>
                      <a:lvl8pPr marL="3200400" algn="l" defTabSz="914400" rtl="0" eaLnBrk="1" latinLnBrk="0" hangingPunct="1">
                        <a:defRPr kumimoji="1" sz="1800" kern="1200">
                          <a:solidFill>
                            <a:schemeClr val="dk1"/>
                          </a:solidFill>
                          <a:latin typeface="Arial"/>
                          <a:ea typeface="ＭＳ ゴシック"/>
                        </a:defRPr>
                      </a:lvl8pPr>
                      <a:lvl9pPr marL="3657600" algn="l" defTabSz="914400" rtl="0" eaLnBrk="1" latinLnBrk="0" hangingPunct="1">
                        <a:defRPr kumimoji="1" sz="1800" kern="1200">
                          <a:solidFill>
                            <a:schemeClr val="dk1"/>
                          </a:solidFill>
                          <a:latin typeface="Arial"/>
                          <a:ea typeface="ＭＳ ゴシック"/>
                        </a:defRPr>
                      </a:lvl9pPr>
                    </a:lstStyle>
                    <a:p>
                      <a:r>
                        <a:rPr kumimoji="1" lang="en-US" altLang="ja-JP" sz="1800" dirty="0" smtClean="0"/>
                        <a:t>Si(2.0)</a:t>
                      </a:r>
                      <a:endParaRPr kumimoji="1" lang="ja-JP" altLang="en-US" sz="1800" dirty="0">
                        <a:latin typeface="Times New Roman" pitchFamily="18" charset="0"/>
                        <a:cs typeface="Times New Roman" pitchFamily="18" charset="0"/>
                      </a:endParaRPr>
                    </a:p>
                  </a:txBody>
                  <a:tcP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p>
                      <a:pPr marL="0" algn="ctr" defTabSz="914400" rtl="0" eaLnBrk="1" latinLnBrk="0" hangingPunct="1"/>
                      <a:r>
                        <a:rPr kumimoji="1" lang="en-US" altLang="ja-JP" sz="1800" kern="1200" dirty="0" smtClean="0">
                          <a:solidFill>
                            <a:srgbClr val="0000FF"/>
                          </a:solidFill>
                          <a:latin typeface="+mn-lt"/>
                          <a:ea typeface="+mn-ea"/>
                          <a:cs typeface="+mn-cs"/>
                        </a:rPr>
                        <a:t>+4.444</a:t>
                      </a:r>
                      <a:endParaRPr kumimoji="1" lang="ja-JP" altLang="en-US" sz="1800" kern="1200" dirty="0">
                        <a:solidFill>
                          <a:srgbClr val="0000FF"/>
                        </a:solidFill>
                        <a:latin typeface="+mn-lt"/>
                        <a:ea typeface="+mn-ea"/>
                        <a:cs typeface="+mn-cs"/>
                      </a:endParaRPr>
                    </a:p>
                  </a:txBody>
                  <a:tcP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p>
                      <a:pPr marL="0" algn="ctr" defTabSz="914400" rtl="0" eaLnBrk="1" latinLnBrk="0" hangingPunct="1"/>
                      <a:r>
                        <a:rPr kumimoji="1" lang="en-US" altLang="ja-JP" sz="1800" kern="1200" dirty="0" smtClean="0">
                          <a:solidFill>
                            <a:srgbClr val="0000FF"/>
                          </a:solidFill>
                          <a:latin typeface="+mn-lt"/>
                          <a:ea typeface="+mn-ea"/>
                          <a:cs typeface="+mn-cs"/>
                        </a:rPr>
                        <a:t>0.4</a:t>
                      </a:r>
                      <a:r>
                        <a:rPr kumimoji="1" lang="ja-JP" altLang="en-US" sz="1800" kern="1200" dirty="0" smtClean="0">
                          <a:solidFill>
                            <a:srgbClr val="0000FF"/>
                          </a:solidFill>
                          <a:latin typeface="+mn-lt"/>
                          <a:ea typeface="+mn-ea"/>
                          <a:cs typeface="+mn-cs"/>
                        </a:rPr>
                        <a:t>～</a:t>
                      </a:r>
                      <a:r>
                        <a:rPr kumimoji="1" lang="en-US" altLang="ja-JP" sz="1800" kern="1200" dirty="0" smtClean="0">
                          <a:solidFill>
                            <a:srgbClr val="0000FF"/>
                          </a:solidFill>
                          <a:latin typeface="+mn-lt"/>
                          <a:ea typeface="+mn-ea"/>
                          <a:cs typeface="+mn-cs"/>
                        </a:rPr>
                        <a:t>1.2</a:t>
                      </a:r>
                      <a:endParaRPr kumimoji="1" lang="ja-JP" altLang="en-US" sz="1800" kern="1200" dirty="0">
                        <a:solidFill>
                          <a:srgbClr val="0000FF"/>
                        </a:solidFill>
                        <a:latin typeface="+mn-lt"/>
                        <a:ea typeface="+mn-ea"/>
                        <a:cs typeface="+mn-cs"/>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CC99">
                        <a:tint val="20000"/>
                      </a:srgbClr>
                    </a:solidFill>
                  </a:tcPr>
                </a:tc>
              </a:tr>
              <a:tr h="370840">
                <a:tc>
                  <a:txBody>
                    <a:bodyPr/>
                    <a:lstStyle>
                      <a:lvl1pPr marL="0" algn="l" defTabSz="914400" rtl="0" eaLnBrk="1" latinLnBrk="0" hangingPunct="1">
                        <a:defRPr kumimoji="1" sz="1800" kern="1200">
                          <a:solidFill>
                            <a:schemeClr val="dk1"/>
                          </a:solidFill>
                          <a:latin typeface="Arial"/>
                          <a:ea typeface="ＭＳ ゴシック"/>
                        </a:defRPr>
                      </a:lvl1pPr>
                      <a:lvl2pPr marL="457200" algn="l" defTabSz="914400" rtl="0" eaLnBrk="1" latinLnBrk="0" hangingPunct="1">
                        <a:defRPr kumimoji="1" sz="1800" kern="1200">
                          <a:solidFill>
                            <a:schemeClr val="dk1"/>
                          </a:solidFill>
                          <a:latin typeface="Arial"/>
                          <a:ea typeface="ＭＳ ゴシック"/>
                        </a:defRPr>
                      </a:lvl2pPr>
                      <a:lvl3pPr marL="914400" algn="l" defTabSz="914400" rtl="0" eaLnBrk="1" latinLnBrk="0" hangingPunct="1">
                        <a:defRPr kumimoji="1" sz="1800" kern="1200">
                          <a:solidFill>
                            <a:schemeClr val="dk1"/>
                          </a:solidFill>
                          <a:latin typeface="Arial"/>
                          <a:ea typeface="ＭＳ ゴシック"/>
                        </a:defRPr>
                      </a:lvl3pPr>
                      <a:lvl4pPr marL="1371600" algn="l" defTabSz="914400" rtl="0" eaLnBrk="1" latinLnBrk="0" hangingPunct="1">
                        <a:defRPr kumimoji="1" sz="1800" kern="1200">
                          <a:solidFill>
                            <a:schemeClr val="dk1"/>
                          </a:solidFill>
                          <a:latin typeface="Arial"/>
                          <a:ea typeface="ＭＳ ゴシック"/>
                        </a:defRPr>
                      </a:lvl4pPr>
                      <a:lvl5pPr marL="1828800" algn="l" defTabSz="914400" rtl="0" eaLnBrk="1" latinLnBrk="0" hangingPunct="1">
                        <a:defRPr kumimoji="1" sz="1800" kern="1200">
                          <a:solidFill>
                            <a:schemeClr val="dk1"/>
                          </a:solidFill>
                          <a:latin typeface="Arial"/>
                          <a:ea typeface="ＭＳ ゴシック"/>
                        </a:defRPr>
                      </a:lvl5pPr>
                      <a:lvl6pPr marL="2286000" algn="l" defTabSz="914400" rtl="0" eaLnBrk="1" latinLnBrk="0" hangingPunct="1">
                        <a:defRPr kumimoji="1" sz="1800" kern="1200">
                          <a:solidFill>
                            <a:schemeClr val="dk1"/>
                          </a:solidFill>
                          <a:latin typeface="Arial"/>
                          <a:ea typeface="ＭＳ ゴシック"/>
                        </a:defRPr>
                      </a:lvl6pPr>
                      <a:lvl7pPr marL="2743200" algn="l" defTabSz="914400" rtl="0" eaLnBrk="1" latinLnBrk="0" hangingPunct="1">
                        <a:defRPr kumimoji="1" sz="1800" kern="1200">
                          <a:solidFill>
                            <a:schemeClr val="dk1"/>
                          </a:solidFill>
                          <a:latin typeface="Arial"/>
                          <a:ea typeface="ＭＳ ゴシック"/>
                        </a:defRPr>
                      </a:lvl7pPr>
                      <a:lvl8pPr marL="3200400" algn="l" defTabSz="914400" rtl="0" eaLnBrk="1" latinLnBrk="0" hangingPunct="1">
                        <a:defRPr kumimoji="1" sz="1800" kern="1200">
                          <a:solidFill>
                            <a:schemeClr val="dk1"/>
                          </a:solidFill>
                          <a:latin typeface="Arial"/>
                          <a:ea typeface="ＭＳ ゴシック"/>
                        </a:defRPr>
                      </a:lvl8pPr>
                      <a:lvl9pPr marL="3657600" algn="l" defTabSz="914400" rtl="0" eaLnBrk="1" latinLnBrk="0" hangingPunct="1">
                        <a:defRPr kumimoji="1" sz="1800" kern="1200">
                          <a:solidFill>
                            <a:schemeClr val="dk1"/>
                          </a:solidFill>
                          <a:latin typeface="Arial"/>
                          <a:ea typeface="ＭＳ ゴシック"/>
                        </a:defRPr>
                      </a:lvl9pPr>
                    </a:lstStyle>
                    <a:p>
                      <a:r>
                        <a:rPr kumimoji="1" lang="en-US" altLang="ja-JP" sz="1800" dirty="0" err="1" smtClean="0"/>
                        <a:t>Sn</a:t>
                      </a:r>
                      <a:r>
                        <a:rPr kumimoji="1" lang="en-US" altLang="ja-JP" sz="1800" dirty="0" smtClean="0"/>
                        <a:t>(1.8)</a:t>
                      </a:r>
                      <a:endParaRPr kumimoji="1" lang="ja-JP" altLang="en-US" sz="1800" dirty="0">
                        <a:latin typeface="Times New Roman" pitchFamily="18" charset="0"/>
                        <a:cs typeface="Times New Roman" pitchFamily="18"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kumimoji="1" sz="1800" kern="1200">
                          <a:solidFill>
                            <a:schemeClr val="dk1"/>
                          </a:solidFill>
                          <a:latin typeface="Arial"/>
                          <a:ea typeface="ＭＳ ゴシック"/>
                        </a:defRPr>
                      </a:lvl1pPr>
                      <a:lvl2pPr marL="457200" algn="l" defTabSz="914400" rtl="0" eaLnBrk="1" latinLnBrk="0" hangingPunct="1">
                        <a:defRPr kumimoji="1" sz="1800" kern="1200">
                          <a:solidFill>
                            <a:schemeClr val="dk1"/>
                          </a:solidFill>
                          <a:latin typeface="Arial"/>
                          <a:ea typeface="ＭＳ ゴシック"/>
                        </a:defRPr>
                      </a:lvl2pPr>
                      <a:lvl3pPr marL="914400" algn="l" defTabSz="914400" rtl="0" eaLnBrk="1" latinLnBrk="0" hangingPunct="1">
                        <a:defRPr kumimoji="1" sz="1800" kern="1200">
                          <a:solidFill>
                            <a:schemeClr val="dk1"/>
                          </a:solidFill>
                          <a:latin typeface="Arial"/>
                          <a:ea typeface="ＭＳ ゴシック"/>
                        </a:defRPr>
                      </a:lvl3pPr>
                      <a:lvl4pPr marL="1371600" algn="l" defTabSz="914400" rtl="0" eaLnBrk="1" latinLnBrk="0" hangingPunct="1">
                        <a:defRPr kumimoji="1" sz="1800" kern="1200">
                          <a:solidFill>
                            <a:schemeClr val="dk1"/>
                          </a:solidFill>
                          <a:latin typeface="Arial"/>
                          <a:ea typeface="ＭＳ ゴシック"/>
                        </a:defRPr>
                      </a:lvl4pPr>
                      <a:lvl5pPr marL="1828800" algn="l" defTabSz="914400" rtl="0" eaLnBrk="1" latinLnBrk="0" hangingPunct="1">
                        <a:defRPr kumimoji="1" sz="1800" kern="1200">
                          <a:solidFill>
                            <a:schemeClr val="dk1"/>
                          </a:solidFill>
                          <a:latin typeface="Arial"/>
                          <a:ea typeface="ＭＳ ゴシック"/>
                        </a:defRPr>
                      </a:lvl5pPr>
                      <a:lvl6pPr marL="2286000" algn="l" defTabSz="914400" rtl="0" eaLnBrk="1" latinLnBrk="0" hangingPunct="1">
                        <a:defRPr kumimoji="1" sz="1800" kern="1200">
                          <a:solidFill>
                            <a:schemeClr val="dk1"/>
                          </a:solidFill>
                          <a:latin typeface="Arial"/>
                          <a:ea typeface="ＭＳ ゴシック"/>
                        </a:defRPr>
                      </a:lvl6pPr>
                      <a:lvl7pPr marL="2743200" algn="l" defTabSz="914400" rtl="0" eaLnBrk="1" latinLnBrk="0" hangingPunct="1">
                        <a:defRPr kumimoji="1" sz="1800" kern="1200">
                          <a:solidFill>
                            <a:schemeClr val="dk1"/>
                          </a:solidFill>
                          <a:latin typeface="Arial"/>
                          <a:ea typeface="ＭＳ ゴシック"/>
                        </a:defRPr>
                      </a:lvl7pPr>
                      <a:lvl8pPr marL="3200400" algn="l" defTabSz="914400" rtl="0" eaLnBrk="1" latinLnBrk="0" hangingPunct="1">
                        <a:defRPr kumimoji="1" sz="1800" kern="1200">
                          <a:solidFill>
                            <a:schemeClr val="dk1"/>
                          </a:solidFill>
                          <a:latin typeface="Arial"/>
                          <a:ea typeface="ＭＳ ゴシック"/>
                        </a:defRPr>
                      </a:lvl8pPr>
                      <a:lvl9pPr marL="3657600" algn="l" defTabSz="914400" rtl="0" eaLnBrk="1" latinLnBrk="0" hangingPunct="1">
                        <a:defRPr kumimoji="1" sz="1800" kern="1200">
                          <a:solidFill>
                            <a:schemeClr val="dk1"/>
                          </a:solidFill>
                          <a:latin typeface="Arial"/>
                          <a:ea typeface="ＭＳ ゴシック"/>
                        </a:defRPr>
                      </a:lvl9pPr>
                    </a:lstStyle>
                    <a:p>
                      <a:r>
                        <a:rPr kumimoji="1" lang="en-US" altLang="ja-JP" sz="1800" dirty="0" err="1" smtClean="0"/>
                        <a:t>Ge</a:t>
                      </a:r>
                      <a:r>
                        <a:rPr kumimoji="1" lang="en-US" altLang="ja-JP" sz="1800" dirty="0" smtClean="0"/>
                        <a:t>(1.9)</a:t>
                      </a:r>
                      <a:endParaRPr kumimoji="1" lang="ja-JP" altLang="en-US" sz="1800" dirty="0">
                        <a:latin typeface="Times New Roman" pitchFamily="18" charset="0"/>
                        <a:cs typeface="Times New Roman" pitchFamily="18" charset="0"/>
                      </a:endParaRPr>
                    </a:p>
                  </a:txBody>
                  <a:tcP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p>
                      <a:pPr marL="0" algn="ctr" defTabSz="914400" rtl="0" eaLnBrk="1" latinLnBrk="0" hangingPunct="1"/>
                      <a:r>
                        <a:rPr kumimoji="1" lang="en-US" altLang="ja-JP" sz="1800" kern="1200" dirty="0" smtClean="0">
                          <a:solidFill>
                            <a:srgbClr val="0000FF"/>
                          </a:solidFill>
                          <a:latin typeface="+mn-lt"/>
                          <a:ea typeface="+mn-ea"/>
                          <a:cs typeface="+mn-cs"/>
                        </a:rPr>
                        <a:t>+1.394</a:t>
                      </a:r>
                      <a:endParaRPr kumimoji="1" lang="ja-JP" altLang="en-US" sz="1800" kern="1200" dirty="0">
                        <a:solidFill>
                          <a:srgbClr val="0000FF"/>
                        </a:solidFill>
                        <a:latin typeface="+mn-lt"/>
                        <a:ea typeface="+mn-ea"/>
                        <a:cs typeface="+mn-cs"/>
                      </a:endParaRPr>
                    </a:p>
                  </a:txBody>
                  <a:tcP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p>
                      <a:pPr marL="0" algn="ctr" defTabSz="914400" rtl="0" eaLnBrk="1" latinLnBrk="0" hangingPunct="1"/>
                      <a:r>
                        <a:rPr kumimoji="1" lang="en-US" altLang="ja-JP" sz="1800" kern="1200" dirty="0" smtClean="0">
                          <a:solidFill>
                            <a:srgbClr val="0000FF"/>
                          </a:solidFill>
                          <a:latin typeface="+mn-lt"/>
                          <a:ea typeface="+mn-ea"/>
                          <a:cs typeface="+mn-cs"/>
                        </a:rPr>
                        <a:t>1.3</a:t>
                      </a:r>
                      <a:r>
                        <a:rPr kumimoji="1" lang="ja-JP" altLang="en-US" sz="1800" kern="1200" dirty="0" smtClean="0">
                          <a:solidFill>
                            <a:srgbClr val="0000FF"/>
                          </a:solidFill>
                          <a:latin typeface="+mn-lt"/>
                          <a:ea typeface="+mn-ea"/>
                          <a:cs typeface="+mn-cs"/>
                        </a:rPr>
                        <a:t>～</a:t>
                      </a:r>
                      <a:r>
                        <a:rPr kumimoji="1" lang="en-US" altLang="ja-JP" sz="1800" kern="1200" dirty="0" smtClean="0">
                          <a:solidFill>
                            <a:srgbClr val="0000FF"/>
                          </a:solidFill>
                          <a:latin typeface="+mn-lt"/>
                          <a:ea typeface="+mn-ea"/>
                          <a:cs typeface="+mn-cs"/>
                        </a:rPr>
                        <a:t>2.5</a:t>
                      </a:r>
                      <a:endParaRPr kumimoji="1" lang="ja-JP" altLang="en-US" sz="1800" kern="1200" dirty="0">
                        <a:solidFill>
                          <a:srgbClr val="0000FF"/>
                        </a:solidFill>
                        <a:latin typeface="+mn-lt"/>
                        <a:ea typeface="+mn-ea"/>
                        <a:cs typeface="+mn-cs"/>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CC99">
                        <a:tint val="40000"/>
                      </a:srgbClr>
                    </a:solidFill>
                  </a:tcPr>
                </a:tc>
              </a:tr>
              <a:tr h="370840">
                <a:tc>
                  <a:txBody>
                    <a:bodyPr/>
                    <a:lstStyle>
                      <a:lvl1pPr marL="0" algn="l" defTabSz="914400" rtl="0" eaLnBrk="1" latinLnBrk="0" hangingPunct="1">
                        <a:defRPr kumimoji="1" sz="1800" kern="1200">
                          <a:solidFill>
                            <a:schemeClr val="dk1"/>
                          </a:solidFill>
                          <a:latin typeface="Arial"/>
                          <a:ea typeface="ＭＳ ゴシック"/>
                        </a:defRPr>
                      </a:lvl1pPr>
                      <a:lvl2pPr marL="457200" algn="l" defTabSz="914400" rtl="0" eaLnBrk="1" latinLnBrk="0" hangingPunct="1">
                        <a:defRPr kumimoji="1" sz="1800" kern="1200">
                          <a:solidFill>
                            <a:schemeClr val="dk1"/>
                          </a:solidFill>
                          <a:latin typeface="Arial"/>
                          <a:ea typeface="ＭＳ ゴシック"/>
                        </a:defRPr>
                      </a:lvl2pPr>
                      <a:lvl3pPr marL="914400" algn="l" defTabSz="914400" rtl="0" eaLnBrk="1" latinLnBrk="0" hangingPunct="1">
                        <a:defRPr kumimoji="1" sz="1800" kern="1200">
                          <a:solidFill>
                            <a:schemeClr val="dk1"/>
                          </a:solidFill>
                          <a:latin typeface="Arial"/>
                          <a:ea typeface="ＭＳ ゴシック"/>
                        </a:defRPr>
                      </a:lvl3pPr>
                      <a:lvl4pPr marL="1371600" algn="l" defTabSz="914400" rtl="0" eaLnBrk="1" latinLnBrk="0" hangingPunct="1">
                        <a:defRPr kumimoji="1" sz="1800" kern="1200">
                          <a:solidFill>
                            <a:schemeClr val="dk1"/>
                          </a:solidFill>
                          <a:latin typeface="Arial"/>
                          <a:ea typeface="ＭＳ ゴシック"/>
                        </a:defRPr>
                      </a:lvl4pPr>
                      <a:lvl5pPr marL="1828800" algn="l" defTabSz="914400" rtl="0" eaLnBrk="1" latinLnBrk="0" hangingPunct="1">
                        <a:defRPr kumimoji="1" sz="1800" kern="1200">
                          <a:solidFill>
                            <a:schemeClr val="dk1"/>
                          </a:solidFill>
                          <a:latin typeface="Arial"/>
                          <a:ea typeface="ＭＳ ゴシック"/>
                        </a:defRPr>
                      </a:lvl5pPr>
                      <a:lvl6pPr marL="2286000" algn="l" defTabSz="914400" rtl="0" eaLnBrk="1" latinLnBrk="0" hangingPunct="1">
                        <a:defRPr kumimoji="1" sz="1800" kern="1200">
                          <a:solidFill>
                            <a:schemeClr val="dk1"/>
                          </a:solidFill>
                          <a:latin typeface="Arial"/>
                          <a:ea typeface="ＭＳ ゴシック"/>
                        </a:defRPr>
                      </a:lvl6pPr>
                      <a:lvl7pPr marL="2743200" algn="l" defTabSz="914400" rtl="0" eaLnBrk="1" latinLnBrk="0" hangingPunct="1">
                        <a:defRPr kumimoji="1" sz="1800" kern="1200">
                          <a:solidFill>
                            <a:schemeClr val="dk1"/>
                          </a:solidFill>
                          <a:latin typeface="Arial"/>
                          <a:ea typeface="ＭＳ ゴシック"/>
                        </a:defRPr>
                      </a:lvl7pPr>
                      <a:lvl8pPr marL="3200400" algn="l" defTabSz="914400" rtl="0" eaLnBrk="1" latinLnBrk="0" hangingPunct="1">
                        <a:defRPr kumimoji="1" sz="1800" kern="1200">
                          <a:solidFill>
                            <a:schemeClr val="dk1"/>
                          </a:solidFill>
                          <a:latin typeface="Arial"/>
                          <a:ea typeface="ＭＳ ゴシック"/>
                        </a:defRPr>
                      </a:lvl8pPr>
                      <a:lvl9pPr marL="3657600" algn="l" defTabSz="914400" rtl="0" eaLnBrk="1" latinLnBrk="0" hangingPunct="1">
                        <a:defRPr kumimoji="1" sz="1800" kern="1200">
                          <a:solidFill>
                            <a:schemeClr val="dk1"/>
                          </a:solidFill>
                          <a:latin typeface="Arial"/>
                          <a:ea typeface="ＭＳ ゴシック"/>
                        </a:defRPr>
                      </a:lvl9pPr>
                    </a:lstStyle>
                    <a:p>
                      <a:r>
                        <a:rPr kumimoji="1" lang="en-US" altLang="ja-JP" sz="1800" dirty="0" err="1" smtClean="0"/>
                        <a:t>Ge</a:t>
                      </a:r>
                      <a:r>
                        <a:rPr kumimoji="1" lang="en-US" altLang="ja-JP" sz="1800" dirty="0" smtClean="0"/>
                        <a:t>(1.9)</a:t>
                      </a:r>
                      <a:endParaRPr kumimoji="1" lang="ja-JP" altLang="en-US" sz="1800" dirty="0">
                        <a:latin typeface="Times New Roman" pitchFamily="18" charset="0"/>
                        <a:cs typeface="Times New Roman" pitchFamily="18"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kumimoji="1" sz="1800" kern="1200">
                          <a:solidFill>
                            <a:schemeClr val="dk1"/>
                          </a:solidFill>
                          <a:latin typeface="Arial"/>
                          <a:ea typeface="ＭＳ ゴシック"/>
                        </a:defRPr>
                      </a:lvl1pPr>
                      <a:lvl2pPr marL="457200" algn="l" defTabSz="914400" rtl="0" eaLnBrk="1" latinLnBrk="0" hangingPunct="1">
                        <a:defRPr kumimoji="1" sz="1800" kern="1200">
                          <a:solidFill>
                            <a:schemeClr val="dk1"/>
                          </a:solidFill>
                          <a:latin typeface="Arial"/>
                          <a:ea typeface="ＭＳ ゴシック"/>
                        </a:defRPr>
                      </a:lvl2pPr>
                      <a:lvl3pPr marL="914400" algn="l" defTabSz="914400" rtl="0" eaLnBrk="1" latinLnBrk="0" hangingPunct="1">
                        <a:defRPr kumimoji="1" sz="1800" kern="1200">
                          <a:solidFill>
                            <a:schemeClr val="dk1"/>
                          </a:solidFill>
                          <a:latin typeface="Arial"/>
                          <a:ea typeface="ＭＳ ゴシック"/>
                        </a:defRPr>
                      </a:lvl3pPr>
                      <a:lvl4pPr marL="1371600" algn="l" defTabSz="914400" rtl="0" eaLnBrk="1" latinLnBrk="0" hangingPunct="1">
                        <a:defRPr kumimoji="1" sz="1800" kern="1200">
                          <a:solidFill>
                            <a:schemeClr val="dk1"/>
                          </a:solidFill>
                          <a:latin typeface="Arial"/>
                          <a:ea typeface="ＭＳ ゴシック"/>
                        </a:defRPr>
                      </a:lvl4pPr>
                      <a:lvl5pPr marL="1828800" algn="l" defTabSz="914400" rtl="0" eaLnBrk="1" latinLnBrk="0" hangingPunct="1">
                        <a:defRPr kumimoji="1" sz="1800" kern="1200">
                          <a:solidFill>
                            <a:schemeClr val="dk1"/>
                          </a:solidFill>
                          <a:latin typeface="Arial"/>
                          <a:ea typeface="ＭＳ ゴシック"/>
                        </a:defRPr>
                      </a:lvl5pPr>
                      <a:lvl6pPr marL="2286000" algn="l" defTabSz="914400" rtl="0" eaLnBrk="1" latinLnBrk="0" hangingPunct="1">
                        <a:defRPr kumimoji="1" sz="1800" kern="1200">
                          <a:solidFill>
                            <a:schemeClr val="dk1"/>
                          </a:solidFill>
                          <a:latin typeface="Arial"/>
                          <a:ea typeface="ＭＳ ゴシック"/>
                        </a:defRPr>
                      </a:lvl6pPr>
                      <a:lvl7pPr marL="2743200" algn="l" defTabSz="914400" rtl="0" eaLnBrk="1" latinLnBrk="0" hangingPunct="1">
                        <a:defRPr kumimoji="1" sz="1800" kern="1200">
                          <a:solidFill>
                            <a:schemeClr val="dk1"/>
                          </a:solidFill>
                          <a:latin typeface="Arial"/>
                          <a:ea typeface="ＭＳ ゴシック"/>
                        </a:defRPr>
                      </a:lvl7pPr>
                      <a:lvl8pPr marL="3200400" algn="l" defTabSz="914400" rtl="0" eaLnBrk="1" latinLnBrk="0" hangingPunct="1">
                        <a:defRPr kumimoji="1" sz="1800" kern="1200">
                          <a:solidFill>
                            <a:schemeClr val="dk1"/>
                          </a:solidFill>
                          <a:latin typeface="Arial"/>
                          <a:ea typeface="ＭＳ ゴシック"/>
                        </a:defRPr>
                      </a:lvl8pPr>
                      <a:lvl9pPr marL="3657600" algn="l" defTabSz="914400" rtl="0" eaLnBrk="1" latinLnBrk="0" hangingPunct="1">
                        <a:defRPr kumimoji="1" sz="1800" kern="1200">
                          <a:solidFill>
                            <a:schemeClr val="dk1"/>
                          </a:solidFill>
                          <a:latin typeface="Arial"/>
                          <a:ea typeface="ＭＳ ゴシック"/>
                        </a:defRPr>
                      </a:lvl9pPr>
                    </a:lstStyle>
                    <a:p>
                      <a:r>
                        <a:rPr kumimoji="1" lang="en-US" altLang="ja-JP" sz="1800" dirty="0" err="1" smtClean="0"/>
                        <a:t>Sn</a:t>
                      </a:r>
                      <a:r>
                        <a:rPr kumimoji="1" lang="en-US" altLang="ja-JP" sz="1800" dirty="0" smtClean="0"/>
                        <a:t>(1.8)</a:t>
                      </a:r>
                      <a:endParaRPr kumimoji="1" lang="ja-JP" altLang="en-US" sz="1800" dirty="0">
                        <a:latin typeface="Times New Roman" pitchFamily="18" charset="0"/>
                        <a:cs typeface="Times New Roman" pitchFamily="18" charset="0"/>
                      </a:endParaRPr>
                    </a:p>
                  </a:txBody>
                  <a:tcP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kern="1200" dirty="0" smtClean="0">
                          <a:solidFill>
                            <a:srgbClr val="FF0000"/>
                          </a:solidFill>
                          <a:latin typeface="+mn-lt"/>
                          <a:ea typeface="+mn-ea"/>
                          <a:cs typeface="+mn-cs"/>
                        </a:rPr>
                        <a:t>-0.152</a:t>
                      </a:r>
                    </a:p>
                  </a:txBody>
                  <a:tcP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kern="1200" dirty="0" smtClean="0">
                        <a:solidFill>
                          <a:srgbClr val="FF0000"/>
                        </a:solidFill>
                        <a:latin typeface="+mn-lt"/>
                        <a:ea typeface="+mn-ea"/>
                        <a:cs typeface="+mn-cs"/>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CC99">
                        <a:tint val="20000"/>
                      </a:srgbClr>
                    </a:solidFill>
                  </a:tcPr>
                </a:tc>
              </a:tr>
            </a:tbl>
          </a:graphicData>
        </a:graphic>
      </p:graphicFrame>
      <p:cxnSp>
        <p:nvCxnSpPr>
          <p:cNvPr id="386" name="直線コネクタ 385"/>
          <p:cNvCxnSpPr/>
          <p:nvPr/>
        </p:nvCxnSpPr>
        <p:spPr bwMode="auto">
          <a:xfrm flipV="1">
            <a:off x="887631" y="1634904"/>
            <a:ext cx="837473" cy="142732"/>
          </a:xfrm>
          <a:prstGeom prst="line">
            <a:avLst/>
          </a:prstGeom>
          <a:solidFill>
            <a:srgbClr val="00CC99"/>
          </a:solidFill>
          <a:ln w="25400" cap="flat" cmpd="sng" algn="ctr">
            <a:solidFill>
              <a:srgbClr val="000000"/>
            </a:solidFill>
            <a:prstDash val="solid"/>
            <a:round/>
            <a:headEnd type="none" w="med" len="med"/>
            <a:tailEnd type="none" w="med" len="med"/>
          </a:ln>
          <a:effectLst/>
        </p:spPr>
      </p:cxnSp>
      <p:sp>
        <p:nvSpPr>
          <p:cNvPr id="387" name="円/楕円 386"/>
          <p:cNvSpPr/>
          <p:nvPr/>
        </p:nvSpPr>
        <p:spPr bwMode="auto">
          <a:xfrm>
            <a:off x="2466650" y="2019791"/>
            <a:ext cx="288000" cy="288000"/>
          </a:xfrm>
          <a:prstGeom prst="ellipse">
            <a:avLst/>
          </a:prstGeom>
          <a:gradFill flip="none" rotWithShape="1">
            <a:gsLst>
              <a:gs pos="0">
                <a:srgbClr val="FFFFFF">
                  <a:lumMod val="75000"/>
                </a:srgbClr>
              </a:gs>
              <a:gs pos="100000">
                <a:srgbClr val="000000"/>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0" cap="none" spc="0" normalizeH="0" baseline="0" noProof="0" smtClean="0">
              <a:ln>
                <a:noFill/>
              </a:ln>
              <a:solidFill>
                <a:srgbClr val="000000"/>
              </a:solidFill>
              <a:effectLst/>
              <a:uLnTx/>
              <a:uFillTx/>
              <a:latin typeface="Arial" charset="0"/>
              <a:ea typeface="ＭＳ ゴシック" pitchFamily="49" charset="-128"/>
            </a:endParaRPr>
          </a:p>
        </p:txBody>
      </p:sp>
      <p:sp>
        <p:nvSpPr>
          <p:cNvPr id="388" name="円/楕円 387"/>
          <p:cNvSpPr/>
          <p:nvPr/>
        </p:nvSpPr>
        <p:spPr bwMode="auto">
          <a:xfrm>
            <a:off x="522680" y="2019791"/>
            <a:ext cx="288000" cy="288000"/>
          </a:xfrm>
          <a:prstGeom prst="ellipse">
            <a:avLst/>
          </a:prstGeom>
          <a:gradFill flip="none" rotWithShape="1">
            <a:gsLst>
              <a:gs pos="0">
                <a:srgbClr val="FFFFFF">
                  <a:lumMod val="75000"/>
                </a:srgbClr>
              </a:gs>
              <a:gs pos="100000">
                <a:srgbClr val="000000"/>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0" cap="none" spc="0" normalizeH="0" baseline="0" noProof="0" smtClean="0">
              <a:ln>
                <a:noFill/>
              </a:ln>
              <a:solidFill>
                <a:srgbClr val="000000"/>
              </a:solidFill>
              <a:effectLst/>
              <a:uLnTx/>
              <a:uFillTx/>
              <a:latin typeface="Arial" charset="0"/>
              <a:ea typeface="ＭＳ ゴシック" pitchFamily="49" charset="-128"/>
            </a:endParaRPr>
          </a:p>
        </p:txBody>
      </p:sp>
      <p:cxnSp>
        <p:nvCxnSpPr>
          <p:cNvPr id="389" name="直線コネクタ 388"/>
          <p:cNvCxnSpPr/>
          <p:nvPr/>
        </p:nvCxnSpPr>
        <p:spPr bwMode="auto">
          <a:xfrm flipH="1">
            <a:off x="719532" y="1849361"/>
            <a:ext cx="170640" cy="223543"/>
          </a:xfrm>
          <a:prstGeom prst="line">
            <a:avLst/>
          </a:prstGeom>
          <a:solidFill>
            <a:srgbClr val="00CC99"/>
          </a:solidFill>
          <a:ln w="25400" cap="flat" cmpd="sng" algn="ctr">
            <a:solidFill>
              <a:srgbClr val="000000"/>
            </a:solidFill>
            <a:prstDash val="solid"/>
            <a:round/>
            <a:headEnd type="none" w="med" len="med"/>
            <a:tailEnd type="none" w="med" len="med"/>
          </a:ln>
          <a:effectLst/>
        </p:spPr>
      </p:cxnSp>
      <p:cxnSp>
        <p:nvCxnSpPr>
          <p:cNvPr id="390" name="直線コネクタ 389"/>
          <p:cNvCxnSpPr/>
          <p:nvPr/>
        </p:nvCxnSpPr>
        <p:spPr bwMode="auto">
          <a:xfrm>
            <a:off x="1689544" y="1572824"/>
            <a:ext cx="849561" cy="528887"/>
          </a:xfrm>
          <a:prstGeom prst="line">
            <a:avLst/>
          </a:prstGeom>
          <a:solidFill>
            <a:srgbClr val="00CC99"/>
          </a:solidFill>
          <a:ln w="25400" cap="flat" cmpd="sng" algn="ctr">
            <a:solidFill>
              <a:srgbClr val="000000"/>
            </a:solidFill>
            <a:prstDash val="solid"/>
            <a:round/>
            <a:headEnd type="none" w="med" len="med"/>
            <a:tailEnd type="none" w="med" len="med"/>
          </a:ln>
          <a:effectLst/>
        </p:spPr>
      </p:cxnSp>
      <p:sp>
        <p:nvSpPr>
          <p:cNvPr id="391" name="円/楕円 390"/>
          <p:cNvSpPr/>
          <p:nvPr/>
        </p:nvSpPr>
        <p:spPr bwMode="auto">
          <a:xfrm>
            <a:off x="1581088" y="1454904"/>
            <a:ext cx="360000" cy="360000"/>
          </a:xfrm>
          <a:prstGeom prst="ellipse">
            <a:avLst/>
          </a:prstGeom>
          <a:gradFill flip="none" rotWithShape="1">
            <a:gsLst>
              <a:gs pos="0">
                <a:srgbClr val="FFFFFF">
                  <a:lumMod val="75000"/>
                </a:srgbClr>
              </a:gs>
              <a:gs pos="100000">
                <a:srgbClr val="000000"/>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0" cap="none" spc="0" normalizeH="0" baseline="0" noProof="0" smtClean="0">
              <a:ln>
                <a:noFill/>
              </a:ln>
              <a:solidFill>
                <a:srgbClr val="000000"/>
              </a:solidFill>
              <a:effectLst/>
              <a:uLnTx/>
              <a:uFillTx/>
              <a:latin typeface="Arial" charset="0"/>
              <a:ea typeface="ＭＳ ゴシック" pitchFamily="49" charset="-128"/>
            </a:endParaRPr>
          </a:p>
        </p:txBody>
      </p:sp>
      <p:sp>
        <p:nvSpPr>
          <p:cNvPr id="392" name="円/楕円 391"/>
          <p:cNvSpPr/>
          <p:nvPr/>
        </p:nvSpPr>
        <p:spPr bwMode="auto">
          <a:xfrm>
            <a:off x="707631" y="1606770"/>
            <a:ext cx="360000" cy="360000"/>
          </a:xfrm>
          <a:prstGeom prst="ellipse">
            <a:avLst/>
          </a:prstGeom>
          <a:gradFill flip="none" rotWithShape="1">
            <a:gsLst>
              <a:gs pos="0">
                <a:srgbClr val="FFFFFF">
                  <a:lumMod val="75000"/>
                </a:srgbClr>
              </a:gs>
              <a:gs pos="100000">
                <a:srgbClr val="000000"/>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0" cap="none" spc="0" normalizeH="0" baseline="0" noProof="0" smtClean="0">
              <a:ln>
                <a:noFill/>
              </a:ln>
              <a:solidFill>
                <a:srgbClr val="000000"/>
              </a:solidFill>
              <a:effectLst/>
              <a:uLnTx/>
              <a:uFillTx/>
              <a:latin typeface="Arial" charset="0"/>
              <a:ea typeface="ＭＳ ゴシック" pitchFamily="49" charset="-128"/>
            </a:endParaRPr>
          </a:p>
        </p:txBody>
      </p:sp>
      <p:cxnSp>
        <p:nvCxnSpPr>
          <p:cNvPr id="393" name="直線コネクタ 392"/>
          <p:cNvCxnSpPr/>
          <p:nvPr/>
        </p:nvCxnSpPr>
        <p:spPr bwMode="auto">
          <a:xfrm flipH="1">
            <a:off x="323659" y="1892988"/>
            <a:ext cx="478041" cy="467431"/>
          </a:xfrm>
          <a:prstGeom prst="line">
            <a:avLst/>
          </a:prstGeom>
          <a:solidFill>
            <a:srgbClr val="00CC99"/>
          </a:solidFill>
          <a:ln w="25400" cap="flat" cmpd="sng" algn="ctr">
            <a:solidFill>
              <a:srgbClr val="000000"/>
            </a:solidFill>
            <a:prstDash val="solid"/>
            <a:round/>
            <a:headEnd type="none" w="med" len="med"/>
            <a:tailEnd type="none" w="med" len="med"/>
          </a:ln>
          <a:effectLst/>
        </p:spPr>
      </p:cxnSp>
      <p:sp>
        <p:nvSpPr>
          <p:cNvPr id="394" name="円/楕円 393"/>
          <p:cNvSpPr>
            <a:spLocks noChangeAspect="1"/>
          </p:cNvSpPr>
          <p:nvPr/>
        </p:nvSpPr>
        <p:spPr bwMode="auto">
          <a:xfrm>
            <a:off x="66310" y="2186348"/>
            <a:ext cx="432000" cy="432000"/>
          </a:xfrm>
          <a:prstGeom prst="ellipse">
            <a:avLst/>
          </a:prstGeom>
          <a:gradFill flip="none" rotWithShape="1">
            <a:gsLst>
              <a:gs pos="0">
                <a:srgbClr val="FFFFFF">
                  <a:lumMod val="75000"/>
                </a:srgbClr>
              </a:gs>
              <a:gs pos="100000">
                <a:srgbClr val="000000"/>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0" cap="none" spc="0" normalizeH="0" baseline="0" noProof="0" smtClean="0">
              <a:ln>
                <a:noFill/>
              </a:ln>
              <a:solidFill>
                <a:srgbClr val="000000"/>
              </a:solidFill>
              <a:effectLst/>
              <a:uLnTx/>
              <a:uFillTx/>
              <a:latin typeface="Arial" charset="0"/>
              <a:ea typeface="ＭＳ ゴシック" pitchFamily="49" charset="-128"/>
            </a:endParaRPr>
          </a:p>
        </p:txBody>
      </p:sp>
      <p:cxnSp>
        <p:nvCxnSpPr>
          <p:cNvPr id="395" name="直線コネクタ 394"/>
          <p:cNvCxnSpPr/>
          <p:nvPr/>
        </p:nvCxnSpPr>
        <p:spPr bwMode="auto">
          <a:xfrm>
            <a:off x="1828420" y="1759588"/>
            <a:ext cx="461700" cy="719624"/>
          </a:xfrm>
          <a:prstGeom prst="line">
            <a:avLst/>
          </a:prstGeom>
          <a:solidFill>
            <a:srgbClr val="00CC99"/>
          </a:solidFill>
          <a:ln w="25400" cap="flat" cmpd="sng" algn="ctr">
            <a:solidFill>
              <a:srgbClr val="000000"/>
            </a:solidFill>
            <a:prstDash val="solid"/>
            <a:round/>
            <a:headEnd type="none" w="med" len="med"/>
            <a:tailEnd type="none" w="med" len="med"/>
          </a:ln>
          <a:effectLst/>
        </p:spPr>
      </p:cxnSp>
      <p:sp>
        <p:nvSpPr>
          <p:cNvPr id="396" name="円/楕円 395"/>
          <p:cNvSpPr>
            <a:spLocks noChangeAspect="1"/>
          </p:cNvSpPr>
          <p:nvPr/>
        </p:nvSpPr>
        <p:spPr bwMode="auto">
          <a:xfrm>
            <a:off x="2026403" y="2184496"/>
            <a:ext cx="432000" cy="432000"/>
          </a:xfrm>
          <a:prstGeom prst="ellipse">
            <a:avLst/>
          </a:prstGeom>
          <a:gradFill flip="none" rotWithShape="1">
            <a:gsLst>
              <a:gs pos="0">
                <a:srgbClr val="FFFFFF">
                  <a:lumMod val="75000"/>
                </a:srgbClr>
              </a:gs>
              <a:gs pos="100000">
                <a:srgbClr val="000000"/>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0" cap="none" spc="0" normalizeH="0" baseline="0" noProof="0" smtClean="0">
              <a:ln>
                <a:noFill/>
              </a:ln>
              <a:solidFill>
                <a:srgbClr val="000000"/>
              </a:solidFill>
              <a:effectLst/>
              <a:uLnTx/>
              <a:uFillTx/>
              <a:latin typeface="Arial" charset="0"/>
              <a:ea typeface="ＭＳ ゴシック" pitchFamily="49" charset="-128"/>
            </a:endParaRPr>
          </a:p>
        </p:txBody>
      </p:sp>
      <p:sp>
        <p:nvSpPr>
          <p:cNvPr id="397" name="テキスト ボックス 396"/>
          <p:cNvSpPr txBox="1"/>
          <p:nvPr/>
        </p:nvSpPr>
        <p:spPr>
          <a:xfrm>
            <a:off x="719532" y="1608883"/>
            <a:ext cx="341760" cy="400110"/>
          </a:xfrm>
          <a:prstGeom prst="rect">
            <a:avLst/>
          </a:prstGeom>
          <a:noFill/>
        </p:spPr>
        <p:txBody>
          <a:bodyPr wrap="none" rtlCol="0">
            <a:spAutoFit/>
          </a:bodyPr>
          <a:lstStyle/>
          <a:p>
            <a:r>
              <a:rPr kumimoji="1" lang="en-US" altLang="ja-JP" sz="2000" dirty="0" smtClean="0">
                <a:latin typeface="Times New Roman" pitchFamily="18" charset="0"/>
                <a:cs typeface="Times New Roman" pitchFamily="18" charset="0"/>
              </a:rPr>
              <a:t>L</a:t>
            </a:r>
            <a:endParaRPr kumimoji="1" lang="ja-JP" altLang="en-US" sz="2000" dirty="0">
              <a:latin typeface="Times New Roman" pitchFamily="18" charset="0"/>
              <a:cs typeface="Times New Roman" pitchFamily="18" charset="0"/>
            </a:endParaRPr>
          </a:p>
        </p:txBody>
      </p:sp>
      <p:sp>
        <p:nvSpPr>
          <p:cNvPr id="398" name="テキスト ボックス 397"/>
          <p:cNvSpPr txBox="1"/>
          <p:nvPr/>
        </p:nvSpPr>
        <p:spPr>
          <a:xfrm>
            <a:off x="1591761" y="1450238"/>
            <a:ext cx="370614" cy="400110"/>
          </a:xfrm>
          <a:prstGeom prst="rect">
            <a:avLst/>
          </a:prstGeom>
          <a:noFill/>
        </p:spPr>
        <p:txBody>
          <a:bodyPr wrap="none" rtlCol="0">
            <a:spAutoFit/>
          </a:bodyPr>
          <a:lstStyle/>
          <a:p>
            <a:r>
              <a:rPr kumimoji="1" lang="en-US" altLang="ja-JP" sz="2000" dirty="0" smtClean="0">
                <a:latin typeface="Times New Roman" pitchFamily="18" charset="0"/>
                <a:cs typeface="Times New Roman" pitchFamily="18" charset="0"/>
              </a:rPr>
              <a:t>U</a:t>
            </a:r>
            <a:endParaRPr kumimoji="1" lang="ja-JP" altLang="en-US" sz="2000" dirty="0">
              <a:latin typeface="Times New Roman" pitchFamily="18" charset="0"/>
              <a:cs typeface="Times New Roman" pitchFamily="18" charset="0"/>
            </a:endParaRPr>
          </a:p>
        </p:txBody>
      </p:sp>
      <p:sp>
        <p:nvSpPr>
          <p:cNvPr id="399" name="テキスト ボックス 398"/>
          <p:cNvSpPr txBox="1"/>
          <p:nvPr/>
        </p:nvSpPr>
        <p:spPr>
          <a:xfrm>
            <a:off x="747625" y="837109"/>
            <a:ext cx="1143262" cy="400110"/>
          </a:xfrm>
          <a:prstGeom prst="rect">
            <a:avLst/>
          </a:prstGeom>
          <a:noFill/>
        </p:spPr>
        <p:txBody>
          <a:bodyPr wrap="none" rtlCol="0">
            <a:spAutoFit/>
          </a:bodyPr>
          <a:lstStyle/>
          <a:p>
            <a:r>
              <a:rPr lang="en-US" altLang="ja-JP" sz="2000" dirty="0" err="1" smtClean="0">
                <a:latin typeface="Symbol" pitchFamily="18" charset="2"/>
              </a:rPr>
              <a:t>c</a:t>
            </a:r>
            <a:r>
              <a:rPr lang="en-US" altLang="ja-JP" sz="2000" baseline="-25000" dirty="0" err="1" smtClean="0">
                <a:latin typeface="Times New Roman" pitchFamily="18" charset="0"/>
                <a:cs typeface="Times New Roman" pitchFamily="18" charset="0"/>
              </a:rPr>
              <a:t>M</a:t>
            </a:r>
            <a:r>
              <a:rPr lang="en-US" altLang="ja-JP" sz="2000" baseline="30000" dirty="0" err="1" smtClean="0">
                <a:latin typeface="Times New Roman" pitchFamily="18" charset="0"/>
                <a:cs typeface="Times New Roman" pitchFamily="18" charset="0"/>
              </a:rPr>
              <a:t>L</a:t>
            </a:r>
            <a:r>
              <a:rPr lang="en-US" altLang="ja-JP" sz="2000" dirty="0" smtClean="0">
                <a:latin typeface="Times New Roman" pitchFamily="18" charset="0"/>
                <a:cs typeface="Times New Roman" pitchFamily="18" charset="0"/>
              </a:rPr>
              <a:t>=</a:t>
            </a:r>
            <a:r>
              <a:rPr lang="en-US" altLang="ja-JP" sz="2000" dirty="0" err="1" smtClean="0">
                <a:latin typeface="Symbol" pitchFamily="18" charset="2"/>
              </a:rPr>
              <a:t>c</a:t>
            </a:r>
            <a:r>
              <a:rPr lang="en-US" altLang="ja-JP" sz="2000" baseline="-25000" dirty="0" err="1" smtClean="0">
                <a:latin typeface="Times New Roman" pitchFamily="18" charset="0"/>
                <a:cs typeface="Times New Roman" pitchFamily="18" charset="0"/>
              </a:rPr>
              <a:t>M</a:t>
            </a:r>
            <a:r>
              <a:rPr lang="en-US" altLang="ja-JP" sz="2000" baseline="30000" dirty="0" err="1" smtClean="0">
                <a:latin typeface="Times New Roman" pitchFamily="18" charset="0"/>
                <a:cs typeface="Times New Roman" pitchFamily="18" charset="0"/>
              </a:rPr>
              <a:t>U</a:t>
            </a:r>
            <a:endParaRPr kumimoji="1" lang="ja-JP" altLang="en-US" sz="2000" dirty="0">
              <a:latin typeface="Times New Roman" pitchFamily="18" charset="0"/>
              <a:cs typeface="Times New Roman" pitchFamily="18" charset="0"/>
            </a:endParaRPr>
          </a:p>
        </p:txBody>
      </p:sp>
      <p:cxnSp>
        <p:nvCxnSpPr>
          <p:cNvPr id="400" name="直線コネクタ 399"/>
          <p:cNvCxnSpPr/>
          <p:nvPr/>
        </p:nvCxnSpPr>
        <p:spPr bwMode="auto">
          <a:xfrm>
            <a:off x="0" y="2973656"/>
            <a:ext cx="9144000" cy="0"/>
          </a:xfrm>
          <a:prstGeom prst="line">
            <a:avLst/>
          </a:prstGeom>
          <a:solidFill>
            <a:srgbClr val="00CC99"/>
          </a:solidFill>
          <a:ln w="19050" cap="flat" cmpd="sng" algn="ctr">
            <a:solidFill>
              <a:srgbClr val="000000"/>
            </a:solidFill>
            <a:prstDash val="dash"/>
            <a:round/>
            <a:headEnd type="none" w="med" len="med"/>
            <a:tailEnd type="none" w="med" len="med"/>
          </a:ln>
          <a:effectLst/>
        </p:spPr>
      </p:cxnSp>
      <p:cxnSp>
        <p:nvCxnSpPr>
          <p:cNvPr id="401" name="直線コネクタ 400"/>
          <p:cNvCxnSpPr/>
          <p:nvPr/>
        </p:nvCxnSpPr>
        <p:spPr bwMode="auto">
          <a:xfrm>
            <a:off x="801700" y="2774482"/>
            <a:ext cx="1136231" cy="0"/>
          </a:xfrm>
          <a:prstGeom prst="line">
            <a:avLst/>
          </a:prstGeom>
          <a:solidFill>
            <a:srgbClr val="00CC99"/>
          </a:solidFill>
          <a:ln w="25400" cap="flat" cmpd="sng" algn="ctr">
            <a:solidFill>
              <a:srgbClr val="000000"/>
            </a:solidFill>
            <a:prstDash val="solid"/>
            <a:round/>
            <a:headEnd type="none" w="med" len="med"/>
            <a:tailEnd type="none" w="med" len="med"/>
          </a:ln>
          <a:effectLst/>
        </p:spPr>
      </p:cxnSp>
      <p:cxnSp>
        <p:nvCxnSpPr>
          <p:cNvPr id="402" name="直線コネクタ 401"/>
          <p:cNvCxnSpPr/>
          <p:nvPr/>
        </p:nvCxnSpPr>
        <p:spPr bwMode="auto">
          <a:xfrm>
            <a:off x="809252" y="3153207"/>
            <a:ext cx="1136231" cy="0"/>
          </a:xfrm>
          <a:prstGeom prst="line">
            <a:avLst/>
          </a:prstGeom>
          <a:solidFill>
            <a:srgbClr val="00CC99"/>
          </a:solidFill>
          <a:ln w="25400" cap="flat" cmpd="sng" algn="ctr">
            <a:solidFill>
              <a:srgbClr val="000000"/>
            </a:solidFill>
            <a:prstDash val="solid"/>
            <a:round/>
            <a:headEnd type="none" w="med" len="med"/>
            <a:tailEnd type="none" w="med" len="med"/>
          </a:ln>
          <a:effectLst/>
        </p:spPr>
      </p:cxnSp>
      <p:cxnSp>
        <p:nvCxnSpPr>
          <p:cNvPr id="403" name="直線コネクタ 402"/>
          <p:cNvCxnSpPr/>
          <p:nvPr/>
        </p:nvCxnSpPr>
        <p:spPr bwMode="auto">
          <a:xfrm>
            <a:off x="3923484" y="2546656"/>
            <a:ext cx="1136231" cy="0"/>
          </a:xfrm>
          <a:prstGeom prst="line">
            <a:avLst/>
          </a:prstGeom>
          <a:solidFill>
            <a:srgbClr val="00CC99"/>
          </a:solidFill>
          <a:ln w="25400" cap="flat" cmpd="sng" algn="ctr">
            <a:solidFill>
              <a:srgbClr val="000000"/>
            </a:solidFill>
            <a:prstDash val="solid"/>
            <a:round/>
            <a:headEnd type="none" w="med" len="med"/>
            <a:tailEnd type="none" w="med" len="med"/>
          </a:ln>
          <a:effectLst/>
        </p:spPr>
      </p:cxnSp>
      <p:cxnSp>
        <p:nvCxnSpPr>
          <p:cNvPr id="404" name="直線コネクタ 403"/>
          <p:cNvCxnSpPr/>
          <p:nvPr/>
        </p:nvCxnSpPr>
        <p:spPr bwMode="auto">
          <a:xfrm>
            <a:off x="3931036" y="3341819"/>
            <a:ext cx="1136231" cy="0"/>
          </a:xfrm>
          <a:prstGeom prst="line">
            <a:avLst/>
          </a:prstGeom>
          <a:solidFill>
            <a:srgbClr val="00CC99"/>
          </a:solidFill>
          <a:ln w="25400" cap="flat" cmpd="sng" algn="ctr">
            <a:solidFill>
              <a:srgbClr val="000000"/>
            </a:solidFill>
            <a:prstDash val="solid"/>
            <a:round/>
            <a:headEnd type="none" w="med" len="med"/>
            <a:tailEnd type="none" w="med" len="med"/>
          </a:ln>
          <a:effectLst/>
        </p:spPr>
      </p:cxnSp>
      <p:cxnSp>
        <p:nvCxnSpPr>
          <p:cNvPr id="405" name="直線コネクタ 404"/>
          <p:cNvCxnSpPr/>
          <p:nvPr/>
        </p:nvCxnSpPr>
        <p:spPr bwMode="auto">
          <a:xfrm>
            <a:off x="7084920" y="2898206"/>
            <a:ext cx="1136231" cy="0"/>
          </a:xfrm>
          <a:prstGeom prst="line">
            <a:avLst/>
          </a:prstGeom>
          <a:solidFill>
            <a:srgbClr val="00CC99"/>
          </a:solidFill>
          <a:ln w="25400" cap="flat" cmpd="sng" algn="ctr">
            <a:solidFill>
              <a:srgbClr val="000000"/>
            </a:solidFill>
            <a:prstDash val="solid"/>
            <a:round/>
            <a:headEnd type="none" w="med" len="med"/>
            <a:tailEnd type="none" w="med" len="med"/>
          </a:ln>
          <a:effectLst/>
        </p:spPr>
      </p:cxnSp>
      <p:cxnSp>
        <p:nvCxnSpPr>
          <p:cNvPr id="406" name="直線コネクタ 405"/>
          <p:cNvCxnSpPr/>
          <p:nvPr/>
        </p:nvCxnSpPr>
        <p:spPr bwMode="auto">
          <a:xfrm>
            <a:off x="7092472" y="3023447"/>
            <a:ext cx="1136231" cy="0"/>
          </a:xfrm>
          <a:prstGeom prst="line">
            <a:avLst/>
          </a:prstGeom>
          <a:solidFill>
            <a:srgbClr val="00CC99"/>
          </a:solidFill>
          <a:ln w="25400" cap="flat" cmpd="sng" algn="ctr">
            <a:solidFill>
              <a:srgbClr val="000000"/>
            </a:solidFill>
            <a:prstDash val="solid"/>
            <a:round/>
            <a:headEnd type="none" w="med" len="med"/>
            <a:tailEnd type="none" w="med" len="med"/>
          </a:ln>
          <a:effectLst/>
        </p:spPr>
      </p:cxnSp>
      <p:sp>
        <p:nvSpPr>
          <p:cNvPr id="407" name="正方形/長方形 406"/>
          <p:cNvSpPr/>
          <p:nvPr/>
        </p:nvSpPr>
        <p:spPr>
          <a:xfrm>
            <a:off x="4719568" y="2434725"/>
            <a:ext cx="458780" cy="40011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err="1">
                <a:ln>
                  <a:noFill/>
                </a:ln>
                <a:solidFill>
                  <a:sysClr val="windowText" lastClr="000000"/>
                </a:solidFill>
                <a:effectLst/>
                <a:uLnTx/>
                <a:uFillTx/>
                <a:latin typeface="Symbol" pitchFamily="18" charset="2"/>
              </a:rPr>
              <a:t>e</a:t>
            </a:r>
            <a:r>
              <a:rPr kumimoji="0" lang="en-US" altLang="ja-JP" sz="2000" b="0" i="0" u="none" strike="noStrike" kern="0" cap="none" spc="0" normalizeH="0" baseline="-25000" noProof="0" dirty="0" err="1">
                <a:ln>
                  <a:noFill/>
                </a:ln>
                <a:solidFill>
                  <a:sysClr val="windowText" lastClr="000000"/>
                </a:solidFill>
                <a:effectLst/>
                <a:uLnTx/>
                <a:uFillTx/>
                <a:latin typeface="Symbol" pitchFamily="18" charset="2"/>
              </a:rPr>
              <a:t>p</a:t>
            </a:r>
            <a:r>
              <a:rPr kumimoji="0" lang="en-US" altLang="ja-JP" sz="2000" b="0" i="0" u="none" strike="noStrike" kern="0" cap="none" spc="0" normalizeH="0" baseline="-25000" noProof="0" dirty="0">
                <a:ln>
                  <a:noFill/>
                </a:ln>
                <a:solidFill>
                  <a:sysClr val="windowText" lastClr="000000"/>
                </a:solidFill>
                <a:effectLst/>
                <a:uLnTx/>
                <a:uFillTx/>
              </a:rPr>
              <a:t>*</a:t>
            </a:r>
            <a:endParaRPr kumimoji="0" lang="ja-JP" altLang="en-US" sz="2000" b="0" i="0" u="none" strike="noStrike" kern="0" cap="none" spc="0" normalizeH="0" baseline="0" noProof="0" dirty="0">
              <a:ln>
                <a:noFill/>
              </a:ln>
              <a:solidFill>
                <a:sysClr val="windowText" lastClr="000000"/>
              </a:solidFill>
              <a:effectLst/>
              <a:uLnTx/>
              <a:uFillTx/>
            </a:endParaRPr>
          </a:p>
        </p:txBody>
      </p:sp>
      <p:sp>
        <p:nvSpPr>
          <p:cNvPr id="408" name="正方形/長方形 407"/>
          <p:cNvSpPr/>
          <p:nvPr/>
        </p:nvSpPr>
        <p:spPr>
          <a:xfrm>
            <a:off x="1945483" y="2573546"/>
            <a:ext cx="458780" cy="40011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err="1">
                <a:ln>
                  <a:noFill/>
                </a:ln>
                <a:solidFill>
                  <a:sysClr val="windowText" lastClr="000000"/>
                </a:solidFill>
                <a:effectLst/>
                <a:uLnTx/>
                <a:uFillTx/>
                <a:latin typeface="Symbol" pitchFamily="18" charset="2"/>
              </a:rPr>
              <a:t>e</a:t>
            </a:r>
            <a:r>
              <a:rPr kumimoji="0" lang="en-US" altLang="ja-JP" sz="2000" b="0" i="0" u="none" strike="noStrike" kern="0" cap="none" spc="0" normalizeH="0" baseline="-25000" noProof="0" dirty="0" err="1">
                <a:ln>
                  <a:noFill/>
                </a:ln>
                <a:solidFill>
                  <a:sysClr val="windowText" lastClr="000000"/>
                </a:solidFill>
                <a:effectLst/>
                <a:uLnTx/>
                <a:uFillTx/>
                <a:latin typeface="Symbol" pitchFamily="18" charset="2"/>
              </a:rPr>
              <a:t>p</a:t>
            </a:r>
            <a:r>
              <a:rPr kumimoji="0" lang="en-US" altLang="ja-JP" sz="2000" b="0" i="0" u="none" strike="noStrike" kern="0" cap="none" spc="0" normalizeH="0" baseline="-25000" noProof="0" dirty="0">
                <a:ln>
                  <a:noFill/>
                </a:ln>
                <a:solidFill>
                  <a:sysClr val="windowText" lastClr="000000"/>
                </a:solidFill>
                <a:effectLst/>
                <a:uLnTx/>
                <a:uFillTx/>
              </a:rPr>
              <a:t>*</a:t>
            </a:r>
            <a:endParaRPr kumimoji="0" lang="ja-JP" altLang="en-US" sz="2000" b="0" i="0" u="none" strike="noStrike" kern="0" cap="none" spc="0" normalizeH="0" baseline="0" noProof="0" dirty="0">
              <a:ln>
                <a:noFill/>
              </a:ln>
              <a:solidFill>
                <a:sysClr val="windowText" lastClr="000000"/>
              </a:solidFill>
              <a:effectLst/>
              <a:uLnTx/>
              <a:uFillTx/>
            </a:endParaRPr>
          </a:p>
        </p:txBody>
      </p:sp>
      <p:sp>
        <p:nvSpPr>
          <p:cNvPr id="409" name="正方形/長方形 408"/>
          <p:cNvSpPr/>
          <p:nvPr/>
        </p:nvSpPr>
        <p:spPr>
          <a:xfrm>
            <a:off x="8217539" y="2573546"/>
            <a:ext cx="458780" cy="40011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err="1">
                <a:ln>
                  <a:noFill/>
                </a:ln>
                <a:solidFill>
                  <a:sysClr val="windowText" lastClr="000000"/>
                </a:solidFill>
                <a:effectLst/>
                <a:uLnTx/>
                <a:uFillTx/>
                <a:latin typeface="Symbol" pitchFamily="18" charset="2"/>
              </a:rPr>
              <a:t>e</a:t>
            </a:r>
            <a:r>
              <a:rPr kumimoji="0" lang="en-US" altLang="ja-JP" sz="2000" b="0" i="0" u="none" strike="noStrike" kern="0" cap="none" spc="0" normalizeH="0" baseline="-25000" noProof="0" dirty="0" err="1">
                <a:ln>
                  <a:noFill/>
                </a:ln>
                <a:solidFill>
                  <a:sysClr val="windowText" lastClr="000000"/>
                </a:solidFill>
                <a:effectLst/>
                <a:uLnTx/>
                <a:uFillTx/>
                <a:latin typeface="Symbol" pitchFamily="18" charset="2"/>
              </a:rPr>
              <a:t>p</a:t>
            </a:r>
            <a:r>
              <a:rPr kumimoji="0" lang="en-US" altLang="ja-JP" sz="2000" b="0" i="0" u="none" strike="noStrike" kern="0" cap="none" spc="0" normalizeH="0" baseline="-25000" noProof="0" dirty="0">
                <a:ln>
                  <a:noFill/>
                </a:ln>
                <a:solidFill>
                  <a:sysClr val="windowText" lastClr="000000"/>
                </a:solidFill>
                <a:effectLst/>
                <a:uLnTx/>
                <a:uFillTx/>
              </a:rPr>
              <a:t>*</a:t>
            </a:r>
            <a:endParaRPr kumimoji="0" lang="ja-JP" altLang="en-US" sz="2000" b="0" i="0" u="none" strike="noStrike" kern="0" cap="none" spc="0" normalizeH="0" baseline="0" noProof="0" dirty="0">
              <a:ln>
                <a:noFill/>
              </a:ln>
              <a:solidFill>
                <a:sysClr val="windowText" lastClr="000000"/>
              </a:solidFill>
              <a:effectLst/>
              <a:uLnTx/>
              <a:uFillTx/>
            </a:endParaRPr>
          </a:p>
        </p:txBody>
      </p:sp>
      <p:sp>
        <p:nvSpPr>
          <p:cNvPr id="410" name="正方形/長方形 409"/>
          <p:cNvSpPr/>
          <p:nvPr/>
        </p:nvSpPr>
        <p:spPr>
          <a:xfrm>
            <a:off x="1971594" y="2955550"/>
            <a:ext cx="391454" cy="40011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err="1" smtClean="0">
                <a:ln>
                  <a:noFill/>
                </a:ln>
                <a:solidFill>
                  <a:sysClr val="windowText" lastClr="000000"/>
                </a:solidFill>
                <a:effectLst/>
                <a:uLnTx/>
                <a:uFillTx/>
                <a:latin typeface="Symbol" pitchFamily="18" charset="2"/>
              </a:rPr>
              <a:t>e</a:t>
            </a:r>
            <a:r>
              <a:rPr kumimoji="0" lang="en-US" altLang="ja-JP" sz="2000" b="0" i="0" u="none" strike="noStrike" kern="0" cap="none" spc="0" normalizeH="0" baseline="-25000" noProof="0" dirty="0" err="1" smtClean="0">
                <a:ln>
                  <a:noFill/>
                </a:ln>
                <a:solidFill>
                  <a:sysClr val="windowText" lastClr="000000"/>
                </a:solidFill>
                <a:effectLst/>
                <a:uLnTx/>
                <a:uFillTx/>
                <a:latin typeface="Symbol" pitchFamily="18" charset="2"/>
              </a:rPr>
              <a:t>p</a:t>
            </a:r>
            <a:endParaRPr kumimoji="0" lang="ja-JP" altLang="en-US" sz="2000" b="0" i="0" u="none" strike="noStrike" kern="0" cap="none" spc="0" normalizeH="0" baseline="0" noProof="0" dirty="0">
              <a:ln>
                <a:noFill/>
              </a:ln>
              <a:solidFill>
                <a:sysClr val="windowText" lastClr="000000"/>
              </a:solidFill>
              <a:effectLst/>
              <a:uLnTx/>
              <a:uFillTx/>
            </a:endParaRPr>
          </a:p>
        </p:txBody>
      </p:sp>
      <p:sp>
        <p:nvSpPr>
          <p:cNvPr id="411" name="正方形/長方形 410"/>
          <p:cNvSpPr/>
          <p:nvPr/>
        </p:nvSpPr>
        <p:spPr>
          <a:xfrm>
            <a:off x="4713954" y="2941970"/>
            <a:ext cx="391454" cy="40011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err="1" smtClean="0">
                <a:ln>
                  <a:noFill/>
                </a:ln>
                <a:solidFill>
                  <a:sysClr val="windowText" lastClr="000000"/>
                </a:solidFill>
                <a:effectLst/>
                <a:uLnTx/>
                <a:uFillTx/>
                <a:latin typeface="Symbol" pitchFamily="18" charset="2"/>
              </a:rPr>
              <a:t>e</a:t>
            </a:r>
            <a:r>
              <a:rPr kumimoji="0" lang="en-US" altLang="ja-JP" sz="2000" b="0" i="0" u="none" strike="noStrike" kern="0" cap="none" spc="0" normalizeH="0" baseline="-25000" noProof="0" dirty="0" err="1" smtClean="0">
                <a:ln>
                  <a:noFill/>
                </a:ln>
                <a:solidFill>
                  <a:sysClr val="windowText" lastClr="000000"/>
                </a:solidFill>
                <a:effectLst/>
                <a:uLnTx/>
                <a:uFillTx/>
                <a:latin typeface="Symbol" pitchFamily="18" charset="2"/>
              </a:rPr>
              <a:t>p</a:t>
            </a:r>
            <a:endParaRPr kumimoji="0" lang="ja-JP" altLang="en-US" sz="2000" b="0" i="0" u="none" strike="noStrike" kern="0" cap="none" spc="0" normalizeH="0" baseline="0" noProof="0" dirty="0">
              <a:ln>
                <a:noFill/>
              </a:ln>
              <a:solidFill>
                <a:sysClr val="windowText" lastClr="000000"/>
              </a:solidFill>
              <a:effectLst/>
              <a:uLnTx/>
              <a:uFillTx/>
            </a:endParaRPr>
          </a:p>
        </p:txBody>
      </p:sp>
      <p:sp>
        <p:nvSpPr>
          <p:cNvPr id="412" name="正方形/長方形 411"/>
          <p:cNvSpPr/>
          <p:nvPr/>
        </p:nvSpPr>
        <p:spPr>
          <a:xfrm>
            <a:off x="8228703" y="2866787"/>
            <a:ext cx="391454" cy="40011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err="1" smtClean="0">
                <a:ln>
                  <a:noFill/>
                </a:ln>
                <a:solidFill>
                  <a:sysClr val="windowText" lastClr="000000"/>
                </a:solidFill>
                <a:effectLst/>
                <a:uLnTx/>
                <a:uFillTx/>
                <a:latin typeface="Symbol" pitchFamily="18" charset="2"/>
              </a:rPr>
              <a:t>e</a:t>
            </a:r>
            <a:r>
              <a:rPr kumimoji="0" lang="en-US" altLang="ja-JP" sz="2000" b="0" i="0" u="none" strike="noStrike" kern="0" cap="none" spc="0" normalizeH="0" baseline="-25000" noProof="0" dirty="0" err="1" smtClean="0">
                <a:ln>
                  <a:noFill/>
                </a:ln>
                <a:solidFill>
                  <a:sysClr val="windowText" lastClr="000000"/>
                </a:solidFill>
                <a:effectLst/>
                <a:uLnTx/>
                <a:uFillTx/>
                <a:latin typeface="Symbol" pitchFamily="18" charset="2"/>
              </a:rPr>
              <a:t>p</a:t>
            </a:r>
            <a:endParaRPr kumimoji="0" lang="ja-JP" altLang="en-US" sz="2000" b="0" i="0" u="none" strike="noStrike" kern="0" cap="none" spc="0" normalizeH="0" baseline="0" noProof="0" dirty="0">
              <a:ln>
                <a:noFill/>
              </a:ln>
              <a:solidFill>
                <a:sysClr val="windowText" lastClr="000000"/>
              </a:solidFill>
              <a:effectLst/>
              <a:uLnTx/>
              <a:uFillTx/>
            </a:endParaRPr>
          </a:p>
        </p:txBody>
      </p:sp>
      <p:sp>
        <p:nvSpPr>
          <p:cNvPr id="413" name="テキスト ボックス 412"/>
          <p:cNvSpPr txBox="1"/>
          <p:nvPr/>
        </p:nvSpPr>
        <p:spPr>
          <a:xfrm>
            <a:off x="18119" y="2570415"/>
            <a:ext cx="445956" cy="400110"/>
          </a:xfrm>
          <a:prstGeom prst="rect">
            <a:avLst/>
          </a:prstGeom>
          <a:noFill/>
        </p:spPr>
        <p:txBody>
          <a:bodyPr wrap="none" rtlCol="0">
            <a:spAutoFit/>
          </a:bodyPr>
          <a:lstStyle/>
          <a:p>
            <a:r>
              <a:rPr kumimoji="1" lang="en-US" altLang="ja-JP" sz="2000" i="1" dirty="0" smtClean="0">
                <a:latin typeface="Times New Roman" pitchFamily="18" charset="0"/>
                <a:cs typeface="Times New Roman" pitchFamily="18" charset="0"/>
              </a:rPr>
              <a:t>E</a:t>
            </a:r>
            <a:r>
              <a:rPr kumimoji="1" lang="en-US" altLang="ja-JP" sz="2000" i="1" baseline="-25000" dirty="0" smtClean="0">
                <a:latin typeface="Times New Roman" pitchFamily="18" charset="0"/>
                <a:cs typeface="Times New Roman" pitchFamily="18" charset="0"/>
              </a:rPr>
              <a:t>F</a:t>
            </a:r>
            <a:endParaRPr kumimoji="1" lang="ja-JP" altLang="en-US" sz="2000" i="1" baseline="-25000" dirty="0">
              <a:latin typeface="Times New Roman" pitchFamily="18" charset="0"/>
              <a:cs typeface="Times New Roman" pitchFamily="18" charset="0"/>
            </a:endParaRPr>
          </a:p>
        </p:txBody>
      </p:sp>
      <p:sp>
        <p:nvSpPr>
          <p:cNvPr id="414" name="テキスト ボックス 413"/>
          <p:cNvSpPr txBox="1"/>
          <p:nvPr/>
        </p:nvSpPr>
        <p:spPr>
          <a:xfrm>
            <a:off x="28278" y="3306676"/>
            <a:ext cx="2726371" cy="923330"/>
          </a:xfrm>
          <a:prstGeom prst="rect">
            <a:avLst/>
          </a:prstGeom>
          <a:noFill/>
        </p:spPr>
        <p:txBody>
          <a:bodyPr wrap="square" rtlCol="0">
            <a:spAutoFit/>
          </a:bodyPr>
          <a:lstStyle/>
          <a:p>
            <a:r>
              <a:rPr lang="en-US" altLang="ja-JP" sz="1800" dirty="0" smtClean="0"/>
              <a:t>buckling</a:t>
            </a:r>
            <a:r>
              <a:rPr lang="ja-JP" altLang="en-US" sz="1800" dirty="0" smtClean="0"/>
              <a:t>による電子移動により、</a:t>
            </a:r>
            <a:r>
              <a:rPr lang="en-US" altLang="ja-JP" sz="1800" dirty="0" err="1" smtClean="0">
                <a:latin typeface="Symbol" pitchFamily="18" charset="2"/>
              </a:rPr>
              <a:t>e</a:t>
            </a:r>
            <a:r>
              <a:rPr lang="en-US" altLang="ja-JP" sz="1800" baseline="-25000" dirty="0" err="1" smtClean="0">
                <a:latin typeface="Symbol" pitchFamily="18" charset="2"/>
              </a:rPr>
              <a:t>p</a:t>
            </a:r>
            <a:r>
              <a:rPr lang="ja-JP" altLang="en-US" sz="1800" dirty="0" smtClean="0"/>
              <a:t> と</a:t>
            </a:r>
            <a:r>
              <a:rPr lang="en-US" altLang="ja-JP" sz="1800" dirty="0" err="1" smtClean="0">
                <a:latin typeface="Symbol" pitchFamily="18" charset="2"/>
              </a:rPr>
              <a:t>e</a:t>
            </a:r>
            <a:r>
              <a:rPr lang="en-US" altLang="ja-JP" sz="1800" baseline="-25000" dirty="0" err="1" smtClean="0">
                <a:latin typeface="Symbol" pitchFamily="18" charset="2"/>
              </a:rPr>
              <a:t>p</a:t>
            </a:r>
            <a:r>
              <a:rPr lang="en-US" altLang="ja-JP" sz="1800" baseline="-25000" dirty="0"/>
              <a:t>*</a:t>
            </a:r>
            <a:r>
              <a:rPr lang="en-US" altLang="ja-JP" sz="1800" dirty="0"/>
              <a:t> </a:t>
            </a:r>
            <a:r>
              <a:rPr lang="ja-JP" altLang="en-US" sz="1800" dirty="0" smtClean="0"/>
              <a:t>準位の</a:t>
            </a:r>
            <a:r>
              <a:rPr lang="en-US" altLang="ja-JP" sz="1800" dirty="0" smtClean="0"/>
              <a:t>gap</a:t>
            </a:r>
            <a:r>
              <a:rPr lang="ja-JP" altLang="en-US" sz="1800" dirty="0" smtClean="0"/>
              <a:t>が開く</a:t>
            </a:r>
            <a:endParaRPr lang="ja-JP" altLang="en-US" sz="1800" dirty="0"/>
          </a:p>
        </p:txBody>
      </p:sp>
      <p:sp>
        <p:nvSpPr>
          <p:cNvPr id="415" name="テキスト ボックス 414"/>
          <p:cNvSpPr txBox="1"/>
          <p:nvPr/>
        </p:nvSpPr>
        <p:spPr>
          <a:xfrm>
            <a:off x="2754650" y="3313604"/>
            <a:ext cx="3324575" cy="923330"/>
          </a:xfrm>
          <a:prstGeom prst="rect">
            <a:avLst/>
          </a:prstGeom>
          <a:noFill/>
        </p:spPr>
        <p:txBody>
          <a:bodyPr wrap="square" rtlCol="0">
            <a:spAutoFit/>
          </a:bodyPr>
          <a:lstStyle/>
          <a:p>
            <a:r>
              <a:rPr lang="ja-JP" altLang="en-US" sz="1800" spc="-30" dirty="0" smtClean="0"/>
              <a:t>上側原子に電子が移動することにより、さらに</a:t>
            </a:r>
            <a:r>
              <a:rPr lang="en-US" altLang="ja-JP" sz="1800" spc="-30" dirty="0" smtClean="0"/>
              <a:t>gap</a:t>
            </a:r>
            <a:r>
              <a:rPr lang="ja-JP" altLang="en-US" sz="1800" spc="-30" dirty="0" smtClean="0"/>
              <a:t>が開く</a:t>
            </a:r>
            <a:endParaRPr lang="en-US" altLang="ja-JP" sz="1800" spc="-30" dirty="0"/>
          </a:p>
          <a:p>
            <a:r>
              <a:rPr lang="ja-JP" altLang="en-US" sz="1800" spc="-30" dirty="0" smtClean="0">
                <a:solidFill>
                  <a:srgbClr val="0000FF"/>
                </a:solidFill>
              </a:rPr>
              <a:t>→土手型</a:t>
            </a:r>
            <a:endParaRPr lang="ja-JP" altLang="en-US" sz="1800" spc="-30" dirty="0">
              <a:solidFill>
                <a:srgbClr val="0000FF"/>
              </a:solidFill>
              <a:latin typeface="Symbol" pitchFamily="18" charset="2"/>
            </a:endParaRPr>
          </a:p>
        </p:txBody>
      </p:sp>
      <p:sp>
        <p:nvSpPr>
          <p:cNvPr id="416" name="テキスト ボックス 415"/>
          <p:cNvSpPr txBox="1"/>
          <p:nvPr/>
        </p:nvSpPr>
        <p:spPr>
          <a:xfrm>
            <a:off x="5976595" y="3300911"/>
            <a:ext cx="3167406" cy="923330"/>
          </a:xfrm>
          <a:prstGeom prst="rect">
            <a:avLst/>
          </a:prstGeom>
          <a:noFill/>
        </p:spPr>
        <p:txBody>
          <a:bodyPr wrap="square" rtlCol="0">
            <a:spAutoFit/>
          </a:bodyPr>
          <a:lstStyle/>
          <a:p>
            <a:r>
              <a:rPr lang="ja-JP" altLang="en-US" sz="1800" spc="-30" dirty="0" smtClean="0"/>
              <a:t>下側</a:t>
            </a:r>
            <a:r>
              <a:rPr lang="ja-JP" altLang="en-US" sz="1800" spc="-30" dirty="0"/>
              <a:t>原子に電子が移動することにより</a:t>
            </a:r>
            <a:r>
              <a:rPr lang="ja-JP" altLang="en-US" sz="1800" spc="-30" dirty="0" smtClean="0"/>
              <a:t>、</a:t>
            </a:r>
            <a:r>
              <a:rPr lang="en-US" altLang="ja-JP" sz="1800" spc="-30" dirty="0" smtClean="0"/>
              <a:t>gap</a:t>
            </a:r>
            <a:r>
              <a:rPr lang="ja-JP" altLang="en-US" sz="1800" spc="-30" dirty="0" smtClean="0"/>
              <a:t>が狭まる</a:t>
            </a:r>
            <a:endParaRPr lang="en-US" altLang="ja-JP" sz="1800" spc="-30" dirty="0"/>
          </a:p>
          <a:p>
            <a:r>
              <a:rPr lang="ja-JP" altLang="en-US" sz="1800" spc="-30" dirty="0" smtClean="0">
                <a:solidFill>
                  <a:srgbClr val="FF0000"/>
                </a:solidFill>
              </a:rPr>
              <a:t>→</a:t>
            </a:r>
            <a:r>
              <a:rPr lang="ja-JP" altLang="en-US" sz="1800" spc="-30" dirty="0">
                <a:solidFill>
                  <a:srgbClr val="FF0000"/>
                </a:solidFill>
              </a:rPr>
              <a:t>井戸型</a:t>
            </a:r>
            <a:endParaRPr lang="ja-JP" altLang="en-US" sz="1800" spc="-30" dirty="0">
              <a:solidFill>
                <a:srgbClr val="FF0000"/>
              </a:solidFill>
              <a:latin typeface="Symbol" pitchFamily="18" charset="2"/>
            </a:endParaRPr>
          </a:p>
        </p:txBody>
      </p:sp>
      <p:sp>
        <p:nvSpPr>
          <p:cNvPr id="417" name="テキスト ボックス 416"/>
          <p:cNvSpPr txBox="1"/>
          <p:nvPr/>
        </p:nvSpPr>
        <p:spPr>
          <a:xfrm>
            <a:off x="0" y="6469839"/>
            <a:ext cx="9143999" cy="400110"/>
          </a:xfrm>
          <a:prstGeom prst="rect">
            <a:avLst/>
          </a:prstGeom>
          <a:noFill/>
        </p:spPr>
        <p:txBody>
          <a:bodyPr wrap="square" rtlCol="0">
            <a:spAutoFit/>
          </a:bodyPr>
          <a:lstStyle/>
          <a:p>
            <a:pPr algn="ctr"/>
            <a:r>
              <a:rPr lang="ja-JP" altLang="en-US" sz="2000" dirty="0" smtClean="0">
                <a:solidFill>
                  <a:srgbClr val="FF0000"/>
                </a:solidFill>
              </a:rPr>
              <a:t>散乱ポテンシャルの違いは、不純物の電気陰性度で説明可能</a:t>
            </a:r>
            <a:endParaRPr lang="ja-JP" altLang="en-US" sz="2000" dirty="0">
              <a:solidFill>
                <a:srgbClr val="FF0000"/>
              </a:solidFill>
            </a:endParaRPr>
          </a:p>
        </p:txBody>
      </p:sp>
      <p:sp>
        <p:nvSpPr>
          <p:cNvPr id="418" name="スライド番号プレースホルダー 2"/>
          <p:cNvSpPr>
            <a:spLocks noGrp="1"/>
          </p:cNvSpPr>
          <p:nvPr>
            <p:ph type="sldNum" sz="quarter" idx="12"/>
          </p:nvPr>
        </p:nvSpPr>
        <p:spPr>
          <a:xfrm>
            <a:off x="7239000" y="6546354"/>
            <a:ext cx="1905000" cy="457200"/>
          </a:xfrm>
        </p:spPr>
        <p:txBody>
          <a:bodyPr/>
          <a:lstStyle/>
          <a:p>
            <a:pPr>
              <a:defRPr/>
            </a:pPr>
            <a:fld id="{B2F405E0-BF19-4CC4-A89D-4262436DF52E}" type="slidenum">
              <a:rPr lang="en-US" altLang="ja-JP" smtClean="0">
                <a:solidFill>
                  <a:srgbClr val="000000"/>
                </a:solidFill>
              </a:rPr>
              <a:pPr>
                <a:defRPr/>
              </a:pPr>
              <a:t>12</a:t>
            </a:fld>
            <a:endParaRPr lang="en-US" altLang="ja-JP" dirty="0">
              <a:solidFill>
                <a:srgbClr val="000000"/>
              </a:solidFill>
            </a:endParaRPr>
          </a:p>
        </p:txBody>
      </p:sp>
      <p:sp>
        <p:nvSpPr>
          <p:cNvPr id="71" name="テキスト ボックス 70"/>
          <p:cNvSpPr txBox="1"/>
          <p:nvPr/>
        </p:nvSpPr>
        <p:spPr>
          <a:xfrm>
            <a:off x="2906689" y="4156449"/>
            <a:ext cx="3308919" cy="400110"/>
          </a:xfrm>
          <a:prstGeom prst="rect">
            <a:avLst/>
          </a:prstGeom>
          <a:noFill/>
        </p:spPr>
        <p:txBody>
          <a:bodyPr wrap="none" rtlCol="0">
            <a:spAutoFit/>
          </a:bodyPr>
          <a:lstStyle/>
          <a:p>
            <a:r>
              <a:rPr kumimoji="1" lang="ja-JP" altLang="en-US" sz="2000" u="sng" dirty="0" smtClean="0">
                <a:latin typeface="+mn-lt"/>
                <a:ea typeface="ＭＳ Ｐゴシック" pitchFamily="50" charset="-128"/>
              </a:rPr>
              <a:t>散乱ポテンシャル障壁の高さ</a:t>
            </a:r>
          </a:p>
        </p:txBody>
      </p:sp>
      <p:sp>
        <p:nvSpPr>
          <p:cNvPr id="3" name="テキスト ボックス 2"/>
          <p:cNvSpPr txBox="1"/>
          <p:nvPr/>
        </p:nvSpPr>
        <p:spPr>
          <a:xfrm>
            <a:off x="2135077" y="4835901"/>
            <a:ext cx="364202" cy="1569660"/>
          </a:xfrm>
          <a:prstGeom prst="rect">
            <a:avLst/>
          </a:prstGeom>
          <a:noFill/>
        </p:spPr>
        <p:txBody>
          <a:bodyPr wrap="none" rtlCol="0">
            <a:spAutoFit/>
          </a:bodyPr>
          <a:lstStyle/>
          <a:p>
            <a:r>
              <a:rPr kumimoji="1" lang="en-US" altLang="ja-JP" dirty="0" smtClean="0">
                <a:solidFill>
                  <a:srgbClr val="FF0000"/>
                </a:solidFill>
                <a:latin typeface="+mn-lt"/>
                <a:ea typeface="ＭＳ Ｐゴシック" pitchFamily="50" charset="-128"/>
              </a:rPr>
              <a:t>&gt;</a:t>
            </a:r>
          </a:p>
          <a:p>
            <a:r>
              <a:rPr lang="en-US" altLang="ja-JP" dirty="0" smtClean="0">
                <a:solidFill>
                  <a:srgbClr val="0000FF"/>
                </a:solidFill>
                <a:latin typeface="+mn-lt"/>
                <a:ea typeface="ＭＳ Ｐゴシック" pitchFamily="50" charset="-128"/>
              </a:rPr>
              <a:t>&lt;</a:t>
            </a:r>
          </a:p>
          <a:p>
            <a:r>
              <a:rPr kumimoji="1" lang="en-US" altLang="ja-JP" dirty="0" smtClean="0">
                <a:solidFill>
                  <a:srgbClr val="0000FF"/>
                </a:solidFill>
                <a:latin typeface="+mn-lt"/>
                <a:ea typeface="ＭＳ Ｐゴシック" pitchFamily="50" charset="-128"/>
              </a:rPr>
              <a:t>&lt;</a:t>
            </a:r>
          </a:p>
          <a:p>
            <a:r>
              <a:rPr lang="en-US" altLang="ja-JP" dirty="0" smtClean="0">
                <a:solidFill>
                  <a:srgbClr val="FF0000"/>
                </a:solidFill>
                <a:latin typeface="+mn-lt"/>
                <a:ea typeface="ＭＳ Ｐゴシック" pitchFamily="50" charset="-128"/>
              </a:rPr>
              <a:t>&gt;</a:t>
            </a:r>
          </a:p>
        </p:txBody>
      </p:sp>
      <p:grpSp>
        <p:nvGrpSpPr>
          <p:cNvPr id="5" name="グループ化 4"/>
          <p:cNvGrpSpPr/>
          <p:nvPr/>
        </p:nvGrpSpPr>
        <p:grpSpPr>
          <a:xfrm>
            <a:off x="4086491" y="1092410"/>
            <a:ext cx="287258" cy="383598"/>
            <a:chOff x="2977203" y="1076902"/>
            <a:chExt cx="287258" cy="383598"/>
          </a:xfrm>
        </p:grpSpPr>
        <p:sp>
          <p:nvSpPr>
            <p:cNvPr id="4" name="円/楕円 3"/>
            <p:cNvSpPr/>
            <p:nvPr/>
          </p:nvSpPr>
          <p:spPr bwMode="auto">
            <a:xfrm>
              <a:off x="3002603" y="1206659"/>
              <a:ext cx="253841" cy="253841"/>
            </a:xfrm>
            <a:prstGeom prst="ellipse">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74" name="テキスト ボックス 73"/>
            <p:cNvSpPr txBox="1"/>
            <p:nvPr/>
          </p:nvSpPr>
          <p:spPr>
            <a:xfrm>
              <a:off x="2977203" y="1076902"/>
              <a:ext cx="287258" cy="369332"/>
            </a:xfrm>
            <a:prstGeom prst="rect">
              <a:avLst/>
            </a:prstGeom>
            <a:noFill/>
          </p:spPr>
          <p:txBody>
            <a:bodyPr wrap="none" rtlCol="0">
              <a:spAutoFit/>
            </a:bodyPr>
            <a:lstStyle/>
            <a:p>
              <a:r>
                <a:rPr kumimoji="1" lang="en-US" altLang="ja-JP" i="1" dirty="0" smtClean="0">
                  <a:latin typeface="Times New Roman" pitchFamily="18" charset="0"/>
                  <a:cs typeface="Times New Roman" pitchFamily="18" charset="0"/>
                </a:rPr>
                <a:t>e</a:t>
              </a:r>
              <a:endParaRPr kumimoji="1" lang="ja-JP" altLang="en-US" i="1" dirty="0">
                <a:latin typeface="Times New Roman" pitchFamily="18" charset="0"/>
                <a:cs typeface="Times New Roman" pitchFamily="18" charset="0"/>
              </a:endParaRPr>
            </a:p>
          </p:txBody>
        </p:sp>
      </p:grpSp>
      <p:grpSp>
        <p:nvGrpSpPr>
          <p:cNvPr id="76" name="グループ化 75"/>
          <p:cNvGrpSpPr/>
          <p:nvPr/>
        </p:nvGrpSpPr>
        <p:grpSpPr>
          <a:xfrm>
            <a:off x="7304790" y="1068388"/>
            <a:ext cx="287258" cy="383598"/>
            <a:chOff x="2977203" y="1076902"/>
            <a:chExt cx="287258" cy="383598"/>
          </a:xfrm>
        </p:grpSpPr>
        <p:sp>
          <p:nvSpPr>
            <p:cNvPr id="77" name="円/楕円 76"/>
            <p:cNvSpPr/>
            <p:nvPr/>
          </p:nvSpPr>
          <p:spPr bwMode="auto">
            <a:xfrm>
              <a:off x="3002603" y="1206659"/>
              <a:ext cx="253841" cy="253841"/>
            </a:xfrm>
            <a:prstGeom prst="ellipse">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78" name="テキスト ボックス 77"/>
            <p:cNvSpPr txBox="1"/>
            <p:nvPr/>
          </p:nvSpPr>
          <p:spPr>
            <a:xfrm>
              <a:off x="2977203" y="1076902"/>
              <a:ext cx="287258" cy="369332"/>
            </a:xfrm>
            <a:prstGeom prst="rect">
              <a:avLst/>
            </a:prstGeom>
            <a:noFill/>
          </p:spPr>
          <p:txBody>
            <a:bodyPr wrap="none" rtlCol="0">
              <a:spAutoFit/>
            </a:bodyPr>
            <a:lstStyle/>
            <a:p>
              <a:r>
                <a:rPr kumimoji="1" lang="en-US" altLang="ja-JP" i="1" dirty="0" smtClean="0">
                  <a:latin typeface="Times New Roman" pitchFamily="18" charset="0"/>
                  <a:cs typeface="Times New Roman" pitchFamily="18" charset="0"/>
                </a:rPr>
                <a:t>e</a:t>
              </a:r>
              <a:endParaRPr kumimoji="1" lang="ja-JP" altLang="en-US" i="1" dirty="0">
                <a:latin typeface="Times New Roman" pitchFamily="18" charset="0"/>
                <a:cs typeface="Times New Roman" pitchFamily="18" charset="0"/>
              </a:endParaRPr>
            </a:p>
          </p:txBody>
        </p:sp>
      </p:grpSp>
      <p:sp>
        <p:nvSpPr>
          <p:cNvPr id="79" name="テキスト ボックス 78"/>
          <p:cNvSpPr txBox="1"/>
          <p:nvPr/>
        </p:nvSpPr>
        <p:spPr>
          <a:xfrm>
            <a:off x="3457" y="550355"/>
            <a:ext cx="9140544" cy="400110"/>
          </a:xfrm>
          <a:prstGeom prst="rect">
            <a:avLst/>
          </a:prstGeom>
          <a:noFill/>
        </p:spPr>
        <p:txBody>
          <a:bodyPr wrap="square" rtlCol="0">
            <a:spAutoFit/>
          </a:bodyPr>
          <a:lstStyle/>
          <a:p>
            <a:pPr algn="ctr"/>
            <a:r>
              <a:rPr kumimoji="1" lang="en-US" altLang="ja-JP" sz="2000" u="sng" dirty="0" err="1" smtClean="0">
                <a:latin typeface="+mn-lt"/>
                <a:ea typeface="ＭＳ Ｐゴシック" pitchFamily="50" charset="-128"/>
              </a:rPr>
              <a:t>Mulliken</a:t>
            </a:r>
            <a:r>
              <a:rPr kumimoji="1" lang="ja-JP" altLang="en-US" sz="2000" u="sng" dirty="0" smtClean="0">
                <a:latin typeface="+mn-lt"/>
                <a:ea typeface="ＭＳ Ｐゴシック" pitchFamily="50" charset="-128"/>
              </a:rPr>
              <a:t>の電気陰性</a:t>
            </a:r>
            <a:r>
              <a:rPr lang="ja-JP" altLang="en-US" sz="2000" u="sng" dirty="0" smtClean="0">
                <a:latin typeface="+mn-lt"/>
                <a:ea typeface="ＭＳ Ｐゴシック" pitchFamily="50" charset="-128"/>
              </a:rPr>
              <a:t>度</a:t>
            </a:r>
            <a:r>
              <a:rPr lang="en-US" altLang="ja-JP" sz="2000" u="sng" dirty="0" err="1" smtClean="0">
                <a:latin typeface="Symbol" pitchFamily="18" charset="2"/>
              </a:rPr>
              <a:t>c</a:t>
            </a:r>
            <a:r>
              <a:rPr lang="en-US" altLang="ja-JP" sz="2000" u="sng" baseline="-25000" dirty="0" err="1" smtClean="0">
                <a:latin typeface="Times New Roman" pitchFamily="18" charset="0"/>
                <a:cs typeface="Times New Roman" pitchFamily="18" charset="0"/>
              </a:rPr>
              <a:t>M</a:t>
            </a:r>
            <a:r>
              <a:rPr lang="ja-JP" altLang="en-US" sz="2000" u="sng" dirty="0" smtClean="0">
                <a:ea typeface="ＭＳ Ｐゴシック" pitchFamily="50" charset="-128"/>
              </a:rPr>
              <a:t>を用いた解釈</a:t>
            </a:r>
            <a:endParaRPr kumimoji="1" lang="ja-JP" altLang="en-US" sz="2000" u="sng" dirty="0" smtClean="0">
              <a:latin typeface="+mn-lt"/>
              <a:ea typeface="ＭＳ Ｐゴシック" pitchFamily="50" charset="-128"/>
            </a:endParaRPr>
          </a:p>
        </p:txBody>
      </p:sp>
    </p:spTree>
    <p:extLst>
      <p:ext uri="{BB962C8B-B14F-4D97-AF65-F5344CB8AC3E}">
        <p14:creationId xmlns:p14="http://schemas.microsoft.com/office/powerpoint/2010/main" val="3925388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350"/>
            <a:ext cx="9144000" cy="533400"/>
          </a:xfrm>
        </p:spPr>
        <p:txBody>
          <a:bodyPr/>
          <a:lstStyle/>
          <a:p>
            <a:r>
              <a:rPr lang="ja-JP" altLang="en-US" dirty="0" smtClean="0"/>
              <a:t>まとめ</a:t>
            </a:r>
            <a:endParaRPr lang="ja-JP" altLang="en-US" dirty="0"/>
          </a:p>
        </p:txBody>
      </p:sp>
      <p:sp>
        <p:nvSpPr>
          <p:cNvPr id="37" name="正方形/長方形 36"/>
          <p:cNvSpPr/>
          <p:nvPr/>
        </p:nvSpPr>
        <p:spPr>
          <a:xfrm>
            <a:off x="0" y="582642"/>
            <a:ext cx="9144000" cy="2554545"/>
          </a:xfrm>
          <a:prstGeom prst="rect">
            <a:avLst/>
          </a:prstGeom>
        </p:spPr>
        <p:txBody>
          <a:bodyPr wrap="square">
            <a:spAutoFit/>
          </a:bodyPr>
          <a:lstStyle/>
          <a:p>
            <a:pPr algn="l"/>
            <a:r>
              <a:rPr lang="ja-JP" altLang="en-US" sz="2000" dirty="0" smtClean="0">
                <a:solidFill>
                  <a:schemeClr val="accent2">
                    <a:lumMod val="75000"/>
                  </a:schemeClr>
                </a:solidFill>
              </a:rPr>
              <a:t>第一原理輸送特性計算で、</a:t>
            </a:r>
            <a:r>
              <a:rPr lang="en-US" altLang="ja-JP" sz="2000" dirty="0" err="1" smtClean="0">
                <a:solidFill>
                  <a:schemeClr val="accent2">
                    <a:lumMod val="75000"/>
                  </a:schemeClr>
                </a:solidFill>
              </a:rPr>
              <a:t>Ge</a:t>
            </a:r>
            <a:r>
              <a:rPr lang="en-US" altLang="ja-JP" sz="2000" dirty="0" smtClean="0">
                <a:solidFill>
                  <a:schemeClr val="accent2">
                    <a:lumMod val="75000"/>
                  </a:schemeClr>
                </a:solidFill>
              </a:rPr>
              <a:t>(001)</a:t>
            </a:r>
            <a:r>
              <a:rPr lang="ja-JP" altLang="en-US" sz="2000" dirty="0" smtClean="0">
                <a:solidFill>
                  <a:schemeClr val="accent2">
                    <a:lumMod val="75000"/>
                  </a:schemeClr>
                </a:solidFill>
              </a:rPr>
              <a:t>表面欠陥の散乱ポテンシャルを計算した。</a:t>
            </a:r>
            <a:endParaRPr lang="en-US" altLang="ja-JP" sz="2000" dirty="0" smtClean="0">
              <a:solidFill>
                <a:schemeClr val="accent2">
                  <a:lumMod val="75000"/>
                </a:schemeClr>
              </a:solidFill>
            </a:endParaRPr>
          </a:p>
          <a:p>
            <a:pPr marL="342900" indent="-342900" algn="l">
              <a:buFont typeface="Wingdings" pitchFamily="2" charset="2"/>
              <a:buChar char="ü"/>
            </a:pPr>
            <a:r>
              <a:rPr lang="ja-JP" altLang="en-US" sz="2000" spc="50" dirty="0" smtClean="0"/>
              <a:t>局所状態密度の空間分布に現れる定在波の位相シフトは、</a:t>
            </a:r>
            <a:r>
              <a:rPr lang="en-US" altLang="ja-JP" sz="2000" spc="50" dirty="0" smtClean="0"/>
              <a:t>STS</a:t>
            </a:r>
            <a:r>
              <a:rPr lang="ja-JP" altLang="en-US" sz="2000" spc="50" dirty="0" smtClean="0"/>
              <a:t>の</a:t>
            </a:r>
            <a:r>
              <a:rPr lang="en-US" altLang="ja-JP" sz="2000" spc="50" dirty="0" err="1" smtClean="0"/>
              <a:t>dI</a:t>
            </a:r>
            <a:r>
              <a:rPr lang="en-US" altLang="ja-JP" sz="2000" spc="50" dirty="0" smtClean="0"/>
              <a:t>/</a:t>
            </a:r>
            <a:r>
              <a:rPr lang="en-US" altLang="ja-JP" sz="2000" spc="50" dirty="0" err="1" smtClean="0"/>
              <a:t>dV</a:t>
            </a:r>
            <a:r>
              <a:rPr lang="ja-JP" altLang="en-US" sz="2000" spc="50" dirty="0" smtClean="0"/>
              <a:t>の</a:t>
            </a:r>
            <a:r>
              <a:rPr lang="ja-JP" altLang="en-US" sz="2000" dirty="0" smtClean="0"/>
              <a:t>空間分布に見られる定在波の位相シフトと定性的に一致する。</a:t>
            </a:r>
            <a:endParaRPr lang="en-US" altLang="ja-JP" sz="2000" dirty="0" smtClean="0"/>
          </a:p>
          <a:p>
            <a:pPr marL="342900" indent="-342900">
              <a:buFont typeface="Wingdings" pitchFamily="2" charset="2"/>
              <a:buChar char="ü"/>
            </a:pPr>
            <a:r>
              <a:rPr lang="en-US" altLang="ja-JP" sz="2000" spc="-50" dirty="0" err="1"/>
              <a:t>SiU</a:t>
            </a:r>
            <a:r>
              <a:rPr lang="ja-JP" altLang="en-US" sz="2000" spc="-50" dirty="0"/>
              <a:t>と</a:t>
            </a:r>
            <a:r>
              <a:rPr lang="en-US" altLang="ja-JP" sz="2000" spc="-50" dirty="0" err="1"/>
              <a:t>SnL</a:t>
            </a:r>
            <a:r>
              <a:rPr lang="ja-JP" altLang="en-US" sz="2000" spc="-50" dirty="0"/>
              <a:t>ダイマーは土手型、</a:t>
            </a:r>
            <a:r>
              <a:rPr lang="en-US" altLang="ja-JP" sz="2000" spc="-50" dirty="0" err="1"/>
              <a:t>SiL</a:t>
            </a:r>
            <a:r>
              <a:rPr lang="ja-JP" altLang="en-US" sz="2000" spc="-50" dirty="0"/>
              <a:t>と</a:t>
            </a:r>
            <a:r>
              <a:rPr lang="en-US" altLang="ja-JP" sz="2000" spc="-50" dirty="0" err="1"/>
              <a:t>SnU</a:t>
            </a:r>
            <a:r>
              <a:rPr lang="ja-JP" altLang="en-US" sz="2000" spc="-50" dirty="0"/>
              <a:t>ダイマーは井戸型の散乱</a:t>
            </a:r>
            <a:r>
              <a:rPr lang="ja-JP" altLang="en-US" sz="2000" spc="-50" dirty="0" smtClean="0"/>
              <a:t>ポテンシャルを持つ。</a:t>
            </a:r>
            <a:endParaRPr lang="en-US" altLang="ja-JP" sz="2000" dirty="0" smtClean="0"/>
          </a:p>
          <a:p>
            <a:pPr marL="342900" indent="-342900">
              <a:buFont typeface="Wingdings" pitchFamily="2" charset="2"/>
              <a:buChar char="ü"/>
            </a:pPr>
            <a:r>
              <a:rPr lang="ja-JP" altLang="en-US" sz="2000" dirty="0" smtClean="0"/>
              <a:t>ダイマーの上側原子の電気陰性度が大きいとき、電子が上側原子に集まることにより、</a:t>
            </a:r>
            <a:r>
              <a:rPr lang="en-US" altLang="ja-JP" sz="2000" dirty="0">
                <a:latin typeface="Symbol" pitchFamily="18" charset="2"/>
              </a:rPr>
              <a:t> </a:t>
            </a:r>
            <a:r>
              <a:rPr lang="en-US" altLang="ja-JP" sz="2000" dirty="0" err="1" smtClean="0">
                <a:latin typeface="Symbol" pitchFamily="18" charset="2"/>
              </a:rPr>
              <a:t>e</a:t>
            </a:r>
            <a:r>
              <a:rPr lang="en-US" altLang="ja-JP" sz="2000" baseline="-25000" dirty="0" err="1" smtClean="0">
                <a:latin typeface="Symbol" pitchFamily="18" charset="2"/>
              </a:rPr>
              <a:t>p</a:t>
            </a:r>
            <a:r>
              <a:rPr lang="ja-JP" altLang="en-US" sz="2000" dirty="0" smtClean="0"/>
              <a:t>準位と</a:t>
            </a:r>
            <a:r>
              <a:rPr lang="en-US" altLang="ja-JP" sz="2000" dirty="0" err="1" smtClean="0">
                <a:latin typeface="Symbol" pitchFamily="18" charset="2"/>
              </a:rPr>
              <a:t>e</a:t>
            </a:r>
            <a:r>
              <a:rPr lang="en-US" altLang="ja-JP" sz="2000" baseline="-25000" dirty="0" err="1" smtClean="0">
                <a:latin typeface="Symbol" pitchFamily="18" charset="2"/>
              </a:rPr>
              <a:t>p</a:t>
            </a:r>
            <a:r>
              <a:rPr lang="en-US" altLang="ja-JP" sz="2000" baseline="-25000" dirty="0" smtClean="0"/>
              <a:t>*</a:t>
            </a:r>
            <a:r>
              <a:rPr lang="ja-JP" altLang="en-US" sz="2000" dirty="0"/>
              <a:t>準</a:t>
            </a:r>
            <a:r>
              <a:rPr lang="ja-JP" altLang="en-US" sz="2000" dirty="0" smtClean="0"/>
              <a:t>位の</a:t>
            </a:r>
            <a:r>
              <a:rPr lang="en-US" altLang="ja-JP" sz="2000" dirty="0" smtClean="0"/>
              <a:t>gap</a:t>
            </a:r>
            <a:r>
              <a:rPr lang="ja-JP" altLang="en-US" sz="2000" dirty="0" smtClean="0"/>
              <a:t>が開き、伝導帯電子にとって障壁となる。</a:t>
            </a:r>
            <a:r>
              <a:rPr lang="ja-JP" altLang="en-US" sz="2000" dirty="0"/>
              <a:t>一方</a:t>
            </a:r>
            <a:r>
              <a:rPr lang="ja-JP" altLang="en-US" sz="2000" dirty="0" smtClean="0"/>
              <a:t>、下側</a:t>
            </a:r>
            <a:r>
              <a:rPr lang="ja-JP" altLang="en-US" sz="2000" dirty="0"/>
              <a:t>原子の電気陰性度が大きい</a:t>
            </a:r>
            <a:r>
              <a:rPr lang="ja-JP" altLang="en-US" sz="2000" dirty="0" smtClean="0"/>
              <a:t>ときは、逆の振舞をする。</a:t>
            </a:r>
            <a:endParaRPr lang="en-US" altLang="ja-JP" sz="2000" dirty="0" smtClean="0"/>
          </a:p>
        </p:txBody>
      </p:sp>
      <p:sp>
        <p:nvSpPr>
          <p:cNvPr id="38" name="正方形/長方形 37"/>
          <p:cNvSpPr/>
          <p:nvPr/>
        </p:nvSpPr>
        <p:spPr>
          <a:xfrm>
            <a:off x="0" y="3034843"/>
            <a:ext cx="9144000" cy="400110"/>
          </a:xfrm>
          <a:prstGeom prst="rect">
            <a:avLst/>
          </a:prstGeom>
        </p:spPr>
        <p:txBody>
          <a:bodyPr wrap="square">
            <a:spAutoFit/>
          </a:bodyPr>
          <a:lstStyle/>
          <a:p>
            <a:pPr algn="ctr"/>
            <a:r>
              <a:rPr lang="en-US" altLang="ja-JP" sz="2000" dirty="0" smtClean="0">
                <a:solidFill>
                  <a:srgbClr val="FF0000"/>
                </a:solidFill>
              </a:rPr>
              <a:t>T. Ono</a:t>
            </a:r>
            <a:r>
              <a:rPr lang="da-DK" altLang="ja-JP" sz="2000" dirty="0" smtClean="0">
                <a:solidFill>
                  <a:srgbClr val="FF0000"/>
                </a:solidFill>
              </a:rPr>
              <a:t>, Phys. Rev. B 87 </a:t>
            </a:r>
            <a:r>
              <a:rPr lang="da-DK" altLang="ja-JP" sz="2000" dirty="0">
                <a:solidFill>
                  <a:srgbClr val="FF0000"/>
                </a:solidFill>
              </a:rPr>
              <a:t>085311 (2013</a:t>
            </a:r>
            <a:r>
              <a:rPr lang="da-DK" altLang="ja-JP" sz="2000" dirty="0" smtClean="0">
                <a:solidFill>
                  <a:srgbClr val="FF0000"/>
                </a:solidFill>
              </a:rPr>
              <a:t>)</a:t>
            </a:r>
            <a:r>
              <a:rPr lang="en-US" altLang="ja-JP" sz="2000" dirty="0" smtClean="0">
                <a:solidFill>
                  <a:srgbClr val="FF0000"/>
                </a:solidFill>
              </a:rPr>
              <a:t> </a:t>
            </a:r>
            <a:endParaRPr lang="ja-JP" altLang="en-US" sz="2000" dirty="0">
              <a:solidFill>
                <a:srgbClr val="FF0000"/>
              </a:solidFill>
            </a:endParaRPr>
          </a:p>
        </p:txBody>
      </p:sp>
      <p:sp>
        <p:nvSpPr>
          <p:cNvPr id="5" name="スライド番号プレースホルダー 2"/>
          <p:cNvSpPr>
            <a:spLocks noGrp="1"/>
          </p:cNvSpPr>
          <p:nvPr>
            <p:ph type="sldNum" sz="quarter" idx="12"/>
          </p:nvPr>
        </p:nvSpPr>
        <p:spPr>
          <a:xfrm>
            <a:off x="7239000" y="6546354"/>
            <a:ext cx="1905000" cy="457200"/>
          </a:xfrm>
        </p:spPr>
        <p:txBody>
          <a:bodyPr/>
          <a:lstStyle/>
          <a:p>
            <a:pPr>
              <a:defRPr/>
            </a:pPr>
            <a:fld id="{B2F405E0-BF19-4CC4-A89D-4262436DF52E}" type="slidenum">
              <a:rPr lang="en-US" altLang="ja-JP" smtClean="0">
                <a:solidFill>
                  <a:srgbClr val="000000"/>
                </a:solidFill>
              </a:rPr>
              <a:pPr>
                <a:defRPr/>
              </a:pPr>
              <a:t>13</a:t>
            </a:fld>
            <a:endParaRPr lang="en-US" altLang="ja-JP" dirty="0">
              <a:solidFill>
                <a:srgbClr val="000000"/>
              </a:solidFill>
            </a:endParaRPr>
          </a:p>
        </p:txBody>
      </p:sp>
      <p:sp>
        <p:nvSpPr>
          <p:cNvPr id="3" name="正方形/長方形 2"/>
          <p:cNvSpPr/>
          <p:nvPr/>
        </p:nvSpPr>
        <p:spPr>
          <a:xfrm>
            <a:off x="0" y="3966024"/>
            <a:ext cx="9144000" cy="707886"/>
          </a:xfrm>
          <a:prstGeom prst="rect">
            <a:avLst/>
          </a:prstGeom>
        </p:spPr>
        <p:txBody>
          <a:bodyPr wrap="square">
            <a:spAutoFit/>
          </a:bodyPr>
          <a:lstStyle/>
          <a:p>
            <a:r>
              <a:rPr lang="ja-JP" altLang="en-US" sz="2000" dirty="0">
                <a:solidFill>
                  <a:schemeClr val="accent2">
                    <a:lumMod val="75000"/>
                  </a:schemeClr>
                </a:solidFill>
              </a:rPr>
              <a:t>第一原理輸送特性計算により、顕微鏡では観察できない界面欠陥の散乱ポテンシャルの計算が可能になる</a:t>
            </a:r>
            <a:r>
              <a:rPr lang="ja-JP" altLang="en-US" sz="2000" dirty="0" smtClean="0">
                <a:solidFill>
                  <a:schemeClr val="accent2">
                    <a:lumMod val="75000"/>
                  </a:schemeClr>
                </a:solidFill>
              </a:rPr>
              <a:t>。</a:t>
            </a:r>
            <a:r>
              <a:rPr lang="en-US" altLang="ja-JP" sz="2000" dirty="0" smtClean="0">
                <a:solidFill>
                  <a:schemeClr val="accent2">
                    <a:lumMod val="75000"/>
                  </a:schemeClr>
                </a:solidFill>
              </a:rPr>
              <a:t>(</a:t>
            </a:r>
            <a:r>
              <a:rPr lang="ja-JP" altLang="en-US" sz="2000" dirty="0">
                <a:solidFill>
                  <a:schemeClr val="accent2">
                    <a:lumMod val="75000"/>
                  </a:schemeClr>
                </a:solidFill>
              </a:rPr>
              <a:t>例</a:t>
            </a:r>
            <a:r>
              <a:rPr lang="en-US" altLang="ja-JP" sz="2000" dirty="0">
                <a:solidFill>
                  <a:schemeClr val="accent2">
                    <a:lumMod val="75000"/>
                  </a:schemeClr>
                </a:solidFill>
              </a:rPr>
              <a:t>: MOSFET</a:t>
            </a:r>
            <a:r>
              <a:rPr lang="ja-JP" altLang="en-US" sz="2000" dirty="0">
                <a:solidFill>
                  <a:schemeClr val="accent2">
                    <a:lumMod val="75000"/>
                  </a:schemeClr>
                </a:solidFill>
              </a:rPr>
              <a:t>のキャリア移動</a:t>
            </a:r>
            <a:r>
              <a:rPr lang="en-US" altLang="ja-JP" sz="2000" dirty="0">
                <a:solidFill>
                  <a:schemeClr val="accent2">
                    <a:lumMod val="75000"/>
                  </a:schemeClr>
                </a:solidFill>
              </a:rPr>
              <a:t>)</a:t>
            </a:r>
          </a:p>
        </p:txBody>
      </p:sp>
      <p:sp>
        <p:nvSpPr>
          <p:cNvPr id="4" name="テキスト ボックス 3"/>
          <p:cNvSpPr txBox="1"/>
          <p:nvPr/>
        </p:nvSpPr>
        <p:spPr>
          <a:xfrm>
            <a:off x="3806190" y="3539510"/>
            <a:ext cx="1723549" cy="461665"/>
          </a:xfrm>
          <a:prstGeom prst="rect">
            <a:avLst/>
          </a:prstGeom>
          <a:noFill/>
        </p:spPr>
        <p:txBody>
          <a:bodyPr wrap="none" rtlCol="0">
            <a:spAutoFit/>
          </a:bodyPr>
          <a:lstStyle/>
          <a:p>
            <a:r>
              <a:rPr kumimoji="1" lang="ja-JP" altLang="en-US" u="sng" dirty="0" smtClean="0">
                <a:latin typeface="ＭＳ Ｐゴシック" pitchFamily="50" charset="-128"/>
                <a:ea typeface="ＭＳ Ｐゴシック" pitchFamily="50" charset="-128"/>
              </a:rPr>
              <a:t>今後の展望</a:t>
            </a:r>
          </a:p>
        </p:txBody>
      </p:sp>
      <p:pic>
        <p:nvPicPr>
          <p:cNvPr id="9" name="Picture 2"/>
          <p:cNvPicPr>
            <a:picLocks noChangeAspect="1" noChangeArrowheads="1"/>
          </p:cNvPicPr>
          <p:nvPr/>
        </p:nvPicPr>
        <p:blipFill>
          <a:blip r:embed="rId3" cstate="print"/>
          <a:srcRect/>
          <a:stretch>
            <a:fillRect/>
          </a:stretch>
        </p:blipFill>
        <p:spPr bwMode="auto">
          <a:xfrm>
            <a:off x="2105246" y="4706744"/>
            <a:ext cx="3586894" cy="2145344"/>
          </a:xfrm>
          <a:prstGeom prst="rect">
            <a:avLst/>
          </a:prstGeom>
          <a:noFill/>
          <a:ln w="9525">
            <a:noFill/>
            <a:miter lim="800000"/>
            <a:headEnd/>
            <a:tailEnd/>
          </a:ln>
          <a:effectLst/>
        </p:spPr>
      </p:pic>
      <p:sp>
        <p:nvSpPr>
          <p:cNvPr id="10" name="テキスト ボックス 9"/>
          <p:cNvSpPr txBox="1"/>
          <p:nvPr/>
        </p:nvSpPr>
        <p:spPr>
          <a:xfrm>
            <a:off x="3268980" y="5859426"/>
            <a:ext cx="349776" cy="523220"/>
          </a:xfrm>
          <a:prstGeom prst="rect">
            <a:avLst/>
          </a:prstGeom>
          <a:noFill/>
        </p:spPr>
        <p:txBody>
          <a:bodyPr wrap="none" rtlCol="0">
            <a:spAutoFit/>
          </a:bodyPr>
          <a:lstStyle/>
          <a:p>
            <a:r>
              <a:rPr kumimoji="1" lang="en-US" altLang="ja-JP" sz="2800" dirty="0" smtClean="0">
                <a:solidFill>
                  <a:srgbClr val="FFFF00"/>
                </a:solidFill>
                <a:latin typeface="ＭＳ Ｐゴシック" pitchFamily="50" charset="-128"/>
                <a:ea typeface="ＭＳ Ｐゴシック" pitchFamily="50" charset="-128"/>
              </a:rPr>
              <a:t>x</a:t>
            </a:r>
            <a:endParaRPr kumimoji="1" lang="ja-JP" altLang="en-US" sz="2800" dirty="0" smtClean="0">
              <a:solidFill>
                <a:srgbClr val="FFFF00"/>
              </a:solidFill>
              <a:latin typeface="ＭＳ Ｐゴシック" pitchFamily="50" charset="-128"/>
              <a:ea typeface="ＭＳ Ｐゴシック" pitchFamily="50" charset="-128"/>
            </a:endParaRPr>
          </a:p>
        </p:txBody>
      </p:sp>
      <p:cxnSp>
        <p:nvCxnSpPr>
          <p:cNvPr id="11" name="直線矢印コネクタ 10"/>
          <p:cNvCxnSpPr/>
          <p:nvPr/>
        </p:nvCxnSpPr>
        <p:spPr bwMode="auto">
          <a:xfrm flipH="1">
            <a:off x="3538746" y="6172200"/>
            <a:ext cx="644634" cy="11430"/>
          </a:xfrm>
          <a:prstGeom prst="straightConnector1">
            <a:avLst/>
          </a:prstGeom>
          <a:solidFill>
            <a:schemeClr val="accent1"/>
          </a:solidFill>
          <a:ln w="25400" cap="flat" cmpd="sng" algn="ctr">
            <a:solidFill>
              <a:srgbClr val="FFFF00"/>
            </a:solidFill>
            <a:prstDash val="solid"/>
            <a:round/>
            <a:headEnd type="none" w="med" len="med"/>
            <a:tailEnd type="triangle" w="lg" len="lg"/>
          </a:ln>
          <a:effectLst/>
        </p:spPr>
      </p:cxnSp>
      <p:cxnSp>
        <p:nvCxnSpPr>
          <p:cNvPr id="12" name="直線矢印コネクタ 11"/>
          <p:cNvCxnSpPr/>
          <p:nvPr/>
        </p:nvCxnSpPr>
        <p:spPr bwMode="auto">
          <a:xfrm flipH="1" flipV="1">
            <a:off x="3581400" y="6247016"/>
            <a:ext cx="601980" cy="155391"/>
          </a:xfrm>
          <a:prstGeom prst="straightConnector1">
            <a:avLst/>
          </a:prstGeom>
          <a:solidFill>
            <a:schemeClr val="accent1"/>
          </a:solidFill>
          <a:ln w="25400" cap="flat" cmpd="sng" algn="ctr">
            <a:solidFill>
              <a:srgbClr val="FFFF00"/>
            </a:solidFill>
            <a:prstDash val="solid"/>
            <a:round/>
            <a:headEnd type="triangle" w="lg" len="lg"/>
            <a:tailEnd type="none" w="med" len="med"/>
          </a:ln>
          <a:effectLst/>
        </p:spPr>
      </p:cxnSp>
    </p:spTree>
    <p:extLst>
      <p:ext uri="{BB962C8B-B14F-4D97-AF65-F5344CB8AC3E}">
        <p14:creationId xmlns:p14="http://schemas.microsoft.com/office/powerpoint/2010/main" val="41075131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bwMode="auto">
          <a:xfrm>
            <a:off x="5670361" y="6537603"/>
            <a:ext cx="3020302" cy="330125"/>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endParaRPr lang="ja-JP" altLang="en-US" sz="1800" smtClean="0">
              <a:solidFill>
                <a:srgbClr val="000000"/>
              </a:solidFill>
              <a:ea typeface="ＭＳ Ｐゴシック" pitchFamily="50" charset="-128"/>
            </a:endParaRPr>
          </a:p>
        </p:txBody>
      </p:sp>
      <p:sp>
        <p:nvSpPr>
          <p:cNvPr id="38924" name="Rectangle 12"/>
          <p:cNvSpPr>
            <a:spLocks noChangeArrowheads="1"/>
          </p:cNvSpPr>
          <p:nvPr/>
        </p:nvSpPr>
        <p:spPr bwMode="auto">
          <a:xfrm>
            <a:off x="0" y="520700"/>
            <a:ext cx="9144000" cy="190500"/>
          </a:xfrm>
          <a:prstGeom prst="rect">
            <a:avLst/>
          </a:prstGeom>
          <a:solidFill>
            <a:schemeClr val="bg1"/>
          </a:solidFill>
          <a:ln w="9525">
            <a:noFill/>
            <a:miter lim="800000"/>
            <a:headEnd/>
            <a:tailEnd/>
          </a:ln>
          <a:effectLst/>
        </p:spPr>
        <p:txBody>
          <a:bodyPr wrap="none" anchor="ctr"/>
          <a:lstStyle/>
          <a:p>
            <a:pPr algn="ctr"/>
            <a:endParaRPr lang="ja-JP" altLang="en-US" sz="1800">
              <a:solidFill>
                <a:srgbClr val="000000"/>
              </a:solidFill>
              <a:ea typeface="ＭＳ Ｐゴシック" pitchFamily="50" charset="-128"/>
            </a:endParaRPr>
          </a:p>
        </p:txBody>
      </p:sp>
      <p:sp>
        <p:nvSpPr>
          <p:cNvPr id="5" name="Rectangle 3"/>
          <p:cNvSpPr>
            <a:spLocks noChangeArrowheads="1"/>
          </p:cNvSpPr>
          <p:nvPr/>
        </p:nvSpPr>
        <p:spPr bwMode="auto">
          <a:xfrm>
            <a:off x="279339" y="1395293"/>
            <a:ext cx="8620125" cy="1010449"/>
          </a:xfrm>
          <a:prstGeom prst="rect">
            <a:avLst/>
          </a:prstGeom>
          <a:noFill/>
          <a:ln w="9525">
            <a:noFill/>
            <a:miter lim="800000"/>
            <a:headEnd/>
            <a:tailEnd/>
          </a:ln>
        </p:spPr>
        <p:txBody>
          <a:bodyPr anchor="ctr"/>
          <a:lstStyle/>
          <a:p>
            <a:pPr algn="ctr"/>
            <a:r>
              <a:rPr lang="ja-JP" altLang="en-US" dirty="0" smtClean="0">
                <a:solidFill>
                  <a:schemeClr val="accent2">
                    <a:lumMod val="75000"/>
                  </a:schemeClr>
                </a:solidFill>
                <a:latin typeface="Tahoma"/>
                <a:ea typeface="ＭＳ Ｐゴシック" pitchFamily="50" charset="-128"/>
              </a:rPr>
              <a:t>小野 倫也</a:t>
            </a:r>
            <a:endParaRPr lang="en-US" altLang="ja-JP" dirty="0" smtClean="0">
              <a:solidFill>
                <a:schemeClr val="accent2">
                  <a:lumMod val="75000"/>
                </a:schemeClr>
              </a:solidFill>
              <a:latin typeface="Tahoma"/>
              <a:ea typeface="ＭＳ Ｐゴシック" pitchFamily="50" charset="-128"/>
            </a:endParaRPr>
          </a:p>
          <a:p>
            <a:pPr algn="ctr"/>
            <a:r>
              <a:rPr lang="en-US" altLang="ja-JP" dirty="0" smtClean="0">
                <a:solidFill>
                  <a:srgbClr val="000000"/>
                </a:solidFill>
                <a:latin typeface="Tahoma" pitchFamily="34" charset="0"/>
                <a:ea typeface="ＭＳ 明朝" pitchFamily="17" charset="-128"/>
              </a:rPr>
              <a:t>(</a:t>
            </a:r>
            <a:r>
              <a:rPr lang="en-US" altLang="ja-JP" i="1" dirty="0" smtClean="0">
                <a:solidFill>
                  <a:srgbClr val="000000"/>
                </a:solidFill>
                <a:latin typeface="Tahoma" pitchFamily="34" charset="0"/>
                <a:ea typeface="ＭＳ 明朝" pitchFamily="17" charset="-128"/>
              </a:rPr>
              <a:t>Dept</a:t>
            </a:r>
            <a:r>
              <a:rPr lang="en-US" altLang="ja-JP" i="1" dirty="0">
                <a:solidFill>
                  <a:srgbClr val="000000"/>
                </a:solidFill>
                <a:latin typeface="Tahoma" pitchFamily="34" charset="0"/>
                <a:ea typeface="ＭＳ 明朝" pitchFamily="17" charset="-128"/>
              </a:rPr>
              <a:t>. of Prec. Sci. </a:t>
            </a:r>
            <a:r>
              <a:rPr lang="en-US" altLang="ja-JP" i="1" dirty="0">
                <a:solidFill>
                  <a:srgbClr val="000000"/>
                </a:solidFill>
                <a:latin typeface="Tahoma" pitchFamily="34" charset="0"/>
                <a:ea typeface="ＭＳ Ｐゴシック" pitchFamily="50" charset="-128"/>
                <a:cs typeface="Tahoma" pitchFamily="34" charset="0"/>
              </a:rPr>
              <a:t>&amp;</a:t>
            </a:r>
            <a:r>
              <a:rPr lang="en-US" altLang="ja-JP" i="1" dirty="0">
                <a:solidFill>
                  <a:srgbClr val="000000"/>
                </a:solidFill>
                <a:latin typeface="Tahoma" pitchFamily="34" charset="0"/>
                <a:ea typeface="ＭＳ 明朝" pitchFamily="17" charset="-128"/>
              </a:rPr>
              <a:t> Tech., Osaka </a:t>
            </a:r>
            <a:r>
              <a:rPr lang="en-US" altLang="ja-JP" i="1" dirty="0" smtClean="0">
                <a:solidFill>
                  <a:srgbClr val="000000"/>
                </a:solidFill>
                <a:latin typeface="Tahoma" pitchFamily="34" charset="0"/>
                <a:ea typeface="ＭＳ 明朝" pitchFamily="17" charset="-128"/>
              </a:rPr>
              <a:t>Univ.</a:t>
            </a:r>
            <a:r>
              <a:rPr lang="en-US" altLang="ja-JP" dirty="0" smtClean="0">
                <a:solidFill>
                  <a:srgbClr val="000000"/>
                </a:solidFill>
                <a:latin typeface="Tahoma" pitchFamily="34" charset="0"/>
                <a:ea typeface="ＭＳ 明朝" pitchFamily="17" charset="-128"/>
              </a:rPr>
              <a:t>)</a:t>
            </a:r>
          </a:p>
        </p:txBody>
      </p:sp>
      <p:sp>
        <p:nvSpPr>
          <p:cNvPr id="38914" name="Rectangle 2"/>
          <p:cNvSpPr>
            <a:spLocks noChangeArrowheads="1"/>
          </p:cNvSpPr>
          <p:nvPr/>
        </p:nvSpPr>
        <p:spPr bwMode="auto">
          <a:xfrm>
            <a:off x="0" y="13858"/>
            <a:ext cx="9144000" cy="1589087"/>
          </a:xfrm>
          <a:prstGeom prst="rect">
            <a:avLst/>
          </a:prstGeom>
          <a:solidFill>
            <a:schemeClr val="bg1"/>
          </a:solidFill>
          <a:ln w="9525">
            <a:noFill/>
            <a:miter lim="800000"/>
            <a:headEnd/>
            <a:tailEnd/>
          </a:ln>
          <a:effectLst/>
        </p:spPr>
        <p:txBody>
          <a:bodyPr anchor="ctr"/>
          <a:lstStyle/>
          <a:p>
            <a:pPr algn="ctr"/>
            <a:r>
              <a:rPr lang="ja-JP" altLang="en-US" sz="3600" dirty="0">
                <a:solidFill>
                  <a:srgbClr val="000000"/>
                </a:solidFill>
                <a:latin typeface="Tahoma" pitchFamily="34" charset="0"/>
                <a:ea typeface="ＭＳ Ｐゴシック" pitchFamily="50" charset="-128"/>
              </a:rPr>
              <a:t>表面欠陥による散乱ポテンシャル</a:t>
            </a:r>
            <a:r>
              <a:rPr lang="ja-JP" altLang="en-US" sz="3600" dirty="0" smtClean="0">
                <a:solidFill>
                  <a:srgbClr val="000000"/>
                </a:solidFill>
                <a:latin typeface="Tahoma" pitchFamily="34" charset="0"/>
                <a:ea typeface="ＭＳ Ｐゴシック" pitchFamily="50" charset="-128"/>
              </a:rPr>
              <a:t>の</a:t>
            </a:r>
            <a:endParaRPr lang="en-US" altLang="ja-JP" sz="3600" dirty="0" smtClean="0">
              <a:solidFill>
                <a:srgbClr val="000000"/>
              </a:solidFill>
              <a:latin typeface="Tahoma" pitchFamily="34" charset="0"/>
              <a:ea typeface="ＭＳ Ｐゴシック" pitchFamily="50" charset="-128"/>
            </a:endParaRPr>
          </a:p>
          <a:p>
            <a:pPr algn="ctr"/>
            <a:r>
              <a:rPr lang="ja-JP" altLang="en-US" sz="3600" dirty="0" smtClean="0">
                <a:solidFill>
                  <a:srgbClr val="000000"/>
                </a:solidFill>
                <a:latin typeface="Tahoma" pitchFamily="34" charset="0"/>
                <a:ea typeface="ＭＳ Ｐゴシック" pitchFamily="50" charset="-128"/>
              </a:rPr>
              <a:t>第一</a:t>
            </a:r>
            <a:r>
              <a:rPr lang="ja-JP" altLang="en-US" sz="3600" dirty="0">
                <a:solidFill>
                  <a:srgbClr val="000000"/>
                </a:solidFill>
                <a:latin typeface="Tahoma" pitchFamily="34" charset="0"/>
                <a:ea typeface="ＭＳ Ｐゴシック" pitchFamily="50" charset="-128"/>
              </a:rPr>
              <a:t>原理計算</a:t>
            </a:r>
            <a:endParaRPr lang="en-US" altLang="ja-JP" sz="3600" spc="-100" dirty="0">
              <a:solidFill>
                <a:srgbClr val="000000"/>
              </a:solidFill>
              <a:latin typeface="Tahoma" pitchFamily="34" charset="0"/>
              <a:ea typeface="ＭＳ Ｐゴシック" pitchFamily="50" charset="-128"/>
            </a:endParaRPr>
          </a:p>
        </p:txBody>
      </p:sp>
      <p:sp>
        <p:nvSpPr>
          <p:cNvPr id="6" name="テキスト ボックス 5"/>
          <p:cNvSpPr txBox="1"/>
          <p:nvPr/>
        </p:nvSpPr>
        <p:spPr>
          <a:xfrm>
            <a:off x="1483165" y="2744293"/>
            <a:ext cx="2441694" cy="3477875"/>
          </a:xfrm>
          <a:prstGeom prst="rect">
            <a:avLst/>
          </a:prstGeom>
          <a:noFill/>
        </p:spPr>
        <p:txBody>
          <a:bodyPr wrap="none" rtlCol="0">
            <a:spAutoFit/>
          </a:bodyPr>
          <a:lstStyle/>
          <a:p>
            <a:pPr marL="457200" indent="-457200">
              <a:buFont typeface="+mj-lt"/>
              <a:buAutoNum type="arabicPeriod"/>
            </a:pPr>
            <a:r>
              <a:rPr lang="ja-JP" altLang="en-US" sz="2000" dirty="0" smtClean="0">
                <a:solidFill>
                  <a:srgbClr val="2D2DB9">
                    <a:lumMod val="75000"/>
                  </a:srgbClr>
                </a:solidFill>
              </a:rPr>
              <a:t>背景</a:t>
            </a:r>
            <a:endParaRPr lang="en-US" altLang="ja-JP" sz="2000" dirty="0" smtClean="0">
              <a:solidFill>
                <a:srgbClr val="2D2DB9">
                  <a:lumMod val="75000"/>
                </a:srgbClr>
              </a:solidFill>
            </a:endParaRPr>
          </a:p>
          <a:p>
            <a:pPr marL="457200" indent="-457200">
              <a:buFont typeface="+mj-lt"/>
              <a:buAutoNum type="arabicPeriod"/>
            </a:pPr>
            <a:endParaRPr lang="en-US" altLang="ja-JP" sz="2000" dirty="0" smtClean="0">
              <a:solidFill>
                <a:srgbClr val="2D2DB9">
                  <a:lumMod val="75000"/>
                </a:srgbClr>
              </a:solidFill>
            </a:endParaRPr>
          </a:p>
          <a:p>
            <a:pPr marL="457200" indent="-457200">
              <a:buFont typeface="+mj-lt"/>
              <a:buAutoNum type="arabicPeriod"/>
            </a:pPr>
            <a:r>
              <a:rPr lang="ja-JP" altLang="en-US" sz="2000" dirty="0" smtClean="0">
                <a:solidFill>
                  <a:srgbClr val="2D2DB9">
                    <a:lumMod val="75000"/>
                  </a:srgbClr>
                </a:solidFill>
              </a:rPr>
              <a:t>計算モデル</a:t>
            </a:r>
            <a:endParaRPr lang="en-US" altLang="ja-JP" sz="2000" dirty="0" smtClean="0">
              <a:solidFill>
                <a:srgbClr val="2D2DB9">
                  <a:lumMod val="75000"/>
                </a:srgbClr>
              </a:solidFill>
            </a:endParaRPr>
          </a:p>
          <a:p>
            <a:pPr marL="457200" indent="-457200">
              <a:buFont typeface="+mj-lt"/>
              <a:buAutoNum type="arabicPeriod"/>
            </a:pPr>
            <a:r>
              <a:rPr lang="ja-JP" altLang="en-US" sz="2000" dirty="0" smtClean="0">
                <a:solidFill>
                  <a:srgbClr val="2D2DB9">
                    <a:lumMod val="75000"/>
                  </a:srgbClr>
                </a:solidFill>
              </a:rPr>
              <a:t>計算結果</a:t>
            </a:r>
            <a:endParaRPr lang="en-US" altLang="ja-JP" sz="2000" dirty="0" smtClean="0">
              <a:solidFill>
                <a:srgbClr val="2D2DB9">
                  <a:lumMod val="75000"/>
                </a:srgbClr>
              </a:solidFill>
            </a:endParaRPr>
          </a:p>
          <a:p>
            <a:pPr marL="457200" indent="-457200">
              <a:buFont typeface="+mj-lt"/>
              <a:buAutoNum type="arabicPeriod"/>
            </a:pPr>
            <a:endParaRPr lang="en-US" altLang="ja-JP" sz="2000" dirty="0">
              <a:solidFill>
                <a:srgbClr val="2D2DB9">
                  <a:lumMod val="75000"/>
                </a:srgbClr>
              </a:solidFill>
            </a:endParaRPr>
          </a:p>
          <a:p>
            <a:pPr marL="457200" indent="-457200">
              <a:buFont typeface="+mj-lt"/>
              <a:buAutoNum type="arabicPeriod"/>
            </a:pPr>
            <a:endParaRPr lang="en-US" altLang="ja-JP" sz="2000" dirty="0" smtClean="0">
              <a:solidFill>
                <a:srgbClr val="2D2DB9">
                  <a:lumMod val="75000"/>
                </a:srgbClr>
              </a:solidFill>
            </a:endParaRPr>
          </a:p>
          <a:p>
            <a:pPr marL="457200" indent="-457200">
              <a:buFont typeface="+mj-lt"/>
              <a:buAutoNum type="arabicPeriod"/>
            </a:pPr>
            <a:endParaRPr lang="en-US" altLang="ja-JP" sz="2000" dirty="0" smtClean="0">
              <a:solidFill>
                <a:srgbClr val="2D2DB9">
                  <a:lumMod val="75000"/>
                </a:srgbClr>
              </a:solidFill>
            </a:endParaRPr>
          </a:p>
          <a:p>
            <a:pPr marL="457200" indent="-457200">
              <a:buFont typeface="+mj-lt"/>
              <a:buAutoNum type="arabicPeriod"/>
            </a:pPr>
            <a:endParaRPr lang="en-US" altLang="ja-JP" sz="2000" dirty="0" smtClean="0">
              <a:solidFill>
                <a:srgbClr val="2D2DB9">
                  <a:lumMod val="75000"/>
                </a:srgbClr>
              </a:solidFill>
            </a:endParaRPr>
          </a:p>
          <a:p>
            <a:pPr marL="457200" indent="-457200">
              <a:buFont typeface="+mj-lt"/>
              <a:buAutoNum type="arabicPeriod"/>
            </a:pPr>
            <a:r>
              <a:rPr lang="ja-JP" altLang="en-US" sz="2000" dirty="0" smtClean="0">
                <a:solidFill>
                  <a:srgbClr val="2D2DB9">
                    <a:lumMod val="75000"/>
                  </a:srgbClr>
                </a:solidFill>
              </a:rPr>
              <a:t>まとめ</a:t>
            </a:r>
            <a:endParaRPr lang="en-US" altLang="ja-JP" sz="2000" dirty="0" smtClean="0">
              <a:solidFill>
                <a:srgbClr val="2D2DB9">
                  <a:lumMod val="75000"/>
                </a:srgbClr>
              </a:solidFill>
            </a:endParaRPr>
          </a:p>
          <a:p>
            <a:pPr marL="457200" indent="-457200">
              <a:buFont typeface="+mj-lt"/>
              <a:buAutoNum type="arabicPeriod"/>
            </a:pPr>
            <a:r>
              <a:rPr lang="ja-JP" altLang="en-US" sz="2000" dirty="0">
                <a:solidFill>
                  <a:srgbClr val="2D2DB9">
                    <a:lumMod val="75000"/>
                  </a:srgbClr>
                </a:solidFill>
              </a:rPr>
              <a:t>計算方法の改良</a:t>
            </a:r>
            <a:endParaRPr lang="en-US" altLang="ja-JP" sz="2000" dirty="0">
              <a:solidFill>
                <a:srgbClr val="2D2DB9">
                  <a:lumMod val="75000"/>
                </a:srgbClr>
              </a:solidFill>
            </a:endParaRPr>
          </a:p>
          <a:p>
            <a:pPr marL="457200" indent="-457200">
              <a:buFont typeface="+mj-lt"/>
              <a:buAutoNum type="arabicPeriod"/>
            </a:pPr>
            <a:endParaRPr lang="en-US" altLang="ja-JP" sz="2000" dirty="0" smtClean="0">
              <a:solidFill>
                <a:srgbClr val="2D2DB9">
                  <a:lumMod val="75000"/>
                </a:srgbClr>
              </a:solidFill>
            </a:endParaRPr>
          </a:p>
        </p:txBody>
      </p:sp>
      <p:sp>
        <p:nvSpPr>
          <p:cNvPr id="7" name="正方形/長方形 6"/>
          <p:cNvSpPr/>
          <p:nvPr/>
        </p:nvSpPr>
        <p:spPr>
          <a:xfrm>
            <a:off x="1775265" y="3029279"/>
            <a:ext cx="6676050" cy="3170099"/>
          </a:xfrm>
          <a:prstGeom prst="rect">
            <a:avLst/>
          </a:prstGeom>
        </p:spPr>
        <p:txBody>
          <a:bodyPr wrap="square">
            <a:spAutoFit/>
          </a:bodyPr>
          <a:lstStyle/>
          <a:p>
            <a:pPr marL="342900" indent="-342900">
              <a:buFont typeface="Arial" pitchFamily="34" charset="0"/>
              <a:buChar char="•"/>
            </a:pPr>
            <a:r>
              <a:rPr lang="en-US" altLang="ja-JP" sz="2000" dirty="0" smtClean="0">
                <a:solidFill>
                  <a:srgbClr val="000000"/>
                </a:solidFill>
              </a:rPr>
              <a:t>STS</a:t>
            </a:r>
            <a:r>
              <a:rPr lang="ja-JP" altLang="en-US" sz="2000" dirty="0" smtClean="0">
                <a:solidFill>
                  <a:srgbClr val="000000"/>
                </a:solidFill>
              </a:rPr>
              <a:t>の</a:t>
            </a:r>
            <a:r>
              <a:rPr lang="en-US" altLang="ja-JP" sz="2000" dirty="0" err="1" smtClean="0">
                <a:solidFill>
                  <a:srgbClr val="000000"/>
                </a:solidFill>
              </a:rPr>
              <a:t>dI</a:t>
            </a:r>
            <a:r>
              <a:rPr lang="en-US" altLang="ja-JP" sz="2000" dirty="0" smtClean="0">
                <a:solidFill>
                  <a:srgbClr val="000000"/>
                </a:solidFill>
              </a:rPr>
              <a:t>/</a:t>
            </a:r>
            <a:r>
              <a:rPr lang="en-US" altLang="ja-JP" sz="2000" dirty="0" err="1" smtClean="0">
                <a:solidFill>
                  <a:srgbClr val="000000"/>
                </a:solidFill>
              </a:rPr>
              <a:t>dV</a:t>
            </a:r>
            <a:r>
              <a:rPr lang="ja-JP" altLang="en-US" sz="2000" dirty="0" smtClean="0">
                <a:solidFill>
                  <a:srgbClr val="000000"/>
                </a:solidFill>
              </a:rPr>
              <a:t>の空間分布に見られる定在波</a:t>
            </a:r>
            <a:endParaRPr lang="en-US" altLang="ja-JP" sz="2000" dirty="0">
              <a:solidFill>
                <a:srgbClr val="000000"/>
              </a:solidFill>
            </a:endParaRPr>
          </a:p>
          <a:p>
            <a:pPr marL="342900" indent="-342900">
              <a:buFont typeface="Arial" pitchFamily="34" charset="0"/>
              <a:buChar char="•"/>
            </a:pPr>
            <a:endParaRPr lang="en-US" altLang="ja-JP" sz="2000" dirty="0" smtClean="0">
              <a:solidFill>
                <a:srgbClr val="000000"/>
              </a:solidFill>
            </a:endParaRPr>
          </a:p>
          <a:p>
            <a:pPr marL="342900" indent="-342900">
              <a:buFont typeface="Arial" pitchFamily="34" charset="0"/>
              <a:buChar char="•"/>
            </a:pPr>
            <a:endParaRPr lang="en-US" altLang="ja-JP" sz="2000" dirty="0">
              <a:solidFill>
                <a:srgbClr val="000000"/>
              </a:solidFill>
            </a:endParaRPr>
          </a:p>
          <a:p>
            <a:pPr marL="342900" indent="-342900">
              <a:buFont typeface="Arial" pitchFamily="34" charset="0"/>
              <a:buChar char="•"/>
            </a:pPr>
            <a:r>
              <a:rPr lang="ja-JP" altLang="en-US" sz="2000" dirty="0" smtClean="0"/>
              <a:t>局所状態密度の空間分布</a:t>
            </a:r>
            <a:endParaRPr lang="en-US" altLang="ja-JP" sz="2000" dirty="0" smtClean="0"/>
          </a:p>
          <a:p>
            <a:pPr marL="342900" indent="-342900">
              <a:buFont typeface="Arial" pitchFamily="34" charset="0"/>
              <a:buChar char="•"/>
            </a:pPr>
            <a:r>
              <a:rPr lang="ja-JP" altLang="en-US" sz="2000" dirty="0" smtClean="0"/>
              <a:t>定在波の位相シフト</a:t>
            </a:r>
            <a:endParaRPr lang="en-US" altLang="ja-JP" sz="2000" dirty="0" smtClean="0"/>
          </a:p>
          <a:p>
            <a:pPr marL="342900" indent="-342900">
              <a:buFont typeface="Arial" pitchFamily="34" charset="0"/>
              <a:buChar char="•"/>
            </a:pPr>
            <a:r>
              <a:rPr lang="ja-JP" altLang="en-US" sz="2000" dirty="0"/>
              <a:t>一次元箱型ポテンシャルの透過問題との</a:t>
            </a:r>
            <a:r>
              <a:rPr lang="ja-JP" altLang="en-US" sz="2000" dirty="0" smtClean="0"/>
              <a:t>対応</a:t>
            </a:r>
            <a:endParaRPr lang="en-US" altLang="ja-JP" sz="2000" dirty="0" smtClean="0"/>
          </a:p>
          <a:p>
            <a:pPr marL="342900" indent="-342900">
              <a:buFont typeface="Arial" pitchFamily="34" charset="0"/>
              <a:buChar char="•"/>
            </a:pPr>
            <a:r>
              <a:rPr lang="ja-JP" altLang="en-US" sz="2000" dirty="0"/>
              <a:t>散乱ポテンシャルの形状が変化する</a:t>
            </a:r>
            <a:r>
              <a:rPr lang="ja-JP" altLang="en-US" sz="2000" dirty="0" smtClean="0"/>
              <a:t>原因</a:t>
            </a:r>
            <a:endParaRPr lang="en-US" altLang="ja-JP" sz="2000" dirty="0" smtClean="0"/>
          </a:p>
          <a:p>
            <a:pPr marL="342900" indent="-342900">
              <a:buFont typeface="Arial" pitchFamily="34" charset="0"/>
              <a:buChar char="•"/>
            </a:pPr>
            <a:endParaRPr lang="en-US" altLang="ja-JP" sz="2000" dirty="0">
              <a:solidFill>
                <a:srgbClr val="000000"/>
              </a:solidFill>
            </a:endParaRPr>
          </a:p>
          <a:p>
            <a:pPr marL="342900" indent="-342900">
              <a:buFont typeface="Arial" pitchFamily="34" charset="0"/>
              <a:buChar char="•"/>
            </a:pPr>
            <a:endParaRPr lang="en-US" altLang="ja-JP" sz="2000" dirty="0" smtClean="0">
              <a:solidFill>
                <a:srgbClr val="000000"/>
              </a:solidFill>
            </a:endParaRPr>
          </a:p>
          <a:p>
            <a:pPr marL="342900" indent="-342900">
              <a:buFont typeface="Arial" pitchFamily="34" charset="0"/>
              <a:buChar char="•"/>
            </a:pPr>
            <a:r>
              <a:rPr lang="ja-JP" altLang="en-US" sz="2000" dirty="0">
                <a:solidFill>
                  <a:srgbClr val="000000"/>
                </a:solidFill>
              </a:rPr>
              <a:t>電極自己エネルギーを効率的に求める方法の</a:t>
            </a:r>
            <a:r>
              <a:rPr lang="ja-JP" altLang="en-US" sz="2000" dirty="0" smtClean="0">
                <a:solidFill>
                  <a:srgbClr val="000000"/>
                </a:solidFill>
              </a:rPr>
              <a:t>開発</a:t>
            </a:r>
            <a:endParaRPr lang="en-US" altLang="ja-JP" sz="2000" dirty="0">
              <a:solidFill>
                <a:srgbClr val="000000"/>
              </a:solidFill>
            </a:endParaRPr>
          </a:p>
        </p:txBody>
      </p:sp>
      <p:sp>
        <p:nvSpPr>
          <p:cNvPr id="2" name="テキスト ボックス 1"/>
          <p:cNvSpPr txBox="1"/>
          <p:nvPr/>
        </p:nvSpPr>
        <p:spPr>
          <a:xfrm>
            <a:off x="4053418" y="2315830"/>
            <a:ext cx="1417376" cy="461665"/>
          </a:xfrm>
          <a:prstGeom prst="rect">
            <a:avLst/>
          </a:prstGeom>
          <a:noFill/>
        </p:spPr>
        <p:txBody>
          <a:bodyPr wrap="none" rtlCol="0">
            <a:spAutoFit/>
          </a:bodyPr>
          <a:lstStyle/>
          <a:p>
            <a:r>
              <a:rPr lang="en-US" altLang="ja-JP" u="sng" dirty="0">
                <a:solidFill>
                  <a:srgbClr val="000000"/>
                </a:solidFill>
              </a:rPr>
              <a:t>Contents</a:t>
            </a:r>
            <a:endParaRPr lang="ja-JP" altLang="en-US" u="sng" dirty="0">
              <a:solidFill>
                <a:srgbClr val="000000"/>
              </a:solidFill>
            </a:endParaRPr>
          </a:p>
        </p:txBody>
      </p:sp>
    </p:spTree>
    <p:extLst>
      <p:ext uri="{BB962C8B-B14F-4D97-AF65-F5344CB8AC3E}">
        <p14:creationId xmlns:p14="http://schemas.microsoft.com/office/powerpoint/2010/main" val="6925163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350"/>
            <a:ext cx="9144000" cy="533400"/>
          </a:xfrm>
        </p:spPr>
        <p:txBody>
          <a:bodyPr/>
          <a:lstStyle/>
          <a:p>
            <a:r>
              <a:rPr lang="en-US" altLang="ja-JP" dirty="0" smtClean="0"/>
              <a:t>2</a:t>
            </a:r>
            <a:r>
              <a:rPr lang="ja-JP" altLang="en-US" dirty="0" err="1" smtClean="0"/>
              <a:t>つの</a:t>
            </a:r>
            <a:r>
              <a:rPr lang="ja-JP" altLang="en-US" dirty="0" smtClean="0"/>
              <a:t>輸送計算法</a:t>
            </a:r>
            <a:endParaRPr lang="ja-JP" altLang="en-US" dirty="0"/>
          </a:p>
        </p:txBody>
      </p:sp>
      <p:sp>
        <p:nvSpPr>
          <p:cNvPr id="5" name="スライド番号プレースホルダー 2"/>
          <p:cNvSpPr>
            <a:spLocks noGrp="1"/>
          </p:cNvSpPr>
          <p:nvPr>
            <p:ph type="sldNum" sz="quarter" idx="12"/>
          </p:nvPr>
        </p:nvSpPr>
        <p:spPr>
          <a:xfrm>
            <a:off x="7239000" y="6546354"/>
            <a:ext cx="1905000" cy="457200"/>
          </a:xfrm>
        </p:spPr>
        <p:txBody>
          <a:bodyPr/>
          <a:lstStyle/>
          <a:p>
            <a:pPr>
              <a:defRPr/>
            </a:pPr>
            <a:fld id="{B2F405E0-BF19-4CC4-A89D-4262436DF52E}" type="slidenum">
              <a:rPr lang="en-US" altLang="ja-JP" smtClean="0">
                <a:solidFill>
                  <a:srgbClr val="000000"/>
                </a:solidFill>
              </a:rPr>
              <a:pPr>
                <a:defRPr/>
              </a:pPr>
              <a:t>15</a:t>
            </a:fld>
            <a:endParaRPr lang="en-US" altLang="ja-JP" dirty="0">
              <a:solidFill>
                <a:srgbClr val="000000"/>
              </a:solidFill>
            </a:endParaRPr>
          </a:p>
        </p:txBody>
      </p:sp>
      <p:sp>
        <p:nvSpPr>
          <p:cNvPr id="47" name="Text Box 11"/>
          <p:cNvSpPr txBox="1">
            <a:spLocks noChangeArrowheads="1"/>
          </p:cNvSpPr>
          <p:nvPr/>
        </p:nvSpPr>
        <p:spPr bwMode="auto">
          <a:xfrm>
            <a:off x="0" y="1093093"/>
            <a:ext cx="1210588" cy="400110"/>
          </a:xfrm>
          <a:prstGeom prst="rect">
            <a:avLst/>
          </a:prstGeom>
          <a:noFill/>
          <a:ln w="9525">
            <a:noFill/>
            <a:miter lim="800000"/>
            <a:headEnd/>
            <a:tailEnd/>
          </a:ln>
          <a:effectLst/>
        </p:spPr>
        <p:txBody>
          <a:bodyPr wrap="none">
            <a:spAutoFit/>
          </a:bodyPr>
          <a:lstStyle/>
          <a:p>
            <a:r>
              <a:rPr lang="ja-JP" altLang="en-US" sz="2000" dirty="0" smtClean="0">
                <a:solidFill>
                  <a:srgbClr val="000000"/>
                </a:solidFill>
                <a:ea typeface="ＭＳ Ｐゴシック" charset="-128"/>
              </a:rPr>
              <a:t>電極効果</a:t>
            </a:r>
            <a:endParaRPr lang="en-US" altLang="ja-JP" sz="2000" dirty="0">
              <a:solidFill>
                <a:srgbClr val="000000"/>
              </a:solidFill>
              <a:ea typeface="ＭＳ Ｐゴシック" charset="-128"/>
            </a:endParaRPr>
          </a:p>
        </p:txBody>
      </p:sp>
      <p:sp>
        <p:nvSpPr>
          <p:cNvPr id="49" name="Text Box 11"/>
          <p:cNvSpPr txBox="1">
            <a:spLocks noChangeArrowheads="1"/>
          </p:cNvSpPr>
          <p:nvPr/>
        </p:nvSpPr>
        <p:spPr bwMode="auto">
          <a:xfrm>
            <a:off x="0" y="1794133"/>
            <a:ext cx="1598515" cy="400110"/>
          </a:xfrm>
          <a:prstGeom prst="rect">
            <a:avLst/>
          </a:prstGeom>
          <a:noFill/>
          <a:ln w="9525">
            <a:noFill/>
            <a:miter lim="800000"/>
            <a:headEnd/>
            <a:tailEnd/>
          </a:ln>
          <a:effectLst/>
        </p:spPr>
        <p:txBody>
          <a:bodyPr wrap="none">
            <a:spAutoFit/>
          </a:bodyPr>
          <a:lstStyle/>
          <a:p>
            <a:r>
              <a:rPr lang="ja-JP" altLang="en-US" sz="2000" dirty="0" smtClean="0">
                <a:solidFill>
                  <a:srgbClr val="000000"/>
                </a:solidFill>
                <a:ea typeface="ＭＳ Ｐゴシック" charset="-128"/>
              </a:rPr>
              <a:t>グリーン関数</a:t>
            </a:r>
            <a:endParaRPr lang="en-US" altLang="ja-JP" sz="2000" dirty="0">
              <a:solidFill>
                <a:srgbClr val="000000"/>
              </a:solidFill>
              <a:ea typeface="ＭＳ Ｐゴシック" charset="-128"/>
            </a:endParaRPr>
          </a:p>
        </p:txBody>
      </p:sp>
      <p:sp>
        <p:nvSpPr>
          <p:cNvPr id="50" name="Text Box 11"/>
          <p:cNvSpPr txBox="1">
            <a:spLocks noChangeArrowheads="1"/>
          </p:cNvSpPr>
          <p:nvPr/>
        </p:nvSpPr>
        <p:spPr bwMode="auto">
          <a:xfrm>
            <a:off x="0" y="5176500"/>
            <a:ext cx="1755609" cy="400110"/>
          </a:xfrm>
          <a:prstGeom prst="rect">
            <a:avLst/>
          </a:prstGeom>
          <a:noFill/>
          <a:ln w="9525">
            <a:noFill/>
            <a:miter lim="800000"/>
            <a:headEnd/>
            <a:tailEnd/>
          </a:ln>
          <a:effectLst/>
        </p:spPr>
        <p:txBody>
          <a:bodyPr wrap="none">
            <a:spAutoFit/>
          </a:bodyPr>
          <a:lstStyle/>
          <a:p>
            <a:r>
              <a:rPr lang="ja-JP" altLang="en-US" sz="2000" dirty="0" smtClean="0">
                <a:solidFill>
                  <a:srgbClr val="000000"/>
                </a:solidFill>
                <a:ea typeface="ＭＳ Ｐゴシック" charset="-128"/>
              </a:rPr>
              <a:t>コンダクタンス</a:t>
            </a:r>
            <a:endParaRPr lang="en-US" altLang="ja-JP" sz="2000" dirty="0">
              <a:solidFill>
                <a:srgbClr val="000000"/>
              </a:solidFill>
              <a:ea typeface="ＭＳ Ｐゴシック" charset="-128"/>
            </a:endParaRPr>
          </a:p>
        </p:txBody>
      </p:sp>
      <p:sp>
        <p:nvSpPr>
          <p:cNvPr id="51" name="Text Box 11"/>
          <p:cNvSpPr txBox="1">
            <a:spLocks noChangeArrowheads="1"/>
          </p:cNvSpPr>
          <p:nvPr/>
        </p:nvSpPr>
        <p:spPr bwMode="auto">
          <a:xfrm>
            <a:off x="-62518" y="4485997"/>
            <a:ext cx="1723549" cy="400110"/>
          </a:xfrm>
          <a:prstGeom prst="rect">
            <a:avLst/>
          </a:prstGeom>
          <a:noFill/>
          <a:ln w="9525">
            <a:noFill/>
            <a:miter lim="800000"/>
            <a:headEnd/>
            <a:tailEnd/>
          </a:ln>
          <a:effectLst/>
        </p:spPr>
        <p:txBody>
          <a:bodyPr wrap="none">
            <a:spAutoFit/>
          </a:bodyPr>
          <a:lstStyle/>
          <a:p>
            <a:r>
              <a:rPr lang="ja-JP" altLang="en-US" sz="2000" dirty="0" smtClean="0">
                <a:solidFill>
                  <a:srgbClr val="000000"/>
                </a:solidFill>
                <a:ea typeface="ＭＳ Ｐゴシック" charset="-128"/>
              </a:rPr>
              <a:t>散乱波動関数</a:t>
            </a:r>
            <a:endParaRPr lang="en-US" altLang="ja-JP" sz="2000" dirty="0">
              <a:solidFill>
                <a:srgbClr val="000000"/>
              </a:solidFill>
              <a:ea typeface="ＭＳ Ｐゴシック" charset="-128"/>
            </a:endParaRPr>
          </a:p>
        </p:txBody>
      </p:sp>
      <p:sp>
        <p:nvSpPr>
          <p:cNvPr id="3" name="正方形/長方形 2"/>
          <p:cNvSpPr/>
          <p:nvPr/>
        </p:nvSpPr>
        <p:spPr bwMode="auto">
          <a:xfrm>
            <a:off x="1623210" y="635966"/>
            <a:ext cx="3444992" cy="5910388"/>
          </a:xfrm>
          <a:prstGeom prst="rect">
            <a:avLst/>
          </a:prstGeom>
          <a:solidFill>
            <a:srgbClr val="FFFF00">
              <a:alpha val="5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63" name="Text Box 11"/>
          <p:cNvSpPr txBox="1">
            <a:spLocks noChangeArrowheads="1"/>
          </p:cNvSpPr>
          <p:nvPr/>
        </p:nvSpPr>
        <p:spPr bwMode="auto">
          <a:xfrm>
            <a:off x="2040582" y="606757"/>
            <a:ext cx="2624436" cy="400110"/>
          </a:xfrm>
          <a:prstGeom prst="rect">
            <a:avLst/>
          </a:prstGeom>
          <a:noFill/>
          <a:ln w="9525">
            <a:noFill/>
            <a:miter lim="800000"/>
            <a:headEnd/>
            <a:tailEnd/>
          </a:ln>
          <a:effectLst/>
        </p:spPr>
        <p:txBody>
          <a:bodyPr wrap="none">
            <a:spAutoFit/>
          </a:bodyPr>
          <a:lstStyle/>
          <a:p>
            <a:pPr algn="ctr"/>
            <a:r>
              <a:rPr lang="ja-JP" altLang="en-US" sz="2000" dirty="0" smtClean="0">
                <a:solidFill>
                  <a:srgbClr val="000000"/>
                </a:solidFill>
                <a:ea typeface="ＭＳ Ｐゴシック" charset="-128"/>
              </a:rPr>
              <a:t>非平衡グリーン関数法</a:t>
            </a:r>
            <a:endParaRPr lang="en-US" altLang="ja-JP" sz="2000" dirty="0">
              <a:solidFill>
                <a:srgbClr val="000000"/>
              </a:solidFill>
              <a:ea typeface="ＭＳ Ｐゴシック" charset="-128"/>
            </a:endParaRPr>
          </a:p>
        </p:txBody>
      </p:sp>
      <p:sp>
        <p:nvSpPr>
          <p:cNvPr id="64" name="Text Box 11"/>
          <p:cNvSpPr txBox="1">
            <a:spLocks noChangeArrowheads="1"/>
          </p:cNvSpPr>
          <p:nvPr/>
        </p:nvSpPr>
        <p:spPr bwMode="auto">
          <a:xfrm>
            <a:off x="2384256" y="1051808"/>
            <a:ext cx="1915909" cy="400110"/>
          </a:xfrm>
          <a:prstGeom prst="rect">
            <a:avLst/>
          </a:prstGeom>
          <a:noFill/>
          <a:ln w="9525">
            <a:noFill/>
            <a:miter lim="800000"/>
            <a:headEnd/>
            <a:tailEnd/>
          </a:ln>
          <a:effectLst/>
        </p:spPr>
        <p:txBody>
          <a:bodyPr wrap="none">
            <a:spAutoFit/>
          </a:bodyPr>
          <a:lstStyle/>
          <a:p>
            <a:r>
              <a:rPr lang="ja-JP" altLang="en-US" sz="2000" dirty="0" smtClean="0">
                <a:solidFill>
                  <a:srgbClr val="000000"/>
                </a:solidFill>
                <a:ea typeface="ＭＳ Ｐゴシック" charset="-128"/>
              </a:rPr>
              <a:t>自己エネルギー</a:t>
            </a:r>
            <a:endParaRPr lang="en-US" altLang="ja-JP" sz="2000" dirty="0">
              <a:solidFill>
                <a:srgbClr val="000000"/>
              </a:solidFill>
              <a:ea typeface="ＭＳ Ｐゴシック" charset="-128"/>
            </a:endParaRPr>
          </a:p>
        </p:txBody>
      </p:sp>
      <p:sp>
        <p:nvSpPr>
          <p:cNvPr id="65" name="Text Box 11"/>
          <p:cNvSpPr txBox="1">
            <a:spLocks noChangeArrowheads="1"/>
          </p:cNvSpPr>
          <p:nvPr/>
        </p:nvSpPr>
        <p:spPr bwMode="auto">
          <a:xfrm>
            <a:off x="2164711" y="1664077"/>
            <a:ext cx="2363147" cy="707886"/>
          </a:xfrm>
          <a:prstGeom prst="rect">
            <a:avLst/>
          </a:prstGeom>
          <a:noFill/>
          <a:ln w="9525">
            <a:noFill/>
            <a:miter lim="800000"/>
            <a:headEnd/>
            <a:tailEnd/>
          </a:ln>
          <a:effectLst/>
        </p:spPr>
        <p:txBody>
          <a:bodyPr wrap="none">
            <a:spAutoFit/>
          </a:bodyPr>
          <a:lstStyle/>
          <a:p>
            <a:r>
              <a:rPr lang="ja-JP" altLang="en-US" sz="2000" dirty="0" smtClean="0">
                <a:solidFill>
                  <a:srgbClr val="000000"/>
                </a:solidFill>
                <a:ea typeface="ＭＳ Ｐゴシック" charset="-128"/>
              </a:rPr>
              <a:t>無限系の</a:t>
            </a:r>
            <a:r>
              <a:rPr lang="en-US" altLang="ja-JP" sz="2000" dirty="0" smtClean="0">
                <a:solidFill>
                  <a:srgbClr val="000000"/>
                </a:solidFill>
                <a:ea typeface="ＭＳ Ｐゴシック" charset="-128"/>
              </a:rPr>
              <a:t>H</a:t>
            </a:r>
            <a:r>
              <a:rPr lang="ja-JP" altLang="en-US" sz="2000" dirty="0" smtClean="0">
                <a:solidFill>
                  <a:srgbClr val="000000"/>
                </a:solidFill>
                <a:ea typeface="ＭＳ Ｐゴシック" charset="-128"/>
              </a:rPr>
              <a:t>に対する</a:t>
            </a:r>
            <a:endParaRPr lang="en-US" altLang="ja-JP" sz="2000" dirty="0" smtClean="0">
              <a:solidFill>
                <a:srgbClr val="000000"/>
              </a:solidFill>
              <a:ea typeface="ＭＳ Ｐゴシック" charset="-128"/>
            </a:endParaRPr>
          </a:p>
          <a:p>
            <a:r>
              <a:rPr lang="ja-JP" altLang="en-US" sz="2000" dirty="0" smtClean="0">
                <a:solidFill>
                  <a:srgbClr val="000000"/>
                </a:solidFill>
                <a:ea typeface="ＭＳ Ｐゴシック" charset="-128"/>
              </a:rPr>
              <a:t>グリーン</a:t>
            </a:r>
            <a:r>
              <a:rPr lang="ja-JP" altLang="en-US" sz="2000" dirty="0">
                <a:solidFill>
                  <a:srgbClr val="000000"/>
                </a:solidFill>
                <a:ea typeface="ＭＳ Ｐゴシック" charset="-128"/>
              </a:rPr>
              <a:t>関数</a:t>
            </a:r>
            <a:endParaRPr lang="en-US" altLang="ja-JP" sz="2000" dirty="0">
              <a:solidFill>
                <a:srgbClr val="000000"/>
              </a:solidFill>
              <a:ea typeface="ＭＳ Ｐゴシック" charset="-128"/>
            </a:endParaRPr>
          </a:p>
        </p:txBody>
      </p:sp>
      <p:graphicFrame>
        <p:nvGraphicFramePr>
          <p:cNvPr id="67" name="オブジェクト 66"/>
          <p:cNvGraphicFramePr>
            <a:graphicFrameLocks noChangeAspect="1"/>
          </p:cNvGraphicFramePr>
          <p:nvPr>
            <p:extLst>
              <p:ext uri="{D42A27DB-BD31-4B8C-83A1-F6EECF244321}">
                <p14:modId xmlns:p14="http://schemas.microsoft.com/office/powerpoint/2010/main" val="4273089929"/>
              </p:ext>
            </p:extLst>
          </p:nvPr>
        </p:nvGraphicFramePr>
        <p:xfrm>
          <a:off x="2018983" y="5022850"/>
          <a:ext cx="2647950" cy="628650"/>
        </p:xfrm>
        <a:graphic>
          <a:graphicData uri="http://schemas.openxmlformats.org/presentationml/2006/ole">
            <mc:AlternateContent xmlns:mc="http://schemas.openxmlformats.org/markup-compatibility/2006">
              <mc:Choice xmlns:v="urn:schemas-microsoft-com:vml" Requires="v">
                <p:oleObj spid="_x0000_s48219" name="数式" r:id="rId4" imgW="1765080" imgH="419040" progId="Equation.3">
                  <p:embed/>
                </p:oleObj>
              </mc:Choice>
              <mc:Fallback>
                <p:oleObj name="数式" r:id="rId4" imgW="1765080" imgH="419040" progId="Equation.3">
                  <p:embed/>
                  <p:pic>
                    <p:nvPicPr>
                      <p:cNvPr id="0" name=""/>
                      <p:cNvPicPr>
                        <a:picLocks noChangeAspect="1" noChangeArrowheads="1"/>
                      </p:cNvPicPr>
                      <p:nvPr/>
                    </p:nvPicPr>
                    <p:blipFill>
                      <a:blip r:embed="rId5"/>
                      <a:srcRect/>
                      <a:stretch>
                        <a:fillRect/>
                      </a:stretch>
                    </p:blipFill>
                    <p:spPr bwMode="auto">
                      <a:xfrm>
                        <a:off x="2018983" y="5022850"/>
                        <a:ext cx="264795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0" name="オブジェクト 69"/>
          <p:cNvGraphicFramePr>
            <a:graphicFrameLocks noChangeAspect="1"/>
          </p:cNvGraphicFramePr>
          <p:nvPr>
            <p:extLst>
              <p:ext uri="{D42A27DB-BD31-4B8C-83A1-F6EECF244321}">
                <p14:modId xmlns:p14="http://schemas.microsoft.com/office/powerpoint/2010/main" val="2764529577"/>
              </p:ext>
            </p:extLst>
          </p:nvPr>
        </p:nvGraphicFramePr>
        <p:xfrm>
          <a:off x="3653155" y="2006590"/>
          <a:ext cx="341313" cy="341312"/>
        </p:xfrm>
        <a:graphic>
          <a:graphicData uri="http://schemas.openxmlformats.org/presentationml/2006/ole">
            <mc:AlternateContent xmlns:mc="http://schemas.openxmlformats.org/markup-compatibility/2006">
              <mc:Choice xmlns:v="urn:schemas-microsoft-com:vml" Requires="v">
                <p:oleObj spid="_x0000_s48220" name="数式" r:id="rId6" imgW="215640" imgH="215640" progId="Equation.3">
                  <p:embed/>
                </p:oleObj>
              </mc:Choice>
              <mc:Fallback>
                <p:oleObj name="数式" r:id="rId6" imgW="215640" imgH="215640" progId="Equation.3">
                  <p:embed/>
                  <p:pic>
                    <p:nvPicPr>
                      <p:cNvPr id="0" name=""/>
                      <p:cNvPicPr>
                        <a:picLocks noChangeAspect="1" noChangeArrowheads="1"/>
                      </p:cNvPicPr>
                      <p:nvPr/>
                    </p:nvPicPr>
                    <p:blipFill>
                      <a:blip r:embed="rId5"/>
                      <a:srcRect/>
                      <a:stretch>
                        <a:fillRect/>
                      </a:stretch>
                    </p:blipFill>
                    <p:spPr bwMode="auto">
                      <a:xfrm>
                        <a:off x="3653155" y="2006590"/>
                        <a:ext cx="341313"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2" name="正方形/長方形 71"/>
          <p:cNvSpPr/>
          <p:nvPr/>
        </p:nvSpPr>
        <p:spPr bwMode="auto">
          <a:xfrm>
            <a:off x="5604660" y="639776"/>
            <a:ext cx="3444992" cy="5906578"/>
          </a:xfrm>
          <a:prstGeom prst="rect">
            <a:avLst/>
          </a:prstGeom>
          <a:solidFill>
            <a:srgbClr val="FF66FF">
              <a:alpha val="5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37" name="Text Box 11"/>
          <p:cNvSpPr txBox="1">
            <a:spLocks noChangeArrowheads="1"/>
          </p:cNvSpPr>
          <p:nvPr/>
        </p:nvSpPr>
        <p:spPr bwMode="auto">
          <a:xfrm>
            <a:off x="6409644" y="606757"/>
            <a:ext cx="1980029" cy="400110"/>
          </a:xfrm>
          <a:prstGeom prst="rect">
            <a:avLst/>
          </a:prstGeom>
          <a:noFill/>
          <a:ln w="9525">
            <a:noFill/>
            <a:miter lim="800000"/>
            <a:headEnd/>
            <a:tailEnd/>
          </a:ln>
          <a:effectLst/>
        </p:spPr>
        <p:txBody>
          <a:bodyPr wrap="none">
            <a:spAutoFit/>
          </a:bodyPr>
          <a:lstStyle/>
          <a:p>
            <a:pPr algn="ctr"/>
            <a:r>
              <a:rPr lang="ja-JP" altLang="en-US" sz="2000" dirty="0" smtClean="0">
                <a:solidFill>
                  <a:srgbClr val="000000"/>
                </a:solidFill>
                <a:ea typeface="ＭＳ Ｐゴシック" charset="-128"/>
              </a:rPr>
              <a:t>波動関数接合法</a:t>
            </a:r>
            <a:endParaRPr lang="en-US" altLang="ja-JP" sz="2000" dirty="0">
              <a:solidFill>
                <a:srgbClr val="000000"/>
              </a:solidFill>
              <a:ea typeface="ＭＳ Ｐゴシック" charset="-128"/>
            </a:endParaRPr>
          </a:p>
        </p:txBody>
      </p:sp>
      <p:sp>
        <p:nvSpPr>
          <p:cNvPr id="52" name="Text Box 11"/>
          <p:cNvSpPr txBox="1">
            <a:spLocks noChangeArrowheads="1"/>
          </p:cNvSpPr>
          <p:nvPr/>
        </p:nvSpPr>
        <p:spPr bwMode="auto">
          <a:xfrm>
            <a:off x="6918960" y="1051808"/>
            <a:ext cx="954107" cy="400110"/>
          </a:xfrm>
          <a:prstGeom prst="rect">
            <a:avLst/>
          </a:prstGeom>
          <a:noFill/>
          <a:ln w="9525">
            <a:noFill/>
            <a:miter lim="800000"/>
            <a:headEnd/>
            <a:tailEnd/>
          </a:ln>
          <a:effectLst/>
        </p:spPr>
        <p:txBody>
          <a:bodyPr wrap="none">
            <a:spAutoFit/>
          </a:bodyPr>
          <a:lstStyle/>
          <a:p>
            <a:r>
              <a:rPr lang="ja-JP" altLang="en-US" sz="2000" dirty="0" smtClean="0">
                <a:solidFill>
                  <a:srgbClr val="000000"/>
                </a:solidFill>
                <a:ea typeface="ＭＳ Ｐゴシック" charset="-128"/>
              </a:rPr>
              <a:t>比行列</a:t>
            </a:r>
            <a:endParaRPr lang="en-US" altLang="ja-JP" sz="2000" dirty="0">
              <a:solidFill>
                <a:srgbClr val="000000"/>
              </a:solidFill>
              <a:ea typeface="ＭＳ Ｐゴシック" charset="-128"/>
            </a:endParaRPr>
          </a:p>
        </p:txBody>
      </p:sp>
      <p:sp>
        <p:nvSpPr>
          <p:cNvPr id="55" name="Text Box 11"/>
          <p:cNvSpPr txBox="1">
            <a:spLocks noChangeArrowheads="1"/>
          </p:cNvSpPr>
          <p:nvPr/>
        </p:nvSpPr>
        <p:spPr bwMode="auto">
          <a:xfrm>
            <a:off x="6222150" y="1640245"/>
            <a:ext cx="2363147" cy="707886"/>
          </a:xfrm>
          <a:prstGeom prst="rect">
            <a:avLst/>
          </a:prstGeom>
          <a:noFill/>
          <a:ln w="9525">
            <a:noFill/>
            <a:miter lim="800000"/>
            <a:headEnd/>
            <a:tailEnd/>
          </a:ln>
          <a:effectLst/>
        </p:spPr>
        <p:txBody>
          <a:bodyPr wrap="none">
            <a:spAutoFit/>
          </a:bodyPr>
          <a:lstStyle/>
          <a:p>
            <a:r>
              <a:rPr lang="ja-JP" altLang="en-US" sz="2000" dirty="0" smtClean="0">
                <a:solidFill>
                  <a:srgbClr val="000000"/>
                </a:solidFill>
                <a:ea typeface="ＭＳ Ｐゴシック" charset="-128"/>
              </a:rPr>
              <a:t>有限系の</a:t>
            </a:r>
            <a:r>
              <a:rPr lang="en-US" altLang="ja-JP" sz="2000" dirty="0" smtClean="0">
                <a:solidFill>
                  <a:srgbClr val="000000"/>
                </a:solidFill>
                <a:ea typeface="ＭＳ Ｐゴシック" charset="-128"/>
              </a:rPr>
              <a:t>H</a:t>
            </a:r>
            <a:r>
              <a:rPr lang="ja-JP" altLang="en-US" sz="2000" dirty="0" smtClean="0">
                <a:solidFill>
                  <a:srgbClr val="000000"/>
                </a:solidFill>
                <a:ea typeface="ＭＳ Ｐゴシック" charset="-128"/>
              </a:rPr>
              <a:t>に対する</a:t>
            </a:r>
            <a:endParaRPr lang="en-US" altLang="ja-JP" sz="2000" dirty="0" smtClean="0">
              <a:solidFill>
                <a:srgbClr val="000000"/>
              </a:solidFill>
              <a:ea typeface="ＭＳ Ｐゴシック" charset="-128"/>
            </a:endParaRPr>
          </a:p>
          <a:p>
            <a:r>
              <a:rPr lang="ja-JP" altLang="en-US" sz="2000" dirty="0" smtClean="0">
                <a:solidFill>
                  <a:srgbClr val="000000"/>
                </a:solidFill>
                <a:ea typeface="ＭＳ Ｐゴシック" charset="-128"/>
              </a:rPr>
              <a:t>グリーン</a:t>
            </a:r>
            <a:r>
              <a:rPr lang="ja-JP" altLang="en-US" sz="2000" dirty="0">
                <a:solidFill>
                  <a:srgbClr val="000000"/>
                </a:solidFill>
                <a:ea typeface="ＭＳ Ｐゴシック" charset="-128"/>
              </a:rPr>
              <a:t>関数</a:t>
            </a:r>
            <a:endParaRPr lang="en-US" altLang="ja-JP" sz="2000" dirty="0">
              <a:solidFill>
                <a:srgbClr val="000000"/>
              </a:solidFill>
              <a:ea typeface="ＭＳ Ｐゴシック" charset="-128"/>
            </a:endParaRPr>
          </a:p>
        </p:txBody>
      </p:sp>
      <p:graphicFrame>
        <p:nvGraphicFramePr>
          <p:cNvPr id="59" name="オブジェクト 58"/>
          <p:cNvGraphicFramePr>
            <a:graphicFrameLocks noChangeAspect="1"/>
          </p:cNvGraphicFramePr>
          <p:nvPr>
            <p:extLst>
              <p:ext uri="{D42A27DB-BD31-4B8C-83A1-F6EECF244321}">
                <p14:modId xmlns:p14="http://schemas.microsoft.com/office/powerpoint/2010/main" val="1620214138"/>
              </p:ext>
            </p:extLst>
          </p:nvPr>
        </p:nvGraphicFramePr>
        <p:xfrm>
          <a:off x="6455410" y="5001260"/>
          <a:ext cx="1885950" cy="704850"/>
        </p:xfrm>
        <a:graphic>
          <a:graphicData uri="http://schemas.openxmlformats.org/presentationml/2006/ole">
            <mc:AlternateContent xmlns:mc="http://schemas.openxmlformats.org/markup-compatibility/2006">
              <mc:Choice xmlns:v="urn:schemas-microsoft-com:vml" Requires="v">
                <p:oleObj spid="_x0000_s48221" name="数式" r:id="rId7" imgW="1257120" imgH="469800" progId="Equation.3">
                  <p:embed/>
                </p:oleObj>
              </mc:Choice>
              <mc:Fallback>
                <p:oleObj name="数式" r:id="rId7" imgW="1257120" imgH="469800" progId="Equation.3">
                  <p:embed/>
                  <p:pic>
                    <p:nvPicPr>
                      <p:cNvPr id="0" name=""/>
                      <p:cNvPicPr>
                        <a:picLocks noChangeAspect="1" noChangeArrowheads="1"/>
                      </p:cNvPicPr>
                      <p:nvPr/>
                    </p:nvPicPr>
                    <p:blipFill>
                      <a:blip r:embed="rId5"/>
                      <a:srcRect/>
                      <a:stretch>
                        <a:fillRect/>
                      </a:stretch>
                    </p:blipFill>
                    <p:spPr bwMode="auto">
                      <a:xfrm>
                        <a:off x="6455410" y="5001260"/>
                        <a:ext cx="188595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1" name="オブジェクト 70"/>
          <p:cNvGraphicFramePr>
            <a:graphicFrameLocks noChangeAspect="1"/>
          </p:cNvGraphicFramePr>
          <p:nvPr>
            <p:extLst>
              <p:ext uri="{D42A27DB-BD31-4B8C-83A1-F6EECF244321}">
                <p14:modId xmlns:p14="http://schemas.microsoft.com/office/powerpoint/2010/main" val="1387534156"/>
              </p:ext>
            </p:extLst>
          </p:nvPr>
        </p:nvGraphicFramePr>
        <p:xfrm>
          <a:off x="7734795" y="1967790"/>
          <a:ext cx="322263" cy="341313"/>
        </p:xfrm>
        <a:graphic>
          <a:graphicData uri="http://schemas.openxmlformats.org/presentationml/2006/ole">
            <mc:AlternateContent xmlns:mc="http://schemas.openxmlformats.org/markup-compatibility/2006">
              <mc:Choice xmlns:v="urn:schemas-microsoft-com:vml" Requires="v">
                <p:oleObj spid="_x0000_s48222" name="数式" r:id="rId8" imgW="203040" imgH="215640" progId="Equation.3">
                  <p:embed/>
                </p:oleObj>
              </mc:Choice>
              <mc:Fallback>
                <p:oleObj name="数式" r:id="rId8" imgW="203040" imgH="215640" progId="Equation.3">
                  <p:embed/>
                  <p:pic>
                    <p:nvPicPr>
                      <p:cNvPr id="0" name=""/>
                      <p:cNvPicPr>
                        <a:picLocks noChangeAspect="1" noChangeArrowheads="1"/>
                      </p:cNvPicPr>
                      <p:nvPr/>
                    </p:nvPicPr>
                    <p:blipFill>
                      <a:blip r:embed="rId5"/>
                      <a:srcRect/>
                      <a:stretch>
                        <a:fillRect/>
                      </a:stretch>
                    </p:blipFill>
                    <p:spPr bwMode="auto">
                      <a:xfrm>
                        <a:off x="7734795" y="1967790"/>
                        <a:ext cx="322263"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9" name="グループ化 18"/>
          <p:cNvGrpSpPr/>
          <p:nvPr/>
        </p:nvGrpSpPr>
        <p:grpSpPr>
          <a:xfrm>
            <a:off x="4345885" y="1059204"/>
            <a:ext cx="1921985" cy="426102"/>
            <a:chOff x="4345885" y="1333524"/>
            <a:chExt cx="1921985" cy="426102"/>
          </a:xfrm>
        </p:grpSpPr>
        <p:sp>
          <p:nvSpPr>
            <p:cNvPr id="73" name="正方形/長方形 72"/>
            <p:cNvSpPr/>
            <p:nvPr/>
          </p:nvSpPr>
          <p:spPr bwMode="auto">
            <a:xfrm>
              <a:off x="4345885" y="1333524"/>
              <a:ext cx="1921985" cy="426102"/>
            </a:xfrm>
            <a:prstGeom prst="rect">
              <a:avLst/>
            </a:prstGeom>
            <a:solidFill>
              <a:schemeClr val="bg1"/>
            </a:solidFill>
            <a:ln w="1905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aphicFrame>
          <p:nvGraphicFramePr>
            <p:cNvPr id="61" name="オブジェクト 60"/>
            <p:cNvGraphicFramePr>
              <a:graphicFrameLocks noChangeAspect="1"/>
            </p:cNvGraphicFramePr>
            <p:nvPr>
              <p:extLst>
                <p:ext uri="{D42A27DB-BD31-4B8C-83A1-F6EECF244321}">
                  <p14:modId xmlns:p14="http://schemas.microsoft.com/office/powerpoint/2010/main" val="3550895231"/>
                </p:ext>
              </p:extLst>
            </p:nvPr>
          </p:nvGraphicFramePr>
          <p:xfrm>
            <a:off x="4394448" y="1348988"/>
            <a:ext cx="1793412" cy="396219"/>
          </p:xfrm>
          <a:graphic>
            <a:graphicData uri="http://schemas.openxmlformats.org/presentationml/2006/ole">
              <mc:AlternateContent xmlns:mc="http://schemas.openxmlformats.org/markup-compatibility/2006">
                <mc:Choice xmlns:v="urn:schemas-microsoft-com:vml" Requires="v">
                  <p:oleObj spid="_x0000_s48223" name="数式" r:id="rId9" imgW="1091880" imgH="241200" progId="Equation.3">
                    <p:embed/>
                  </p:oleObj>
                </mc:Choice>
                <mc:Fallback>
                  <p:oleObj name="数式" r:id="rId9" imgW="1091880" imgH="241200" progId="Equation.3">
                    <p:embed/>
                    <p:pic>
                      <p:nvPicPr>
                        <p:cNvPr id="0" name=""/>
                        <p:cNvPicPr>
                          <a:picLocks noChangeAspect="1" noChangeArrowheads="1"/>
                        </p:cNvPicPr>
                        <p:nvPr/>
                      </p:nvPicPr>
                      <p:blipFill>
                        <a:blip r:embed="rId5"/>
                        <a:srcRect/>
                        <a:stretch>
                          <a:fillRect/>
                        </a:stretch>
                      </p:blipFill>
                      <p:spPr bwMode="auto">
                        <a:xfrm>
                          <a:off x="4394448" y="1348988"/>
                          <a:ext cx="1793412" cy="396219"/>
                        </a:xfrm>
                        <a:prstGeom prst="rect">
                          <a:avLst/>
                        </a:prstGeom>
                        <a:noFill/>
                        <a:ln>
                          <a:noFill/>
                        </a:ln>
                        <a:extLst/>
                      </p:spPr>
                    </p:pic>
                  </p:oleObj>
                </mc:Fallback>
              </mc:AlternateContent>
            </a:graphicData>
          </a:graphic>
        </p:graphicFrame>
        <p:sp>
          <p:nvSpPr>
            <p:cNvPr id="62" name="Rectangle 49"/>
            <p:cNvSpPr>
              <a:spLocks noChangeArrowheads="1"/>
            </p:cNvSpPr>
            <p:nvPr/>
          </p:nvSpPr>
          <p:spPr bwMode="auto">
            <a:xfrm>
              <a:off x="5413561" y="1427902"/>
              <a:ext cx="261610" cy="276999"/>
            </a:xfrm>
            <a:prstGeom prst="rect">
              <a:avLst/>
            </a:prstGeom>
            <a:noFill/>
            <a:ln w="9525">
              <a:noFill/>
              <a:miter lim="800000"/>
              <a:headEnd/>
              <a:tailEnd/>
            </a:ln>
            <a:effectLst/>
          </p:spPr>
          <p:txBody>
            <a:bodyPr wrap="none">
              <a:spAutoFit/>
            </a:bodyPr>
            <a:lstStyle/>
            <a:p>
              <a:pPr algn="ctr"/>
              <a:r>
                <a:rPr lang="en-US" altLang="ja-JP" sz="1800" baseline="30000" dirty="0">
                  <a:solidFill>
                    <a:srgbClr val="000000"/>
                  </a:solidFill>
                  <a:latin typeface="Times New Roman" pitchFamily="18" charset="0"/>
                  <a:ea typeface="ＭＳ Ｐゴシック" pitchFamily="50" charset="-128"/>
                </a:rPr>
                <a:t>†</a:t>
              </a:r>
            </a:p>
          </p:txBody>
        </p:sp>
      </p:grpSp>
      <p:grpSp>
        <p:nvGrpSpPr>
          <p:cNvPr id="24" name="グループ化 23"/>
          <p:cNvGrpSpPr/>
          <p:nvPr/>
        </p:nvGrpSpPr>
        <p:grpSpPr>
          <a:xfrm>
            <a:off x="1706750" y="2371963"/>
            <a:ext cx="7285803" cy="1748538"/>
            <a:chOff x="1706750" y="2680573"/>
            <a:chExt cx="7285803" cy="1748538"/>
          </a:xfrm>
        </p:grpSpPr>
        <p:sp>
          <p:nvSpPr>
            <p:cNvPr id="14" name="正方形/長方形 13"/>
            <p:cNvSpPr/>
            <p:nvPr/>
          </p:nvSpPr>
          <p:spPr bwMode="auto">
            <a:xfrm>
              <a:off x="1706750" y="2680573"/>
              <a:ext cx="7285803" cy="1748538"/>
            </a:xfrm>
            <a:prstGeom prst="rect">
              <a:avLst/>
            </a:prstGeom>
            <a:solidFill>
              <a:schemeClr val="bg1"/>
            </a:solidFill>
            <a:ln w="1905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cxnSp>
          <p:nvCxnSpPr>
            <p:cNvPr id="16" name="直線コネクタ 15"/>
            <p:cNvCxnSpPr/>
            <p:nvPr/>
          </p:nvCxnSpPr>
          <p:spPr bwMode="auto">
            <a:xfrm>
              <a:off x="5333551" y="3622303"/>
              <a:ext cx="0" cy="721097"/>
            </a:xfrm>
            <a:prstGeom prst="line">
              <a:avLst/>
            </a:prstGeom>
            <a:solidFill>
              <a:schemeClr val="accent1"/>
            </a:solidFill>
            <a:ln w="38100" cap="flat" cmpd="sng" algn="ctr">
              <a:solidFill>
                <a:schemeClr val="tx1"/>
              </a:solidFill>
              <a:prstDash val="sysDot"/>
              <a:round/>
              <a:headEnd type="none" w="med" len="med"/>
              <a:tailEnd type="none" w="med" len="med"/>
            </a:ln>
            <a:effectLst/>
          </p:spPr>
        </p:cxnSp>
        <p:sp>
          <p:nvSpPr>
            <p:cNvPr id="74" name="正方形/長方形 73"/>
            <p:cNvSpPr/>
            <p:nvPr/>
          </p:nvSpPr>
          <p:spPr bwMode="auto">
            <a:xfrm>
              <a:off x="3233420" y="2741930"/>
              <a:ext cx="961390" cy="381000"/>
            </a:xfrm>
            <a:prstGeom prst="rect">
              <a:avLst/>
            </a:prstGeom>
            <a:solidFill>
              <a:srgbClr val="FFFF00">
                <a:alpha val="5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aphicFrame>
          <p:nvGraphicFramePr>
            <p:cNvPr id="68" name="オブジェクト 67"/>
            <p:cNvGraphicFramePr>
              <a:graphicFrameLocks noChangeAspect="1"/>
            </p:cNvGraphicFramePr>
            <p:nvPr>
              <p:extLst>
                <p:ext uri="{D42A27DB-BD31-4B8C-83A1-F6EECF244321}">
                  <p14:modId xmlns:p14="http://schemas.microsoft.com/office/powerpoint/2010/main" val="2787793742"/>
                </p:ext>
              </p:extLst>
            </p:nvPr>
          </p:nvGraphicFramePr>
          <p:xfrm>
            <a:off x="3233420" y="2741930"/>
            <a:ext cx="4224338" cy="381000"/>
          </p:xfrm>
          <a:graphic>
            <a:graphicData uri="http://schemas.openxmlformats.org/presentationml/2006/ole">
              <mc:AlternateContent xmlns:mc="http://schemas.openxmlformats.org/markup-compatibility/2006">
                <mc:Choice xmlns:v="urn:schemas-microsoft-com:vml" Requires="v">
                  <p:oleObj spid="_x0000_s48224" name="数式" r:id="rId10" imgW="2666880" imgH="241200" progId="Equation.3">
                    <p:embed/>
                  </p:oleObj>
                </mc:Choice>
                <mc:Fallback>
                  <p:oleObj name="数式" r:id="rId10" imgW="2666880" imgH="241200" progId="Equation.3">
                    <p:embed/>
                    <p:pic>
                      <p:nvPicPr>
                        <p:cNvPr id="0" name=""/>
                        <p:cNvPicPr>
                          <a:picLocks noChangeAspect="1" noChangeArrowheads="1"/>
                        </p:cNvPicPr>
                        <p:nvPr/>
                      </p:nvPicPr>
                      <p:blipFill>
                        <a:blip r:embed="rId5"/>
                        <a:srcRect/>
                        <a:stretch>
                          <a:fillRect/>
                        </a:stretch>
                      </p:blipFill>
                      <p:spPr bwMode="auto">
                        <a:xfrm>
                          <a:off x="3233420" y="2741930"/>
                          <a:ext cx="42243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5" name="正方形/長方形 74"/>
            <p:cNvSpPr/>
            <p:nvPr/>
          </p:nvSpPr>
          <p:spPr bwMode="auto">
            <a:xfrm>
              <a:off x="7962583" y="3224545"/>
              <a:ext cx="961390" cy="381000"/>
            </a:xfrm>
            <a:prstGeom prst="rect">
              <a:avLst/>
            </a:prstGeom>
            <a:solidFill>
              <a:srgbClr val="FF66FF">
                <a:alpha val="5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76" name="正方形/長方形 75"/>
            <p:cNvSpPr/>
            <p:nvPr/>
          </p:nvSpPr>
          <p:spPr bwMode="auto">
            <a:xfrm>
              <a:off x="6057583" y="3216925"/>
              <a:ext cx="961390" cy="381000"/>
            </a:xfrm>
            <a:prstGeom prst="rect">
              <a:avLst/>
            </a:prstGeom>
            <a:solidFill>
              <a:srgbClr val="FF66FF">
                <a:alpha val="5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77" name="正方形/長方形 76"/>
            <p:cNvSpPr/>
            <p:nvPr/>
          </p:nvSpPr>
          <p:spPr bwMode="auto">
            <a:xfrm>
              <a:off x="4015423" y="3220735"/>
              <a:ext cx="961390" cy="381000"/>
            </a:xfrm>
            <a:prstGeom prst="rect">
              <a:avLst/>
            </a:prstGeom>
            <a:solidFill>
              <a:srgbClr val="FF66FF">
                <a:alpha val="5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78" name="正方形/長方形 77"/>
            <p:cNvSpPr/>
            <p:nvPr/>
          </p:nvSpPr>
          <p:spPr bwMode="auto">
            <a:xfrm>
              <a:off x="2841943" y="3213115"/>
              <a:ext cx="961390" cy="381000"/>
            </a:xfrm>
            <a:prstGeom prst="rect">
              <a:avLst/>
            </a:prstGeom>
            <a:solidFill>
              <a:srgbClr val="FF66FF">
                <a:alpha val="5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aphicFrame>
          <p:nvGraphicFramePr>
            <p:cNvPr id="69" name="オブジェクト 68"/>
            <p:cNvGraphicFramePr>
              <a:graphicFrameLocks noChangeAspect="1"/>
            </p:cNvGraphicFramePr>
            <p:nvPr>
              <p:extLst>
                <p:ext uri="{D42A27DB-BD31-4B8C-83A1-F6EECF244321}">
                  <p14:modId xmlns:p14="http://schemas.microsoft.com/office/powerpoint/2010/main" val="3104039"/>
                </p:ext>
              </p:extLst>
            </p:nvPr>
          </p:nvGraphicFramePr>
          <p:xfrm>
            <a:off x="1744345" y="3187963"/>
            <a:ext cx="7202488" cy="400050"/>
          </p:xfrm>
          <a:graphic>
            <a:graphicData uri="http://schemas.openxmlformats.org/presentationml/2006/ole">
              <mc:AlternateContent xmlns:mc="http://schemas.openxmlformats.org/markup-compatibility/2006">
                <mc:Choice xmlns:v="urn:schemas-microsoft-com:vml" Requires="v">
                  <p:oleObj spid="_x0000_s48225" name="数式" r:id="rId11" imgW="4546440" imgH="253800" progId="Equation.3">
                    <p:embed/>
                  </p:oleObj>
                </mc:Choice>
                <mc:Fallback>
                  <p:oleObj name="数式" r:id="rId11" imgW="4546440" imgH="253800" progId="Equation.3">
                    <p:embed/>
                    <p:pic>
                      <p:nvPicPr>
                        <p:cNvPr id="0" name=""/>
                        <p:cNvPicPr>
                          <a:picLocks noChangeAspect="1" noChangeArrowheads="1"/>
                        </p:cNvPicPr>
                        <p:nvPr/>
                      </p:nvPicPr>
                      <p:blipFill>
                        <a:blip r:embed="rId5"/>
                        <a:srcRect/>
                        <a:stretch>
                          <a:fillRect/>
                        </a:stretch>
                      </p:blipFill>
                      <p:spPr bwMode="auto">
                        <a:xfrm>
                          <a:off x="1744345" y="3187963"/>
                          <a:ext cx="7202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80" name="正方形/長方形 79"/>
          <p:cNvSpPr/>
          <p:nvPr/>
        </p:nvSpPr>
        <p:spPr bwMode="auto">
          <a:xfrm>
            <a:off x="3912082" y="4421888"/>
            <a:ext cx="2877937" cy="426102"/>
          </a:xfrm>
          <a:prstGeom prst="rect">
            <a:avLst/>
          </a:prstGeom>
          <a:solidFill>
            <a:schemeClr val="bg1"/>
          </a:solidFill>
          <a:ln w="1905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aphicFrame>
        <p:nvGraphicFramePr>
          <p:cNvPr id="81" name="オブジェクト 80"/>
          <p:cNvGraphicFramePr>
            <a:graphicFrameLocks noChangeAspect="1"/>
          </p:cNvGraphicFramePr>
          <p:nvPr>
            <p:extLst>
              <p:ext uri="{D42A27DB-BD31-4B8C-83A1-F6EECF244321}">
                <p14:modId xmlns:p14="http://schemas.microsoft.com/office/powerpoint/2010/main" val="3395986943"/>
              </p:ext>
            </p:extLst>
          </p:nvPr>
        </p:nvGraphicFramePr>
        <p:xfrm>
          <a:off x="3994785" y="4417695"/>
          <a:ext cx="2695575" cy="422275"/>
        </p:xfrm>
        <a:graphic>
          <a:graphicData uri="http://schemas.openxmlformats.org/presentationml/2006/ole">
            <mc:AlternateContent xmlns:mc="http://schemas.openxmlformats.org/markup-compatibility/2006">
              <mc:Choice xmlns:v="urn:schemas-microsoft-com:vml" Requires="v">
                <p:oleObj spid="_x0000_s48226" name="数式" r:id="rId12" imgW="1701720" imgH="266400" progId="Equation.3">
                  <p:embed/>
                </p:oleObj>
              </mc:Choice>
              <mc:Fallback>
                <p:oleObj name="数式" r:id="rId12" imgW="1701720" imgH="266400" progId="Equation.3">
                  <p:embed/>
                  <p:pic>
                    <p:nvPicPr>
                      <p:cNvPr id="0" name=""/>
                      <p:cNvPicPr>
                        <a:picLocks noChangeAspect="1" noChangeArrowheads="1"/>
                      </p:cNvPicPr>
                      <p:nvPr/>
                    </p:nvPicPr>
                    <p:blipFill>
                      <a:blip r:embed="rId5"/>
                      <a:srcRect/>
                      <a:stretch>
                        <a:fillRect/>
                      </a:stretch>
                    </p:blipFill>
                    <p:spPr bwMode="auto">
                      <a:xfrm>
                        <a:off x="3994785" y="4417695"/>
                        <a:ext cx="269557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4" name="Text Box 11"/>
          <p:cNvSpPr txBox="1">
            <a:spLocks noChangeArrowheads="1"/>
          </p:cNvSpPr>
          <p:nvPr/>
        </p:nvSpPr>
        <p:spPr bwMode="auto">
          <a:xfrm>
            <a:off x="6796722" y="4417706"/>
            <a:ext cx="1210588" cy="400110"/>
          </a:xfrm>
          <a:prstGeom prst="rect">
            <a:avLst/>
          </a:prstGeom>
          <a:noFill/>
          <a:ln w="9525">
            <a:noFill/>
            <a:miter lim="800000"/>
            <a:headEnd/>
            <a:tailEnd/>
          </a:ln>
          <a:effectLst/>
        </p:spPr>
        <p:txBody>
          <a:bodyPr wrap="none">
            <a:spAutoFit/>
          </a:bodyPr>
          <a:lstStyle/>
          <a:p>
            <a:r>
              <a:rPr lang="ja-JP" altLang="en-US" sz="2000" dirty="0" smtClean="0">
                <a:solidFill>
                  <a:srgbClr val="000000"/>
                </a:solidFill>
                <a:ea typeface="ＭＳ Ｐゴシック" charset="-128"/>
              </a:rPr>
              <a:t>直接</a:t>
            </a:r>
            <a:r>
              <a:rPr lang="ja-JP" altLang="en-US" sz="2000" dirty="0">
                <a:solidFill>
                  <a:srgbClr val="000000"/>
                </a:solidFill>
                <a:ea typeface="ＭＳ Ｐゴシック" charset="-128"/>
              </a:rPr>
              <a:t>計算</a:t>
            </a:r>
            <a:endParaRPr lang="en-US" altLang="ja-JP" sz="2000" dirty="0">
              <a:solidFill>
                <a:srgbClr val="000000"/>
              </a:solidFill>
              <a:ea typeface="ＭＳ Ｐゴシック" charset="-128"/>
            </a:endParaRPr>
          </a:p>
        </p:txBody>
      </p:sp>
      <p:sp>
        <p:nvSpPr>
          <p:cNvPr id="85" name="正方形/長方形 84"/>
          <p:cNvSpPr/>
          <p:nvPr/>
        </p:nvSpPr>
        <p:spPr bwMode="auto">
          <a:xfrm>
            <a:off x="3705930" y="5660137"/>
            <a:ext cx="3238500" cy="761937"/>
          </a:xfrm>
          <a:prstGeom prst="rect">
            <a:avLst/>
          </a:prstGeom>
          <a:solidFill>
            <a:schemeClr val="bg1"/>
          </a:solidFill>
          <a:ln w="1905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aphicFrame>
        <p:nvGraphicFramePr>
          <p:cNvPr id="86" name="オブジェクト 85"/>
          <p:cNvGraphicFramePr>
            <a:graphicFrameLocks noChangeAspect="1"/>
          </p:cNvGraphicFramePr>
          <p:nvPr>
            <p:extLst>
              <p:ext uri="{D42A27DB-BD31-4B8C-83A1-F6EECF244321}">
                <p14:modId xmlns:p14="http://schemas.microsoft.com/office/powerpoint/2010/main" val="831929088"/>
              </p:ext>
            </p:extLst>
          </p:nvPr>
        </p:nvGraphicFramePr>
        <p:xfrm>
          <a:off x="3705930" y="5652855"/>
          <a:ext cx="3238500" cy="381000"/>
        </p:xfrm>
        <a:graphic>
          <a:graphicData uri="http://schemas.openxmlformats.org/presentationml/2006/ole">
            <mc:AlternateContent xmlns:mc="http://schemas.openxmlformats.org/markup-compatibility/2006">
              <mc:Choice xmlns:v="urn:schemas-microsoft-com:vml" Requires="v">
                <p:oleObj spid="_x0000_s48227" name="数式" r:id="rId13" imgW="2158920" imgH="253800" progId="Equation.3">
                  <p:embed/>
                </p:oleObj>
              </mc:Choice>
              <mc:Fallback>
                <p:oleObj name="数式" r:id="rId13" imgW="2158920" imgH="253800" progId="Equation.3">
                  <p:embed/>
                  <p:pic>
                    <p:nvPicPr>
                      <p:cNvPr id="0" name=""/>
                      <p:cNvPicPr>
                        <a:picLocks noChangeAspect="1" noChangeArrowheads="1"/>
                      </p:cNvPicPr>
                      <p:nvPr/>
                    </p:nvPicPr>
                    <p:blipFill>
                      <a:blip r:embed="rId5"/>
                      <a:srcRect/>
                      <a:stretch>
                        <a:fillRect/>
                      </a:stretch>
                    </p:blipFill>
                    <p:spPr bwMode="auto">
                      <a:xfrm>
                        <a:off x="3705930" y="5652855"/>
                        <a:ext cx="32385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7" name="オブジェクト 86"/>
          <p:cNvGraphicFramePr>
            <a:graphicFrameLocks noChangeAspect="1"/>
          </p:cNvGraphicFramePr>
          <p:nvPr>
            <p:extLst>
              <p:ext uri="{D42A27DB-BD31-4B8C-83A1-F6EECF244321}">
                <p14:modId xmlns:p14="http://schemas.microsoft.com/office/powerpoint/2010/main" val="2997515609"/>
              </p:ext>
            </p:extLst>
          </p:nvPr>
        </p:nvGraphicFramePr>
        <p:xfrm>
          <a:off x="4018915" y="6037263"/>
          <a:ext cx="2609850" cy="342900"/>
        </p:xfrm>
        <a:graphic>
          <a:graphicData uri="http://schemas.openxmlformats.org/presentationml/2006/ole">
            <mc:AlternateContent xmlns:mc="http://schemas.openxmlformats.org/markup-compatibility/2006">
              <mc:Choice xmlns:v="urn:schemas-microsoft-com:vml" Requires="v">
                <p:oleObj spid="_x0000_s48228" name="数式" r:id="rId14" imgW="1739880" imgH="228600" progId="Equation.3">
                  <p:embed/>
                </p:oleObj>
              </mc:Choice>
              <mc:Fallback>
                <p:oleObj name="数式" r:id="rId14" imgW="1739880" imgH="228600" progId="Equation.3">
                  <p:embed/>
                  <p:pic>
                    <p:nvPicPr>
                      <p:cNvPr id="0" name=""/>
                      <p:cNvPicPr>
                        <a:picLocks noChangeAspect="1" noChangeArrowheads="1"/>
                      </p:cNvPicPr>
                      <p:nvPr/>
                    </p:nvPicPr>
                    <p:blipFill>
                      <a:blip r:embed="rId5"/>
                      <a:srcRect/>
                      <a:stretch>
                        <a:fillRect/>
                      </a:stretch>
                    </p:blipFill>
                    <p:spPr bwMode="auto">
                      <a:xfrm>
                        <a:off x="4018915" y="6037263"/>
                        <a:ext cx="260985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698539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350"/>
            <a:ext cx="9144000" cy="533400"/>
          </a:xfrm>
        </p:spPr>
        <p:txBody>
          <a:bodyPr/>
          <a:lstStyle/>
          <a:p>
            <a:r>
              <a:rPr lang="ja-JP" altLang="en-US" dirty="0" smtClean="0"/>
              <a:t>グリーン関数法を用いた輸送計算の流れ</a:t>
            </a:r>
            <a:endParaRPr lang="ja-JP" altLang="en-US" dirty="0"/>
          </a:p>
        </p:txBody>
      </p:sp>
      <p:sp>
        <p:nvSpPr>
          <p:cNvPr id="5" name="スライド番号プレースホルダー 2"/>
          <p:cNvSpPr>
            <a:spLocks noGrp="1"/>
          </p:cNvSpPr>
          <p:nvPr>
            <p:ph type="sldNum" sz="quarter" idx="12"/>
          </p:nvPr>
        </p:nvSpPr>
        <p:spPr>
          <a:xfrm>
            <a:off x="7239000" y="6546354"/>
            <a:ext cx="1905000" cy="457200"/>
          </a:xfrm>
        </p:spPr>
        <p:txBody>
          <a:bodyPr/>
          <a:lstStyle/>
          <a:p>
            <a:pPr>
              <a:defRPr/>
            </a:pPr>
            <a:fld id="{B2F405E0-BF19-4CC4-A89D-4262436DF52E}" type="slidenum">
              <a:rPr lang="en-US" altLang="ja-JP" smtClean="0">
                <a:solidFill>
                  <a:srgbClr val="000000"/>
                </a:solidFill>
              </a:rPr>
              <a:pPr>
                <a:defRPr/>
              </a:pPr>
              <a:t>16</a:t>
            </a:fld>
            <a:endParaRPr lang="en-US" altLang="ja-JP" dirty="0">
              <a:solidFill>
                <a:srgbClr val="000000"/>
              </a:solidFill>
            </a:endParaRPr>
          </a:p>
        </p:txBody>
      </p:sp>
      <p:graphicFrame>
        <p:nvGraphicFramePr>
          <p:cNvPr id="25" name="オブジェクト 24"/>
          <p:cNvGraphicFramePr>
            <a:graphicFrameLocks noChangeAspect="1"/>
          </p:cNvGraphicFramePr>
          <p:nvPr>
            <p:extLst/>
          </p:nvPr>
        </p:nvGraphicFramePr>
        <p:xfrm>
          <a:off x="422275" y="6421438"/>
          <a:ext cx="2655888" cy="422275"/>
        </p:xfrm>
        <a:graphic>
          <a:graphicData uri="http://schemas.openxmlformats.org/presentationml/2006/ole">
            <mc:AlternateContent xmlns:mc="http://schemas.openxmlformats.org/markup-compatibility/2006">
              <mc:Choice xmlns:v="urn:schemas-microsoft-com:vml" Requires="v">
                <p:oleObj spid="_x0000_s37094" name="数式" r:id="rId4" imgW="1676160" imgH="266400" progId="Equation.3">
                  <p:embed/>
                </p:oleObj>
              </mc:Choice>
              <mc:Fallback>
                <p:oleObj name="数式" r:id="rId4" imgW="1676160" imgH="266400" progId="Equation.3">
                  <p:embed/>
                  <p:pic>
                    <p:nvPicPr>
                      <p:cNvPr id="0" name=""/>
                      <p:cNvPicPr>
                        <a:picLocks noChangeAspect="1" noChangeArrowheads="1"/>
                      </p:cNvPicPr>
                      <p:nvPr/>
                    </p:nvPicPr>
                    <p:blipFill>
                      <a:blip r:embed="rId5"/>
                      <a:srcRect/>
                      <a:stretch>
                        <a:fillRect/>
                      </a:stretch>
                    </p:blipFill>
                    <p:spPr bwMode="auto">
                      <a:xfrm>
                        <a:off x="422275" y="6421438"/>
                        <a:ext cx="265588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テキスト ボックス 7"/>
          <p:cNvSpPr txBox="1"/>
          <p:nvPr/>
        </p:nvSpPr>
        <p:spPr>
          <a:xfrm>
            <a:off x="-4150" y="2654270"/>
            <a:ext cx="9300944" cy="707886"/>
          </a:xfrm>
          <a:prstGeom prst="rect">
            <a:avLst/>
          </a:prstGeom>
          <a:noFill/>
        </p:spPr>
        <p:txBody>
          <a:bodyPr wrap="none" rtlCol="0">
            <a:spAutoFit/>
          </a:bodyPr>
          <a:lstStyle/>
          <a:p>
            <a:r>
              <a:rPr lang="ja-JP" altLang="en-US" sz="2000" dirty="0" smtClean="0">
                <a:solidFill>
                  <a:srgbClr val="000000"/>
                </a:solidFill>
                <a:ea typeface="ＭＳ Ｐゴシック" pitchFamily="50" charset="-128"/>
              </a:rPr>
              <a:t>　 を散乱領域の</a:t>
            </a:r>
            <a:r>
              <a:rPr lang="en-US" altLang="ja-JP" sz="2000" dirty="0" smtClean="0">
                <a:solidFill>
                  <a:srgbClr val="000000"/>
                </a:solidFill>
                <a:ea typeface="ＭＳ Ｐゴシック" pitchFamily="50" charset="-128"/>
              </a:rPr>
              <a:t>Hamiltonian</a:t>
            </a:r>
            <a:r>
              <a:rPr lang="ja-JP" altLang="en-US" sz="2000" dirty="0" err="1" smtClean="0">
                <a:solidFill>
                  <a:srgbClr val="000000"/>
                </a:solidFill>
                <a:ea typeface="ＭＳ Ｐゴシック" pitchFamily="50" charset="-128"/>
              </a:rPr>
              <a:t>、</a:t>
            </a:r>
            <a:r>
              <a:rPr lang="ja-JP" altLang="en-US" sz="2000" dirty="0" smtClean="0">
                <a:solidFill>
                  <a:srgbClr val="000000"/>
                </a:solidFill>
                <a:ea typeface="ＭＳ Ｐゴシック" pitchFamily="50" charset="-128"/>
              </a:rPr>
              <a:t>　 を電子のエネルギー、</a:t>
            </a:r>
            <a:r>
              <a:rPr lang="ja-JP" altLang="en-US" sz="2000" dirty="0">
                <a:solidFill>
                  <a:srgbClr val="000000"/>
                </a:solidFill>
                <a:ea typeface="ＭＳ Ｐゴシック" pitchFamily="50" charset="-128"/>
              </a:rPr>
              <a:t>　</a:t>
            </a:r>
            <a:r>
              <a:rPr lang="ja-JP" altLang="en-US" sz="2000" dirty="0" smtClean="0">
                <a:solidFill>
                  <a:srgbClr val="000000"/>
                </a:solidFill>
                <a:ea typeface="ＭＳ Ｐゴシック" pitchFamily="50" charset="-128"/>
              </a:rPr>
              <a:t>　　を電極の自己エネルギー</a:t>
            </a:r>
            <a:endParaRPr lang="en-US" altLang="ja-JP" sz="2000" dirty="0" smtClean="0">
              <a:solidFill>
                <a:srgbClr val="000000"/>
              </a:solidFill>
              <a:ea typeface="ＭＳ Ｐゴシック" pitchFamily="50" charset="-128"/>
            </a:endParaRPr>
          </a:p>
          <a:p>
            <a:r>
              <a:rPr lang="ja-JP" altLang="en-US" sz="2000" dirty="0" smtClean="0">
                <a:solidFill>
                  <a:srgbClr val="000000"/>
                </a:solidFill>
                <a:ea typeface="ＭＳ Ｐゴシック" pitchFamily="50" charset="-128"/>
              </a:rPr>
              <a:t>とし、半無限電極を考慮したグリーン関数</a:t>
            </a:r>
            <a:endParaRPr lang="en-US" altLang="ja-JP" sz="2000" dirty="0" smtClean="0">
              <a:solidFill>
                <a:srgbClr val="000000"/>
              </a:solidFill>
              <a:ea typeface="ＭＳ Ｐゴシック" pitchFamily="50" charset="-128"/>
            </a:endParaRPr>
          </a:p>
        </p:txBody>
      </p:sp>
      <p:graphicFrame>
        <p:nvGraphicFramePr>
          <p:cNvPr id="9" name="オブジェクト 8"/>
          <p:cNvGraphicFramePr>
            <a:graphicFrameLocks noChangeAspect="1"/>
          </p:cNvGraphicFramePr>
          <p:nvPr>
            <p:extLst/>
          </p:nvPr>
        </p:nvGraphicFramePr>
        <p:xfrm>
          <a:off x="622300" y="3296920"/>
          <a:ext cx="2171700" cy="419100"/>
        </p:xfrm>
        <a:graphic>
          <a:graphicData uri="http://schemas.openxmlformats.org/presentationml/2006/ole">
            <mc:AlternateContent xmlns:mc="http://schemas.openxmlformats.org/markup-compatibility/2006">
              <mc:Choice xmlns:v="urn:schemas-microsoft-com:vml" Requires="v">
                <p:oleObj spid="_x0000_s37095" name="数式" r:id="rId6" imgW="1447560" imgH="279360" progId="Equation.3">
                  <p:embed/>
                </p:oleObj>
              </mc:Choice>
              <mc:Fallback>
                <p:oleObj name="数式" r:id="rId6" imgW="1447560" imgH="279360" progId="Equation.3">
                  <p:embed/>
                  <p:pic>
                    <p:nvPicPr>
                      <p:cNvPr id="0" name=""/>
                      <p:cNvPicPr>
                        <a:picLocks noChangeAspect="1" noChangeArrowheads="1"/>
                      </p:cNvPicPr>
                      <p:nvPr/>
                    </p:nvPicPr>
                    <p:blipFill>
                      <a:blip r:embed="rId5"/>
                      <a:srcRect/>
                      <a:stretch>
                        <a:fillRect/>
                      </a:stretch>
                    </p:blipFill>
                    <p:spPr bwMode="auto">
                      <a:xfrm>
                        <a:off x="622300" y="3296920"/>
                        <a:ext cx="21717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オブジェクト 9"/>
          <p:cNvGraphicFramePr>
            <a:graphicFrameLocks noChangeAspect="1"/>
          </p:cNvGraphicFramePr>
          <p:nvPr>
            <p:extLst/>
          </p:nvPr>
        </p:nvGraphicFramePr>
        <p:xfrm>
          <a:off x="636905" y="4051300"/>
          <a:ext cx="1646238" cy="365125"/>
        </p:xfrm>
        <a:graphic>
          <a:graphicData uri="http://schemas.openxmlformats.org/presentationml/2006/ole">
            <mc:AlternateContent xmlns:mc="http://schemas.openxmlformats.org/markup-compatibility/2006">
              <mc:Choice xmlns:v="urn:schemas-microsoft-com:vml" Requires="v">
                <p:oleObj spid="_x0000_s37096" name="数式" r:id="rId7" imgW="1028520" imgH="228600" progId="Equation.3">
                  <p:embed/>
                </p:oleObj>
              </mc:Choice>
              <mc:Fallback>
                <p:oleObj name="数式" r:id="rId7" imgW="1028520" imgH="228600" progId="Equation.3">
                  <p:embed/>
                  <p:pic>
                    <p:nvPicPr>
                      <p:cNvPr id="0" name=""/>
                      <p:cNvPicPr>
                        <a:picLocks noChangeAspect="1" noChangeArrowheads="1"/>
                      </p:cNvPicPr>
                      <p:nvPr/>
                    </p:nvPicPr>
                    <p:blipFill>
                      <a:blip r:embed="rId5"/>
                      <a:srcRect/>
                      <a:stretch>
                        <a:fillRect/>
                      </a:stretch>
                    </p:blipFill>
                    <p:spPr bwMode="auto">
                      <a:xfrm>
                        <a:off x="636905" y="4051300"/>
                        <a:ext cx="16462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Rectangle 38"/>
          <p:cNvSpPr>
            <a:spLocks noChangeArrowheads="1"/>
          </p:cNvSpPr>
          <p:nvPr/>
        </p:nvSpPr>
        <p:spPr bwMode="auto">
          <a:xfrm>
            <a:off x="1917974" y="4044318"/>
            <a:ext cx="261610" cy="276999"/>
          </a:xfrm>
          <a:prstGeom prst="rect">
            <a:avLst/>
          </a:prstGeom>
          <a:noFill/>
          <a:ln w="9525">
            <a:noFill/>
            <a:miter lim="800000"/>
            <a:headEnd/>
            <a:tailEnd/>
          </a:ln>
          <a:effectLst/>
        </p:spPr>
        <p:txBody>
          <a:bodyPr wrap="none">
            <a:spAutoFit/>
          </a:bodyPr>
          <a:lstStyle/>
          <a:p>
            <a:pPr algn="ctr"/>
            <a:r>
              <a:rPr lang="en-US" altLang="ja-JP" sz="1800" baseline="30000" dirty="0">
                <a:solidFill>
                  <a:srgbClr val="000000"/>
                </a:solidFill>
                <a:latin typeface="Times New Roman" pitchFamily="18" charset="0"/>
                <a:ea typeface="ＭＳ Ｐゴシック" pitchFamily="50" charset="-128"/>
              </a:rPr>
              <a:t>†</a:t>
            </a:r>
          </a:p>
        </p:txBody>
      </p:sp>
      <p:graphicFrame>
        <p:nvGraphicFramePr>
          <p:cNvPr id="12" name="オブジェクト 11"/>
          <p:cNvGraphicFramePr>
            <a:graphicFrameLocks noChangeAspect="1"/>
          </p:cNvGraphicFramePr>
          <p:nvPr>
            <p:extLst/>
          </p:nvPr>
        </p:nvGraphicFramePr>
        <p:xfrm>
          <a:off x="2560003" y="4041775"/>
          <a:ext cx="1544637" cy="365125"/>
        </p:xfrm>
        <a:graphic>
          <a:graphicData uri="http://schemas.openxmlformats.org/presentationml/2006/ole">
            <mc:AlternateContent xmlns:mc="http://schemas.openxmlformats.org/markup-compatibility/2006">
              <mc:Choice xmlns:v="urn:schemas-microsoft-com:vml" Requires="v">
                <p:oleObj spid="_x0000_s37097" name="数式" r:id="rId8" imgW="965160" imgH="228600" progId="Equation.3">
                  <p:embed/>
                </p:oleObj>
              </mc:Choice>
              <mc:Fallback>
                <p:oleObj name="数式" r:id="rId8" imgW="965160" imgH="228600" progId="Equation.3">
                  <p:embed/>
                  <p:pic>
                    <p:nvPicPr>
                      <p:cNvPr id="0" name=""/>
                      <p:cNvPicPr>
                        <a:picLocks noChangeAspect="1" noChangeArrowheads="1"/>
                      </p:cNvPicPr>
                      <p:nvPr/>
                    </p:nvPicPr>
                    <p:blipFill>
                      <a:blip r:embed="rId5"/>
                      <a:srcRect/>
                      <a:stretch>
                        <a:fillRect/>
                      </a:stretch>
                    </p:blipFill>
                    <p:spPr bwMode="auto">
                      <a:xfrm>
                        <a:off x="2560003" y="4041775"/>
                        <a:ext cx="15446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Rectangle 38"/>
          <p:cNvSpPr>
            <a:spLocks noChangeArrowheads="1"/>
          </p:cNvSpPr>
          <p:nvPr/>
        </p:nvSpPr>
        <p:spPr bwMode="auto">
          <a:xfrm>
            <a:off x="3869949" y="4027310"/>
            <a:ext cx="261610" cy="276999"/>
          </a:xfrm>
          <a:prstGeom prst="rect">
            <a:avLst/>
          </a:prstGeom>
          <a:noFill/>
          <a:ln w="9525">
            <a:noFill/>
            <a:miter lim="800000"/>
            <a:headEnd/>
            <a:tailEnd/>
          </a:ln>
          <a:effectLst/>
        </p:spPr>
        <p:txBody>
          <a:bodyPr wrap="none">
            <a:spAutoFit/>
          </a:bodyPr>
          <a:lstStyle/>
          <a:p>
            <a:pPr algn="ctr"/>
            <a:r>
              <a:rPr lang="en-US" altLang="ja-JP" sz="1800" baseline="30000" dirty="0">
                <a:solidFill>
                  <a:srgbClr val="000000"/>
                </a:solidFill>
                <a:latin typeface="Times New Roman" pitchFamily="18" charset="0"/>
                <a:ea typeface="ＭＳ Ｐゴシック" pitchFamily="50" charset="-128"/>
              </a:rPr>
              <a:t>†</a:t>
            </a:r>
          </a:p>
        </p:txBody>
      </p:sp>
      <p:graphicFrame>
        <p:nvGraphicFramePr>
          <p:cNvPr id="17" name="オブジェクト 16"/>
          <p:cNvGraphicFramePr>
            <a:graphicFrameLocks noChangeAspect="1"/>
          </p:cNvGraphicFramePr>
          <p:nvPr>
            <p:extLst/>
          </p:nvPr>
        </p:nvGraphicFramePr>
        <p:xfrm>
          <a:off x="2233613" y="4695825"/>
          <a:ext cx="2419350" cy="628650"/>
        </p:xfrm>
        <a:graphic>
          <a:graphicData uri="http://schemas.openxmlformats.org/presentationml/2006/ole">
            <mc:AlternateContent xmlns:mc="http://schemas.openxmlformats.org/markup-compatibility/2006">
              <mc:Choice xmlns:v="urn:schemas-microsoft-com:vml" Requires="v">
                <p:oleObj spid="_x0000_s37098" name="数式" r:id="rId9" imgW="1612800" imgH="419040" progId="Equation.3">
                  <p:embed/>
                </p:oleObj>
              </mc:Choice>
              <mc:Fallback>
                <p:oleObj name="数式" r:id="rId9" imgW="1612800" imgH="419040" progId="Equation.3">
                  <p:embed/>
                  <p:pic>
                    <p:nvPicPr>
                      <p:cNvPr id="0" name=""/>
                      <p:cNvPicPr>
                        <a:picLocks noChangeAspect="1" noChangeArrowheads="1"/>
                      </p:cNvPicPr>
                      <p:nvPr/>
                    </p:nvPicPr>
                    <p:blipFill>
                      <a:blip r:embed="rId5"/>
                      <a:srcRect/>
                      <a:stretch>
                        <a:fillRect/>
                      </a:stretch>
                    </p:blipFill>
                    <p:spPr bwMode="auto">
                      <a:xfrm>
                        <a:off x="2233613" y="4695825"/>
                        <a:ext cx="241935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 name="正方形/長方形 20"/>
          <p:cNvSpPr/>
          <p:nvPr/>
        </p:nvSpPr>
        <p:spPr>
          <a:xfrm>
            <a:off x="-1750" y="5626922"/>
            <a:ext cx="9498113" cy="400110"/>
          </a:xfrm>
          <a:prstGeom prst="rect">
            <a:avLst/>
          </a:prstGeom>
        </p:spPr>
        <p:txBody>
          <a:bodyPr wrap="none">
            <a:spAutoFit/>
          </a:bodyPr>
          <a:lstStyle/>
          <a:p>
            <a:r>
              <a:rPr lang="ja-JP" altLang="en-US" sz="2000" dirty="0" smtClean="0">
                <a:solidFill>
                  <a:srgbClr val="000000"/>
                </a:solidFill>
                <a:latin typeface="Times New Roman" pitchFamily="18" charset="0"/>
                <a:ea typeface="ＭＳ Ｐゴシック" pitchFamily="50" charset="-128"/>
              </a:rPr>
              <a:t>ここで、      は　 の第</a:t>
            </a:r>
            <a:r>
              <a:rPr lang="en-US" altLang="ja-JP" sz="2000" i="1" dirty="0" smtClean="0">
                <a:solidFill>
                  <a:srgbClr val="000000"/>
                </a:solidFill>
                <a:latin typeface="Times New Roman" pitchFamily="18" charset="0"/>
                <a:ea typeface="ＭＳ Ｐゴシック" pitchFamily="50" charset="-128"/>
              </a:rPr>
              <a:t>k</a:t>
            </a:r>
            <a:r>
              <a:rPr lang="ja-JP" altLang="en-US" sz="2000" dirty="0" smtClean="0">
                <a:solidFill>
                  <a:srgbClr val="000000"/>
                </a:solidFill>
                <a:latin typeface="Times New Roman" pitchFamily="18" charset="0"/>
                <a:ea typeface="ＭＳ Ｐゴシック" pitchFamily="50" charset="-128"/>
              </a:rPr>
              <a:t>ブロック行第</a:t>
            </a:r>
            <a:r>
              <a:rPr lang="en-US" altLang="ja-JP" sz="2000" i="1" dirty="0" smtClean="0">
                <a:solidFill>
                  <a:srgbClr val="000000"/>
                </a:solidFill>
                <a:latin typeface="Times New Roman" pitchFamily="18" charset="0"/>
                <a:ea typeface="ＭＳ Ｐゴシック" pitchFamily="50" charset="-128"/>
              </a:rPr>
              <a:t>l</a:t>
            </a:r>
            <a:r>
              <a:rPr lang="ja-JP" altLang="en-US" sz="2000" dirty="0" smtClean="0">
                <a:solidFill>
                  <a:srgbClr val="000000"/>
                </a:solidFill>
                <a:latin typeface="Times New Roman" pitchFamily="18" charset="0"/>
                <a:ea typeface="ＭＳ Ｐゴシック" pitchFamily="50" charset="-128"/>
              </a:rPr>
              <a:t>ブロック列要素、　　　　　　　　　　　　　、　　　　　　。</a:t>
            </a:r>
            <a:endParaRPr lang="en-US" altLang="ja-JP" sz="2000" dirty="0">
              <a:solidFill>
                <a:srgbClr val="000000"/>
              </a:solidFill>
              <a:latin typeface="Times New Roman" pitchFamily="18" charset="0"/>
              <a:ea typeface="ＭＳ Ｐゴシック" pitchFamily="50" charset="-128"/>
            </a:endParaRPr>
          </a:p>
        </p:txBody>
      </p:sp>
      <p:graphicFrame>
        <p:nvGraphicFramePr>
          <p:cNvPr id="22" name="オブジェクト 21"/>
          <p:cNvGraphicFramePr>
            <a:graphicFrameLocks noChangeAspect="1"/>
          </p:cNvGraphicFramePr>
          <p:nvPr>
            <p:extLst/>
          </p:nvPr>
        </p:nvGraphicFramePr>
        <p:xfrm>
          <a:off x="871538" y="5677853"/>
          <a:ext cx="381000" cy="361950"/>
        </p:xfrm>
        <a:graphic>
          <a:graphicData uri="http://schemas.openxmlformats.org/presentationml/2006/ole">
            <mc:AlternateContent xmlns:mc="http://schemas.openxmlformats.org/markup-compatibility/2006">
              <mc:Choice xmlns:v="urn:schemas-microsoft-com:vml" Requires="v">
                <p:oleObj spid="_x0000_s37099" name="数式" r:id="rId10" imgW="253800" imgH="241200" progId="Equation.3">
                  <p:embed/>
                </p:oleObj>
              </mc:Choice>
              <mc:Fallback>
                <p:oleObj name="数式" r:id="rId10" imgW="253800" imgH="241200" progId="Equation.3">
                  <p:embed/>
                  <p:pic>
                    <p:nvPicPr>
                      <p:cNvPr id="0" name=""/>
                      <p:cNvPicPr>
                        <a:picLocks noChangeAspect="1" noChangeArrowheads="1"/>
                      </p:cNvPicPr>
                      <p:nvPr/>
                    </p:nvPicPr>
                    <p:blipFill>
                      <a:blip r:embed="rId5"/>
                      <a:srcRect/>
                      <a:stretch>
                        <a:fillRect/>
                      </a:stretch>
                    </p:blipFill>
                    <p:spPr bwMode="auto">
                      <a:xfrm>
                        <a:off x="871538" y="5677853"/>
                        <a:ext cx="3810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正方形/長方形 5"/>
          <p:cNvSpPr/>
          <p:nvPr/>
        </p:nvSpPr>
        <p:spPr>
          <a:xfrm>
            <a:off x="-1" y="3697947"/>
            <a:ext cx="6420187" cy="400110"/>
          </a:xfrm>
          <a:prstGeom prst="rect">
            <a:avLst/>
          </a:prstGeom>
        </p:spPr>
        <p:txBody>
          <a:bodyPr wrap="square">
            <a:spAutoFit/>
          </a:bodyPr>
          <a:lstStyle/>
          <a:p>
            <a:r>
              <a:rPr lang="ja-JP" altLang="en-US" sz="2000" dirty="0">
                <a:solidFill>
                  <a:srgbClr val="000000"/>
                </a:solidFill>
                <a:ea typeface="ＭＳ Ｐゴシック" pitchFamily="50" charset="-128"/>
              </a:rPr>
              <a:t>と、電極と散乱領域を結びつける</a:t>
            </a:r>
            <a:r>
              <a:rPr lang="en-US" altLang="ja-JP" sz="2000" dirty="0">
                <a:solidFill>
                  <a:srgbClr val="000000"/>
                </a:solidFill>
                <a:ea typeface="ＭＳ Ｐゴシック" pitchFamily="50" charset="-128"/>
              </a:rPr>
              <a:t>Coupling Matrix</a:t>
            </a:r>
            <a:endParaRPr lang="ja-JP" altLang="en-US" sz="2000" dirty="0">
              <a:solidFill>
                <a:srgbClr val="000000"/>
              </a:solidFill>
              <a:ea typeface="ＭＳ Ｐゴシック" pitchFamily="50" charset="-128"/>
            </a:endParaRPr>
          </a:p>
        </p:txBody>
      </p:sp>
      <p:sp>
        <p:nvSpPr>
          <p:cNvPr id="30" name="正方形/長方形 29"/>
          <p:cNvSpPr/>
          <p:nvPr/>
        </p:nvSpPr>
        <p:spPr>
          <a:xfrm>
            <a:off x="-4150" y="4375279"/>
            <a:ext cx="4047903" cy="400110"/>
          </a:xfrm>
          <a:prstGeom prst="rect">
            <a:avLst/>
          </a:prstGeom>
        </p:spPr>
        <p:txBody>
          <a:bodyPr wrap="square">
            <a:spAutoFit/>
          </a:bodyPr>
          <a:lstStyle/>
          <a:p>
            <a:r>
              <a:rPr lang="ja-JP" altLang="en-US" sz="2000" dirty="0" smtClean="0">
                <a:solidFill>
                  <a:srgbClr val="000000"/>
                </a:solidFill>
                <a:ea typeface="ＭＳ Ｐゴシック" pitchFamily="50" charset="-128"/>
              </a:rPr>
              <a:t>を、</a:t>
            </a:r>
            <a:r>
              <a:rPr lang="en-US" altLang="ja-JP" sz="2000" dirty="0" smtClean="0">
                <a:solidFill>
                  <a:srgbClr val="000000"/>
                </a:solidFill>
                <a:ea typeface="ＭＳ Ｐゴシック" pitchFamily="50" charset="-128"/>
              </a:rPr>
              <a:t>Fisher-Lee</a:t>
            </a:r>
            <a:r>
              <a:rPr lang="ja-JP" altLang="en-US" sz="2000" dirty="0" smtClean="0">
                <a:solidFill>
                  <a:srgbClr val="000000"/>
                </a:solidFill>
                <a:ea typeface="ＭＳ Ｐゴシック" pitchFamily="50" charset="-128"/>
              </a:rPr>
              <a:t>公式</a:t>
            </a:r>
            <a:r>
              <a:rPr lang="en-US" altLang="ja-JP" sz="2000" dirty="0" smtClean="0">
                <a:solidFill>
                  <a:srgbClr val="000000"/>
                </a:solidFill>
                <a:ea typeface="ＭＳ Ｐゴシック" pitchFamily="50" charset="-128"/>
              </a:rPr>
              <a:t>(</a:t>
            </a:r>
            <a:r>
              <a:rPr lang="en-US" altLang="ja-JP" sz="2000" dirty="0" err="1" smtClean="0">
                <a:solidFill>
                  <a:srgbClr val="000000"/>
                </a:solidFill>
                <a:ea typeface="ＭＳ Ｐゴシック" pitchFamily="50" charset="-128"/>
              </a:rPr>
              <a:t>Landauer</a:t>
            </a:r>
            <a:r>
              <a:rPr lang="ja-JP" altLang="en-US" sz="2000" dirty="0" smtClean="0">
                <a:solidFill>
                  <a:srgbClr val="000000"/>
                </a:solidFill>
                <a:ea typeface="ＭＳ Ｐゴシック" pitchFamily="50" charset="-128"/>
              </a:rPr>
              <a:t>公式</a:t>
            </a:r>
            <a:r>
              <a:rPr lang="en-US" altLang="ja-JP" sz="2000" dirty="0" smtClean="0">
                <a:solidFill>
                  <a:srgbClr val="000000"/>
                </a:solidFill>
                <a:ea typeface="ＭＳ Ｐゴシック" pitchFamily="50" charset="-128"/>
              </a:rPr>
              <a:t>)</a:t>
            </a:r>
            <a:endParaRPr lang="ja-JP" altLang="en-US" sz="2000" dirty="0">
              <a:solidFill>
                <a:srgbClr val="000000"/>
              </a:solidFill>
              <a:ea typeface="ＭＳ Ｐゴシック" pitchFamily="50" charset="-128"/>
            </a:endParaRPr>
          </a:p>
        </p:txBody>
      </p:sp>
      <p:sp>
        <p:nvSpPr>
          <p:cNvPr id="31" name="正方形/長方形 30"/>
          <p:cNvSpPr/>
          <p:nvPr/>
        </p:nvSpPr>
        <p:spPr>
          <a:xfrm>
            <a:off x="3133" y="5224545"/>
            <a:ext cx="4241207" cy="400110"/>
          </a:xfrm>
          <a:prstGeom prst="rect">
            <a:avLst/>
          </a:prstGeom>
        </p:spPr>
        <p:txBody>
          <a:bodyPr wrap="square">
            <a:spAutoFit/>
          </a:bodyPr>
          <a:lstStyle/>
          <a:p>
            <a:r>
              <a:rPr lang="ja-JP" altLang="en-US" sz="2000" dirty="0" smtClean="0">
                <a:solidFill>
                  <a:srgbClr val="000000"/>
                </a:solidFill>
                <a:ea typeface="ＭＳ Ｐゴシック" pitchFamily="50" charset="-128"/>
              </a:rPr>
              <a:t>に代入して、コンダクタンスを計算する。</a:t>
            </a:r>
            <a:endParaRPr lang="ja-JP" altLang="en-US" sz="2000" dirty="0">
              <a:solidFill>
                <a:srgbClr val="000000"/>
              </a:solidFill>
              <a:ea typeface="ＭＳ Ｐゴシック" pitchFamily="50" charset="-128"/>
            </a:endParaRPr>
          </a:p>
        </p:txBody>
      </p:sp>
      <p:graphicFrame>
        <p:nvGraphicFramePr>
          <p:cNvPr id="32" name="オブジェクト 31"/>
          <p:cNvGraphicFramePr>
            <a:graphicFrameLocks noChangeAspect="1"/>
          </p:cNvGraphicFramePr>
          <p:nvPr>
            <p:extLst/>
          </p:nvPr>
        </p:nvGraphicFramePr>
        <p:xfrm>
          <a:off x="5863844" y="2652003"/>
          <a:ext cx="571500" cy="419100"/>
        </p:xfrm>
        <a:graphic>
          <a:graphicData uri="http://schemas.openxmlformats.org/presentationml/2006/ole">
            <mc:AlternateContent xmlns:mc="http://schemas.openxmlformats.org/markup-compatibility/2006">
              <mc:Choice xmlns:v="urn:schemas-microsoft-com:vml" Requires="v">
                <p:oleObj spid="_x0000_s37100" name="数式" r:id="rId11" imgW="380880" imgH="279360" progId="Equation.3">
                  <p:embed/>
                </p:oleObj>
              </mc:Choice>
              <mc:Fallback>
                <p:oleObj name="数式" r:id="rId11" imgW="380880" imgH="279360" progId="Equation.3">
                  <p:embed/>
                  <p:pic>
                    <p:nvPicPr>
                      <p:cNvPr id="0" name=""/>
                      <p:cNvPicPr>
                        <a:picLocks noChangeAspect="1" noChangeArrowheads="1"/>
                      </p:cNvPicPr>
                      <p:nvPr/>
                    </p:nvPicPr>
                    <p:blipFill>
                      <a:blip r:embed="rId5"/>
                      <a:srcRect/>
                      <a:stretch>
                        <a:fillRect/>
                      </a:stretch>
                    </p:blipFill>
                    <p:spPr bwMode="auto">
                      <a:xfrm>
                        <a:off x="5863844" y="2652003"/>
                        <a:ext cx="5715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 name="オブジェクト 32"/>
          <p:cNvGraphicFramePr>
            <a:graphicFrameLocks noChangeAspect="1"/>
          </p:cNvGraphicFramePr>
          <p:nvPr>
            <p:extLst/>
          </p:nvPr>
        </p:nvGraphicFramePr>
        <p:xfrm>
          <a:off x="46610" y="2675305"/>
          <a:ext cx="266700" cy="304800"/>
        </p:xfrm>
        <a:graphic>
          <a:graphicData uri="http://schemas.openxmlformats.org/presentationml/2006/ole">
            <mc:AlternateContent xmlns:mc="http://schemas.openxmlformats.org/markup-compatibility/2006">
              <mc:Choice xmlns:v="urn:schemas-microsoft-com:vml" Requires="v">
                <p:oleObj spid="_x0000_s37101" name="数式" r:id="rId12" imgW="177480" imgH="203040" progId="Equation.3">
                  <p:embed/>
                </p:oleObj>
              </mc:Choice>
              <mc:Fallback>
                <p:oleObj name="数式" r:id="rId12" imgW="177480" imgH="203040" progId="Equation.3">
                  <p:embed/>
                  <p:pic>
                    <p:nvPicPr>
                      <p:cNvPr id="0" name=""/>
                      <p:cNvPicPr>
                        <a:picLocks noChangeAspect="1" noChangeArrowheads="1"/>
                      </p:cNvPicPr>
                      <p:nvPr/>
                    </p:nvPicPr>
                    <p:blipFill>
                      <a:blip r:embed="rId5"/>
                      <a:srcRect/>
                      <a:stretch>
                        <a:fillRect/>
                      </a:stretch>
                    </p:blipFill>
                    <p:spPr bwMode="auto">
                      <a:xfrm>
                        <a:off x="46610" y="2675305"/>
                        <a:ext cx="266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 name="オブジェクト 33"/>
          <p:cNvGraphicFramePr>
            <a:graphicFrameLocks noChangeAspect="1"/>
          </p:cNvGraphicFramePr>
          <p:nvPr>
            <p:extLst/>
          </p:nvPr>
        </p:nvGraphicFramePr>
        <p:xfrm>
          <a:off x="3349860" y="2743885"/>
          <a:ext cx="228600" cy="247650"/>
        </p:xfrm>
        <a:graphic>
          <a:graphicData uri="http://schemas.openxmlformats.org/presentationml/2006/ole">
            <mc:AlternateContent xmlns:mc="http://schemas.openxmlformats.org/markup-compatibility/2006">
              <mc:Choice xmlns:v="urn:schemas-microsoft-com:vml" Requires="v">
                <p:oleObj spid="_x0000_s37102" name="数式" r:id="rId13" imgW="152280" imgH="164880" progId="Equation.3">
                  <p:embed/>
                </p:oleObj>
              </mc:Choice>
              <mc:Fallback>
                <p:oleObj name="数式" r:id="rId13" imgW="152280" imgH="164880" progId="Equation.3">
                  <p:embed/>
                  <p:pic>
                    <p:nvPicPr>
                      <p:cNvPr id="0" name=""/>
                      <p:cNvPicPr>
                        <a:picLocks noChangeAspect="1" noChangeArrowheads="1"/>
                      </p:cNvPicPr>
                      <p:nvPr/>
                    </p:nvPicPr>
                    <p:blipFill>
                      <a:blip r:embed="rId5"/>
                      <a:srcRect/>
                      <a:stretch>
                        <a:fillRect/>
                      </a:stretch>
                    </p:blipFill>
                    <p:spPr bwMode="auto">
                      <a:xfrm>
                        <a:off x="3349860" y="2743885"/>
                        <a:ext cx="228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5" name="正方形/長方形 34"/>
          <p:cNvSpPr/>
          <p:nvPr/>
        </p:nvSpPr>
        <p:spPr>
          <a:xfrm>
            <a:off x="602091" y="4810095"/>
            <a:ext cx="4047903" cy="400110"/>
          </a:xfrm>
          <a:prstGeom prst="rect">
            <a:avLst/>
          </a:prstGeom>
        </p:spPr>
        <p:txBody>
          <a:bodyPr wrap="square">
            <a:spAutoFit/>
          </a:bodyPr>
          <a:lstStyle/>
          <a:p>
            <a:r>
              <a:rPr lang="en-US" altLang="ja-JP" sz="2000" dirty="0" smtClean="0">
                <a:solidFill>
                  <a:srgbClr val="000000"/>
                </a:solidFill>
                <a:ea typeface="ＭＳ Ｐゴシック" pitchFamily="50" charset="-128"/>
              </a:rPr>
              <a:t>Conductance</a:t>
            </a:r>
            <a:endParaRPr lang="ja-JP" altLang="en-US" sz="2000" dirty="0">
              <a:solidFill>
                <a:srgbClr val="000000"/>
              </a:solidFill>
              <a:ea typeface="ＭＳ Ｐゴシック" pitchFamily="50" charset="-128"/>
            </a:endParaRPr>
          </a:p>
        </p:txBody>
      </p:sp>
      <p:graphicFrame>
        <p:nvGraphicFramePr>
          <p:cNvPr id="36" name="オブジェクト 35"/>
          <p:cNvGraphicFramePr>
            <a:graphicFrameLocks noChangeAspect="1"/>
          </p:cNvGraphicFramePr>
          <p:nvPr>
            <p:extLst/>
          </p:nvPr>
        </p:nvGraphicFramePr>
        <p:xfrm>
          <a:off x="1520118" y="5669582"/>
          <a:ext cx="247650" cy="323850"/>
        </p:xfrm>
        <a:graphic>
          <a:graphicData uri="http://schemas.openxmlformats.org/presentationml/2006/ole">
            <mc:AlternateContent xmlns:mc="http://schemas.openxmlformats.org/markup-compatibility/2006">
              <mc:Choice xmlns:v="urn:schemas-microsoft-com:vml" Requires="v">
                <p:oleObj spid="_x0000_s37103" name="数式" r:id="rId14" imgW="164880" imgH="215640" progId="Equation.3">
                  <p:embed/>
                </p:oleObj>
              </mc:Choice>
              <mc:Fallback>
                <p:oleObj name="数式" r:id="rId14" imgW="164880" imgH="215640" progId="Equation.3">
                  <p:embed/>
                  <p:pic>
                    <p:nvPicPr>
                      <p:cNvPr id="0" name=""/>
                      <p:cNvPicPr>
                        <a:picLocks noChangeAspect="1" noChangeArrowheads="1"/>
                      </p:cNvPicPr>
                      <p:nvPr/>
                    </p:nvPicPr>
                    <p:blipFill>
                      <a:blip r:embed="rId5"/>
                      <a:srcRect/>
                      <a:stretch>
                        <a:fillRect/>
                      </a:stretch>
                    </p:blipFill>
                    <p:spPr bwMode="auto">
                      <a:xfrm>
                        <a:off x="1520118" y="5669582"/>
                        <a:ext cx="24765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9" name="オブジェクト 38"/>
          <p:cNvGraphicFramePr>
            <a:graphicFrameLocks noChangeAspect="1"/>
          </p:cNvGraphicFramePr>
          <p:nvPr>
            <p:extLst/>
          </p:nvPr>
        </p:nvGraphicFramePr>
        <p:xfrm>
          <a:off x="5588000" y="5653088"/>
          <a:ext cx="2190750" cy="495300"/>
        </p:xfrm>
        <a:graphic>
          <a:graphicData uri="http://schemas.openxmlformats.org/presentationml/2006/ole">
            <mc:AlternateContent xmlns:mc="http://schemas.openxmlformats.org/markup-compatibility/2006">
              <mc:Choice xmlns:v="urn:schemas-microsoft-com:vml" Requires="v">
                <p:oleObj spid="_x0000_s37104" name="数式" r:id="rId15" imgW="1460160" imgH="330120" progId="Equation.3">
                  <p:embed/>
                </p:oleObj>
              </mc:Choice>
              <mc:Fallback>
                <p:oleObj name="数式" r:id="rId15" imgW="1460160" imgH="330120" progId="Equation.3">
                  <p:embed/>
                  <p:pic>
                    <p:nvPicPr>
                      <p:cNvPr id="0" name=""/>
                      <p:cNvPicPr>
                        <a:picLocks noChangeAspect="1" noChangeArrowheads="1"/>
                      </p:cNvPicPr>
                      <p:nvPr/>
                    </p:nvPicPr>
                    <p:blipFill>
                      <a:blip r:embed="rId5"/>
                      <a:srcRect/>
                      <a:stretch>
                        <a:fillRect/>
                      </a:stretch>
                    </p:blipFill>
                    <p:spPr bwMode="auto">
                      <a:xfrm>
                        <a:off x="5588000" y="5653088"/>
                        <a:ext cx="219075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 name="Rectangle 46"/>
          <p:cNvSpPr>
            <a:spLocks noChangeArrowheads="1"/>
          </p:cNvSpPr>
          <p:nvPr/>
        </p:nvSpPr>
        <p:spPr bwMode="auto">
          <a:xfrm>
            <a:off x="3497180" y="4870815"/>
            <a:ext cx="254000" cy="260350"/>
          </a:xfrm>
          <a:prstGeom prst="rect">
            <a:avLst/>
          </a:prstGeom>
          <a:noFill/>
          <a:ln w="9525">
            <a:noFill/>
            <a:miter lim="800000"/>
            <a:headEnd/>
            <a:tailEnd/>
          </a:ln>
          <a:effectLst/>
        </p:spPr>
        <p:txBody>
          <a:bodyPr wrap="none">
            <a:spAutoFit/>
          </a:bodyPr>
          <a:lstStyle/>
          <a:p>
            <a:pPr algn="ctr"/>
            <a:r>
              <a:rPr lang="en-US" altLang="ja-JP" sz="1600" baseline="30000" dirty="0">
                <a:solidFill>
                  <a:srgbClr val="000000"/>
                </a:solidFill>
                <a:latin typeface="Times New Roman" pitchFamily="18" charset="0"/>
                <a:ea typeface="ＭＳ Ｐゴシック" pitchFamily="50" charset="-128"/>
              </a:rPr>
              <a:t>†</a:t>
            </a:r>
          </a:p>
        </p:txBody>
      </p:sp>
      <p:graphicFrame>
        <p:nvGraphicFramePr>
          <p:cNvPr id="41" name="オブジェクト 40"/>
          <p:cNvGraphicFramePr>
            <a:graphicFrameLocks noChangeAspect="1"/>
          </p:cNvGraphicFramePr>
          <p:nvPr>
            <p:extLst/>
          </p:nvPr>
        </p:nvGraphicFramePr>
        <p:xfrm>
          <a:off x="7940462" y="5696903"/>
          <a:ext cx="1028700" cy="304800"/>
        </p:xfrm>
        <a:graphic>
          <a:graphicData uri="http://schemas.openxmlformats.org/presentationml/2006/ole">
            <mc:AlternateContent xmlns:mc="http://schemas.openxmlformats.org/markup-compatibility/2006">
              <mc:Choice xmlns:v="urn:schemas-microsoft-com:vml" Requires="v">
                <p:oleObj spid="_x0000_s37105" name="数式" r:id="rId16" imgW="685800" imgH="203040" progId="Equation.3">
                  <p:embed/>
                </p:oleObj>
              </mc:Choice>
              <mc:Fallback>
                <p:oleObj name="数式" r:id="rId16" imgW="685800" imgH="203040" progId="Equation.3">
                  <p:embed/>
                  <p:pic>
                    <p:nvPicPr>
                      <p:cNvPr id="0" name=""/>
                      <p:cNvPicPr>
                        <a:picLocks noChangeAspect="1" noChangeArrowheads="1"/>
                      </p:cNvPicPr>
                      <p:nvPr/>
                    </p:nvPicPr>
                    <p:blipFill>
                      <a:blip r:embed="rId5"/>
                      <a:srcRect/>
                      <a:stretch>
                        <a:fillRect/>
                      </a:stretch>
                    </p:blipFill>
                    <p:spPr bwMode="auto">
                      <a:xfrm>
                        <a:off x="7940462" y="5696903"/>
                        <a:ext cx="1028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2" name="Text Box 10"/>
          <p:cNvSpPr txBox="1">
            <a:spLocks noChangeArrowheads="1"/>
          </p:cNvSpPr>
          <p:nvPr/>
        </p:nvSpPr>
        <p:spPr bwMode="auto">
          <a:xfrm>
            <a:off x="3946862" y="594057"/>
            <a:ext cx="1210589" cy="400110"/>
          </a:xfrm>
          <a:prstGeom prst="rect">
            <a:avLst/>
          </a:prstGeom>
          <a:solidFill>
            <a:schemeClr val="bg1"/>
          </a:solidFill>
          <a:ln w="9525">
            <a:noFill/>
            <a:miter lim="800000"/>
            <a:headEnd/>
            <a:tailEnd/>
          </a:ln>
          <a:effectLst/>
        </p:spPr>
        <p:txBody>
          <a:bodyPr wrap="none">
            <a:spAutoFit/>
          </a:bodyPr>
          <a:lstStyle/>
          <a:p>
            <a:pPr algn="ctr"/>
            <a:r>
              <a:rPr lang="ja-JP" altLang="en-US" sz="2000" dirty="0" smtClean="0">
                <a:solidFill>
                  <a:srgbClr val="000000"/>
                </a:solidFill>
                <a:ea typeface="ＭＳ Ｐゴシック" charset="-128"/>
              </a:rPr>
              <a:t>散乱領域</a:t>
            </a:r>
            <a:endParaRPr lang="en-US" altLang="ja-JP" sz="2000" dirty="0">
              <a:solidFill>
                <a:srgbClr val="000000"/>
              </a:solidFill>
              <a:ea typeface="ＭＳ Ｐゴシック" charset="-128"/>
            </a:endParaRPr>
          </a:p>
        </p:txBody>
      </p:sp>
      <p:sp>
        <p:nvSpPr>
          <p:cNvPr id="43" name="Text Box 11"/>
          <p:cNvSpPr txBox="1">
            <a:spLocks noChangeArrowheads="1"/>
          </p:cNvSpPr>
          <p:nvPr/>
        </p:nvSpPr>
        <p:spPr bwMode="auto">
          <a:xfrm>
            <a:off x="1810882" y="606757"/>
            <a:ext cx="1210588" cy="400110"/>
          </a:xfrm>
          <a:prstGeom prst="rect">
            <a:avLst/>
          </a:prstGeom>
          <a:solidFill>
            <a:schemeClr val="bg1"/>
          </a:solidFill>
          <a:ln w="9525">
            <a:noFill/>
            <a:miter lim="800000"/>
            <a:headEnd/>
            <a:tailEnd/>
          </a:ln>
          <a:effectLst/>
        </p:spPr>
        <p:txBody>
          <a:bodyPr wrap="none">
            <a:spAutoFit/>
          </a:bodyPr>
          <a:lstStyle/>
          <a:p>
            <a:pPr algn="ctr"/>
            <a:r>
              <a:rPr lang="ja-JP" altLang="en-US" sz="2000" dirty="0" smtClean="0">
                <a:solidFill>
                  <a:srgbClr val="000000"/>
                </a:solidFill>
                <a:ea typeface="ＭＳ Ｐゴシック" charset="-128"/>
              </a:rPr>
              <a:t>左側電極</a:t>
            </a:r>
            <a:endParaRPr lang="en-US" altLang="ja-JP" sz="2000" dirty="0">
              <a:solidFill>
                <a:srgbClr val="000000"/>
              </a:solidFill>
              <a:ea typeface="ＭＳ Ｐゴシック" charset="-128"/>
            </a:endParaRPr>
          </a:p>
        </p:txBody>
      </p:sp>
      <p:sp>
        <p:nvSpPr>
          <p:cNvPr id="44" name="Text Box 12"/>
          <p:cNvSpPr txBox="1">
            <a:spLocks noChangeArrowheads="1"/>
          </p:cNvSpPr>
          <p:nvPr/>
        </p:nvSpPr>
        <p:spPr bwMode="auto">
          <a:xfrm>
            <a:off x="6168569" y="606757"/>
            <a:ext cx="1210588" cy="400110"/>
          </a:xfrm>
          <a:prstGeom prst="rect">
            <a:avLst/>
          </a:prstGeom>
          <a:solidFill>
            <a:schemeClr val="bg1"/>
          </a:solidFill>
          <a:ln w="9525">
            <a:noFill/>
            <a:miter lim="800000"/>
            <a:headEnd/>
            <a:tailEnd/>
          </a:ln>
          <a:effectLst/>
        </p:spPr>
        <p:txBody>
          <a:bodyPr wrap="none">
            <a:spAutoFit/>
          </a:bodyPr>
          <a:lstStyle/>
          <a:p>
            <a:pPr algn="ctr"/>
            <a:r>
              <a:rPr lang="ja-JP" altLang="en-US" sz="2000" dirty="0" smtClean="0">
                <a:solidFill>
                  <a:srgbClr val="000000"/>
                </a:solidFill>
                <a:ea typeface="ＭＳ Ｐゴシック" charset="-128"/>
              </a:rPr>
              <a:t>右側電極</a:t>
            </a:r>
            <a:endParaRPr lang="en-US" altLang="ja-JP" sz="2000" dirty="0">
              <a:solidFill>
                <a:srgbClr val="000000"/>
              </a:solidFill>
              <a:ea typeface="ＭＳ Ｐゴシック" charset="-128"/>
            </a:endParaRPr>
          </a:p>
        </p:txBody>
      </p:sp>
      <p:pic>
        <p:nvPicPr>
          <p:cNvPr id="45" name="Picture 13" descr="model2"/>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133600" y="776620"/>
            <a:ext cx="4813300" cy="1758950"/>
          </a:xfrm>
          <a:prstGeom prst="rect">
            <a:avLst/>
          </a:prstGeom>
          <a:noFill/>
        </p:spPr>
      </p:pic>
      <p:pic>
        <p:nvPicPr>
          <p:cNvPr id="48" name="Picture 16" descr="xyz"/>
          <p:cNvPicPr>
            <a:picLocks noChangeAspect="1" noChangeArrowheads="1"/>
          </p:cNvPicPr>
          <p:nvPr/>
        </p:nvPicPr>
        <p:blipFill>
          <a:blip r:embed="rId5" cstate="print"/>
          <a:srcRect/>
          <a:stretch>
            <a:fillRect/>
          </a:stretch>
        </p:blipFill>
        <p:spPr bwMode="auto">
          <a:xfrm>
            <a:off x="1716088" y="1997407"/>
            <a:ext cx="658812" cy="739775"/>
          </a:xfrm>
          <a:prstGeom prst="rect">
            <a:avLst/>
          </a:prstGeom>
          <a:noFill/>
        </p:spPr>
      </p:pic>
      <p:sp>
        <p:nvSpPr>
          <p:cNvPr id="56" name="正方形/長方形 55"/>
          <p:cNvSpPr/>
          <p:nvPr/>
        </p:nvSpPr>
        <p:spPr>
          <a:xfrm>
            <a:off x="-4150" y="6091208"/>
            <a:ext cx="7417411" cy="400110"/>
          </a:xfrm>
          <a:prstGeom prst="rect">
            <a:avLst/>
          </a:prstGeom>
        </p:spPr>
        <p:txBody>
          <a:bodyPr wrap="square">
            <a:spAutoFit/>
          </a:bodyPr>
          <a:lstStyle/>
          <a:p>
            <a:r>
              <a:rPr lang="ja-JP" altLang="en-US" sz="2000" dirty="0" smtClean="0">
                <a:solidFill>
                  <a:srgbClr val="000000"/>
                </a:solidFill>
                <a:ea typeface="ＭＳ Ｐゴシック" pitchFamily="50" charset="-128"/>
              </a:rPr>
              <a:t>また、散乱波動関数の第</a:t>
            </a:r>
            <a:r>
              <a:rPr lang="en-US" altLang="ja-JP" sz="2000" dirty="0" smtClean="0">
                <a:solidFill>
                  <a:srgbClr val="000000"/>
                </a:solidFill>
                <a:ea typeface="ＭＳ Ｐゴシック" pitchFamily="50" charset="-128"/>
              </a:rPr>
              <a:t>l</a:t>
            </a:r>
            <a:r>
              <a:rPr lang="ja-JP" altLang="en-US" sz="2000" dirty="0" smtClean="0">
                <a:solidFill>
                  <a:srgbClr val="000000"/>
                </a:solidFill>
                <a:ea typeface="ＭＳ Ｐゴシック" pitchFamily="50" charset="-128"/>
              </a:rPr>
              <a:t>ブロック列は、次のように与えられる。</a:t>
            </a:r>
            <a:endParaRPr lang="ja-JP" altLang="en-US" sz="2000" dirty="0">
              <a:solidFill>
                <a:srgbClr val="000000"/>
              </a:solidFill>
              <a:ea typeface="ＭＳ Ｐゴシック" pitchFamily="50" charset="-128"/>
            </a:endParaRPr>
          </a:p>
        </p:txBody>
      </p:sp>
    </p:spTree>
    <p:extLst>
      <p:ext uri="{BB962C8B-B14F-4D97-AF65-F5344CB8AC3E}">
        <p14:creationId xmlns:p14="http://schemas.microsoft.com/office/powerpoint/2010/main" val="11497103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bwMode="auto">
          <a:xfrm>
            <a:off x="5671457" y="6466447"/>
            <a:ext cx="3015343" cy="391554"/>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2" name="タイトル 1"/>
          <p:cNvSpPr>
            <a:spLocks noGrp="1"/>
          </p:cNvSpPr>
          <p:nvPr>
            <p:ph type="title"/>
          </p:nvPr>
        </p:nvSpPr>
        <p:spPr>
          <a:xfrm>
            <a:off x="0" y="6350"/>
            <a:ext cx="9144000" cy="533400"/>
          </a:xfrm>
        </p:spPr>
        <p:txBody>
          <a:bodyPr/>
          <a:lstStyle/>
          <a:p>
            <a:r>
              <a:rPr lang="en-US" altLang="ja-JP" dirty="0"/>
              <a:t>NEGF</a:t>
            </a:r>
            <a:r>
              <a:rPr lang="ja-JP" altLang="en-US" dirty="0"/>
              <a:t>法での電極の自己エネルギー計算方法</a:t>
            </a:r>
          </a:p>
        </p:txBody>
      </p:sp>
      <p:cxnSp>
        <p:nvCxnSpPr>
          <p:cNvPr id="80" name="直線コネクタ 79"/>
          <p:cNvCxnSpPr/>
          <p:nvPr/>
        </p:nvCxnSpPr>
        <p:spPr bwMode="auto">
          <a:xfrm>
            <a:off x="-2908816" y="9296442"/>
            <a:ext cx="18638138" cy="0"/>
          </a:xfrm>
          <a:prstGeom prst="line">
            <a:avLst/>
          </a:prstGeom>
          <a:solidFill>
            <a:schemeClr val="bg1"/>
          </a:solidFill>
          <a:ln w="9525" cap="flat" cmpd="sng" algn="ctr">
            <a:noFill/>
            <a:prstDash val="solid"/>
            <a:round/>
            <a:headEnd type="none" w="med" len="med"/>
            <a:tailEnd type="none" w="med" len="med"/>
          </a:ln>
          <a:effectLst/>
        </p:spPr>
      </p:cxnSp>
      <p:sp>
        <p:nvSpPr>
          <p:cNvPr id="418" name="スライド番号プレースホルダー 2"/>
          <p:cNvSpPr>
            <a:spLocks noGrp="1"/>
          </p:cNvSpPr>
          <p:nvPr>
            <p:ph type="sldNum" sz="quarter" idx="12"/>
          </p:nvPr>
        </p:nvSpPr>
        <p:spPr>
          <a:xfrm>
            <a:off x="7239000" y="6546354"/>
            <a:ext cx="1905000" cy="457200"/>
          </a:xfrm>
        </p:spPr>
        <p:txBody>
          <a:bodyPr/>
          <a:lstStyle/>
          <a:p>
            <a:pPr>
              <a:defRPr/>
            </a:pPr>
            <a:fld id="{B2F405E0-BF19-4CC4-A89D-4262436DF52E}" type="slidenum">
              <a:rPr lang="en-US" altLang="ja-JP" smtClean="0">
                <a:solidFill>
                  <a:srgbClr val="000000"/>
                </a:solidFill>
              </a:rPr>
              <a:pPr>
                <a:defRPr/>
              </a:pPr>
              <a:t>17</a:t>
            </a:fld>
            <a:endParaRPr lang="en-US" altLang="ja-JP" dirty="0">
              <a:solidFill>
                <a:srgbClr val="000000"/>
              </a:solidFill>
            </a:endParaRPr>
          </a:p>
        </p:txBody>
      </p:sp>
      <p:sp>
        <p:nvSpPr>
          <p:cNvPr id="81" name="正方形/長方形 80"/>
          <p:cNvSpPr/>
          <p:nvPr/>
        </p:nvSpPr>
        <p:spPr bwMode="auto">
          <a:xfrm>
            <a:off x="4209886" y="5224780"/>
            <a:ext cx="219131" cy="168448"/>
          </a:xfrm>
          <a:prstGeom prst="rect">
            <a:avLst/>
          </a:prstGeom>
          <a:solidFill>
            <a:srgbClr val="FFCCF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endParaRPr lang="ja-JP" altLang="en-US" sz="1800" smtClean="0">
              <a:solidFill>
                <a:srgbClr val="000000"/>
              </a:solidFill>
              <a:ea typeface="ＭＳ Ｐゴシック" pitchFamily="50" charset="-128"/>
            </a:endParaRPr>
          </a:p>
        </p:txBody>
      </p:sp>
      <p:sp>
        <p:nvSpPr>
          <p:cNvPr id="82" name="正方形/長方形 81"/>
          <p:cNvSpPr/>
          <p:nvPr/>
        </p:nvSpPr>
        <p:spPr bwMode="auto">
          <a:xfrm>
            <a:off x="5012184" y="5224780"/>
            <a:ext cx="219131" cy="168448"/>
          </a:xfrm>
          <a:prstGeom prst="rect">
            <a:avLst/>
          </a:prstGeom>
          <a:solidFill>
            <a:srgbClr val="FFCCF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endParaRPr lang="ja-JP" altLang="en-US" sz="1800" smtClean="0">
              <a:solidFill>
                <a:srgbClr val="000000"/>
              </a:solidFill>
              <a:ea typeface="ＭＳ Ｐゴシック" pitchFamily="50" charset="-128"/>
            </a:endParaRPr>
          </a:p>
        </p:txBody>
      </p:sp>
      <p:sp>
        <p:nvSpPr>
          <p:cNvPr id="83" name="正方形/長方形 82"/>
          <p:cNvSpPr/>
          <p:nvPr/>
        </p:nvSpPr>
        <p:spPr bwMode="auto">
          <a:xfrm>
            <a:off x="490291" y="5072380"/>
            <a:ext cx="219131" cy="168448"/>
          </a:xfrm>
          <a:prstGeom prst="rect">
            <a:avLst/>
          </a:prstGeom>
          <a:solidFill>
            <a:srgbClr val="FFCCF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endParaRPr lang="ja-JP" altLang="en-US" sz="1800" smtClean="0">
              <a:solidFill>
                <a:srgbClr val="000000"/>
              </a:solidFill>
              <a:ea typeface="ＭＳ Ｐゴシック" pitchFamily="50" charset="-128"/>
            </a:endParaRPr>
          </a:p>
        </p:txBody>
      </p:sp>
      <p:sp>
        <p:nvSpPr>
          <p:cNvPr id="84" name="正方形/長方形 83"/>
          <p:cNvSpPr/>
          <p:nvPr/>
        </p:nvSpPr>
        <p:spPr bwMode="auto">
          <a:xfrm>
            <a:off x="1328361" y="5072380"/>
            <a:ext cx="277173" cy="168448"/>
          </a:xfrm>
          <a:prstGeom prst="rect">
            <a:avLst/>
          </a:prstGeom>
          <a:solidFill>
            <a:srgbClr val="FFCCF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endParaRPr lang="ja-JP" altLang="en-US" sz="1800" smtClean="0">
              <a:solidFill>
                <a:srgbClr val="000000"/>
              </a:solidFill>
              <a:ea typeface="ＭＳ Ｐゴシック" pitchFamily="50" charset="-128"/>
            </a:endParaRPr>
          </a:p>
        </p:txBody>
      </p:sp>
      <p:sp>
        <p:nvSpPr>
          <p:cNvPr id="85" name="正方形/長方形 84"/>
          <p:cNvSpPr/>
          <p:nvPr/>
        </p:nvSpPr>
        <p:spPr bwMode="auto">
          <a:xfrm>
            <a:off x="1143000" y="3337024"/>
            <a:ext cx="299720" cy="1347873"/>
          </a:xfrm>
          <a:prstGeom prst="rect">
            <a:avLst/>
          </a:prstGeom>
          <a:solidFill>
            <a:srgbClr val="FFCCF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endParaRPr lang="ja-JP" altLang="en-US" sz="1800" smtClean="0">
              <a:solidFill>
                <a:srgbClr val="000000"/>
              </a:solidFill>
              <a:ea typeface="ＭＳ Ｐゴシック" pitchFamily="50" charset="-128"/>
            </a:endParaRPr>
          </a:p>
        </p:txBody>
      </p:sp>
      <p:pic>
        <p:nvPicPr>
          <p:cNvPr id="86" name="図 8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27428" y="897291"/>
            <a:ext cx="5221506" cy="2134188"/>
          </a:xfrm>
          <a:prstGeom prst="rect">
            <a:avLst/>
          </a:prstGeom>
        </p:spPr>
      </p:pic>
      <p:graphicFrame>
        <p:nvGraphicFramePr>
          <p:cNvPr id="87" name="オブジェクト 86"/>
          <p:cNvGraphicFramePr>
            <a:graphicFrameLocks noChangeAspect="1"/>
          </p:cNvGraphicFramePr>
          <p:nvPr>
            <p:extLst/>
          </p:nvPr>
        </p:nvGraphicFramePr>
        <p:xfrm>
          <a:off x="697230" y="3331020"/>
          <a:ext cx="3378200" cy="1350962"/>
        </p:xfrm>
        <a:graphic>
          <a:graphicData uri="http://schemas.openxmlformats.org/presentationml/2006/ole">
            <mc:AlternateContent xmlns:mc="http://schemas.openxmlformats.org/markup-compatibility/2006">
              <mc:Choice xmlns:v="urn:schemas-microsoft-com:vml" Requires="v">
                <p:oleObj spid="_x0000_s37980" name="数式" r:id="rId5" imgW="2412720" imgH="965160" progId="Equation.3">
                  <p:embed/>
                </p:oleObj>
              </mc:Choice>
              <mc:Fallback>
                <p:oleObj name="数式" r:id="rId5" imgW="2412720" imgH="965160" progId="Equation.3">
                  <p:embed/>
                  <p:pic>
                    <p:nvPicPr>
                      <p:cNvPr id="0" name=""/>
                      <p:cNvPicPr>
                        <a:picLocks noChangeAspect="1" noChangeArrowheads="1"/>
                      </p:cNvPicPr>
                      <p:nvPr/>
                    </p:nvPicPr>
                    <p:blipFill>
                      <a:blip r:embed="rId4"/>
                      <a:srcRect/>
                      <a:stretch>
                        <a:fillRect/>
                      </a:stretch>
                    </p:blipFill>
                    <p:spPr bwMode="auto">
                      <a:xfrm>
                        <a:off x="697230" y="3331020"/>
                        <a:ext cx="3378200" cy="135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8" name="オブジェクト 87"/>
          <p:cNvGraphicFramePr>
            <a:graphicFrameLocks noChangeAspect="1"/>
          </p:cNvGraphicFramePr>
          <p:nvPr>
            <p:extLst/>
          </p:nvPr>
        </p:nvGraphicFramePr>
        <p:xfrm>
          <a:off x="4581843" y="3815207"/>
          <a:ext cx="3681412" cy="319088"/>
        </p:xfrm>
        <a:graphic>
          <a:graphicData uri="http://schemas.openxmlformats.org/presentationml/2006/ole">
            <mc:AlternateContent xmlns:mc="http://schemas.openxmlformats.org/markup-compatibility/2006">
              <mc:Choice xmlns:v="urn:schemas-microsoft-com:vml" Requires="v">
                <p:oleObj spid="_x0000_s37981" name="数式" r:id="rId6" imgW="2628720" imgH="228600" progId="Equation.3">
                  <p:embed/>
                </p:oleObj>
              </mc:Choice>
              <mc:Fallback>
                <p:oleObj name="数式" r:id="rId6" imgW="2628720" imgH="228600" progId="Equation.3">
                  <p:embed/>
                  <p:pic>
                    <p:nvPicPr>
                      <p:cNvPr id="0" name=""/>
                      <p:cNvPicPr>
                        <a:picLocks noChangeAspect="1" noChangeArrowheads="1"/>
                      </p:cNvPicPr>
                      <p:nvPr/>
                    </p:nvPicPr>
                    <p:blipFill>
                      <a:blip r:embed="rId4"/>
                      <a:srcRect/>
                      <a:stretch>
                        <a:fillRect/>
                      </a:stretch>
                    </p:blipFill>
                    <p:spPr bwMode="auto">
                      <a:xfrm>
                        <a:off x="4581843" y="3815207"/>
                        <a:ext cx="3681412"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9" name="AutoShape 45"/>
          <p:cNvSpPr>
            <a:spLocks noChangeArrowheads="1"/>
          </p:cNvSpPr>
          <p:nvPr/>
        </p:nvSpPr>
        <p:spPr bwMode="auto">
          <a:xfrm>
            <a:off x="4037026" y="3772369"/>
            <a:ext cx="489383" cy="406400"/>
          </a:xfrm>
          <a:prstGeom prst="rightArrow">
            <a:avLst>
              <a:gd name="adj1" fmla="val 50000"/>
              <a:gd name="adj2" fmla="val 51330"/>
            </a:avLst>
          </a:prstGeom>
          <a:solidFill>
            <a:srgbClr val="FF0000"/>
          </a:solidFill>
          <a:ln w="9525">
            <a:noFill/>
            <a:miter lim="800000"/>
            <a:headEnd/>
            <a:tailEnd/>
          </a:ln>
          <a:effectLst/>
        </p:spPr>
        <p:txBody>
          <a:bodyPr wrap="none" anchor="ctr"/>
          <a:lstStyle/>
          <a:p>
            <a:pPr algn="ctr"/>
            <a:endParaRPr lang="ja-JP" altLang="en-US" sz="1800">
              <a:solidFill>
                <a:srgbClr val="000000"/>
              </a:solidFill>
              <a:ea typeface="ＭＳ Ｐゴシック" pitchFamily="50" charset="-128"/>
            </a:endParaRPr>
          </a:p>
        </p:txBody>
      </p:sp>
      <p:sp>
        <p:nvSpPr>
          <p:cNvPr id="90" name="Rectangle 75"/>
          <p:cNvSpPr>
            <a:spLocks noChangeArrowheads="1"/>
          </p:cNvSpPr>
          <p:nvPr/>
        </p:nvSpPr>
        <p:spPr bwMode="auto">
          <a:xfrm>
            <a:off x="2278164" y="3654189"/>
            <a:ext cx="261610" cy="276999"/>
          </a:xfrm>
          <a:prstGeom prst="rect">
            <a:avLst/>
          </a:prstGeom>
          <a:noFill/>
          <a:ln w="9525">
            <a:noFill/>
            <a:miter lim="800000"/>
            <a:headEnd/>
            <a:tailEnd/>
          </a:ln>
          <a:effectLst/>
        </p:spPr>
        <p:txBody>
          <a:bodyPr wrap="none">
            <a:spAutoFit/>
          </a:bodyPr>
          <a:lstStyle/>
          <a:p>
            <a:pPr algn="ctr"/>
            <a:r>
              <a:rPr lang="en-US" altLang="ja-JP" sz="1800" baseline="30000" dirty="0">
                <a:solidFill>
                  <a:srgbClr val="000000"/>
                </a:solidFill>
                <a:latin typeface="Times New Roman" pitchFamily="18" charset="0"/>
                <a:ea typeface="ＭＳ Ｐゴシック" pitchFamily="50" charset="-128"/>
              </a:rPr>
              <a:t>†</a:t>
            </a:r>
          </a:p>
        </p:txBody>
      </p:sp>
      <p:sp>
        <p:nvSpPr>
          <p:cNvPr id="91" name="Rectangle 75"/>
          <p:cNvSpPr>
            <a:spLocks noChangeArrowheads="1"/>
          </p:cNvSpPr>
          <p:nvPr/>
        </p:nvSpPr>
        <p:spPr bwMode="auto">
          <a:xfrm>
            <a:off x="2368969" y="4294269"/>
            <a:ext cx="261610" cy="276999"/>
          </a:xfrm>
          <a:prstGeom prst="rect">
            <a:avLst/>
          </a:prstGeom>
          <a:noFill/>
          <a:ln w="9525">
            <a:noFill/>
            <a:miter lim="800000"/>
            <a:headEnd/>
            <a:tailEnd/>
          </a:ln>
          <a:effectLst/>
        </p:spPr>
        <p:txBody>
          <a:bodyPr wrap="none">
            <a:spAutoFit/>
          </a:bodyPr>
          <a:lstStyle/>
          <a:p>
            <a:pPr algn="ctr"/>
            <a:r>
              <a:rPr lang="en-US" altLang="ja-JP" sz="1800" baseline="30000" dirty="0">
                <a:solidFill>
                  <a:srgbClr val="000000"/>
                </a:solidFill>
                <a:latin typeface="Times New Roman" pitchFamily="18" charset="0"/>
                <a:ea typeface="ＭＳ Ｐゴシック" pitchFamily="50" charset="-128"/>
              </a:rPr>
              <a:t>†</a:t>
            </a:r>
          </a:p>
        </p:txBody>
      </p:sp>
      <p:sp>
        <p:nvSpPr>
          <p:cNvPr id="92" name="Rectangle 75"/>
          <p:cNvSpPr>
            <a:spLocks noChangeArrowheads="1"/>
          </p:cNvSpPr>
          <p:nvPr/>
        </p:nvSpPr>
        <p:spPr bwMode="auto">
          <a:xfrm>
            <a:off x="6484404" y="3779765"/>
            <a:ext cx="261610" cy="276999"/>
          </a:xfrm>
          <a:prstGeom prst="rect">
            <a:avLst/>
          </a:prstGeom>
          <a:noFill/>
          <a:ln w="9525">
            <a:noFill/>
            <a:miter lim="800000"/>
            <a:headEnd/>
            <a:tailEnd/>
          </a:ln>
          <a:effectLst/>
        </p:spPr>
        <p:txBody>
          <a:bodyPr wrap="none">
            <a:spAutoFit/>
          </a:bodyPr>
          <a:lstStyle/>
          <a:p>
            <a:pPr algn="ctr"/>
            <a:r>
              <a:rPr lang="en-US" altLang="ja-JP" sz="1800" baseline="30000" dirty="0">
                <a:solidFill>
                  <a:srgbClr val="000000"/>
                </a:solidFill>
                <a:latin typeface="Times New Roman" pitchFamily="18" charset="0"/>
                <a:ea typeface="ＭＳ Ｐゴシック" pitchFamily="50" charset="-128"/>
              </a:rPr>
              <a:t>†</a:t>
            </a:r>
          </a:p>
        </p:txBody>
      </p:sp>
      <p:sp>
        <p:nvSpPr>
          <p:cNvPr id="93" name="正方形/長方形 92"/>
          <p:cNvSpPr/>
          <p:nvPr/>
        </p:nvSpPr>
        <p:spPr>
          <a:xfrm>
            <a:off x="-7836" y="2967692"/>
            <a:ext cx="6715760" cy="400110"/>
          </a:xfrm>
          <a:prstGeom prst="rect">
            <a:avLst/>
          </a:prstGeom>
        </p:spPr>
        <p:txBody>
          <a:bodyPr wrap="square">
            <a:spAutoFit/>
          </a:bodyPr>
          <a:lstStyle/>
          <a:p>
            <a:pPr marL="381000" indent="-381000">
              <a:spcBef>
                <a:spcPct val="20000"/>
              </a:spcBef>
              <a:buClr>
                <a:srgbClr val="CCCCFF"/>
              </a:buClr>
              <a:buSzPct val="110000"/>
            </a:pPr>
            <a:r>
              <a:rPr lang="ja-JP" altLang="en-US" sz="2000" dirty="0" smtClean="0">
                <a:solidFill>
                  <a:srgbClr val="000000"/>
                </a:solidFill>
                <a:latin typeface="Arial"/>
                <a:ea typeface="ＭＳ Ｐゴシック" charset="-128"/>
                <a:cs typeface="Arial" pitchFamily="34" charset="0"/>
              </a:rPr>
              <a:t>表面グリーン関数は、下記の連立方程式を満たす。</a:t>
            </a:r>
            <a:endParaRPr lang="en-US" altLang="ja-JP" sz="2000" dirty="0">
              <a:solidFill>
                <a:srgbClr val="000000"/>
              </a:solidFill>
              <a:latin typeface="Arial"/>
              <a:ea typeface="ＭＳ Ｐゴシック" charset="-128"/>
              <a:cs typeface="Arial" pitchFamily="34" charset="0"/>
            </a:endParaRPr>
          </a:p>
        </p:txBody>
      </p:sp>
      <p:sp>
        <p:nvSpPr>
          <p:cNvPr id="94" name="正方形/長方形 93"/>
          <p:cNvSpPr/>
          <p:nvPr/>
        </p:nvSpPr>
        <p:spPr>
          <a:xfrm>
            <a:off x="-1895" y="4646207"/>
            <a:ext cx="8507720" cy="400110"/>
          </a:xfrm>
          <a:prstGeom prst="rect">
            <a:avLst/>
          </a:prstGeom>
        </p:spPr>
        <p:txBody>
          <a:bodyPr wrap="square">
            <a:spAutoFit/>
          </a:bodyPr>
          <a:lstStyle/>
          <a:p>
            <a:pPr marL="381000" indent="-381000">
              <a:spcBef>
                <a:spcPct val="20000"/>
              </a:spcBef>
              <a:buClr>
                <a:srgbClr val="CCCCFF"/>
              </a:buClr>
              <a:buSzPct val="110000"/>
            </a:pPr>
            <a:r>
              <a:rPr lang="ja-JP" altLang="en-US" sz="2000" dirty="0" smtClean="0">
                <a:solidFill>
                  <a:srgbClr val="000000"/>
                </a:solidFill>
                <a:latin typeface="Arial"/>
                <a:ea typeface="ＭＳ Ｐゴシック" pitchFamily="50" charset="-128"/>
              </a:rPr>
              <a:t>ここで、ユニットセルの周期性より　　　　　　　　　　　　の関係を利用している。</a:t>
            </a:r>
            <a:endParaRPr lang="en-US" altLang="ja-JP" sz="2000" dirty="0">
              <a:solidFill>
                <a:srgbClr val="000000"/>
              </a:solidFill>
              <a:latin typeface="Arial"/>
              <a:ea typeface="ＭＳ Ｐゴシック" charset="-128"/>
              <a:cs typeface="Arial" pitchFamily="34" charset="0"/>
            </a:endParaRPr>
          </a:p>
        </p:txBody>
      </p:sp>
      <p:graphicFrame>
        <p:nvGraphicFramePr>
          <p:cNvPr id="95" name="オブジェクト 94"/>
          <p:cNvGraphicFramePr>
            <a:graphicFrameLocks noChangeAspect="1"/>
          </p:cNvGraphicFramePr>
          <p:nvPr>
            <p:extLst/>
          </p:nvPr>
        </p:nvGraphicFramePr>
        <p:xfrm>
          <a:off x="3637915" y="4687998"/>
          <a:ext cx="1901825" cy="266700"/>
        </p:xfrm>
        <a:graphic>
          <a:graphicData uri="http://schemas.openxmlformats.org/presentationml/2006/ole">
            <mc:AlternateContent xmlns:mc="http://schemas.openxmlformats.org/markup-compatibility/2006">
              <mc:Choice xmlns:v="urn:schemas-microsoft-com:vml" Requires="v">
                <p:oleObj spid="_x0000_s37982" name="数式" r:id="rId7" imgW="1358640" imgH="190440" progId="Equation.3">
                  <p:embed/>
                </p:oleObj>
              </mc:Choice>
              <mc:Fallback>
                <p:oleObj name="数式" r:id="rId7" imgW="1358640" imgH="190440" progId="Equation.3">
                  <p:embed/>
                  <p:pic>
                    <p:nvPicPr>
                      <p:cNvPr id="0" name=""/>
                      <p:cNvPicPr>
                        <a:picLocks noChangeAspect="1" noChangeArrowheads="1"/>
                      </p:cNvPicPr>
                      <p:nvPr/>
                    </p:nvPicPr>
                    <p:blipFill>
                      <a:blip r:embed="rId4"/>
                      <a:srcRect/>
                      <a:stretch>
                        <a:fillRect/>
                      </a:stretch>
                    </p:blipFill>
                    <p:spPr bwMode="auto">
                      <a:xfrm>
                        <a:off x="3637915" y="4687998"/>
                        <a:ext cx="1901825"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6" name="テキスト ボックス 95"/>
          <p:cNvSpPr txBox="1"/>
          <p:nvPr/>
        </p:nvSpPr>
        <p:spPr>
          <a:xfrm>
            <a:off x="4916296" y="4373350"/>
            <a:ext cx="1338828" cy="369332"/>
          </a:xfrm>
          <a:prstGeom prst="rect">
            <a:avLst/>
          </a:prstGeom>
          <a:noFill/>
        </p:spPr>
        <p:txBody>
          <a:bodyPr wrap="none" rtlCol="0">
            <a:spAutoFit/>
          </a:bodyPr>
          <a:lstStyle/>
          <a:p>
            <a:pPr algn="ctr"/>
            <a:r>
              <a:rPr lang="ja-JP" altLang="en-US" sz="1800" dirty="0" smtClean="0">
                <a:solidFill>
                  <a:srgbClr val="0000FF"/>
                </a:solidFill>
                <a:ea typeface="ＭＳ Ｐゴシック" pitchFamily="50" charset="-128"/>
              </a:rPr>
              <a:t>逆行列計算</a:t>
            </a:r>
            <a:endParaRPr lang="ja-JP" altLang="en-US" sz="1800" dirty="0">
              <a:solidFill>
                <a:srgbClr val="0000FF"/>
              </a:solidFill>
              <a:ea typeface="ＭＳ Ｐゴシック" pitchFamily="50" charset="-128"/>
            </a:endParaRPr>
          </a:p>
        </p:txBody>
      </p:sp>
      <p:cxnSp>
        <p:nvCxnSpPr>
          <p:cNvPr id="97" name="直線矢印コネクタ 96"/>
          <p:cNvCxnSpPr/>
          <p:nvPr/>
        </p:nvCxnSpPr>
        <p:spPr bwMode="auto">
          <a:xfrm flipV="1">
            <a:off x="5577840" y="4056765"/>
            <a:ext cx="0" cy="376003"/>
          </a:xfrm>
          <a:prstGeom prst="straightConnector1">
            <a:avLst/>
          </a:prstGeom>
          <a:solidFill>
            <a:schemeClr val="bg1"/>
          </a:solidFill>
          <a:ln w="25400" cap="flat" cmpd="sng" algn="ctr">
            <a:solidFill>
              <a:srgbClr val="0000FF"/>
            </a:solidFill>
            <a:prstDash val="solid"/>
            <a:round/>
            <a:headEnd type="none" w="med" len="med"/>
            <a:tailEnd type="arrow"/>
          </a:ln>
          <a:effectLst/>
        </p:spPr>
      </p:cxnSp>
      <p:sp>
        <p:nvSpPr>
          <p:cNvPr id="98" name="正方形/長方形 97"/>
          <p:cNvSpPr/>
          <p:nvPr/>
        </p:nvSpPr>
        <p:spPr>
          <a:xfrm>
            <a:off x="5209" y="5414589"/>
            <a:ext cx="9144000" cy="707886"/>
          </a:xfrm>
          <a:prstGeom prst="rect">
            <a:avLst/>
          </a:prstGeom>
        </p:spPr>
        <p:txBody>
          <a:bodyPr wrap="square">
            <a:spAutoFit/>
          </a:bodyPr>
          <a:lstStyle/>
          <a:p>
            <a:pPr>
              <a:spcBef>
                <a:spcPct val="20000"/>
              </a:spcBef>
              <a:buClr>
                <a:srgbClr val="CCCCFF"/>
              </a:buClr>
              <a:buSzPct val="110000"/>
            </a:pPr>
            <a:r>
              <a:rPr lang="ja-JP" altLang="en-US" sz="2000" dirty="0" smtClean="0">
                <a:solidFill>
                  <a:srgbClr val="000000"/>
                </a:solidFill>
                <a:latin typeface="Arial"/>
                <a:ea typeface="ＭＳ Ｐゴシック" pitchFamily="50" charset="-128"/>
              </a:rPr>
              <a:t>したがって </a:t>
            </a:r>
            <a:r>
              <a:rPr lang="en-US" altLang="ja-JP" sz="2000" i="1" dirty="0" smtClean="0">
                <a:solidFill>
                  <a:srgbClr val="000000"/>
                </a:solidFill>
                <a:latin typeface="Times New Roman" pitchFamily="18" charset="0"/>
                <a:ea typeface="ＭＳ Ｐゴシック" pitchFamily="50" charset="-128"/>
                <a:cs typeface="Times New Roman" pitchFamily="18" charset="0"/>
              </a:rPr>
              <a:t>H</a:t>
            </a:r>
            <a:r>
              <a:rPr lang="en-US" altLang="ja-JP" sz="2000" i="1" baseline="30000" dirty="0" smtClean="0">
                <a:solidFill>
                  <a:srgbClr val="000000"/>
                </a:solidFill>
                <a:latin typeface="Times New Roman" pitchFamily="18" charset="0"/>
                <a:ea typeface="ＭＳ Ｐゴシック" pitchFamily="50" charset="-128"/>
                <a:cs typeface="Times New Roman" pitchFamily="18" charset="0"/>
              </a:rPr>
              <a:t>MM</a:t>
            </a:r>
            <a:r>
              <a:rPr lang="en-US" altLang="ja-JP" sz="2000" dirty="0" smtClean="0">
                <a:solidFill>
                  <a:srgbClr val="000000"/>
                </a:solidFill>
                <a:latin typeface="Arial"/>
                <a:ea typeface="ＭＳ Ｐゴシック" pitchFamily="50" charset="-128"/>
              </a:rPr>
              <a:t> </a:t>
            </a:r>
            <a:r>
              <a:rPr lang="ja-JP" altLang="en-US" sz="2000" dirty="0" smtClean="0">
                <a:solidFill>
                  <a:srgbClr val="000000"/>
                </a:solidFill>
                <a:latin typeface="Arial"/>
                <a:ea typeface="ＭＳ Ｐゴシック" pitchFamily="50" charset="-128"/>
              </a:rPr>
              <a:t>は</a:t>
            </a:r>
            <a:r>
              <a:rPr lang="en-US" altLang="ja-JP" sz="2000" dirty="0" smtClean="0">
                <a:solidFill>
                  <a:srgbClr val="000000"/>
                </a:solidFill>
                <a:latin typeface="Arial"/>
                <a:ea typeface="ＭＳ Ｐゴシック" pitchFamily="50" charset="-128"/>
              </a:rPr>
              <a:t> </a:t>
            </a:r>
            <a:r>
              <a:rPr lang="en-US" altLang="ja-JP" sz="2000" i="1" dirty="0" err="1" smtClean="0">
                <a:solidFill>
                  <a:srgbClr val="000000"/>
                </a:solidFill>
                <a:latin typeface="Times New Roman" pitchFamily="18" charset="0"/>
                <a:ea typeface="ＭＳ Ｐゴシック" pitchFamily="50" charset="-128"/>
                <a:cs typeface="Times New Roman" pitchFamily="18" charset="0"/>
              </a:rPr>
              <a:t>Nx</a:t>
            </a:r>
            <a:r>
              <a:rPr lang="en-US" altLang="ja-JP" sz="2000" dirty="0" err="1" smtClean="0">
                <a:solidFill>
                  <a:srgbClr val="000000"/>
                </a:solidFill>
                <a:latin typeface="Times New Roman" pitchFamily="18" charset="0"/>
                <a:ea typeface="ＭＳ Ｐゴシック" pitchFamily="50" charset="-128"/>
                <a:cs typeface="Times New Roman" pitchFamily="18" charset="0"/>
              </a:rPr>
              <a:t>×</a:t>
            </a:r>
            <a:r>
              <a:rPr lang="en-US" altLang="ja-JP" sz="2000" i="1" dirty="0" err="1" smtClean="0">
                <a:solidFill>
                  <a:srgbClr val="000000"/>
                </a:solidFill>
                <a:latin typeface="Times New Roman" pitchFamily="18" charset="0"/>
                <a:ea typeface="ＭＳ Ｐゴシック" pitchFamily="50" charset="-128"/>
                <a:cs typeface="Times New Roman" pitchFamily="18" charset="0"/>
              </a:rPr>
              <a:t>Ny</a:t>
            </a:r>
            <a:r>
              <a:rPr lang="en-US" altLang="ja-JP" sz="2000" dirty="0" err="1" smtClean="0">
                <a:solidFill>
                  <a:srgbClr val="000000"/>
                </a:solidFill>
                <a:latin typeface="Times New Roman" pitchFamily="18" charset="0"/>
                <a:ea typeface="ＭＳ Ｐゴシック" pitchFamily="50" charset="-128"/>
                <a:cs typeface="Times New Roman" pitchFamily="18" charset="0"/>
              </a:rPr>
              <a:t>×</a:t>
            </a:r>
            <a:r>
              <a:rPr lang="en-US" altLang="ja-JP" sz="2000" i="1" dirty="0" err="1" smtClean="0">
                <a:solidFill>
                  <a:srgbClr val="000000"/>
                </a:solidFill>
                <a:latin typeface="Times New Roman" pitchFamily="18" charset="0"/>
                <a:ea typeface="ＭＳ Ｐゴシック" pitchFamily="50" charset="-128"/>
                <a:cs typeface="Times New Roman" pitchFamily="18" charset="0"/>
              </a:rPr>
              <a:t>m</a:t>
            </a:r>
            <a:r>
              <a:rPr lang="ja-JP" altLang="en-US" sz="2000" dirty="0" smtClean="0">
                <a:solidFill>
                  <a:srgbClr val="000000"/>
                </a:solidFill>
                <a:latin typeface="Arial"/>
                <a:ea typeface="ＭＳ Ｐゴシック" pitchFamily="50" charset="-128"/>
              </a:rPr>
              <a:t>次となる。ここで、</a:t>
            </a:r>
            <a:r>
              <a:rPr lang="en-US" altLang="ja-JP" sz="2000" i="1" dirty="0" err="1" smtClean="0">
                <a:solidFill>
                  <a:srgbClr val="000000"/>
                </a:solidFill>
                <a:latin typeface="Times New Roman" pitchFamily="18" charset="0"/>
                <a:ea typeface="ＭＳ Ｐゴシック" pitchFamily="50" charset="-128"/>
                <a:cs typeface="Times New Roman" pitchFamily="18" charset="0"/>
              </a:rPr>
              <a:t>Nx</a:t>
            </a:r>
            <a:r>
              <a:rPr lang="en-US" altLang="ja-JP" sz="2000" dirty="0" smtClean="0">
                <a:solidFill>
                  <a:srgbClr val="000000"/>
                </a:solidFill>
                <a:latin typeface="Times New Roman" pitchFamily="18" charset="0"/>
                <a:ea typeface="ＭＳ Ｐゴシック" pitchFamily="50" charset="-128"/>
                <a:cs typeface="Times New Roman" pitchFamily="18" charset="0"/>
              </a:rPr>
              <a:t>, </a:t>
            </a:r>
            <a:r>
              <a:rPr lang="en-US" altLang="ja-JP" sz="2000" i="1" dirty="0" err="1" smtClean="0">
                <a:solidFill>
                  <a:srgbClr val="000000"/>
                </a:solidFill>
                <a:latin typeface="Times New Roman" pitchFamily="18" charset="0"/>
                <a:ea typeface="ＭＳ Ｐゴシック" pitchFamily="50" charset="-128"/>
                <a:cs typeface="Times New Roman" pitchFamily="18" charset="0"/>
              </a:rPr>
              <a:t>Ny</a:t>
            </a:r>
            <a:r>
              <a:rPr lang="ja-JP" altLang="en-US" sz="2000" dirty="0" smtClean="0">
                <a:solidFill>
                  <a:srgbClr val="000000"/>
                </a:solidFill>
                <a:latin typeface="Times New Roman" pitchFamily="18" charset="0"/>
                <a:ea typeface="ＭＳ Ｐゴシック" pitchFamily="50" charset="-128"/>
                <a:cs typeface="Times New Roman" pitchFamily="18" charset="0"/>
              </a:rPr>
              <a:t>は</a:t>
            </a:r>
            <a:r>
              <a:rPr lang="en-US" altLang="ja-JP" sz="2000" i="1" dirty="0" smtClean="0">
                <a:solidFill>
                  <a:srgbClr val="000000"/>
                </a:solidFill>
                <a:latin typeface="Times New Roman" pitchFamily="18" charset="0"/>
                <a:ea typeface="ＭＳ Ｐゴシック" pitchFamily="50" charset="-128"/>
                <a:cs typeface="Times New Roman" pitchFamily="18" charset="0"/>
              </a:rPr>
              <a:t>x</a:t>
            </a:r>
            <a:r>
              <a:rPr lang="en-US" altLang="ja-JP" sz="2000" i="1" dirty="0">
                <a:solidFill>
                  <a:srgbClr val="000000"/>
                </a:solidFill>
                <a:latin typeface="Times New Roman" pitchFamily="18" charset="0"/>
                <a:ea typeface="ＭＳ Ｐゴシック" pitchFamily="50" charset="-128"/>
                <a:cs typeface="Times New Roman" pitchFamily="18" charset="0"/>
              </a:rPr>
              <a:t>, </a:t>
            </a:r>
            <a:r>
              <a:rPr lang="en-US" altLang="ja-JP" sz="2000" i="1" dirty="0" smtClean="0">
                <a:solidFill>
                  <a:srgbClr val="000000"/>
                </a:solidFill>
                <a:latin typeface="Times New Roman" pitchFamily="18" charset="0"/>
                <a:ea typeface="ＭＳ Ｐゴシック" pitchFamily="50" charset="-128"/>
                <a:cs typeface="Times New Roman" pitchFamily="18" charset="0"/>
              </a:rPr>
              <a:t>y</a:t>
            </a:r>
            <a:r>
              <a:rPr lang="ja-JP" altLang="en-US" sz="2000" dirty="0" smtClean="0">
                <a:solidFill>
                  <a:srgbClr val="000000"/>
                </a:solidFill>
                <a:latin typeface="Times New Roman" pitchFamily="18" charset="0"/>
                <a:ea typeface="ＭＳ Ｐゴシック" pitchFamily="50" charset="-128"/>
                <a:cs typeface="Times New Roman" pitchFamily="18" charset="0"/>
              </a:rPr>
              <a:t>方向のグリッド数、</a:t>
            </a:r>
            <a:r>
              <a:rPr lang="en-US" altLang="ja-JP" sz="2000" dirty="0" smtClean="0">
                <a:solidFill>
                  <a:srgbClr val="000000"/>
                </a:solidFill>
                <a:latin typeface="Times New Roman" pitchFamily="18" charset="0"/>
                <a:ea typeface="ＭＳ Ｐゴシック" pitchFamily="50" charset="-128"/>
                <a:cs typeface="Times New Roman" pitchFamily="18" charset="0"/>
              </a:rPr>
              <a:t> </a:t>
            </a:r>
            <a:r>
              <a:rPr lang="en-US" altLang="ja-JP" sz="2000" i="1" dirty="0" smtClean="0">
                <a:solidFill>
                  <a:srgbClr val="000000"/>
                </a:solidFill>
                <a:latin typeface="Times New Roman" pitchFamily="18" charset="0"/>
                <a:ea typeface="ＭＳ Ｐゴシック" pitchFamily="50" charset="-128"/>
                <a:cs typeface="Times New Roman" pitchFamily="18" charset="0"/>
              </a:rPr>
              <a:t>m </a:t>
            </a:r>
            <a:r>
              <a:rPr lang="ja-JP" altLang="en-US" sz="2000" dirty="0" smtClean="0">
                <a:solidFill>
                  <a:srgbClr val="000000"/>
                </a:solidFill>
                <a:latin typeface="Arial"/>
                <a:ea typeface="ＭＳ Ｐゴシック" pitchFamily="50" charset="-128"/>
              </a:rPr>
              <a:t>は</a:t>
            </a:r>
            <a:r>
              <a:rPr lang="en-US" altLang="ja-JP" sz="2000" i="1" dirty="0" smtClean="0">
                <a:solidFill>
                  <a:srgbClr val="000000"/>
                </a:solidFill>
                <a:latin typeface="Times New Roman" pitchFamily="18" charset="0"/>
                <a:ea typeface="ＭＳ Ｐゴシック" pitchFamily="50" charset="-128"/>
                <a:cs typeface="Times New Roman" pitchFamily="18" charset="0"/>
              </a:rPr>
              <a:t>z</a:t>
            </a:r>
            <a:r>
              <a:rPr lang="ja-JP" altLang="en-US" sz="2000" dirty="0" smtClean="0">
                <a:solidFill>
                  <a:srgbClr val="000000"/>
                </a:solidFill>
                <a:latin typeface="Arial"/>
                <a:ea typeface="ＭＳ Ｐゴシック" pitchFamily="50" charset="-128"/>
              </a:rPr>
              <a:t>方向のグリッド数である。</a:t>
            </a:r>
            <a:endParaRPr lang="en-US" altLang="ja-JP" sz="2000" i="1" dirty="0">
              <a:solidFill>
                <a:srgbClr val="000000"/>
              </a:solidFill>
              <a:latin typeface="Times New Roman" pitchFamily="18" charset="0"/>
              <a:ea typeface="ＭＳ Ｐゴシック" pitchFamily="50" charset="-128"/>
              <a:cs typeface="Times New Roman" pitchFamily="18" charset="0"/>
            </a:endParaRPr>
          </a:p>
        </p:txBody>
      </p:sp>
      <p:graphicFrame>
        <p:nvGraphicFramePr>
          <p:cNvPr id="99" name="オブジェクト 98"/>
          <p:cNvGraphicFramePr>
            <a:graphicFrameLocks noChangeAspect="1"/>
          </p:cNvGraphicFramePr>
          <p:nvPr>
            <p:extLst/>
          </p:nvPr>
        </p:nvGraphicFramePr>
        <p:xfrm>
          <a:off x="3832225" y="5065522"/>
          <a:ext cx="1493838" cy="336550"/>
        </p:xfrm>
        <a:graphic>
          <a:graphicData uri="http://schemas.openxmlformats.org/presentationml/2006/ole">
            <mc:AlternateContent xmlns:mc="http://schemas.openxmlformats.org/markup-compatibility/2006">
              <mc:Choice xmlns:v="urn:schemas-microsoft-com:vml" Requires="v">
                <p:oleObj spid="_x0000_s37983" name="数式" r:id="rId8" imgW="1066680" imgH="241200" progId="Equation.3">
                  <p:embed/>
                </p:oleObj>
              </mc:Choice>
              <mc:Fallback>
                <p:oleObj name="数式" r:id="rId8" imgW="1066680" imgH="241200" progId="Equation.3">
                  <p:embed/>
                  <p:pic>
                    <p:nvPicPr>
                      <p:cNvPr id="0" name=""/>
                      <p:cNvPicPr>
                        <a:picLocks noChangeAspect="1" noChangeArrowheads="1"/>
                      </p:cNvPicPr>
                      <p:nvPr/>
                    </p:nvPicPr>
                    <p:blipFill>
                      <a:blip r:embed="rId4"/>
                      <a:srcRect/>
                      <a:stretch>
                        <a:fillRect/>
                      </a:stretch>
                    </p:blipFill>
                    <p:spPr bwMode="auto">
                      <a:xfrm>
                        <a:off x="3832225" y="5065522"/>
                        <a:ext cx="14938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0" name="オブジェクト 99"/>
          <p:cNvGraphicFramePr>
            <a:graphicFrameLocks noChangeAspect="1"/>
          </p:cNvGraphicFramePr>
          <p:nvPr>
            <p:extLst/>
          </p:nvPr>
        </p:nvGraphicFramePr>
        <p:xfrm>
          <a:off x="90805" y="5057846"/>
          <a:ext cx="1600200" cy="336550"/>
        </p:xfrm>
        <a:graphic>
          <a:graphicData uri="http://schemas.openxmlformats.org/presentationml/2006/ole">
            <mc:AlternateContent xmlns:mc="http://schemas.openxmlformats.org/markup-compatibility/2006">
              <mc:Choice xmlns:v="urn:schemas-microsoft-com:vml" Requires="v">
                <p:oleObj spid="_x0000_s37984" name="数式" r:id="rId9" imgW="1143000" imgH="241200" progId="Equation.3">
                  <p:embed/>
                </p:oleObj>
              </mc:Choice>
              <mc:Fallback>
                <p:oleObj name="数式" r:id="rId9" imgW="1143000" imgH="241200" progId="Equation.3">
                  <p:embed/>
                  <p:pic>
                    <p:nvPicPr>
                      <p:cNvPr id="0" name=""/>
                      <p:cNvPicPr>
                        <a:picLocks noChangeAspect="1" noChangeArrowheads="1"/>
                      </p:cNvPicPr>
                      <p:nvPr/>
                    </p:nvPicPr>
                    <p:blipFill>
                      <a:blip r:embed="rId4"/>
                      <a:srcRect/>
                      <a:stretch>
                        <a:fillRect/>
                      </a:stretch>
                    </p:blipFill>
                    <p:spPr bwMode="auto">
                      <a:xfrm>
                        <a:off x="90805" y="5057846"/>
                        <a:ext cx="160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1" name="正方形/長方形 100"/>
          <p:cNvSpPr/>
          <p:nvPr/>
        </p:nvSpPr>
        <p:spPr>
          <a:xfrm>
            <a:off x="-7836" y="6087969"/>
            <a:ext cx="9151835" cy="769441"/>
          </a:xfrm>
          <a:prstGeom prst="rect">
            <a:avLst/>
          </a:prstGeom>
        </p:spPr>
        <p:txBody>
          <a:bodyPr wrap="square">
            <a:spAutoFit/>
          </a:bodyPr>
          <a:lstStyle/>
          <a:p>
            <a:pPr>
              <a:spcBef>
                <a:spcPct val="20000"/>
              </a:spcBef>
              <a:buClr>
                <a:srgbClr val="CCCCFF"/>
              </a:buClr>
              <a:buSzPct val="110000"/>
            </a:pPr>
            <a:r>
              <a:rPr lang="ja-JP" altLang="en-US" sz="2000" dirty="0">
                <a:solidFill>
                  <a:srgbClr val="FF0000"/>
                </a:solidFill>
                <a:latin typeface="Arial"/>
                <a:ea typeface="ＭＳ Ｐゴシック" pitchFamily="50" charset="-128"/>
              </a:rPr>
              <a:t>実</a:t>
            </a:r>
            <a:r>
              <a:rPr lang="ja-JP" altLang="en-US" sz="2000" dirty="0" smtClean="0">
                <a:solidFill>
                  <a:srgbClr val="FF0000"/>
                </a:solidFill>
                <a:latin typeface="Arial"/>
                <a:ea typeface="ＭＳ Ｐゴシック" pitchFamily="50" charset="-128"/>
              </a:rPr>
              <a:t>空間差分法を用いた場合の自己エネルギーは、</a:t>
            </a:r>
            <a:r>
              <a:rPr lang="en-US" altLang="ja-JP" sz="2000" i="1" dirty="0" err="1">
                <a:solidFill>
                  <a:srgbClr val="FF0000"/>
                </a:solidFill>
                <a:latin typeface="Times New Roman" pitchFamily="18" charset="0"/>
                <a:ea typeface="ＭＳ Ｐゴシック" pitchFamily="50" charset="-128"/>
                <a:cs typeface="Times New Roman" pitchFamily="18" charset="0"/>
              </a:rPr>
              <a:t>Nx</a:t>
            </a:r>
            <a:r>
              <a:rPr lang="en-US" altLang="ja-JP" sz="2000" dirty="0" err="1">
                <a:solidFill>
                  <a:srgbClr val="FF0000"/>
                </a:solidFill>
                <a:latin typeface="Times New Roman" pitchFamily="18" charset="0"/>
                <a:ea typeface="ＭＳ Ｐゴシック" pitchFamily="50" charset="-128"/>
                <a:cs typeface="Times New Roman" pitchFamily="18" charset="0"/>
              </a:rPr>
              <a:t>×</a:t>
            </a:r>
            <a:r>
              <a:rPr lang="en-US" altLang="ja-JP" sz="2000" i="1" dirty="0" err="1">
                <a:solidFill>
                  <a:srgbClr val="FF0000"/>
                </a:solidFill>
                <a:latin typeface="Times New Roman" pitchFamily="18" charset="0"/>
                <a:ea typeface="ＭＳ Ｐゴシック" pitchFamily="50" charset="-128"/>
                <a:cs typeface="Times New Roman" pitchFamily="18" charset="0"/>
              </a:rPr>
              <a:t>Ny</a:t>
            </a:r>
            <a:r>
              <a:rPr lang="ja-JP" altLang="en-US" sz="2000" dirty="0" smtClean="0">
                <a:solidFill>
                  <a:srgbClr val="FF0000"/>
                </a:solidFill>
                <a:latin typeface="Arial"/>
                <a:ea typeface="ＭＳ Ｐゴシック" pitchFamily="50" charset="-128"/>
              </a:rPr>
              <a:t>次の行列であるが、</a:t>
            </a:r>
            <a:endParaRPr lang="en-US" altLang="ja-JP" sz="2000" dirty="0" smtClean="0">
              <a:solidFill>
                <a:srgbClr val="FF0000"/>
              </a:solidFill>
              <a:latin typeface="Arial"/>
              <a:ea typeface="ＭＳ Ｐゴシック" pitchFamily="50" charset="-128"/>
            </a:endParaRPr>
          </a:p>
          <a:p>
            <a:pPr>
              <a:spcBef>
                <a:spcPct val="20000"/>
              </a:spcBef>
              <a:buClr>
                <a:srgbClr val="CCCCFF"/>
              </a:buClr>
              <a:buSzPct val="110000"/>
            </a:pPr>
            <a:r>
              <a:rPr lang="ja-JP" altLang="en-US" sz="2000" dirty="0" smtClean="0">
                <a:solidFill>
                  <a:srgbClr val="FF0000"/>
                </a:solidFill>
                <a:latin typeface="Arial"/>
                <a:ea typeface="ＭＳ Ｐゴシック" pitchFamily="50" charset="-128"/>
              </a:rPr>
              <a:t>この方法では</a:t>
            </a:r>
            <a:r>
              <a:rPr lang="en-US" altLang="ja-JP" sz="2000" i="1" dirty="0" err="1" smtClean="0">
                <a:solidFill>
                  <a:srgbClr val="FF0000"/>
                </a:solidFill>
                <a:latin typeface="Times New Roman" pitchFamily="18" charset="0"/>
                <a:ea typeface="ＭＳ Ｐゴシック" pitchFamily="50" charset="-128"/>
                <a:cs typeface="Times New Roman" pitchFamily="18" charset="0"/>
              </a:rPr>
              <a:t>Nx</a:t>
            </a:r>
            <a:r>
              <a:rPr lang="en-US" altLang="ja-JP" sz="2000" dirty="0" err="1" smtClean="0">
                <a:solidFill>
                  <a:srgbClr val="FF0000"/>
                </a:solidFill>
                <a:latin typeface="Times New Roman" pitchFamily="18" charset="0"/>
                <a:ea typeface="ＭＳ Ｐゴシック" pitchFamily="50" charset="-128"/>
                <a:cs typeface="Times New Roman" pitchFamily="18" charset="0"/>
              </a:rPr>
              <a:t>×</a:t>
            </a:r>
            <a:r>
              <a:rPr lang="en-US" altLang="ja-JP" sz="2000" i="1" dirty="0" err="1" smtClean="0">
                <a:solidFill>
                  <a:srgbClr val="FF0000"/>
                </a:solidFill>
                <a:latin typeface="Times New Roman" pitchFamily="18" charset="0"/>
                <a:ea typeface="ＭＳ Ｐゴシック" pitchFamily="50" charset="-128"/>
                <a:cs typeface="Times New Roman" pitchFamily="18" charset="0"/>
              </a:rPr>
              <a:t>Ny</a:t>
            </a:r>
            <a:r>
              <a:rPr lang="en-US" altLang="ja-JP" sz="2000" dirty="0" err="1" smtClean="0">
                <a:solidFill>
                  <a:srgbClr val="FF0000"/>
                </a:solidFill>
                <a:latin typeface="Times New Roman" pitchFamily="18" charset="0"/>
                <a:ea typeface="ＭＳ Ｐゴシック" pitchFamily="50" charset="-128"/>
                <a:cs typeface="Times New Roman" pitchFamily="18" charset="0"/>
              </a:rPr>
              <a:t>×</a:t>
            </a:r>
            <a:r>
              <a:rPr lang="en-US" altLang="ja-JP" sz="2000" i="1" dirty="0" err="1" smtClean="0">
                <a:solidFill>
                  <a:srgbClr val="FF0000"/>
                </a:solidFill>
                <a:latin typeface="Times New Roman" pitchFamily="18" charset="0"/>
                <a:ea typeface="ＭＳ Ｐゴシック" pitchFamily="50" charset="-128"/>
                <a:cs typeface="Times New Roman" pitchFamily="18" charset="0"/>
              </a:rPr>
              <a:t>m</a:t>
            </a:r>
            <a:r>
              <a:rPr lang="en-US" altLang="ja-JP" sz="2000" dirty="0" smtClean="0">
                <a:solidFill>
                  <a:srgbClr val="FF0000"/>
                </a:solidFill>
                <a:latin typeface="Arial"/>
                <a:ea typeface="ＭＳ Ｐゴシック" pitchFamily="50" charset="-128"/>
              </a:rPr>
              <a:t>(&gt;100,000</a:t>
            </a:r>
            <a:r>
              <a:rPr lang="en-US" altLang="ja-JP" sz="2000" dirty="0">
                <a:solidFill>
                  <a:srgbClr val="FF0000"/>
                </a:solidFill>
                <a:latin typeface="Arial"/>
                <a:ea typeface="ＭＳ Ｐゴシック" pitchFamily="50" charset="-128"/>
              </a:rPr>
              <a:t>)</a:t>
            </a:r>
            <a:r>
              <a:rPr lang="ja-JP" altLang="en-US" sz="2000" dirty="0" smtClean="0">
                <a:solidFill>
                  <a:srgbClr val="FF0000"/>
                </a:solidFill>
                <a:latin typeface="Arial"/>
                <a:ea typeface="ＭＳ Ｐゴシック" pitchFamily="50" charset="-128"/>
              </a:rPr>
              <a:t>次の行列の逆行列計算が必要。</a:t>
            </a:r>
            <a:endParaRPr lang="en-US" altLang="ja-JP" sz="2000" dirty="0">
              <a:solidFill>
                <a:srgbClr val="FF0000"/>
              </a:solidFill>
              <a:ea typeface="ＭＳ Ｐゴシック" charset="-128"/>
              <a:cs typeface="Arial" pitchFamily="34" charset="0"/>
            </a:endParaRPr>
          </a:p>
        </p:txBody>
      </p:sp>
      <p:sp>
        <p:nvSpPr>
          <p:cNvPr id="102" name="正方形/長方形 101"/>
          <p:cNvSpPr/>
          <p:nvPr/>
        </p:nvSpPr>
        <p:spPr>
          <a:xfrm>
            <a:off x="1629014" y="5022662"/>
            <a:ext cx="5796422" cy="400110"/>
          </a:xfrm>
          <a:prstGeom prst="rect">
            <a:avLst/>
          </a:prstGeom>
        </p:spPr>
        <p:txBody>
          <a:bodyPr wrap="square">
            <a:spAutoFit/>
          </a:bodyPr>
          <a:lstStyle/>
          <a:p>
            <a:pPr>
              <a:spcBef>
                <a:spcPct val="20000"/>
              </a:spcBef>
              <a:buClr>
                <a:srgbClr val="CCCCFF"/>
              </a:buClr>
              <a:buSzPct val="110000"/>
            </a:pPr>
            <a:r>
              <a:rPr lang="ja-JP" altLang="en-US" sz="2000" dirty="0">
                <a:solidFill>
                  <a:srgbClr val="000000"/>
                </a:solidFill>
                <a:latin typeface="Arial"/>
                <a:ea typeface="ＭＳ Ｐゴシック" charset="-128"/>
                <a:cs typeface="Arial" pitchFamily="34" charset="0"/>
              </a:rPr>
              <a:t>は常に成り立つが</a:t>
            </a:r>
            <a:r>
              <a:rPr lang="ja-JP" altLang="en-US" sz="2000" dirty="0" smtClean="0">
                <a:solidFill>
                  <a:srgbClr val="000000"/>
                </a:solidFill>
                <a:latin typeface="Arial"/>
                <a:ea typeface="ＭＳ Ｐゴシック" charset="-128"/>
                <a:cs typeface="Arial" pitchFamily="34" charset="0"/>
              </a:rPr>
              <a:t>、　　　　　　　　　は</a:t>
            </a:r>
            <a:r>
              <a:rPr lang="ja-JP" altLang="en-US" sz="2000" dirty="0">
                <a:solidFill>
                  <a:srgbClr val="000000"/>
                </a:solidFill>
                <a:latin typeface="Arial"/>
                <a:ea typeface="ＭＳ Ｐゴシック" charset="-128"/>
                <a:cs typeface="Arial" pitchFamily="34" charset="0"/>
              </a:rPr>
              <a:t>成り立たない。</a:t>
            </a:r>
            <a:endParaRPr lang="en-US" altLang="ja-JP" sz="2000" dirty="0">
              <a:solidFill>
                <a:srgbClr val="000000"/>
              </a:solidFill>
              <a:latin typeface="Arial"/>
              <a:ea typeface="ＭＳ Ｐゴシック" charset="-128"/>
              <a:cs typeface="Arial" pitchFamily="34" charset="0"/>
            </a:endParaRPr>
          </a:p>
        </p:txBody>
      </p:sp>
      <p:sp>
        <p:nvSpPr>
          <p:cNvPr id="28" name="正方形/長方形 27"/>
          <p:cNvSpPr/>
          <p:nvPr/>
        </p:nvSpPr>
        <p:spPr>
          <a:xfrm>
            <a:off x="1292860" y="581541"/>
            <a:ext cx="7851139" cy="400110"/>
          </a:xfrm>
          <a:prstGeom prst="rect">
            <a:avLst/>
          </a:prstGeom>
        </p:spPr>
        <p:txBody>
          <a:bodyPr wrap="square">
            <a:spAutoFit/>
          </a:bodyPr>
          <a:lstStyle/>
          <a:p>
            <a:r>
              <a:rPr lang="en-US" altLang="ja-JP" sz="2000" dirty="0" smtClean="0">
                <a:solidFill>
                  <a:srgbClr val="FF0000"/>
                </a:solidFill>
              </a:rPr>
              <a:t>Cf. M.P. Lopez Sancho </a:t>
            </a:r>
            <a:r>
              <a:rPr lang="en-US" altLang="ja-JP" sz="2000" i="1" dirty="0" smtClean="0">
                <a:solidFill>
                  <a:srgbClr val="FF0000"/>
                </a:solidFill>
              </a:rPr>
              <a:t>et al</a:t>
            </a:r>
            <a:r>
              <a:rPr lang="en-US" altLang="ja-JP" sz="2000" dirty="0" smtClean="0">
                <a:solidFill>
                  <a:srgbClr val="FF0000"/>
                </a:solidFill>
              </a:rPr>
              <a:t>.</a:t>
            </a:r>
            <a:r>
              <a:rPr lang="da-DK" altLang="ja-JP" sz="2000" dirty="0" smtClean="0">
                <a:solidFill>
                  <a:srgbClr val="FF0000"/>
                </a:solidFill>
              </a:rPr>
              <a:t>, J. Phys.. F: Met. Phys. 14 1205 (1984)</a:t>
            </a:r>
            <a:r>
              <a:rPr lang="en-US" altLang="ja-JP" sz="2000" dirty="0" smtClean="0">
                <a:solidFill>
                  <a:srgbClr val="FF0000"/>
                </a:solidFill>
              </a:rPr>
              <a:t> </a:t>
            </a:r>
            <a:endParaRPr lang="ja-JP" altLang="en-US" sz="2000" dirty="0">
              <a:solidFill>
                <a:srgbClr val="FF0000"/>
              </a:solidFill>
            </a:endParaRPr>
          </a:p>
        </p:txBody>
      </p:sp>
    </p:spTree>
    <p:extLst>
      <p:ext uri="{BB962C8B-B14F-4D97-AF65-F5344CB8AC3E}">
        <p14:creationId xmlns:p14="http://schemas.microsoft.com/office/powerpoint/2010/main" val="154989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正方形/長方形 65"/>
          <p:cNvSpPr/>
          <p:nvPr/>
        </p:nvSpPr>
        <p:spPr bwMode="auto">
          <a:xfrm>
            <a:off x="5671457" y="6466447"/>
            <a:ext cx="3015343" cy="391554"/>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27" name="スライド番号プレースホルダー 2"/>
          <p:cNvSpPr>
            <a:spLocks noGrp="1"/>
          </p:cNvSpPr>
          <p:nvPr>
            <p:ph type="sldNum" sz="quarter" idx="12"/>
          </p:nvPr>
        </p:nvSpPr>
        <p:spPr>
          <a:xfrm>
            <a:off x="7239000" y="6546354"/>
            <a:ext cx="1905000" cy="457200"/>
          </a:xfrm>
        </p:spPr>
        <p:txBody>
          <a:bodyPr/>
          <a:lstStyle/>
          <a:p>
            <a:pPr>
              <a:defRPr/>
            </a:pPr>
            <a:fld id="{B2F405E0-BF19-4CC4-A89D-4262436DF52E}" type="slidenum">
              <a:rPr lang="en-US" altLang="ja-JP" smtClean="0">
                <a:solidFill>
                  <a:srgbClr val="000000"/>
                </a:solidFill>
              </a:rPr>
              <a:pPr>
                <a:defRPr/>
              </a:pPr>
              <a:t>18</a:t>
            </a:fld>
            <a:endParaRPr lang="en-US" altLang="ja-JP" dirty="0">
              <a:solidFill>
                <a:srgbClr val="000000"/>
              </a:solidFill>
            </a:endParaRPr>
          </a:p>
        </p:txBody>
      </p:sp>
      <p:sp>
        <p:nvSpPr>
          <p:cNvPr id="504834" name="Rectangle 2"/>
          <p:cNvSpPr>
            <a:spLocks noGrp="1" noChangeArrowheads="1"/>
          </p:cNvSpPr>
          <p:nvPr>
            <p:ph type="title" idx="4294967295"/>
          </p:nvPr>
        </p:nvSpPr>
        <p:spPr>
          <a:xfrm>
            <a:off x="0" y="63500"/>
            <a:ext cx="9144000" cy="533400"/>
          </a:xfrm>
        </p:spPr>
        <p:txBody>
          <a:bodyPr/>
          <a:lstStyle/>
          <a:p>
            <a:r>
              <a:rPr lang="en-US" altLang="ja-JP" dirty="0" smtClean="0"/>
              <a:t>OBM</a:t>
            </a:r>
            <a:r>
              <a:rPr lang="ja-JP" altLang="en-US" dirty="0" smtClean="0"/>
              <a:t>法を用いた電極の自己エネルギー計算方法</a:t>
            </a:r>
            <a:endParaRPr lang="en-US" altLang="ja-JP" dirty="0"/>
          </a:p>
        </p:txBody>
      </p:sp>
      <p:pic>
        <p:nvPicPr>
          <p:cNvPr id="28" name="Picture 6" descr="bulk1"/>
          <p:cNvPicPr>
            <a:picLocks noChangeAspect="1" noChangeArrowheads="1"/>
          </p:cNvPicPr>
          <p:nvPr/>
        </p:nvPicPr>
        <p:blipFill>
          <a:blip r:embed="rId3"/>
          <a:srcRect/>
          <a:stretch>
            <a:fillRect/>
          </a:stretch>
        </p:blipFill>
        <p:spPr bwMode="auto">
          <a:xfrm>
            <a:off x="2610516" y="652608"/>
            <a:ext cx="3948113" cy="1514475"/>
          </a:xfrm>
          <a:prstGeom prst="rect">
            <a:avLst/>
          </a:prstGeom>
          <a:noFill/>
        </p:spPr>
      </p:pic>
      <p:sp>
        <p:nvSpPr>
          <p:cNvPr id="29" name="Line 7"/>
          <p:cNvSpPr>
            <a:spLocks noChangeShapeType="1"/>
          </p:cNvSpPr>
          <p:nvPr/>
        </p:nvSpPr>
        <p:spPr bwMode="auto">
          <a:xfrm>
            <a:off x="3861466" y="2111521"/>
            <a:ext cx="0" cy="166687"/>
          </a:xfrm>
          <a:prstGeom prst="line">
            <a:avLst/>
          </a:prstGeom>
          <a:noFill/>
          <a:ln w="28575">
            <a:solidFill>
              <a:schemeClr val="tx1"/>
            </a:solidFill>
            <a:prstDash val="sysDot"/>
            <a:round/>
            <a:headEnd/>
            <a:tailEnd/>
          </a:ln>
          <a:effectLst/>
        </p:spPr>
        <p:txBody>
          <a:bodyPr wrap="none"/>
          <a:lstStyle/>
          <a:p>
            <a:pPr algn="ctr"/>
            <a:endParaRPr lang="ja-JP" altLang="en-US" sz="1800">
              <a:solidFill>
                <a:srgbClr val="000000"/>
              </a:solidFill>
              <a:ea typeface="ＭＳ Ｐゴシック" pitchFamily="50" charset="-128"/>
            </a:endParaRPr>
          </a:p>
        </p:txBody>
      </p:sp>
      <p:sp>
        <p:nvSpPr>
          <p:cNvPr id="30" name="Line 8"/>
          <p:cNvSpPr>
            <a:spLocks noChangeShapeType="1"/>
          </p:cNvSpPr>
          <p:nvPr/>
        </p:nvSpPr>
        <p:spPr bwMode="auto">
          <a:xfrm>
            <a:off x="5028279" y="2111521"/>
            <a:ext cx="0" cy="166687"/>
          </a:xfrm>
          <a:prstGeom prst="line">
            <a:avLst/>
          </a:prstGeom>
          <a:noFill/>
          <a:ln w="28575">
            <a:solidFill>
              <a:schemeClr val="tx1"/>
            </a:solidFill>
            <a:prstDash val="sysDot"/>
            <a:round/>
            <a:headEnd/>
            <a:tailEnd/>
          </a:ln>
          <a:effectLst/>
        </p:spPr>
        <p:txBody>
          <a:bodyPr wrap="none"/>
          <a:lstStyle/>
          <a:p>
            <a:pPr algn="ctr"/>
            <a:endParaRPr lang="ja-JP" altLang="en-US" sz="1800">
              <a:solidFill>
                <a:srgbClr val="000000"/>
              </a:solidFill>
              <a:ea typeface="ＭＳ Ｐゴシック" pitchFamily="50" charset="-128"/>
            </a:endParaRPr>
          </a:p>
        </p:txBody>
      </p:sp>
      <p:graphicFrame>
        <p:nvGraphicFramePr>
          <p:cNvPr id="31" name="Object 17"/>
          <p:cNvGraphicFramePr>
            <a:graphicFrameLocks noChangeAspect="1"/>
          </p:cNvGraphicFramePr>
          <p:nvPr>
            <p:extLst/>
          </p:nvPr>
        </p:nvGraphicFramePr>
        <p:xfrm>
          <a:off x="3785266" y="2430608"/>
          <a:ext cx="725488" cy="361950"/>
        </p:xfrm>
        <a:graphic>
          <a:graphicData uri="http://schemas.openxmlformats.org/presentationml/2006/ole">
            <mc:AlternateContent xmlns:mc="http://schemas.openxmlformats.org/markup-compatibility/2006">
              <mc:Choice xmlns:v="urn:schemas-microsoft-com:vml" Requires="v">
                <p:oleObj spid="_x0000_s39166" name="数式" r:id="rId4" imgW="457200" imgH="228600" progId="Equation.3">
                  <p:embed/>
                </p:oleObj>
              </mc:Choice>
              <mc:Fallback>
                <p:oleObj name="数式" r:id="rId4" imgW="457200" imgH="22860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85266" y="2430608"/>
                        <a:ext cx="725488"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 name="Object 18"/>
          <p:cNvGraphicFramePr>
            <a:graphicFrameLocks noChangeAspect="1"/>
          </p:cNvGraphicFramePr>
          <p:nvPr>
            <p:extLst/>
          </p:nvPr>
        </p:nvGraphicFramePr>
        <p:xfrm>
          <a:off x="4965572" y="2417717"/>
          <a:ext cx="725488" cy="382588"/>
        </p:xfrm>
        <a:graphic>
          <a:graphicData uri="http://schemas.openxmlformats.org/presentationml/2006/ole">
            <mc:AlternateContent xmlns:mc="http://schemas.openxmlformats.org/markup-compatibility/2006">
              <mc:Choice xmlns:v="urn:schemas-microsoft-com:vml" Requires="v">
                <p:oleObj spid="_x0000_s39167" name="数式" r:id="rId5" imgW="457200" imgH="241200" progId="Equation.3">
                  <p:embed/>
                </p:oleObj>
              </mc:Choice>
              <mc:Fallback>
                <p:oleObj name="数式" r:id="rId5" imgW="457200" imgH="24120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65572" y="2417717"/>
                        <a:ext cx="725488" cy="38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 name="Object 19"/>
          <p:cNvGraphicFramePr>
            <a:graphicFrameLocks noChangeAspect="1"/>
          </p:cNvGraphicFramePr>
          <p:nvPr>
            <p:extLst/>
          </p:nvPr>
        </p:nvGraphicFramePr>
        <p:xfrm>
          <a:off x="2921000" y="2382838"/>
          <a:ext cx="866775" cy="382587"/>
        </p:xfrm>
        <a:graphic>
          <a:graphicData uri="http://schemas.openxmlformats.org/presentationml/2006/ole">
            <mc:AlternateContent xmlns:mc="http://schemas.openxmlformats.org/markup-compatibility/2006">
              <mc:Choice xmlns:v="urn:schemas-microsoft-com:vml" Requires="v">
                <p:oleObj spid="_x0000_s39168" name="数式" r:id="rId6" imgW="545760" imgH="241200" progId="Equation.3">
                  <p:embed/>
                </p:oleObj>
              </mc:Choice>
              <mc:Fallback>
                <p:oleObj name="数式" r:id="rId6" imgW="545760" imgH="24120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1000" y="2382838"/>
                        <a:ext cx="866775" cy="382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 name="Object 20"/>
          <p:cNvGraphicFramePr>
            <a:graphicFrameLocks noChangeAspect="1"/>
          </p:cNvGraphicFramePr>
          <p:nvPr>
            <p:extLst/>
          </p:nvPr>
        </p:nvGraphicFramePr>
        <p:xfrm>
          <a:off x="5677566" y="2240108"/>
          <a:ext cx="865188" cy="361950"/>
        </p:xfrm>
        <a:graphic>
          <a:graphicData uri="http://schemas.openxmlformats.org/presentationml/2006/ole">
            <mc:AlternateContent xmlns:mc="http://schemas.openxmlformats.org/markup-compatibility/2006">
              <mc:Choice xmlns:v="urn:schemas-microsoft-com:vml" Requires="v">
                <p:oleObj spid="_x0000_s39169" name="数式" r:id="rId7" imgW="545760" imgH="228600" progId="Equation.3">
                  <p:embed/>
                </p:oleObj>
              </mc:Choice>
              <mc:Fallback>
                <p:oleObj name="数式" r:id="rId7" imgW="545760" imgH="22860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7566" y="2240108"/>
                        <a:ext cx="865188"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 name="Line 21"/>
          <p:cNvSpPr>
            <a:spLocks noChangeShapeType="1"/>
          </p:cNvSpPr>
          <p:nvPr/>
        </p:nvSpPr>
        <p:spPr bwMode="auto">
          <a:xfrm flipH="1" flipV="1">
            <a:off x="5201316" y="2084533"/>
            <a:ext cx="127000" cy="368300"/>
          </a:xfrm>
          <a:prstGeom prst="line">
            <a:avLst/>
          </a:prstGeom>
          <a:noFill/>
          <a:ln w="9525">
            <a:solidFill>
              <a:schemeClr val="accent2"/>
            </a:solidFill>
            <a:round/>
            <a:headEnd/>
            <a:tailEnd type="triangle" w="med" len="med"/>
          </a:ln>
          <a:effectLst/>
        </p:spPr>
        <p:txBody>
          <a:bodyPr/>
          <a:lstStyle/>
          <a:p>
            <a:pPr algn="ctr"/>
            <a:endParaRPr lang="ja-JP" altLang="en-US" sz="1800">
              <a:solidFill>
                <a:srgbClr val="000000"/>
              </a:solidFill>
              <a:ea typeface="ＭＳ Ｐゴシック" pitchFamily="50" charset="-128"/>
            </a:endParaRPr>
          </a:p>
        </p:txBody>
      </p:sp>
      <p:sp>
        <p:nvSpPr>
          <p:cNvPr id="36" name="Line 22"/>
          <p:cNvSpPr>
            <a:spLocks noChangeShapeType="1"/>
          </p:cNvSpPr>
          <p:nvPr/>
        </p:nvSpPr>
        <p:spPr bwMode="auto">
          <a:xfrm flipH="1" flipV="1">
            <a:off x="5506116" y="2059133"/>
            <a:ext cx="304800" cy="177800"/>
          </a:xfrm>
          <a:prstGeom prst="line">
            <a:avLst/>
          </a:prstGeom>
          <a:noFill/>
          <a:ln w="9525">
            <a:solidFill>
              <a:srgbClr val="FF3300"/>
            </a:solidFill>
            <a:round/>
            <a:headEnd/>
            <a:tailEnd type="triangle" w="med" len="med"/>
          </a:ln>
          <a:effectLst/>
        </p:spPr>
        <p:txBody>
          <a:bodyPr/>
          <a:lstStyle/>
          <a:p>
            <a:pPr algn="ctr"/>
            <a:endParaRPr lang="ja-JP" altLang="en-US" sz="1800">
              <a:solidFill>
                <a:srgbClr val="000000"/>
              </a:solidFill>
              <a:ea typeface="ＭＳ Ｐゴシック" pitchFamily="50" charset="-128"/>
            </a:endParaRPr>
          </a:p>
        </p:txBody>
      </p:sp>
      <p:sp>
        <p:nvSpPr>
          <p:cNvPr id="37" name="Line 23"/>
          <p:cNvSpPr>
            <a:spLocks noChangeShapeType="1"/>
          </p:cNvSpPr>
          <p:nvPr/>
        </p:nvSpPr>
        <p:spPr bwMode="auto">
          <a:xfrm flipV="1">
            <a:off x="3448716" y="2135333"/>
            <a:ext cx="215900" cy="215900"/>
          </a:xfrm>
          <a:prstGeom prst="line">
            <a:avLst/>
          </a:prstGeom>
          <a:noFill/>
          <a:ln w="9525">
            <a:solidFill>
              <a:srgbClr val="FF3300"/>
            </a:solidFill>
            <a:round/>
            <a:headEnd/>
            <a:tailEnd type="triangle" w="med" len="med"/>
          </a:ln>
          <a:effectLst/>
        </p:spPr>
        <p:txBody>
          <a:bodyPr/>
          <a:lstStyle/>
          <a:p>
            <a:pPr algn="ctr"/>
            <a:endParaRPr lang="ja-JP" altLang="en-US" sz="1800">
              <a:solidFill>
                <a:srgbClr val="000000"/>
              </a:solidFill>
              <a:ea typeface="ＭＳ Ｐゴシック" pitchFamily="50" charset="-128"/>
            </a:endParaRPr>
          </a:p>
        </p:txBody>
      </p:sp>
      <p:sp>
        <p:nvSpPr>
          <p:cNvPr id="38" name="Line 24"/>
          <p:cNvSpPr>
            <a:spLocks noChangeShapeType="1"/>
          </p:cNvSpPr>
          <p:nvPr/>
        </p:nvSpPr>
        <p:spPr bwMode="auto">
          <a:xfrm flipH="1" flipV="1">
            <a:off x="3994816" y="2122633"/>
            <a:ext cx="63500" cy="342900"/>
          </a:xfrm>
          <a:prstGeom prst="line">
            <a:avLst/>
          </a:prstGeom>
          <a:noFill/>
          <a:ln w="9525">
            <a:solidFill>
              <a:schemeClr val="accent2"/>
            </a:solidFill>
            <a:round/>
            <a:headEnd/>
            <a:tailEnd type="triangle" w="med" len="med"/>
          </a:ln>
          <a:effectLst/>
        </p:spPr>
        <p:txBody>
          <a:bodyPr/>
          <a:lstStyle/>
          <a:p>
            <a:pPr algn="ctr"/>
            <a:endParaRPr lang="ja-JP" altLang="en-US" sz="1800">
              <a:solidFill>
                <a:srgbClr val="000000"/>
              </a:solidFill>
              <a:ea typeface="ＭＳ Ｐゴシック" pitchFamily="50" charset="-128"/>
            </a:endParaRPr>
          </a:p>
        </p:txBody>
      </p:sp>
      <p:sp>
        <p:nvSpPr>
          <p:cNvPr id="39" name="Text Box 7"/>
          <p:cNvSpPr txBox="1">
            <a:spLocks noChangeArrowheads="1"/>
          </p:cNvSpPr>
          <p:nvPr/>
        </p:nvSpPr>
        <p:spPr bwMode="auto">
          <a:xfrm>
            <a:off x="-11092" y="3703728"/>
            <a:ext cx="8156872" cy="400110"/>
          </a:xfrm>
          <a:prstGeom prst="rect">
            <a:avLst/>
          </a:prstGeom>
          <a:noFill/>
          <a:ln w="9525">
            <a:noFill/>
            <a:miter lim="800000"/>
            <a:headEnd/>
            <a:tailEnd/>
          </a:ln>
          <a:effectLst/>
        </p:spPr>
        <p:txBody>
          <a:bodyPr wrap="square">
            <a:spAutoFit/>
          </a:bodyPr>
          <a:lstStyle/>
          <a:p>
            <a:r>
              <a:rPr lang="ja-JP" altLang="en-US" sz="2000" dirty="0" smtClean="0">
                <a:solidFill>
                  <a:srgbClr val="000000"/>
                </a:solidFill>
                <a:latin typeface="Arial" pitchFamily="34" charset="0"/>
                <a:ea typeface="ＭＳ Ｐゴシック" charset="-128"/>
              </a:rPr>
              <a:t>を用いると、</a:t>
            </a:r>
            <a:r>
              <a:rPr lang="en-US" altLang="ja-JP" sz="2000" i="1" dirty="0" smtClean="0">
                <a:solidFill>
                  <a:srgbClr val="000000"/>
                </a:solidFill>
                <a:latin typeface="Times New Roman" panose="02020603050405020304" pitchFamily="18" charset="0"/>
                <a:ea typeface="ＭＳ Ｐゴシック" charset="-128"/>
                <a:cs typeface="Times New Roman" panose="02020603050405020304" pitchFamily="18" charset="0"/>
              </a:rPr>
              <a:t>M</a:t>
            </a:r>
            <a:r>
              <a:rPr lang="ja-JP" altLang="en-US" sz="2000" dirty="0" smtClean="0">
                <a:solidFill>
                  <a:srgbClr val="000000"/>
                </a:solidFill>
                <a:latin typeface="Arial" pitchFamily="34" charset="0"/>
                <a:ea typeface="ＭＳ Ｐゴシック" charset="-128"/>
              </a:rPr>
              <a:t>番目の電極領域</a:t>
            </a:r>
            <a:r>
              <a:rPr lang="en-US" altLang="ja-JP" sz="2000" dirty="0" smtClean="0">
                <a:solidFill>
                  <a:srgbClr val="000000"/>
                </a:solidFill>
                <a:latin typeface="Times New Roman" pitchFamily="18" charset="0"/>
                <a:ea typeface="ＭＳ Ｐゴシック" charset="-128"/>
              </a:rPr>
              <a:t>( </a:t>
            </a:r>
            <a:r>
              <a:rPr lang="en-US" altLang="ja-JP" sz="2000" i="1" dirty="0" smtClean="0">
                <a:solidFill>
                  <a:srgbClr val="000000"/>
                </a:solidFill>
                <a:latin typeface="Times New Roman" pitchFamily="18" charset="0"/>
                <a:ea typeface="ＭＳ Ｐゴシック" charset="-128"/>
              </a:rPr>
              <a:t>z=1</a:t>
            </a:r>
            <a:r>
              <a:rPr lang="en-US" altLang="ja-JP" sz="2000" dirty="0" smtClean="0">
                <a:solidFill>
                  <a:srgbClr val="000000"/>
                </a:solidFill>
                <a:latin typeface="Times New Roman" pitchFamily="18" charset="0"/>
                <a:ea typeface="ＭＳ Ｐゴシック" charset="-128"/>
              </a:rPr>
              <a:t> </a:t>
            </a:r>
            <a:r>
              <a:rPr lang="ja-JP" altLang="en-US" sz="2000" dirty="0">
                <a:solidFill>
                  <a:srgbClr val="000000"/>
                </a:solidFill>
                <a:latin typeface="Times New Roman" pitchFamily="18" charset="0"/>
                <a:ea typeface="ＭＳ Ｐゴシック" charset="-128"/>
              </a:rPr>
              <a:t>～ </a:t>
            </a:r>
            <a:r>
              <a:rPr lang="en-US" altLang="ja-JP" sz="2000" i="1" dirty="0" smtClean="0">
                <a:solidFill>
                  <a:srgbClr val="000000"/>
                </a:solidFill>
                <a:latin typeface="Times New Roman" pitchFamily="18" charset="0"/>
                <a:ea typeface="ＭＳ Ｐゴシック" charset="-128"/>
              </a:rPr>
              <a:t>m </a:t>
            </a:r>
            <a:r>
              <a:rPr lang="en-US" altLang="ja-JP" sz="2000" dirty="0" smtClean="0">
                <a:solidFill>
                  <a:srgbClr val="000000"/>
                </a:solidFill>
                <a:latin typeface="Times New Roman" pitchFamily="18" charset="0"/>
                <a:ea typeface="ＭＳ Ｐゴシック" charset="-128"/>
              </a:rPr>
              <a:t>)</a:t>
            </a:r>
            <a:r>
              <a:rPr lang="ja-JP" altLang="en-US" sz="2000" dirty="0" smtClean="0">
                <a:solidFill>
                  <a:srgbClr val="000000"/>
                </a:solidFill>
                <a:latin typeface="Arial" pitchFamily="34" charset="0"/>
                <a:ea typeface="ＭＳ Ｐゴシック" charset="-128"/>
              </a:rPr>
              <a:t>でのは</a:t>
            </a:r>
            <a:r>
              <a:rPr lang="ja-JP" altLang="en-US" sz="2000" dirty="0">
                <a:solidFill>
                  <a:srgbClr val="000000"/>
                </a:solidFill>
                <a:latin typeface="Arial" pitchFamily="34" charset="0"/>
                <a:ea typeface="ＭＳ Ｐゴシック" charset="-128"/>
              </a:rPr>
              <a:t>、次の</a:t>
            </a:r>
            <a:r>
              <a:rPr lang="ja-JP" altLang="en-US" sz="2000" dirty="0" smtClean="0">
                <a:solidFill>
                  <a:srgbClr val="000000"/>
                </a:solidFill>
                <a:latin typeface="Arial" pitchFamily="34" charset="0"/>
                <a:ea typeface="ＭＳ Ｐゴシック" charset="-128"/>
              </a:rPr>
              <a:t>ように記述</a:t>
            </a:r>
            <a:r>
              <a:rPr lang="ja-JP" altLang="en-US" sz="2000" dirty="0">
                <a:solidFill>
                  <a:srgbClr val="000000"/>
                </a:solidFill>
                <a:latin typeface="Arial" pitchFamily="34" charset="0"/>
                <a:ea typeface="ＭＳ Ｐゴシック" charset="-128"/>
              </a:rPr>
              <a:t>される。</a:t>
            </a:r>
            <a:endParaRPr lang="en-US" altLang="ja-JP" sz="2000" dirty="0">
              <a:solidFill>
                <a:srgbClr val="000000"/>
              </a:solidFill>
              <a:latin typeface="Arial" pitchFamily="34" charset="0"/>
              <a:ea typeface="ＭＳ Ｐゴシック" charset="-128"/>
            </a:endParaRPr>
          </a:p>
        </p:txBody>
      </p:sp>
      <p:graphicFrame>
        <p:nvGraphicFramePr>
          <p:cNvPr id="42" name="オブジェクト 41"/>
          <p:cNvGraphicFramePr>
            <a:graphicFrameLocks noChangeAspect="1"/>
          </p:cNvGraphicFramePr>
          <p:nvPr>
            <p:extLst/>
          </p:nvPr>
        </p:nvGraphicFramePr>
        <p:xfrm>
          <a:off x="468630" y="4107180"/>
          <a:ext cx="4684713" cy="1714500"/>
        </p:xfrm>
        <a:graphic>
          <a:graphicData uri="http://schemas.openxmlformats.org/presentationml/2006/ole">
            <mc:AlternateContent xmlns:mc="http://schemas.openxmlformats.org/markup-compatibility/2006">
              <mc:Choice xmlns:v="urn:schemas-microsoft-com:vml" Requires="v">
                <p:oleObj spid="_x0000_s39170" name="数式" r:id="rId8" imgW="3124080" imgH="1143000" progId="Equation.3">
                  <p:embed/>
                </p:oleObj>
              </mc:Choice>
              <mc:Fallback>
                <p:oleObj name="数式" r:id="rId8" imgW="3124080" imgH="1143000" progId="Equation.3">
                  <p:embed/>
                  <p:pic>
                    <p:nvPicPr>
                      <p:cNvPr id="0" name=""/>
                      <p:cNvPicPr>
                        <a:picLocks noChangeAspect="1" noChangeArrowheads="1"/>
                      </p:cNvPicPr>
                      <p:nvPr/>
                    </p:nvPicPr>
                    <p:blipFill>
                      <a:blip r:embed="rId3"/>
                      <a:srcRect/>
                      <a:stretch>
                        <a:fillRect/>
                      </a:stretch>
                    </p:blipFill>
                    <p:spPr bwMode="auto">
                      <a:xfrm>
                        <a:off x="468630" y="4107180"/>
                        <a:ext cx="4684713"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3" name="Rectangle 46"/>
          <p:cNvSpPr>
            <a:spLocks noChangeArrowheads="1"/>
          </p:cNvSpPr>
          <p:nvPr/>
        </p:nvSpPr>
        <p:spPr bwMode="auto">
          <a:xfrm>
            <a:off x="860516" y="4130889"/>
            <a:ext cx="261610" cy="276999"/>
          </a:xfrm>
          <a:prstGeom prst="rect">
            <a:avLst/>
          </a:prstGeom>
          <a:noFill/>
          <a:ln w="9525">
            <a:noFill/>
            <a:miter lim="800000"/>
            <a:headEnd/>
            <a:tailEnd/>
          </a:ln>
          <a:effectLst/>
        </p:spPr>
        <p:txBody>
          <a:bodyPr wrap="none">
            <a:spAutoFit/>
          </a:bodyPr>
          <a:lstStyle/>
          <a:p>
            <a:pPr algn="ctr"/>
            <a:r>
              <a:rPr lang="en-US" altLang="ja-JP" sz="1800" baseline="30000" dirty="0">
                <a:solidFill>
                  <a:srgbClr val="000000"/>
                </a:solidFill>
                <a:latin typeface="Times New Roman" pitchFamily="18" charset="0"/>
                <a:ea typeface="ＭＳ Ｐゴシック" pitchFamily="50" charset="-128"/>
              </a:rPr>
              <a:t>†</a:t>
            </a:r>
          </a:p>
        </p:txBody>
      </p:sp>
      <p:sp>
        <p:nvSpPr>
          <p:cNvPr id="44" name="Rectangle 46"/>
          <p:cNvSpPr>
            <a:spLocks noChangeArrowheads="1"/>
          </p:cNvSpPr>
          <p:nvPr/>
        </p:nvSpPr>
        <p:spPr bwMode="auto">
          <a:xfrm>
            <a:off x="944544" y="4483219"/>
            <a:ext cx="261610" cy="276999"/>
          </a:xfrm>
          <a:prstGeom prst="rect">
            <a:avLst/>
          </a:prstGeom>
          <a:noFill/>
          <a:ln w="9525">
            <a:noFill/>
            <a:miter lim="800000"/>
            <a:headEnd/>
            <a:tailEnd/>
          </a:ln>
          <a:effectLst/>
        </p:spPr>
        <p:txBody>
          <a:bodyPr wrap="none">
            <a:spAutoFit/>
          </a:bodyPr>
          <a:lstStyle/>
          <a:p>
            <a:pPr algn="ctr"/>
            <a:r>
              <a:rPr lang="en-US" altLang="ja-JP" sz="1800" baseline="30000" dirty="0">
                <a:solidFill>
                  <a:srgbClr val="000000"/>
                </a:solidFill>
                <a:latin typeface="Times New Roman" pitchFamily="18" charset="0"/>
                <a:ea typeface="ＭＳ Ｐゴシック" pitchFamily="50" charset="-128"/>
              </a:rPr>
              <a:t>†</a:t>
            </a:r>
          </a:p>
        </p:txBody>
      </p:sp>
      <p:sp>
        <p:nvSpPr>
          <p:cNvPr id="45" name="Rectangle 46"/>
          <p:cNvSpPr>
            <a:spLocks noChangeArrowheads="1"/>
          </p:cNvSpPr>
          <p:nvPr/>
        </p:nvSpPr>
        <p:spPr bwMode="auto">
          <a:xfrm>
            <a:off x="724277" y="5158031"/>
            <a:ext cx="261610" cy="276999"/>
          </a:xfrm>
          <a:prstGeom prst="rect">
            <a:avLst/>
          </a:prstGeom>
          <a:noFill/>
          <a:ln w="9525">
            <a:noFill/>
            <a:miter lim="800000"/>
            <a:headEnd/>
            <a:tailEnd/>
          </a:ln>
          <a:effectLst/>
        </p:spPr>
        <p:txBody>
          <a:bodyPr wrap="none">
            <a:spAutoFit/>
          </a:bodyPr>
          <a:lstStyle/>
          <a:p>
            <a:pPr algn="ctr"/>
            <a:r>
              <a:rPr lang="en-US" altLang="ja-JP" sz="1800" baseline="30000" dirty="0">
                <a:solidFill>
                  <a:srgbClr val="000000"/>
                </a:solidFill>
                <a:latin typeface="Times New Roman" pitchFamily="18" charset="0"/>
                <a:ea typeface="ＭＳ Ｐゴシック" pitchFamily="50" charset="-128"/>
              </a:rPr>
              <a:t>†</a:t>
            </a:r>
          </a:p>
        </p:txBody>
      </p:sp>
      <p:graphicFrame>
        <p:nvGraphicFramePr>
          <p:cNvPr id="53" name="Object 31"/>
          <p:cNvGraphicFramePr>
            <a:graphicFrameLocks noChangeAspect="1"/>
          </p:cNvGraphicFramePr>
          <p:nvPr>
            <p:extLst/>
          </p:nvPr>
        </p:nvGraphicFramePr>
        <p:xfrm>
          <a:off x="592010" y="3045961"/>
          <a:ext cx="3009900" cy="677863"/>
        </p:xfrm>
        <a:graphic>
          <a:graphicData uri="http://schemas.openxmlformats.org/presentationml/2006/ole">
            <mc:AlternateContent xmlns:mc="http://schemas.openxmlformats.org/markup-compatibility/2006">
              <mc:Choice xmlns:v="urn:schemas-microsoft-com:vml" Requires="v">
                <p:oleObj spid="_x0000_s39171" name="数式" r:id="rId9" imgW="1917360" imgH="431640" progId="Equation.3">
                  <p:embed/>
                </p:oleObj>
              </mc:Choice>
              <mc:Fallback>
                <p:oleObj name="数式" r:id="rId9" imgW="1917360" imgH="43164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2010" y="3045961"/>
                        <a:ext cx="30099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sp>
        <p:nvSpPr>
          <p:cNvPr id="2" name="正方形/長方形 1"/>
          <p:cNvSpPr/>
          <p:nvPr/>
        </p:nvSpPr>
        <p:spPr>
          <a:xfrm>
            <a:off x="0" y="2679791"/>
            <a:ext cx="4334841" cy="400110"/>
          </a:xfrm>
          <a:prstGeom prst="rect">
            <a:avLst/>
          </a:prstGeom>
        </p:spPr>
        <p:txBody>
          <a:bodyPr wrap="none">
            <a:spAutoFit/>
          </a:bodyPr>
          <a:lstStyle/>
          <a:p>
            <a:r>
              <a:rPr lang="ja-JP" altLang="en-US" sz="2000" dirty="0" smtClean="0">
                <a:solidFill>
                  <a:srgbClr val="000000"/>
                </a:solidFill>
                <a:latin typeface="Arial" pitchFamily="34" charset="0"/>
                <a:ea typeface="ＭＳ Ｐゴシック" charset="-128"/>
              </a:rPr>
              <a:t>実空間差分法での</a:t>
            </a:r>
            <a:r>
              <a:rPr lang="en-US" altLang="ja-JP" sz="2000" dirty="0" smtClean="0">
                <a:solidFill>
                  <a:srgbClr val="000000"/>
                </a:solidFill>
                <a:latin typeface="Arial" pitchFamily="34" charset="0"/>
                <a:ea typeface="ＭＳ Ｐゴシック" charset="-128"/>
              </a:rPr>
              <a:t>Kohn-Sham</a:t>
            </a:r>
            <a:r>
              <a:rPr lang="ja-JP" altLang="en-US" sz="2000" dirty="0">
                <a:solidFill>
                  <a:srgbClr val="000000"/>
                </a:solidFill>
                <a:latin typeface="Arial" pitchFamily="34" charset="0"/>
                <a:ea typeface="ＭＳ Ｐゴシック" charset="-128"/>
              </a:rPr>
              <a:t>方程式</a:t>
            </a:r>
          </a:p>
        </p:txBody>
      </p:sp>
      <p:graphicFrame>
        <p:nvGraphicFramePr>
          <p:cNvPr id="55" name="オブジェクト 54"/>
          <p:cNvGraphicFramePr>
            <a:graphicFrameLocks noChangeAspect="1"/>
          </p:cNvGraphicFramePr>
          <p:nvPr>
            <p:extLst/>
          </p:nvPr>
        </p:nvGraphicFramePr>
        <p:xfrm>
          <a:off x="4278979" y="3044078"/>
          <a:ext cx="4083050" cy="684212"/>
        </p:xfrm>
        <a:graphic>
          <a:graphicData uri="http://schemas.openxmlformats.org/presentationml/2006/ole">
            <mc:AlternateContent xmlns:mc="http://schemas.openxmlformats.org/markup-compatibility/2006">
              <mc:Choice xmlns:v="urn:schemas-microsoft-com:vml" Requires="v">
                <p:oleObj spid="_x0000_s39172" name="数式" r:id="rId10" imgW="2730240" imgH="457200" progId="Equation.3">
                  <p:embed/>
                </p:oleObj>
              </mc:Choice>
              <mc:Fallback>
                <p:oleObj name="数式" r:id="rId10" imgW="2730240" imgH="45720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8979" y="3044078"/>
                        <a:ext cx="4083050" cy="68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56" name="Object 19"/>
          <p:cNvGraphicFramePr>
            <a:graphicFrameLocks noChangeAspect="1"/>
          </p:cNvGraphicFramePr>
          <p:nvPr>
            <p:extLst/>
          </p:nvPr>
        </p:nvGraphicFramePr>
        <p:xfrm>
          <a:off x="991321" y="4085406"/>
          <a:ext cx="866775" cy="382587"/>
        </p:xfrm>
        <a:graphic>
          <a:graphicData uri="http://schemas.openxmlformats.org/presentationml/2006/ole">
            <mc:AlternateContent xmlns:mc="http://schemas.openxmlformats.org/markup-compatibility/2006">
              <mc:Choice xmlns:v="urn:schemas-microsoft-com:vml" Requires="v">
                <p:oleObj spid="_x0000_s39173" name="数式" r:id="rId11" imgW="545760" imgH="241200" progId="Equation.3">
                  <p:embed/>
                </p:oleObj>
              </mc:Choice>
              <mc:Fallback>
                <p:oleObj name="数式" r:id="rId11" imgW="545760" imgH="24120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1321" y="4085406"/>
                        <a:ext cx="866775" cy="382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7" name="Object 17"/>
          <p:cNvGraphicFramePr>
            <a:graphicFrameLocks noChangeAspect="1"/>
          </p:cNvGraphicFramePr>
          <p:nvPr>
            <p:extLst/>
          </p:nvPr>
        </p:nvGraphicFramePr>
        <p:xfrm>
          <a:off x="3003421" y="4104912"/>
          <a:ext cx="725488" cy="361950"/>
        </p:xfrm>
        <a:graphic>
          <a:graphicData uri="http://schemas.openxmlformats.org/presentationml/2006/ole">
            <mc:AlternateContent xmlns:mc="http://schemas.openxmlformats.org/markup-compatibility/2006">
              <mc:Choice xmlns:v="urn:schemas-microsoft-com:vml" Requires="v">
                <p:oleObj spid="_x0000_s39174" name="数式" r:id="rId12" imgW="457200" imgH="228600" progId="Equation.3">
                  <p:embed/>
                </p:oleObj>
              </mc:Choice>
              <mc:Fallback>
                <p:oleObj name="数式" r:id="rId12" imgW="457200" imgH="22860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3421" y="4104912"/>
                        <a:ext cx="725488"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8" name="Object 17"/>
          <p:cNvGraphicFramePr>
            <a:graphicFrameLocks noChangeAspect="1"/>
          </p:cNvGraphicFramePr>
          <p:nvPr>
            <p:extLst/>
          </p:nvPr>
        </p:nvGraphicFramePr>
        <p:xfrm>
          <a:off x="1079557" y="4440743"/>
          <a:ext cx="725488" cy="361950"/>
        </p:xfrm>
        <a:graphic>
          <a:graphicData uri="http://schemas.openxmlformats.org/presentationml/2006/ole">
            <mc:AlternateContent xmlns:mc="http://schemas.openxmlformats.org/markup-compatibility/2006">
              <mc:Choice xmlns:v="urn:schemas-microsoft-com:vml" Requires="v">
                <p:oleObj spid="_x0000_s39175" name="数式" r:id="rId13" imgW="457200" imgH="228600" progId="Equation.3">
                  <p:embed/>
                </p:oleObj>
              </mc:Choice>
              <mc:Fallback>
                <p:oleObj name="数式" r:id="rId13" imgW="457200" imgH="22860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57" y="4440743"/>
                        <a:ext cx="725488"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9" name="Object 18"/>
          <p:cNvGraphicFramePr>
            <a:graphicFrameLocks noChangeAspect="1"/>
          </p:cNvGraphicFramePr>
          <p:nvPr>
            <p:extLst/>
          </p:nvPr>
        </p:nvGraphicFramePr>
        <p:xfrm>
          <a:off x="4085780" y="5120476"/>
          <a:ext cx="725488" cy="382588"/>
        </p:xfrm>
        <a:graphic>
          <a:graphicData uri="http://schemas.openxmlformats.org/presentationml/2006/ole">
            <mc:AlternateContent xmlns:mc="http://schemas.openxmlformats.org/markup-compatibility/2006">
              <mc:Choice xmlns:v="urn:schemas-microsoft-com:vml" Requires="v">
                <p:oleObj spid="_x0000_s39176" name="数式" r:id="rId14" imgW="457200" imgH="241200" progId="Equation.3">
                  <p:embed/>
                </p:oleObj>
              </mc:Choice>
              <mc:Fallback>
                <p:oleObj name="数式" r:id="rId14" imgW="457200" imgH="24120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85780" y="5120476"/>
                        <a:ext cx="725488" cy="38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0" name="Object 18"/>
          <p:cNvGraphicFramePr>
            <a:graphicFrameLocks noChangeAspect="1"/>
          </p:cNvGraphicFramePr>
          <p:nvPr>
            <p:extLst/>
          </p:nvPr>
        </p:nvGraphicFramePr>
        <p:xfrm>
          <a:off x="2889440" y="5477192"/>
          <a:ext cx="725488" cy="382588"/>
        </p:xfrm>
        <a:graphic>
          <a:graphicData uri="http://schemas.openxmlformats.org/presentationml/2006/ole">
            <mc:AlternateContent xmlns:mc="http://schemas.openxmlformats.org/markup-compatibility/2006">
              <mc:Choice xmlns:v="urn:schemas-microsoft-com:vml" Requires="v">
                <p:oleObj spid="_x0000_s39177" name="数式" r:id="rId15" imgW="457200" imgH="241200" progId="Equation.3">
                  <p:embed/>
                </p:oleObj>
              </mc:Choice>
              <mc:Fallback>
                <p:oleObj name="数式" r:id="rId15" imgW="457200" imgH="24120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440" y="5477192"/>
                        <a:ext cx="725488" cy="38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 name="Object 20"/>
          <p:cNvGraphicFramePr>
            <a:graphicFrameLocks noChangeAspect="1"/>
          </p:cNvGraphicFramePr>
          <p:nvPr>
            <p:extLst/>
          </p:nvPr>
        </p:nvGraphicFramePr>
        <p:xfrm>
          <a:off x="3955459" y="5475237"/>
          <a:ext cx="865188" cy="361950"/>
        </p:xfrm>
        <a:graphic>
          <a:graphicData uri="http://schemas.openxmlformats.org/presentationml/2006/ole">
            <mc:AlternateContent xmlns:mc="http://schemas.openxmlformats.org/markup-compatibility/2006">
              <mc:Choice xmlns:v="urn:schemas-microsoft-com:vml" Requires="v">
                <p:oleObj spid="_x0000_s39178" name="数式" r:id="rId16" imgW="545760" imgH="228600" progId="Equation.3">
                  <p:embed/>
                </p:oleObj>
              </mc:Choice>
              <mc:Fallback>
                <p:oleObj name="数式" r:id="rId16" imgW="545760" imgH="22860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459" y="5475237"/>
                        <a:ext cx="865188"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2" name="Rectangle 46"/>
          <p:cNvSpPr>
            <a:spLocks noChangeArrowheads="1"/>
          </p:cNvSpPr>
          <p:nvPr/>
        </p:nvSpPr>
        <p:spPr bwMode="auto">
          <a:xfrm>
            <a:off x="724277" y="5516171"/>
            <a:ext cx="261610" cy="276999"/>
          </a:xfrm>
          <a:prstGeom prst="rect">
            <a:avLst/>
          </a:prstGeom>
          <a:noFill/>
          <a:ln w="9525">
            <a:noFill/>
            <a:miter lim="800000"/>
            <a:headEnd/>
            <a:tailEnd/>
          </a:ln>
          <a:effectLst/>
        </p:spPr>
        <p:txBody>
          <a:bodyPr wrap="none">
            <a:spAutoFit/>
          </a:bodyPr>
          <a:lstStyle/>
          <a:p>
            <a:pPr algn="ctr"/>
            <a:r>
              <a:rPr lang="en-US" altLang="ja-JP" sz="1800" baseline="30000" dirty="0">
                <a:solidFill>
                  <a:srgbClr val="000000"/>
                </a:solidFill>
                <a:latin typeface="Times New Roman" pitchFamily="18" charset="0"/>
                <a:ea typeface="ＭＳ Ｐゴシック" pitchFamily="50" charset="-128"/>
              </a:rPr>
              <a:t>†</a:t>
            </a:r>
          </a:p>
        </p:txBody>
      </p:sp>
      <p:sp>
        <p:nvSpPr>
          <p:cNvPr id="63" name="Text Box 4"/>
          <p:cNvSpPr txBox="1">
            <a:spLocks noChangeArrowheads="1"/>
          </p:cNvSpPr>
          <p:nvPr/>
        </p:nvSpPr>
        <p:spPr bwMode="auto">
          <a:xfrm>
            <a:off x="8631" y="5775650"/>
            <a:ext cx="9141406" cy="707886"/>
          </a:xfrm>
          <a:prstGeom prst="rect">
            <a:avLst/>
          </a:prstGeom>
          <a:noFill/>
          <a:ln w="9525">
            <a:noFill/>
            <a:miter lim="800000"/>
            <a:headEnd/>
            <a:tailEnd/>
          </a:ln>
          <a:effectLst/>
        </p:spPr>
        <p:txBody>
          <a:bodyPr wrap="square">
            <a:spAutoFit/>
          </a:bodyPr>
          <a:lstStyle/>
          <a:p>
            <a:r>
              <a:rPr lang="ja-JP" altLang="en-US" sz="2000" dirty="0" smtClean="0">
                <a:solidFill>
                  <a:srgbClr val="000000"/>
                </a:solidFill>
                <a:latin typeface="Symbol" pitchFamily="18" charset="2"/>
                <a:ea typeface="ＭＳ Ｐゴシック" charset="-128"/>
              </a:rPr>
              <a:t>ここで</a:t>
            </a:r>
            <a:r>
              <a:rPr lang="en-US" altLang="ja-JP" sz="2000" dirty="0" smtClean="0">
                <a:solidFill>
                  <a:srgbClr val="000000"/>
                </a:solidFill>
                <a:latin typeface="Symbol" pitchFamily="18" charset="2"/>
                <a:ea typeface="ＭＳ Ｐゴシック" charset="-128"/>
              </a:rPr>
              <a:t>F(</a:t>
            </a:r>
            <a:r>
              <a:rPr lang="en-US" altLang="ja-JP" sz="2000" i="1" dirty="0" err="1" smtClean="0">
                <a:solidFill>
                  <a:srgbClr val="000000"/>
                </a:solidFill>
                <a:latin typeface="Times New Roman" pitchFamily="18" charset="0"/>
                <a:ea typeface="ＭＳ Ｐゴシック" charset="-128"/>
              </a:rPr>
              <a:t>z</a:t>
            </a:r>
            <a:r>
              <a:rPr lang="en-US" altLang="ja-JP" sz="2000" i="1" baseline="-25000" dirty="0" err="1" smtClean="0">
                <a:solidFill>
                  <a:srgbClr val="000000"/>
                </a:solidFill>
                <a:latin typeface="Times New Roman" pitchFamily="18" charset="0"/>
                <a:ea typeface="ＭＳ Ｐゴシック" charset="-128"/>
              </a:rPr>
              <a:t>k</a:t>
            </a:r>
            <a:r>
              <a:rPr lang="en-US" altLang="ja-JP" sz="2000" dirty="0" smtClean="0">
                <a:solidFill>
                  <a:srgbClr val="000000"/>
                </a:solidFill>
                <a:latin typeface="Symbol" pitchFamily="18" charset="2"/>
                <a:ea typeface="ＭＳ Ｐゴシック" charset="-128"/>
              </a:rPr>
              <a:t>)</a:t>
            </a:r>
            <a:r>
              <a:rPr lang="ja-JP" altLang="en-US" sz="2000" dirty="0" smtClean="0">
                <a:solidFill>
                  <a:srgbClr val="000000"/>
                </a:solidFill>
                <a:latin typeface="Symbol" pitchFamily="18" charset="2"/>
                <a:ea typeface="ＭＳ Ｐゴシック" charset="-128"/>
              </a:rPr>
              <a:t>は、</a:t>
            </a:r>
            <a:r>
              <a:rPr lang="en-US" altLang="ja-JP" sz="2000" i="1" dirty="0" smtClean="0">
                <a:solidFill>
                  <a:srgbClr val="000000"/>
                </a:solidFill>
                <a:latin typeface="Times New Roman" pitchFamily="18" charset="0"/>
                <a:ea typeface="ＭＳ Ｐゴシック" charset="-128"/>
              </a:rPr>
              <a:t>N</a:t>
            </a:r>
            <a:r>
              <a:rPr lang="ja-JP" altLang="en-US" sz="2000" dirty="0" smtClean="0">
                <a:solidFill>
                  <a:srgbClr val="000000"/>
                </a:solidFill>
                <a:ea typeface="ＭＳ Ｐゴシック" charset="-128"/>
              </a:rPr>
              <a:t>列の列ベクトルで、それらの要素は</a:t>
            </a:r>
            <a:r>
              <a:rPr lang="en-US" altLang="ja-JP" sz="2000" i="1" dirty="0">
                <a:solidFill>
                  <a:srgbClr val="000000"/>
                </a:solidFill>
                <a:latin typeface="Times New Roman" pitchFamily="18" charset="0"/>
                <a:ea typeface="ＭＳ Ｐゴシック" charset="-128"/>
              </a:rPr>
              <a:t>z</a:t>
            </a:r>
            <a:r>
              <a:rPr lang="en-US" altLang="ja-JP" sz="2000" dirty="0">
                <a:solidFill>
                  <a:srgbClr val="000000"/>
                </a:solidFill>
                <a:latin typeface="Times New Roman" pitchFamily="18" charset="0"/>
                <a:ea typeface="ＭＳ Ｐゴシック" charset="-128"/>
              </a:rPr>
              <a:t>=</a:t>
            </a:r>
            <a:r>
              <a:rPr lang="en-US" altLang="ja-JP" sz="2000" i="1" dirty="0" err="1">
                <a:solidFill>
                  <a:srgbClr val="000000"/>
                </a:solidFill>
                <a:latin typeface="Times New Roman" pitchFamily="18" charset="0"/>
                <a:ea typeface="ＭＳ Ｐゴシック" charset="-128"/>
              </a:rPr>
              <a:t>z</a:t>
            </a:r>
            <a:r>
              <a:rPr lang="en-US" altLang="ja-JP" sz="2000" i="1" baseline="-25000" dirty="0" err="1">
                <a:solidFill>
                  <a:srgbClr val="000000"/>
                </a:solidFill>
                <a:latin typeface="Times New Roman" pitchFamily="18" charset="0"/>
                <a:ea typeface="ＭＳ Ｐゴシック" charset="-128"/>
              </a:rPr>
              <a:t>k</a:t>
            </a:r>
            <a:r>
              <a:rPr lang="en-US" altLang="ja-JP" sz="2000" i="1" baseline="-25000" dirty="0">
                <a:solidFill>
                  <a:srgbClr val="000000"/>
                </a:solidFill>
                <a:latin typeface="Times New Roman" pitchFamily="18" charset="0"/>
                <a:ea typeface="ＭＳ Ｐゴシック" charset="-128"/>
              </a:rPr>
              <a:t> </a:t>
            </a:r>
            <a:r>
              <a:rPr lang="ja-JP" altLang="en-US" sz="2000" dirty="0" smtClean="0">
                <a:solidFill>
                  <a:srgbClr val="000000"/>
                </a:solidFill>
                <a:ea typeface="ＭＳ Ｐゴシック" charset="-128"/>
              </a:rPr>
              <a:t>面</a:t>
            </a:r>
            <a:r>
              <a:rPr lang="en-US" altLang="ja-JP" sz="2000" dirty="0" smtClean="0">
                <a:solidFill>
                  <a:srgbClr val="000000"/>
                </a:solidFill>
                <a:ea typeface="ＭＳ Ｐゴシック" charset="-128"/>
              </a:rPr>
              <a:t>(</a:t>
            </a:r>
            <a:r>
              <a:rPr lang="en-US" altLang="ja-JP" sz="2000" i="1" dirty="0" err="1">
                <a:solidFill>
                  <a:srgbClr val="000000"/>
                </a:solidFill>
                <a:latin typeface="Times New Roman" pitchFamily="18" charset="0"/>
                <a:ea typeface="ＭＳ Ｐゴシック" charset="-128"/>
              </a:rPr>
              <a:t>xy</a:t>
            </a:r>
            <a:r>
              <a:rPr lang="en-US" altLang="ja-JP" sz="2000" dirty="0">
                <a:solidFill>
                  <a:srgbClr val="000000"/>
                </a:solidFill>
                <a:ea typeface="ＭＳ Ｐゴシック" charset="-128"/>
              </a:rPr>
              <a:t> </a:t>
            </a:r>
            <a:r>
              <a:rPr lang="ja-JP" altLang="en-US" sz="2000" dirty="0">
                <a:solidFill>
                  <a:srgbClr val="000000"/>
                </a:solidFill>
                <a:ea typeface="ＭＳ Ｐゴシック" charset="-128"/>
              </a:rPr>
              <a:t>面</a:t>
            </a:r>
            <a:r>
              <a:rPr lang="en-US" altLang="ja-JP" sz="2000" dirty="0" smtClean="0">
                <a:solidFill>
                  <a:srgbClr val="000000"/>
                </a:solidFill>
                <a:ea typeface="ＭＳ Ｐゴシック" charset="-128"/>
              </a:rPr>
              <a:t>)</a:t>
            </a:r>
            <a:r>
              <a:rPr lang="ja-JP" altLang="en-US" sz="2000" dirty="0" err="1" smtClean="0">
                <a:solidFill>
                  <a:srgbClr val="000000"/>
                </a:solidFill>
                <a:ea typeface="ＭＳ Ｐゴシック" charset="-128"/>
              </a:rPr>
              <a:t>での</a:t>
            </a:r>
            <a:r>
              <a:rPr lang="ja-JP" altLang="en-US" sz="2000" dirty="0" smtClean="0">
                <a:solidFill>
                  <a:srgbClr val="000000"/>
                </a:solidFill>
                <a:ea typeface="ＭＳ Ｐゴシック" charset="-128"/>
              </a:rPr>
              <a:t>波動関数の値</a:t>
            </a:r>
            <a:r>
              <a:rPr lang="en-US" altLang="ja-JP" sz="2000" i="1" dirty="0" smtClean="0">
                <a:solidFill>
                  <a:srgbClr val="000000"/>
                </a:solidFill>
                <a:latin typeface="Symbol" pitchFamily="18" charset="2"/>
                <a:ea typeface="ＭＳ Ｐゴシック" charset="-128"/>
              </a:rPr>
              <a:t>f </a:t>
            </a:r>
            <a:r>
              <a:rPr lang="en-US" altLang="ja-JP" sz="2000" dirty="0">
                <a:solidFill>
                  <a:srgbClr val="000000"/>
                </a:solidFill>
                <a:latin typeface="Times New Roman" pitchFamily="18" charset="0"/>
                <a:ea typeface="ＭＳ Ｐゴシック" charset="-128"/>
              </a:rPr>
              <a:t>(</a:t>
            </a:r>
            <a:r>
              <a:rPr lang="en-US" altLang="ja-JP" sz="2000" i="1" dirty="0">
                <a:solidFill>
                  <a:srgbClr val="000000"/>
                </a:solidFill>
                <a:latin typeface="Times New Roman" pitchFamily="18" charset="0"/>
                <a:ea typeface="ＭＳ Ｐゴシック" charset="-128"/>
              </a:rPr>
              <a:t>r</a:t>
            </a:r>
            <a:r>
              <a:rPr lang="en-US" altLang="ja-JP" sz="2000" i="1" baseline="-25000" dirty="0">
                <a:solidFill>
                  <a:srgbClr val="000000"/>
                </a:solidFill>
                <a:latin typeface="Times New Roman" pitchFamily="18" charset="0"/>
                <a:ea typeface="ＭＳ Ｐゴシック" charset="-128"/>
              </a:rPr>
              <a:t>//</a:t>
            </a:r>
            <a:r>
              <a:rPr lang="en-US" altLang="ja-JP" sz="2000" dirty="0">
                <a:solidFill>
                  <a:srgbClr val="000000"/>
                </a:solidFill>
                <a:latin typeface="Times New Roman" pitchFamily="18" charset="0"/>
                <a:ea typeface="ＭＳ Ｐゴシック" charset="-128"/>
              </a:rPr>
              <a:t>,</a:t>
            </a:r>
            <a:r>
              <a:rPr lang="en-US" altLang="ja-JP" sz="2000" i="1" dirty="0" err="1">
                <a:solidFill>
                  <a:srgbClr val="000000"/>
                </a:solidFill>
                <a:latin typeface="Times New Roman" pitchFamily="18" charset="0"/>
                <a:ea typeface="ＭＳ Ｐゴシック" charset="-128"/>
              </a:rPr>
              <a:t>z</a:t>
            </a:r>
            <a:r>
              <a:rPr lang="en-US" altLang="ja-JP" sz="2000" i="1" baseline="-25000" dirty="0" err="1">
                <a:solidFill>
                  <a:srgbClr val="000000"/>
                </a:solidFill>
                <a:latin typeface="Times New Roman" pitchFamily="18" charset="0"/>
                <a:ea typeface="ＭＳ Ｐゴシック" charset="-128"/>
              </a:rPr>
              <a:t>k</a:t>
            </a:r>
            <a:r>
              <a:rPr lang="en-US" altLang="ja-JP" sz="2000" dirty="0" smtClean="0">
                <a:solidFill>
                  <a:srgbClr val="000000"/>
                </a:solidFill>
                <a:latin typeface="Times New Roman" pitchFamily="18" charset="0"/>
                <a:ea typeface="ＭＳ Ｐゴシック" charset="-128"/>
              </a:rPr>
              <a:t>)</a:t>
            </a:r>
            <a:r>
              <a:rPr lang="ja-JP" altLang="en-US" sz="2000" dirty="0" smtClean="0">
                <a:solidFill>
                  <a:srgbClr val="000000"/>
                </a:solidFill>
                <a:latin typeface="Times New Roman" pitchFamily="18" charset="0"/>
                <a:ea typeface="ＭＳ Ｐゴシック" charset="-128"/>
              </a:rPr>
              <a:t>で定義される。</a:t>
            </a:r>
            <a:r>
              <a:rPr lang="en-US" altLang="ja-JP" sz="2000" dirty="0" smtClean="0">
                <a:solidFill>
                  <a:srgbClr val="000000"/>
                </a:solidFill>
                <a:ea typeface="ＭＳ Ｐゴシック" charset="-128"/>
              </a:rPr>
              <a:t>(</a:t>
            </a:r>
            <a:r>
              <a:rPr lang="en-US" altLang="ja-JP" sz="2000" i="1" dirty="0" smtClean="0">
                <a:solidFill>
                  <a:srgbClr val="000000"/>
                </a:solidFill>
                <a:latin typeface="Times New Roman" pitchFamily="18" charset="0"/>
                <a:ea typeface="ＭＳ Ｐゴシック" charset="-128"/>
              </a:rPr>
              <a:t>N</a:t>
            </a:r>
            <a:r>
              <a:rPr lang="ja-JP" altLang="en-US" sz="2000" dirty="0" smtClean="0">
                <a:solidFill>
                  <a:srgbClr val="000000"/>
                </a:solidFill>
                <a:latin typeface="Times New Roman" pitchFamily="18" charset="0"/>
                <a:ea typeface="ＭＳ Ｐゴシック" charset="-128"/>
              </a:rPr>
              <a:t>は</a:t>
            </a:r>
            <a:r>
              <a:rPr lang="en-US" altLang="ja-JP" sz="2000" i="1" dirty="0" err="1" smtClean="0">
                <a:solidFill>
                  <a:srgbClr val="000000"/>
                </a:solidFill>
                <a:latin typeface="Times New Roman" pitchFamily="18" charset="0"/>
                <a:ea typeface="ＭＳ Ｐゴシック" charset="-128"/>
              </a:rPr>
              <a:t>xy</a:t>
            </a:r>
            <a:r>
              <a:rPr lang="en-US" altLang="ja-JP" sz="2000" dirty="0" smtClean="0">
                <a:solidFill>
                  <a:srgbClr val="000000"/>
                </a:solidFill>
                <a:latin typeface="Times New Roman" pitchFamily="18" charset="0"/>
                <a:ea typeface="ＭＳ Ｐゴシック" charset="-128"/>
              </a:rPr>
              <a:t> </a:t>
            </a:r>
            <a:r>
              <a:rPr lang="ja-JP" altLang="en-US" sz="2000" dirty="0" smtClean="0">
                <a:solidFill>
                  <a:srgbClr val="000000"/>
                </a:solidFill>
                <a:latin typeface="Times New Roman" pitchFamily="18" charset="0"/>
                <a:ea typeface="ＭＳ Ｐゴシック" charset="-128"/>
              </a:rPr>
              <a:t>面上でのグリッド数</a:t>
            </a:r>
            <a:r>
              <a:rPr lang="en-US" altLang="ja-JP" sz="2000" i="1" dirty="0" err="1" smtClean="0">
                <a:solidFill>
                  <a:srgbClr val="000000"/>
                </a:solidFill>
                <a:latin typeface="Times New Roman" pitchFamily="18" charset="0"/>
                <a:ea typeface="ＭＳ Ｐゴシック" charset="-128"/>
              </a:rPr>
              <a:t>Nx</a:t>
            </a:r>
            <a:r>
              <a:rPr lang="en-US" altLang="ja-JP" sz="2000" dirty="0" err="1" smtClean="0">
                <a:solidFill>
                  <a:srgbClr val="000000"/>
                </a:solidFill>
                <a:latin typeface="Times New Roman" pitchFamily="18" charset="0"/>
                <a:ea typeface="ＭＳ Ｐゴシック" charset="-128"/>
              </a:rPr>
              <a:t>×</a:t>
            </a:r>
            <a:r>
              <a:rPr lang="en-US" altLang="ja-JP" sz="2000" i="1" dirty="0" err="1" smtClean="0">
                <a:solidFill>
                  <a:srgbClr val="000000"/>
                </a:solidFill>
                <a:latin typeface="Times New Roman" pitchFamily="18" charset="0"/>
                <a:ea typeface="ＭＳ Ｐゴシック" charset="-128"/>
              </a:rPr>
              <a:t>Ny</a:t>
            </a:r>
            <a:r>
              <a:rPr lang="ja-JP" altLang="en-US" sz="2000" dirty="0" err="1" smtClean="0">
                <a:solidFill>
                  <a:srgbClr val="000000"/>
                </a:solidFill>
                <a:ea typeface="ＭＳ Ｐゴシック" charset="-128"/>
              </a:rPr>
              <a:t>。</a:t>
            </a:r>
            <a:r>
              <a:rPr lang="en-US" altLang="ja-JP" sz="2000" dirty="0" smtClean="0">
                <a:solidFill>
                  <a:srgbClr val="000000"/>
                </a:solidFill>
                <a:ea typeface="ＭＳ Ｐゴシック" charset="-128"/>
              </a:rPr>
              <a:t>)</a:t>
            </a:r>
            <a:endParaRPr lang="en-US" altLang="ja-JP" sz="2000" dirty="0">
              <a:solidFill>
                <a:srgbClr val="000000"/>
              </a:solidFill>
              <a:ea typeface="ＭＳ Ｐゴシック" charset="-128"/>
            </a:endParaRPr>
          </a:p>
        </p:txBody>
      </p:sp>
      <p:graphicFrame>
        <p:nvGraphicFramePr>
          <p:cNvPr id="65" name="Object 24"/>
          <p:cNvGraphicFramePr>
            <a:graphicFrameLocks noChangeAspect="1"/>
          </p:cNvGraphicFramePr>
          <p:nvPr>
            <p:extLst/>
          </p:nvPr>
        </p:nvGraphicFramePr>
        <p:xfrm>
          <a:off x="724277" y="6449024"/>
          <a:ext cx="5813425" cy="403225"/>
        </p:xfrm>
        <a:graphic>
          <a:graphicData uri="http://schemas.openxmlformats.org/presentationml/2006/ole">
            <mc:AlternateContent xmlns:mc="http://schemas.openxmlformats.org/markup-compatibility/2006">
              <mc:Choice xmlns:v="urn:schemas-microsoft-com:vml" Requires="v">
                <p:oleObj spid="_x0000_s39179" name="数式" r:id="rId17" imgW="5829120" imgH="406080" progId="Equation.3">
                  <p:embed/>
                </p:oleObj>
              </mc:Choice>
              <mc:Fallback>
                <p:oleObj name="数式" r:id="rId17" imgW="5829120" imgH="406080" progId="Equation.3">
                  <p:embed/>
                  <p:pic>
                    <p:nvPicPr>
                      <p:cNvPr id="0" name=""/>
                      <p:cNvPicPr>
                        <a:picLocks noChangeAspect="1" noChangeArrowheads="1"/>
                      </p:cNvPicPr>
                      <p:nvPr/>
                    </p:nvPicPr>
                    <p:blipFill>
                      <a:blip r:embed="rId3"/>
                      <a:srcRect/>
                      <a:stretch>
                        <a:fillRect/>
                      </a:stretch>
                    </p:blipFill>
                    <p:spPr bwMode="auto">
                      <a:xfrm>
                        <a:off x="724277" y="6449024"/>
                        <a:ext cx="5813425" cy="403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7" name="Text Box 33"/>
          <p:cNvSpPr txBox="1">
            <a:spLocks noChangeArrowheads="1"/>
          </p:cNvSpPr>
          <p:nvPr/>
        </p:nvSpPr>
        <p:spPr bwMode="auto">
          <a:xfrm>
            <a:off x="6103254" y="4727665"/>
            <a:ext cx="482825" cy="400110"/>
          </a:xfrm>
          <a:prstGeom prst="rect">
            <a:avLst/>
          </a:prstGeom>
          <a:noFill/>
          <a:ln w="9525">
            <a:noFill/>
            <a:miter lim="800000"/>
            <a:headEnd/>
            <a:tailEnd/>
          </a:ln>
          <a:effectLst/>
        </p:spPr>
        <p:txBody>
          <a:bodyPr wrap="none">
            <a:spAutoFit/>
          </a:bodyPr>
          <a:lstStyle/>
          <a:p>
            <a:pPr algn="ctr"/>
            <a:r>
              <a:rPr lang="en-US" altLang="ja-JP" sz="2000" dirty="0" smtClean="0">
                <a:solidFill>
                  <a:srgbClr val="000000"/>
                </a:solidFill>
                <a:latin typeface="Times New Roman" pitchFamily="18" charset="0"/>
                <a:ea typeface="ＭＳ Ｐゴシック" charset="-128"/>
              </a:rPr>
              <a:t>(1)</a:t>
            </a:r>
            <a:endParaRPr lang="en-US" altLang="ja-JP" sz="2000" dirty="0">
              <a:solidFill>
                <a:srgbClr val="000000"/>
              </a:solidFill>
              <a:latin typeface="Times New Roman" pitchFamily="18" charset="0"/>
              <a:ea typeface="ＭＳ Ｐゴシック" charset="-128"/>
            </a:endParaRPr>
          </a:p>
        </p:txBody>
      </p:sp>
    </p:spTree>
    <p:extLst>
      <p:ext uri="{BB962C8B-B14F-4D97-AF65-F5344CB8AC3E}">
        <p14:creationId xmlns:p14="http://schemas.microsoft.com/office/powerpoint/2010/main" val="3020594627"/>
      </p:ext>
    </p:extLst>
  </p:cSld>
  <p:clrMapOvr>
    <a:masterClrMapping/>
  </p:clrMapOvr>
  <p:transition advTm="157676"/>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bwMode="auto">
          <a:xfrm>
            <a:off x="5670361" y="6537603"/>
            <a:ext cx="3020302" cy="330125"/>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endParaRPr lang="ja-JP" altLang="en-US" sz="1800" smtClean="0">
              <a:solidFill>
                <a:srgbClr val="000000"/>
              </a:solidFill>
              <a:ea typeface="ＭＳ Ｐゴシック" pitchFamily="50" charset="-128"/>
            </a:endParaRPr>
          </a:p>
        </p:txBody>
      </p:sp>
      <p:sp>
        <p:nvSpPr>
          <p:cNvPr id="515079" name="Text Box 7"/>
          <p:cNvSpPr txBox="1">
            <a:spLocks noChangeArrowheads="1"/>
          </p:cNvSpPr>
          <p:nvPr/>
        </p:nvSpPr>
        <p:spPr bwMode="auto">
          <a:xfrm>
            <a:off x="-15876" y="604801"/>
            <a:ext cx="9159876" cy="400110"/>
          </a:xfrm>
          <a:prstGeom prst="rect">
            <a:avLst/>
          </a:prstGeom>
          <a:noFill/>
          <a:ln w="9525">
            <a:noFill/>
            <a:miter lim="800000"/>
            <a:headEnd/>
            <a:tailEnd/>
          </a:ln>
          <a:effectLst/>
        </p:spPr>
        <p:txBody>
          <a:bodyPr wrap="square">
            <a:spAutoFit/>
          </a:bodyPr>
          <a:lstStyle/>
          <a:p>
            <a:r>
              <a:rPr lang="en-US" altLang="ja-JP" sz="2000" i="1" dirty="0">
                <a:solidFill>
                  <a:srgbClr val="000000"/>
                </a:solidFill>
                <a:latin typeface="Times New Roman" panose="02020603050405020304" pitchFamily="18" charset="0"/>
                <a:ea typeface="ＭＳ Ｐゴシック" charset="-128"/>
                <a:cs typeface="Times New Roman" panose="02020603050405020304" pitchFamily="18" charset="0"/>
              </a:rPr>
              <a:t>M</a:t>
            </a:r>
            <a:r>
              <a:rPr lang="ja-JP" altLang="en-US" sz="2000" dirty="0">
                <a:solidFill>
                  <a:srgbClr val="000000"/>
                </a:solidFill>
                <a:latin typeface="Arial" pitchFamily="34" charset="0"/>
                <a:ea typeface="ＭＳ Ｐゴシック" charset="-128"/>
              </a:rPr>
              <a:t>番目の電極領域</a:t>
            </a:r>
            <a:r>
              <a:rPr lang="en-US" altLang="ja-JP" sz="2000" dirty="0">
                <a:solidFill>
                  <a:srgbClr val="000000"/>
                </a:solidFill>
                <a:latin typeface="Times New Roman" pitchFamily="18" charset="0"/>
                <a:ea typeface="ＭＳ Ｐゴシック" charset="-128"/>
              </a:rPr>
              <a:t>( </a:t>
            </a:r>
            <a:r>
              <a:rPr lang="en-US" altLang="ja-JP" sz="2000" i="1" dirty="0">
                <a:solidFill>
                  <a:srgbClr val="000000"/>
                </a:solidFill>
                <a:latin typeface="Times New Roman" pitchFamily="18" charset="0"/>
                <a:ea typeface="ＭＳ Ｐゴシック" charset="-128"/>
              </a:rPr>
              <a:t>z=1</a:t>
            </a:r>
            <a:r>
              <a:rPr lang="en-US" altLang="ja-JP" sz="2000" dirty="0">
                <a:solidFill>
                  <a:srgbClr val="000000"/>
                </a:solidFill>
                <a:latin typeface="Times New Roman" pitchFamily="18" charset="0"/>
                <a:ea typeface="ＭＳ Ｐゴシック" charset="-128"/>
              </a:rPr>
              <a:t> </a:t>
            </a:r>
            <a:r>
              <a:rPr lang="ja-JP" altLang="en-US" sz="2000" dirty="0">
                <a:solidFill>
                  <a:srgbClr val="000000"/>
                </a:solidFill>
                <a:latin typeface="Times New Roman" pitchFamily="18" charset="0"/>
                <a:ea typeface="ＭＳ Ｐゴシック" charset="-128"/>
              </a:rPr>
              <a:t>～ </a:t>
            </a:r>
            <a:r>
              <a:rPr lang="en-US" altLang="ja-JP" sz="2000" i="1" dirty="0">
                <a:solidFill>
                  <a:srgbClr val="000000"/>
                </a:solidFill>
                <a:latin typeface="Times New Roman" pitchFamily="18" charset="0"/>
                <a:ea typeface="ＭＳ Ｐゴシック" charset="-128"/>
              </a:rPr>
              <a:t>m </a:t>
            </a:r>
            <a:r>
              <a:rPr lang="en-US" altLang="ja-JP" sz="2000" dirty="0">
                <a:solidFill>
                  <a:srgbClr val="000000"/>
                </a:solidFill>
                <a:latin typeface="Times New Roman" pitchFamily="18" charset="0"/>
                <a:ea typeface="ＭＳ Ｐゴシック" charset="-128"/>
              </a:rPr>
              <a:t>)</a:t>
            </a:r>
            <a:r>
              <a:rPr lang="ja-JP" altLang="en-US" sz="2000" dirty="0">
                <a:solidFill>
                  <a:srgbClr val="000000"/>
                </a:solidFill>
                <a:latin typeface="Arial" pitchFamily="34" charset="0"/>
                <a:ea typeface="ＭＳ Ｐゴシック" charset="-128"/>
              </a:rPr>
              <a:t>でのは、次のように記述される。</a:t>
            </a:r>
            <a:endParaRPr lang="en-US" altLang="ja-JP" sz="2000" dirty="0">
              <a:solidFill>
                <a:srgbClr val="000000"/>
              </a:solidFill>
              <a:latin typeface="Arial" pitchFamily="34" charset="0"/>
              <a:ea typeface="ＭＳ Ｐゴシック" charset="-128"/>
            </a:endParaRPr>
          </a:p>
        </p:txBody>
      </p:sp>
      <p:graphicFrame>
        <p:nvGraphicFramePr>
          <p:cNvPr id="515086" name="Object 14"/>
          <p:cNvGraphicFramePr>
            <a:graphicFrameLocks noChangeAspect="1"/>
          </p:cNvGraphicFramePr>
          <p:nvPr>
            <p:extLst/>
          </p:nvPr>
        </p:nvGraphicFramePr>
        <p:xfrm>
          <a:off x="763588" y="2676525"/>
          <a:ext cx="8039100" cy="2095500"/>
        </p:xfrm>
        <a:graphic>
          <a:graphicData uri="http://schemas.openxmlformats.org/presentationml/2006/ole">
            <mc:AlternateContent xmlns:mc="http://schemas.openxmlformats.org/markup-compatibility/2006">
              <mc:Choice xmlns:v="urn:schemas-microsoft-com:vml" Requires="v">
                <p:oleObj spid="_x0000_s40352" name="数式" r:id="rId4" imgW="5359320" imgH="1396800" progId="Equation.3">
                  <p:embed/>
                </p:oleObj>
              </mc:Choice>
              <mc:Fallback>
                <p:oleObj name="数式" r:id="rId4" imgW="5359320" imgH="1396800" progId="Equation.3">
                  <p:embed/>
                  <p:pic>
                    <p:nvPicPr>
                      <p:cNvPr id="0" name=""/>
                      <p:cNvPicPr>
                        <a:picLocks noChangeAspect="1" noChangeArrowheads="1"/>
                      </p:cNvPicPr>
                      <p:nvPr/>
                    </p:nvPicPr>
                    <p:blipFill>
                      <a:blip r:embed="rId5"/>
                      <a:srcRect/>
                      <a:stretch>
                        <a:fillRect/>
                      </a:stretch>
                    </p:blipFill>
                    <p:spPr bwMode="auto">
                      <a:xfrm>
                        <a:off x="763588" y="2676525"/>
                        <a:ext cx="8039100" cy="2095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5116" name="AutoShape 44"/>
          <p:cNvSpPr>
            <a:spLocks/>
          </p:cNvSpPr>
          <p:nvPr/>
        </p:nvSpPr>
        <p:spPr bwMode="auto">
          <a:xfrm>
            <a:off x="4690659" y="922997"/>
            <a:ext cx="165100" cy="1739900"/>
          </a:xfrm>
          <a:prstGeom prst="rightBrace">
            <a:avLst>
              <a:gd name="adj1" fmla="val 87821"/>
              <a:gd name="adj2" fmla="val 50000"/>
            </a:avLst>
          </a:prstGeom>
          <a:noFill/>
          <a:ln w="28575">
            <a:solidFill>
              <a:schemeClr val="tx1"/>
            </a:solidFill>
            <a:round/>
            <a:headEnd/>
            <a:tailEnd/>
          </a:ln>
          <a:effectLst/>
        </p:spPr>
        <p:txBody>
          <a:bodyPr wrap="none" anchor="ctr"/>
          <a:lstStyle/>
          <a:p>
            <a:pPr algn="ctr"/>
            <a:endParaRPr lang="ja-JP" altLang="en-US" sz="1800">
              <a:solidFill>
                <a:srgbClr val="000000"/>
              </a:solidFill>
              <a:ea typeface="ＭＳ Ｐゴシック" pitchFamily="50" charset="-128"/>
            </a:endParaRPr>
          </a:p>
        </p:txBody>
      </p:sp>
      <p:sp>
        <p:nvSpPr>
          <p:cNvPr id="515117" name="AutoShape 45"/>
          <p:cNvSpPr>
            <a:spLocks noChangeArrowheads="1"/>
          </p:cNvSpPr>
          <p:nvPr/>
        </p:nvSpPr>
        <p:spPr bwMode="auto">
          <a:xfrm>
            <a:off x="4860838" y="1596097"/>
            <a:ext cx="489383" cy="406400"/>
          </a:xfrm>
          <a:prstGeom prst="rightArrow">
            <a:avLst>
              <a:gd name="adj1" fmla="val 50000"/>
              <a:gd name="adj2" fmla="val 51330"/>
            </a:avLst>
          </a:prstGeom>
          <a:solidFill>
            <a:srgbClr val="FF0000"/>
          </a:solidFill>
          <a:ln w="9525">
            <a:noFill/>
            <a:miter lim="800000"/>
            <a:headEnd/>
            <a:tailEnd/>
          </a:ln>
          <a:effectLst/>
        </p:spPr>
        <p:txBody>
          <a:bodyPr wrap="none" anchor="ctr"/>
          <a:lstStyle/>
          <a:p>
            <a:pPr algn="ctr"/>
            <a:endParaRPr lang="ja-JP" altLang="en-US" sz="1800">
              <a:solidFill>
                <a:srgbClr val="000000"/>
              </a:solidFill>
              <a:ea typeface="ＭＳ Ｐゴシック" pitchFamily="50" charset="-128"/>
            </a:endParaRPr>
          </a:p>
        </p:txBody>
      </p:sp>
      <p:sp>
        <p:nvSpPr>
          <p:cNvPr id="515118" name="Rectangle 46"/>
          <p:cNvSpPr>
            <a:spLocks noChangeArrowheads="1"/>
          </p:cNvSpPr>
          <p:nvPr/>
        </p:nvSpPr>
        <p:spPr bwMode="auto">
          <a:xfrm>
            <a:off x="1479347" y="3070404"/>
            <a:ext cx="254000" cy="260350"/>
          </a:xfrm>
          <a:prstGeom prst="rect">
            <a:avLst/>
          </a:prstGeom>
          <a:noFill/>
          <a:ln w="9525">
            <a:noFill/>
            <a:miter lim="800000"/>
            <a:headEnd/>
            <a:tailEnd/>
          </a:ln>
          <a:effectLst/>
        </p:spPr>
        <p:txBody>
          <a:bodyPr wrap="none">
            <a:spAutoFit/>
          </a:bodyPr>
          <a:lstStyle/>
          <a:p>
            <a:pPr algn="ctr"/>
            <a:r>
              <a:rPr lang="en-US" altLang="ja-JP" sz="1600" baseline="30000">
                <a:solidFill>
                  <a:srgbClr val="000000"/>
                </a:solidFill>
                <a:latin typeface="Times New Roman" pitchFamily="18" charset="0"/>
                <a:ea typeface="ＭＳ Ｐゴシック" pitchFamily="50" charset="-128"/>
              </a:rPr>
              <a:t>†</a:t>
            </a:r>
          </a:p>
        </p:txBody>
      </p:sp>
      <p:sp>
        <p:nvSpPr>
          <p:cNvPr id="515119" name="Rectangle 47"/>
          <p:cNvSpPr>
            <a:spLocks noChangeArrowheads="1"/>
          </p:cNvSpPr>
          <p:nvPr/>
        </p:nvSpPr>
        <p:spPr bwMode="auto">
          <a:xfrm>
            <a:off x="4744411" y="4408993"/>
            <a:ext cx="254000" cy="260350"/>
          </a:xfrm>
          <a:prstGeom prst="rect">
            <a:avLst/>
          </a:prstGeom>
          <a:noFill/>
          <a:ln w="9525">
            <a:noFill/>
            <a:miter lim="800000"/>
            <a:headEnd/>
            <a:tailEnd/>
          </a:ln>
          <a:effectLst/>
        </p:spPr>
        <p:txBody>
          <a:bodyPr wrap="none">
            <a:spAutoFit/>
          </a:bodyPr>
          <a:lstStyle/>
          <a:p>
            <a:pPr algn="ctr"/>
            <a:r>
              <a:rPr lang="en-US" altLang="ja-JP" sz="1600" baseline="30000" dirty="0">
                <a:solidFill>
                  <a:srgbClr val="000000"/>
                </a:solidFill>
                <a:latin typeface="Times New Roman" pitchFamily="18" charset="0"/>
                <a:ea typeface="ＭＳ Ｐゴシック" pitchFamily="50" charset="-128"/>
              </a:rPr>
              <a:t>†</a:t>
            </a:r>
          </a:p>
        </p:txBody>
      </p:sp>
      <p:sp>
        <p:nvSpPr>
          <p:cNvPr id="515121" name="Rectangle 49"/>
          <p:cNvSpPr>
            <a:spLocks noChangeArrowheads="1"/>
          </p:cNvSpPr>
          <p:nvPr/>
        </p:nvSpPr>
        <p:spPr bwMode="auto">
          <a:xfrm>
            <a:off x="7708607" y="2719651"/>
            <a:ext cx="261610" cy="276999"/>
          </a:xfrm>
          <a:prstGeom prst="rect">
            <a:avLst/>
          </a:prstGeom>
          <a:noFill/>
          <a:ln w="9525">
            <a:noFill/>
            <a:miter lim="800000"/>
            <a:headEnd/>
            <a:tailEnd/>
          </a:ln>
          <a:effectLst/>
        </p:spPr>
        <p:txBody>
          <a:bodyPr wrap="none">
            <a:spAutoFit/>
          </a:bodyPr>
          <a:lstStyle/>
          <a:p>
            <a:pPr algn="ctr"/>
            <a:r>
              <a:rPr lang="en-US" altLang="ja-JP" sz="1800" baseline="30000" dirty="0">
                <a:solidFill>
                  <a:srgbClr val="000000"/>
                </a:solidFill>
                <a:latin typeface="Times New Roman" pitchFamily="18" charset="0"/>
                <a:ea typeface="ＭＳ Ｐゴシック" pitchFamily="50" charset="-128"/>
              </a:rPr>
              <a:t>†</a:t>
            </a:r>
          </a:p>
        </p:txBody>
      </p:sp>
      <p:sp>
        <p:nvSpPr>
          <p:cNvPr id="515151" name="Text Box 79"/>
          <p:cNvSpPr txBox="1">
            <a:spLocks noChangeArrowheads="1"/>
          </p:cNvSpPr>
          <p:nvPr/>
        </p:nvSpPr>
        <p:spPr bwMode="auto">
          <a:xfrm>
            <a:off x="2481742" y="4781619"/>
            <a:ext cx="2814873" cy="400110"/>
          </a:xfrm>
          <a:prstGeom prst="rect">
            <a:avLst/>
          </a:prstGeom>
          <a:noFill/>
          <a:ln w="9525">
            <a:noFill/>
            <a:miter lim="800000"/>
            <a:headEnd/>
            <a:tailEnd/>
          </a:ln>
          <a:effectLst/>
        </p:spPr>
        <p:txBody>
          <a:bodyPr wrap="square">
            <a:spAutoFit/>
          </a:bodyPr>
          <a:lstStyle/>
          <a:p>
            <a:pPr algn="ctr"/>
            <a:r>
              <a:rPr lang="ja-JP" altLang="en-US" sz="2000" dirty="0" smtClean="0">
                <a:solidFill>
                  <a:srgbClr val="3333FF"/>
                </a:solidFill>
                <a:latin typeface="Times New Roman" pitchFamily="18" charset="0"/>
                <a:ea typeface="ＭＳ Ｐゴシック" charset="-128"/>
              </a:rPr>
              <a:t>ブロック三重対角行列</a:t>
            </a:r>
            <a:endParaRPr lang="en-US" altLang="ja-JP" sz="2000" dirty="0">
              <a:solidFill>
                <a:srgbClr val="3333FF"/>
              </a:solidFill>
              <a:latin typeface="Times New Roman" pitchFamily="18" charset="0"/>
              <a:ea typeface="ＭＳ Ｐゴシック" charset="-128"/>
            </a:endParaRPr>
          </a:p>
        </p:txBody>
      </p:sp>
      <p:sp>
        <p:nvSpPr>
          <p:cNvPr id="60" name="スライド番号プレースホルダー 2"/>
          <p:cNvSpPr>
            <a:spLocks noGrp="1"/>
          </p:cNvSpPr>
          <p:nvPr>
            <p:ph type="sldNum" sz="quarter" idx="12"/>
          </p:nvPr>
        </p:nvSpPr>
        <p:spPr>
          <a:xfrm>
            <a:off x="7239000" y="6546354"/>
            <a:ext cx="1905000" cy="457200"/>
          </a:xfrm>
        </p:spPr>
        <p:txBody>
          <a:bodyPr/>
          <a:lstStyle/>
          <a:p>
            <a:pPr>
              <a:defRPr/>
            </a:pPr>
            <a:fld id="{B2F405E0-BF19-4CC4-A89D-4262436DF52E}" type="slidenum">
              <a:rPr lang="en-US" altLang="ja-JP" smtClean="0">
                <a:solidFill>
                  <a:srgbClr val="000000"/>
                </a:solidFill>
              </a:rPr>
              <a:pPr>
                <a:defRPr/>
              </a:pPr>
              <a:t>19</a:t>
            </a:fld>
            <a:endParaRPr lang="en-US" altLang="ja-JP" dirty="0">
              <a:solidFill>
                <a:srgbClr val="000000"/>
              </a:solidFill>
            </a:endParaRPr>
          </a:p>
        </p:txBody>
      </p:sp>
      <p:sp>
        <p:nvSpPr>
          <p:cNvPr id="515164" name="Rectangle 92"/>
          <p:cNvSpPr>
            <a:spLocks noGrp="1" noChangeArrowheads="1"/>
          </p:cNvSpPr>
          <p:nvPr>
            <p:ph type="title" idx="4294967295"/>
          </p:nvPr>
        </p:nvSpPr>
        <p:spPr>
          <a:xfrm>
            <a:off x="-15876" y="63500"/>
            <a:ext cx="9159876" cy="533400"/>
          </a:xfrm>
        </p:spPr>
        <p:txBody>
          <a:bodyPr/>
          <a:lstStyle/>
          <a:p>
            <a:r>
              <a:rPr lang="en-US" altLang="ja-JP" dirty="0"/>
              <a:t>OBM</a:t>
            </a:r>
            <a:r>
              <a:rPr lang="ja-JP" altLang="en-US" dirty="0"/>
              <a:t>法を用いた電極の自己エネルギー計算方法</a:t>
            </a:r>
            <a:endParaRPr lang="en-US" altLang="ja-JP" dirty="0"/>
          </a:p>
        </p:txBody>
      </p:sp>
      <p:sp>
        <p:nvSpPr>
          <p:cNvPr id="74" name="Text Box 33"/>
          <p:cNvSpPr txBox="1">
            <a:spLocks noChangeArrowheads="1"/>
          </p:cNvSpPr>
          <p:nvPr/>
        </p:nvSpPr>
        <p:spPr bwMode="auto">
          <a:xfrm>
            <a:off x="8674676" y="3457218"/>
            <a:ext cx="482825" cy="400110"/>
          </a:xfrm>
          <a:prstGeom prst="rect">
            <a:avLst/>
          </a:prstGeom>
          <a:noFill/>
          <a:ln w="9525">
            <a:noFill/>
            <a:miter lim="800000"/>
            <a:headEnd/>
            <a:tailEnd/>
          </a:ln>
          <a:effectLst/>
        </p:spPr>
        <p:txBody>
          <a:bodyPr wrap="none">
            <a:spAutoFit/>
          </a:bodyPr>
          <a:lstStyle/>
          <a:p>
            <a:pPr algn="ctr"/>
            <a:r>
              <a:rPr lang="en-US" altLang="ja-JP" sz="2000" dirty="0" smtClean="0">
                <a:solidFill>
                  <a:srgbClr val="000000"/>
                </a:solidFill>
                <a:latin typeface="Times New Roman" pitchFamily="18" charset="0"/>
                <a:ea typeface="ＭＳ Ｐゴシック" charset="-128"/>
              </a:rPr>
              <a:t>(2)</a:t>
            </a:r>
            <a:endParaRPr lang="en-US" altLang="ja-JP" sz="2000" dirty="0">
              <a:solidFill>
                <a:srgbClr val="000000"/>
              </a:solidFill>
              <a:latin typeface="Times New Roman" pitchFamily="18" charset="0"/>
              <a:ea typeface="ＭＳ Ｐゴシック" charset="-128"/>
            </a:endParaRPr>
          </a:p>
        </p:txBody>
      </p:sp>
      <p:sp>
        <p:nvSpPr>
          <p:cNvPr id="79" name="Rectangle 46"/>
          <p:cNvSpPr>
            <a:spLocks noChangeArrowheads="1"/>
          </p:cNvSpPr>
          <p:nvPr/>
        </p:nvSpPr>
        <p:spPr bwMode="auto">
          <a:xfrm>
            <a:off x="3908099" y="4069140"/>
            <a:ext cx="254000" cy="260350"/>
          </a:xfrm>
          <a:prstGeom prst="rect">
            <a:avLst/>
          </a:prstGeom>
          <a:noFill/>
          <a:ln w="9525">
            <a:noFill/>
            <a:miter lim="800000"/>
            <a:headEnd/>
            <a:tailEnd/>
          </a:ln>
          <a:effectLst/>
        </p:spPr>
        <p:txBody>
          <a:bodyPr wrap="none">
            <a:spAutoFit/>
          </a:bodyPr>
          <a:lstStyle/>
          <a:p>
            <a:pPr algn="ctr"/>
            <a:r>
              <a:rPr lang="en-US" altLang="ja-JP" sz="1600" baseline="30000">
                <a:solidFill>
                  <a:srgbClr val="000000"/>
                </a:solidFill>
                <a:latin typeface="Times New Roman" pitchFamily="18" charset="0"/>
                <a:ea typeface="ＭＳ Ｐゴシック" pitchFamily="50" charset="-128"/>
              </a:rPr>
              <a:t>†</a:t>
            </a:r>
          </a:p>
        </p:txBody>
      </p:sp>
      <p:sp>
        <p:nvSpPr>
          <p:cNvPr id="81" name="正方形/長方形 80"/>
          <p:cNvSpPr/>
          <p:nvPr/>
        </p:nvSpPr>
        <p:spPr>
          <a:xfrm>
            <a:off x="6312480" y="4919073"/>
            <a:ext cx="2829033" cy="1015663"/>
          </a:xfrm>
          <a:prstGeom prst="rect">
            <a:avLst/>
          </a:prstGeom>
        </p:spPr>
        <p:txBody>
          <a:bodyPr wrap="square">
            <a:spAutoFit/>
          </a:bodyPr>
          <a:lstStyle/>
          <a:p>
            <a:r>
              <a:rPr lang="ja-JP" altLang="en-US" sz="2000" dirty="0" smtClean="0">
                <a:solidFill>
                  <a:srgbClr val="000000"/>
                </a:solidFill>
                <a:latin typeface="Times New Roman" pitchFamily="18" charset="0"/>
                <a:ea typeface="ＭＳ Ｐゴシック" charset="-128"/>
              </a:rPr>
              <a:t>　は</a:t>
            </a:r>
            <a:r>
              <a:rPr lang="en-US" altLang="ja-JP" sz="2000" i="1" dirty="0">
                <a:solidFill>
                  <a:srgbClr val="000000"/>
                </a:solidFill>
                <a:latin typeface="Times New Roman" panose="02020603050405020304" pitchFamily="18" charset="0"/>
                <a:ea typeface="ＭＳ Ｐゴシック" charset="-128"/>
                <a:cs typeface="Times New Roman" panose="02020603050405020304" pitchFamily="18" charset="0"/>
              </a:rPr>
              <a:t>M</a:t>
            </a:r>
            <a:r>
              <a:rPr lang="ja-JP" altLang="en-US" sz="2000" dirty="0">
                <a:solidFill>
                  <a:srgbClr val="000000"/>
                </a:solidFill>
                <a:latin typeface="Arial" pitchFamily="34" charset="0"/>
                <a:ea typeface="ＭＳ Ｐゴシック" charset="-128"/>
              </a:rPr>
              <a:t>番目の電極領域</a:t>
            </a:r>
            <a:r>
              <a:rPr lang="ja-JP" altLang="en-US" sz="2000" dirty="0" smtClean="0">
                <a:solidFill>
                  <a:srgbClr val="000000"/>
                </a:solidFill>
                <a:latin typeface="Times New Roman" pitchFamily="18" charset="0"/>
                <a:ea typeface="ＭＳ Ｐゴシック" charset="-128"/>
              </a:rPr>
              <a:t>のみを切り出したハミルトニアンのグリーン</a:t>
            </a:r>
            <a:r>
              <a:rPr lang="ja-JP" altLang="en-US" sz="2000" dirty="0">
                <a:solidFill>
                  <a:srgbClr val="000000"/>
                </a:solidFill>
                <a:latin typeface="Times New Roman" pitchFamily="18" charset="0"/>
                <a:ea typeface="ＭＳ Ｐゴシック" charset="-128"/>
              </a:rPr>
              <a:t>関数。</a:t>
            </a:r>
            <a:endParaRPr lang="en-US" altLang="ja-JP" sz="2000" dirty="0">
              <a:solidFill>
                <a:srgbClr val="000000"/>
              </a:solidFill>
              <a:latin typeface="Times New Roman" pitchFamily="18" charset="0"/>
              <a:ea typeface="ＭＳ Ｐゴシック" charset="-128"/>
            </a:endParaRPr>
          </a:p>
        </p:txBody>
      </p:sp>
      <p:graphicFrame>
        <p:nvGraphicFramePr>
          <p:cNvPr id="91" name="オブジェクト 90"/>
          <p:cNvGraphicFramePr>
            <a:graphicFrameLocks noChangeAspect="1"/>
          </p:cNvGraphicFramePr>
          <p:nvPr>
            <p:extLst/>
          </p:nvPr>
        </p:nvGraphicFramePr>
        <p:xfrm>
          <a:off x="6367463" y="4972050"/>
          <a:ext cx="247650" cy="323850"/>
        </p:xfrm>
        <a:graphic>
          <a:graphicData uri="http://schemas.openxmlformats.org/presentationml/2006/ole">
            <mc:AlternateContent xmlns:mc="http://schemas.openxmlformats.org/markup-compatibility/2006">
              <mc:Choice xmlns:v="urn:schemas-microsoft-com:vml" Requires="v">
                <p:oleObj spid="_x0000_s40353" name="数式" r:id="rId6" imgW="164880" imgH="215640" progId="Equation.3">
                  <p:embed/>
                </p:oleObj>
              </mc:Choice>
              <mc:Fallback>
                <p:oleObj name="数式" r:id="rId6" imgW="164880" imgH="215640" progId="Equation.3">
                  <p:embed/>
                  <p:pic>
                    <p:nvPicPr>
                      <p:cNvPr id="0" name=""/>
                      <p:cNvPicPr>
                        <a:picLocks noChangeAspect="1" noChangeArrowheads="1"/>
                      </p:cNvPicPr>
                      <p:nvPr/>
                    </p:nvPicPr>
                    <p:blipFill>
                      <a:blip r:embed="rId5"/>
                      <a:srcRect/>
                      <a:stretch>
                        <a:fillRect/>
                      </a:stretch>
                    </p:blipFill>
                    <p:spPr bwMode="auto">
                      <a:xfrm>
                        <a:off x="6367463" y="4972050"/>
                        <a:ext cx="247650" cy="323850"/>
                      </a:xfrm>
                      <a:prstGeom prst="rect">
                        <a:avLst/>
                      </a:prstGeom>
                      <a:noFill/>
                      <a:ln>
                        <a:noFill/>
                      </a:ln>
                    </p:spPr>
                  </p:pic>
                </p:oleObj>
              </mc:Fallback>
            </mc:AlternateContent>
          </a:graphicData>
        </a:graphic>
      </p:graphicFrame>
      <p:graphicFrame>
        <p:nvGraphicFramePr>
          <p:cNvPr id="92" name="オブジェクト 91"/>
          <p:cNvGraphicFramePr>
            <a:graphicFrameLocks noChangeAspect="1"/>
          </p:cNvGraphicFramePr>
          <p:nvPr>
            <p:extLst/>
          </p:nvPr>
        </p:nvGraphicFramePr>
        <p:xfrm>
          <a:off x="7096125" y="5908675"/>
          <a:ext cx="247650" cy="322263"/>
        </p:xfrm>
        <a:graphic>
          <a:graphicData uri="http://schemas.openxmlformats.org/presentationml/2006/ole">
            <mc:AlternateContent xmlns:mc="http://schemas.openxmlformats.org/markup-compatibility/2006">
              <mc:Choice xmlns:v="urn:schemas-microsoft-com:vml" Requires="v">
                <p:oleObj spid="_x0000_s40354" name="数式" r:id="rId7" imgW="164880" imgH="215640" progId="Equation.3">
                  <p:embed/>
                </p:oleObj>
              </mc:Choice>
              <mc:Fallback>
                <p:oleObj name="数式" r:id="rId7" imgW="164880" imgH="215640" progId="Equation.3">
                  <p:embed/>
                  <p:pic>
                    <p:nvPicPr>
                      <p:cNvPr id="0" name=""/>
                      <p:cNvPicPr>
                        <a:picLocks noChangeAspect="1" noChangeArrowheads="1"/>
                      </p:cNvPicPr>
                      <p:nvPr/>
                    </p:nvPicPr>
                    <p:blipFill>
                      <a:blip r:embed="rId5"/>
                      <a:srcRect/>
                      <a:stretch>
                        <a:fillRect/>
                      </a:stretch>
                    </p:blipFill>
                    <p:spPr bwMode="auto">
                      <a:xfrm>
                        <a:off x="7096125" y="5908675"/>
                        <a:ext cx="24765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3" name="テキスト ボックス 92"/>
          <p:cNvSpPr txBox="1"/>
          <p:nvPr/>
        </p:nvSpPr>
        <p:spPr>
          <a:xfrm>
            <a:off x="6348594" y="5858822"/>
            <a:ext cx="2795406" cy="1015663"/>
          </a:xfrm>
          <a:prstGeom prst="rect">
            <a:avLst/>
          </a:prstGeom>
          <a:noFill/>
        </p:spPr>
        <p:txBody>
          <a:bodyPr wrap="square" rtlCol="0">
            <a:spAutoFit/>
          </a:bodyPr>
          <a:lstStyle/>
          <a:p>
            <a:r>
              <a:rPr lang="ja-JP" altLang="en-US" sz="2000" dirty="0" smtClean="0">
                <a:solidFill>
                  <a:srgbClr val="000000"/>
                </a:solidFill>
                <a:latin typeface="Times New Roman" pitchFamily="18" charset="0"/>
                <a:ea typeface="ＭＳ Ｐゴシック" pitchFamily="50" charset="-128"/>
              </a:rPr>
              <a:t>　　は　　を行列表示した場合の</a:t>
            </a:r>
            <a:r>
              <a:rPr lang="en-US" altLang="ja-JP" sz="2000" dirty="0" smtClean="0">
                <a:solidFill>
                  <a:srgbClr val="000000"/>
                </a:solidFill>
                <a:latin typeface="Times New Roman" pitchFamily="18" charset="0"/>
                <a:ea typeface="ＭＳ Ｐゴシック" pitchFamily="50" charset="-128"/>
              </a:rPr>
              <a:t>(</a:t>
            </a:r>
            <a:r>
              <a:rPr lang="en-US" altLang="ja-JP" sz="2000" i="1" dirty="0" err="1" smtClean="0">
                <a:solidFill>
                  <a:srgbClr val="000000"/>
                </a:solidFill>
                <a:latin typeface="Times New Roman" pitchFamily="18" charset="0"/>
                <a:ea typeface="ＭＳ Ｐゴシック" pitchFamily="50" charset="-128"/>
              </a:rPr>
              <a:t>k,l</a:t>
            </a:r>
            <a:r>
              <a:rPr lang="en-US" altLang="ja-JP" sz="2000" dirty="0" smtClean="0">
                <a:solidFill>
                  <a:srgbClr val="000000"/>
                </a:solidFill>
                <a:latin typeface="Times New Roman" pitchFamily="18" charset="0"/>
                <a:ea typeface="ＭＳ Ｐゴシック" pitchFamily="50" charset="-128"/>
              </a:rPr>
              <a:t>)</a:t>
            </a:r>
            <a:r>
              <a:rPr lang="ja-JP" altLang="en-US" sz="2000" dirty="0" smtClean="0">
                <a:solidFill>
                  <a:srgbClr val="000000"/>
                </a:solidFill>
                <a:latin typeface="Times New Roman" pitchFamily="18" charset="0"/>
                <a:ea typeface="ＭＳ Ｐゴシック" pitchFamily="50" charset="-128"/>
              </a:rPr>
              <a:t>番目のブロック行列。</a:t>
            </a:r>
            <a:endParaRPr lang="en-US" altLang="ja-JP" sz="2000" dirty="0" smtClean="0">
              <a:solidFill>
                <a:srgbClr val="000000"/>
              </a:solidFill>
              <a:latin typeface="Times New Roman" pitchFamily="18" charset="0"/>
              <a:ea typeface="ＭＳ Ｐゴシック" pitchFamily="50" charset="-128"/>
            </a:endParaRPr>
          </a:p>
        </p:txBody>
      </p:sp>
      <p:graphicFrame>
        <p:nvGraphicFramePr>
          <p:cNvPr id="94" name="オブジェクト 93"/>
          <p:cNvGraphicFramePr>
            <a:graphicFrameLocks noChangeAspect="1"/>
          </p:cNvGraphicFramePr>
          <p:nvPr>
            <p:extLst/>
          </p:nvPr>
        </p:nvGraphicFramePr>
        <p:xfrm>
          <a:off x="6421438" y="5881688"/>
          <a:ext cx="342900" cy="360362"/>
        </p:xfrm>
        <a:graphic>
          <a:graphicData uri="http://schemas.openxmlformats.org/presentationml/2006/ole">
            <mc:AlternateContent xmlns:mc="http://schemas.openxmlformats.org/markup-compatibility/2006">
              <mc:Choice xmlns:v="urn:schemas-microsoft-com:vml" Requires="v">
                <p:oleObj spid="_x0000_s40355" name="数式" r:id="rId8" imgW="228600" imgH="241200" progId="Equation.3">
                  <p:embed/>
                </p:oleObj>
              </mc:Choice>
              <mc:Fallback>
                <p:oleObj name="数式" r:id="rId8" imgW="228600" imgH="241200" progId="Equation.3">
                  <p:embed/>
                  <p:pic>
                    <p:nvPicPr>
                      <p:cNvPr id="0" name=""/>
                      <p:cNvPicPr>
                        <a:picLocks noChangeAspect="1" noChangeArrowheads="1"/>
                      </p:cNvPicPr>
                      <p:nvPr/>
                    </p:nvPicPr>
                    <p:blipFill>
                      <a:blip r:embed="rId5"/>
                      <a:srcRect/>
                      <a:stretch>
                        <a:fillRect/>
                      </a:stretch>
                    </p:blipFill>
                    <p:spPr bwMode="auto">
                      <a:xfrm>
                        <a:off x="6421438" y="5881688"/>
                        <a:ext cx="3429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4" name="オブジェクト 43"/>
          <p:cNvGraphicFramePr>
            <a:graphicFrameLocks noChangeAspect="1"/>
          </p:cNvGraphicFramePr>
          <p:nvPr>
            <p:extLst/>
          </p:nvPr>
        </p:nvGraphicFramePr>
        <p:xfrm>
          <a:off x="-14288" y="5156200"/>
          <a:ext cx="3467101" cy="1714500"/>
        </p:xfrm>
        <a:graphic>
          <a:graphicData uri="http://schemas.openxmlformats.org/presentationml/2006/ole">
            <mc:AlternateContent xmlns:mc="http://schemas.openxmlformats.org/markup-compatibility/2006">
              <mc:Choice xmlns:v="urn:schemas-microsoft-com:vml" Requires="v">
                <p:oleObj spid="_x0000_s40356" name="数式" r:id="rId9" imgW="2311200" imgH="1143000" progId="Equation.3">
                  <p:embed/>
                </p:oleObj>
              </mc:Choice>
              <mc:Fallback>
                <p:oleObj name="数式" r:id="rId9" imgW="2311200" imgH="1143000" progId="Equation.3">
                  <p:embed/>
                  <p:pic>
                    <p:nvPicPr>
                      <p:cNvPr id="0" name=""/>
                      <p:cNvPicPr>
                        <a:picLocks noChangeAspect="1" noChangeArrowheads="1"/>
                      </p:cNvPicPr>
                      <p:nvPr/>
                    </p:nvPicPr>
                    <p:blipFill>
                      <a:blip r:embed="rId5"/>
                      <a:srcRect/>
                      <a:stretch>
                        <a:fillRect/>
                      </a:stretch>
                    </p:blipFill>
                    <p:spPr bwMode="auto">
                      <a:xfrm>
                        <a:off x="-14288" y="5156200"/>
                        <a:ext cx="3467101"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 name="オブジェクト 44"/>
          <p:cNvGraphicFramePr>
            <a:graphicFrameLocks noChangeAspect="1"/>
          </p:cNvGraphicFramePr>
          <p:nvPr>
            <p:extLst/>
          </p:nvPr>
        </p:nvGraphicFramePr>
        <p:xfrm>
          <a:off x="3762375" y="5132388"/>
          <a:ext cx="2457450" cy="1752600"/>
        </p:xfrm>
        <a:graphic>
          <a:graphicData uri="http://schemas.openxmlformats.org/presentationml/2006/ole">
            <mc:AlternateContent xmlns:mc="http://schemas.openxmlformats.org/markup-compatibility/2006">
              <mc:Choice xmlns:v="urn:schemas-microsoft-com:vml" Requires="v">
                <p:oleObj spid="_x0000_s40357" name="数式" r:id="rId10" imgW="1638000" imgH="1168200" progId="Equation.3">
                  <p:embed/>
                </p:oleObj>
              </mc:Choice>
              <mc:Fallback>
                <p:oleObj name="数式" r:id="rId10" imgW="1638000" imgH="1168200" progId="Equation.3">
                  <p:embed/>
                  <p:pic>
                    <p:nvPicPr>
                      <p:cNvPr id="0" name=""/>
                      <p:cNvPicPr>
                        <a:picLocks noChangeAspect="1" noChangeArrowheads="1"/>
                      </p:cNvPicPr>
                      <p:nvPr/>
                    </p:nvPicPr>
                    <p:blipFill>
                      <a:blip r:embed="rId5"/>
                      <a:srcRect/>
                      <a:stretch>
                        <a:fillRect/>
                      </a:stretch>
                    </p:blipFill>
                    <p:spPr bwMode="auto">
                      <a:xfrm>
                        <a:off x="3762375" y="5132388"/>
                        <a:ext cx="24574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6" name="Text Box 7"/>
          <p:cNvSpPr txBox="1">
            <a:spLocks noChangeArrowheads="1"/>
          </p:cNvSpPr>
          <p:nvPr/>
        </p:nvSpPr>
        <p:spPr bwMode="auto">
          <a:xfrm>
            <a:off x="3343971" y="5438645"/>
            <a:ext cx="902909" cy="400110"/>
          </a:xfrm>
          <a:prstGeom prst="rect">
            <a:avLst/>
          </a:prstGeom>
          <a:noFill/>
          <a:ln w="9525">
            <a:noFill/>
            <a:miter lim="800000"/>
            <a:headEnd/>
            <a:tailEnd/>
          </a:ln>
          <a:effectLst/>
        </p:spPr>
        <p:txBody>
          <a:bodyPr wrap="square">
            <a:spAutoFit/>
          </a:bodyPr>
          <a:lstStyle/>
          <a:p>
            <a:r>
              <a:rPr lang="ja-JP" altLang="en-US" sz="2000" dirty="0">
                <a:solidFill>
                  <a:srgbClr val="000000"/>
                </a:solidFill>
                <a:latin typeface="Arial" pitchFamily="34" charset="0"/>
                <a:ea typeface="ＭＳ Ｐゴシック" charset="-128"/>
              </a:rPr>
              <a:t>ここで</a:t>
            </a:r>
            <a:endParaRPr lang="en-US" altLang="ja-JP" sz="2000" dirty="0">
              <a:solidFill>
                <a:srgbClr val="000000"/>
              </a:solidFill>
              <a:latin typeface="Arial" pitchFamily="34" charset="0"/>
              <a:ea typeface="ＭＳ Ｐゴシック" charset="-128"/>
            </a:endParaRPr>
          </a:p>
        </p:txBody>
      </p:sp>
      <p:sp>
        <p:nvSpPr>
          <p:cNvPr id="47" name="Rectangle 46"/>
          <p:cNvSpPr>
            <a:spLocks noChangeArrowheads="1"/>
          </p:cNvSpPr>
          <p:nvPr/>
        </p:nvSpPr>
        <p:spPr bwMode="auto">
          <a:xfrm>
            <a:off x="2378996" y="5181729"/>
            <a:ext cx="261610" cy="276999"/>
          </a:xfrm>
          <a:prstGeom prst="rect">
            <a:avLst/>
          </a:prstGeom>
          <a:noFill/>
          <a:ln w="9525">
            <a:noFill/>
            <a:miter lim="800000"/>
            <a:headEnd/>
            <a:tailEnd/>
          </a:ln>
          <a:effectLst/>
        </p:spPr>
        <p:txBody>
          <a:bodyPr wrap="none">
            <a:spAutoFit/>
          </a:bodyPr>
          <a:lstStyle/>
          <a:p>
            <a:pPr algn="ctr"/>
            <a:r>
              <a:rPr lang="en-US" altLang="ja-JP" sz="1800" baseline="30000" dirty="0">
                <a:solidFill>
                  <a:srgbClr val="000000"/>
                </a:solidFill>
                <a:latin typeface="Times New Roman" pitchFamily="18" charset="0"/>
                <a:ea typeface="ＭＳ Ｐゴシック" pitchFamily="50" charset="-128"/>
              </a:rPr>
              <a:t>†</a:t>
            </a:r>
          </a:p>
        </p:txBody>
      </p:sp>
      <p:sp>
        <p:nvSpPr>
          <p:cNvPr id="52" name="Freeform 23"/>
          <p:cNvSpPr>
            <a:spLocks/>
          </p:cNvSpPr>
          <p:nvPr/>
        </p:nvSpPr>
        <p:spPr bwMode="auto">
          <a:xfrm>
            <a:off x="852561" y="4711480"/>
            <a:ext cx="5639448" cy="83249"/>
          </a:xfrm>
          <a:custGeom>
            <a:avLst/>
            <a:gdLst/>
            <a:ahLst/>
            <a:cxnLst>
              <a:cxn ang="0">
                <a:pos x="0" y="0"/>
              </a:cxn>
              <a:cxn ang="0">
                <a:pos x="64" y="88"/>
              </a:cxn>
              <a:cxn ang="0">
                <a:pos x="2568" y="88"/>
              </a:cxn>
              <a:cxn ang="0">
                <a:pos x="2632" y="32"/>
              </a:cxn>
            </a:cxnLst>
            <a:rect l="0" t="0" r="r" b="b"/>
            <a:pathLst>
              <a:path w="2632" h="88">
                <a:moveTo>
                  <a:pt x="0" y="0"/>
                </a:moveTo>
                <a:lnTo>
                  <a:pt x="64" y="88"/>
                </a:lnTo>
                <a:lnTo>
                  <a:pt x="2568" y="88"/>
                </a:lnTo>
                <a:lnTo>
                  <a:pt x="2632" y="32"/>
                </a:lnTo>
              </a:path>
            </a:pathLst>
          </a:custGeom>
          <a:noFill/>
          <a:ln w="28575" cmpd="sng">
            <a:solidFill>
              <a:srgbClr val="3333FF"/>
            </a:solidFill>
            <a:round/>
            <a:headEnd/>
            <a:tailEnd/>
          </a:ln>
          <a:effectLst/>
        </p:spPr>
        <p:txBody>
          <a:bodyPr wrap="none"/>
          <a:lstStyle/>
          <a:p>
            <a:pPr algn="ctr"/>
            <a:endParaRPr lang="ja-JP" altLang="en-US" sz="1800">
              <a:solidFill>
                <a:srgbClr val="000000"/>
              </a:solidFill>
              <a:ea typeface="ＭＳ Ｐゴシック" pitchFamily="50" charset="-128"/>
            </a:endParaRPr>
          </a:p>
        </p:txBody>
      </p:sp>
      <p:grpSp>
        <p:nvGrpSpPr>
          <p:cNvPr id="53" name="Group 76"/>
          <p:cNvGrpSpPr>
            <a:grpSpLocks/>
          </p:cNvGrpSpPr>
          <p:nvPr/>
        </p:nvGrpSpPr>
        <p:grpSpPr bwMode="auto">
          <a:xfrm rot="1785179">
            <a:off x="1200431" y="4840134"/>
            <a:ext cx="190500" cy="139700"/>
            <a:chOff x="4664" y="1696"/>
            <a:chExt cx="120" cy="88"/>
          </a:xfrm>
        </p:grpSpPr>
        <p:sp>
          <p:nvSpPr>
            <p:cNvPr id="54" name="Line 77"/>
            <p:cNvSpPr>
              <a:spLocks noChangeShapeType="1"/>
            </p:cNvSpPr>
            <p:nvPr/>
          </p:nvSpPr>
          <p:spPr bwMode="auto">
            <a:xfrm>
              <a:off x="4664" y="1720"/>
              <a:ext cx="88" cy="64"/>
            </a:xfrm>
            <a:prstGeom prst="line">
              <a:avLst/>
            </a:prstGeom>
            <a:noFill/>
            <a:ln w="28575">
              <a:solidFill>
                <a:schemeClr val="tx1"/>
              </a:solidFill>
              <a:round/>
              <a:headEnd/>
              <a:tailEnd/>
            </a:ln>
            <a:effectLst/>
          </p:spPr>
          <p:txBody>
            <a:bodyPr wrap="none"/>
            <a:lstStyle/>
            <a:p>
              <a:pPr algn="ctr"/>
              <a:endParaRPr lang="ja-JP" altLang="en-US" sz="1800">
                <a:solidFill>
                  <a:srgbClr val="000000"/>
                </a:solidFill>
                <a:ea typeface="ＭＳ Ｐゴシック" pitchFamily="50" charset="-128"/>
              </a:endParaRPr>
            </a:p>
          </p:txBody>
        </p:sp>
        <p:sp>
          <p:nvSpPr>
            <p:cNvPr id="55" name="Line 78"/>
            <p:cNvSpPr>
              <a:spLocks noChangeShapeType="1"/>
            </p:cNvSpPr>
            <p:nvPr/>
          </p:nvSpPr>
          <p:spPr bwMode="auto">
            <a:xfrm>
              <a:off x="4696" y="1696"/>
              <a:ext cx="88" cy="64"/>
            </a:xfrm>
            <a:prstGeom prst="line">
              <a:avLst/>
            </a:prstGeom>
            <a:noFill/>
            <a:ln w="28575">
              <a:solidFill>
                <a:schemeClr val="tx1"/>
              </a:solidFill>
              <a:round/>
              <a:headEnd/>
              <a:tailEnd/>
            </a:ln>
            <a:effectLst/>
          </p:spPr>
          <p:txBody>
            <a:bodyPr wrap="none"/>
            <a:lstStyle/>
            <a:p>
              <a:pPr algn="ctr"/>
              <a:endParaRPr lang="ja-JP" altLang="en-US" sz="1800">
                <a:solidFill>
                  <a:srgbClr val="000000"/>
                </a:solidFill>
                <a:ea typeface="ＭＳ Ｐゴシック" pitchFamily="50" charset="-128"/>
              </a:endParaRPr>
            </a:p>
          </p:txBody>
        </p:sp>
      </p:grpSp>
      <p:graphicFrame>
        <p:nvGraphicFramePr>
          <p:cNvPr id="56" name="Object 24"/>
          <p:cNvGraphicFramePr>
            <a:graphicFrameLocks noChangeAspect="1"/>
          </p:cNvGraphicFramePr>
          <p:nvPr>
            <p:extLst/>
          </p:nvPr>
        </p:nvGraphicFramePr>
        <p:xfrm>
          <a:off x="1330155" y="4835150"/>
          <a:ext cx="771840" cy="385920"/>
        </p:xfrm>
        <a:graphic>
          <a:graphicData uri="http://schemas.openxmlformats.org/presentationml/2006/ole">
            <mc:AlternateContent xmlns:mc="http://schemas.openxmlformats.org/markup-compatibility/2006">
              <mc:Choice xmlns:v="urn:schemas-microsoft-com:vml" Requires="v">
                <p:oleObj spid="_x0000_s40358" name="数式" r:id="rId11" imgW="482400" imgH="241200" progId="Equation.3">
                  <p:embed/>
                </p:oleObj>
              </mc:Choice>
              <mc:Fallback>
                <p:oleObj name="数式" r:id="rId11" imgW="482400" imgH="241200" progId="Equation.3">
                  <p:embed/>
                  <p:pic>
                    <p:nvPicPr>
                      <p:cNvPr id="0" name=""/>
                      <p:cNvPicPr>
                        <a:picLocks noChangeAspect="1" noChangeArrowheads="1"/>
                      </p:cNvPicPr>
                      <p:nvPr/>
                    </p:nvPicPr>
                    <p:blipFill>
                      <a:blip r:embed="rId5"/>
                      <a:srcRect/>
                      <a:stretch>
                        <a:fillRect/>
                      </a:stretch>
                    </p:blipFill>
                    <p:spPr bwMode="auto">
                      <a:xfrm>
                        <a:off x="1330155" y="4835150"/>
                        <a:ext cx="771840" cy="3859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7" name="Group 76"/>
          <p:cNvGrpSpPr>
            <a:grpSpLocks/>
          </p:cNvGrpSpPr>
          <p:nvPr/>
        </p:nvGrpSpPr>
        <p:grpSpPr bwMode="auto">
          <a:xfrm rot="1785179">
            <a:off x="1542237" y="6123501"/>
            <a:ext cx="190500" cy="139700"/>
            <a:chOff x="4664" y="1696"/>
            <a:chExt cx="120" cy="88"/>
          </a:xfrm>
        </p:grpSpPr>
        <p:sp>
          <p:nvSpPr>
            <p:cNvPr id="58" name="Line 77"/>
            <p:cNvSpPr>
              <a:spLocks noChangeShapeType="1"/>
            </p:cNvSpPr>
            <p:nvPr/>
          </p:nvSpPr>
          <p:spPr bwMode="auto">
            <a:xfrm>
              <a:off x="4664" y="1720"/>
              <a:ext cx="88" cy="64"/>
            </a:xfrm>
            <a:prstGeom prst="line">
              <a:avLst/>
            </a:prstGeom>
            <a:noFill/>
            <a:ln w="28575">
              <a:solidFill>
                <a:schemeClr val="tx1"/>
              </a:solidFill>
              <a:round/>
              <a:headEnd/>
              <a:tailEnd/>
            </a:ln>
            <a:effectLst/>
          </p:spPr>
          <p:txBody>
            <a:bodyPr wrap="none"/>
            <a:lstStyle/>
            <a:p>
              <a:pPr algn="ctr"/>
              <a:endParaRPr lang="ja-JP" altLang="en-US" sz="1800">
                <a:solidFill>
                  <a:srgbClr val="000000"/>
                </a:solidFill>
                <a:ea typeface="ＭＳ Ｐゴシック" pitchFamily="50" charset="-128"/>
              </a:endParaRPr>
            </a:p>
          </p:txBody>
        </p:sp>
        <p:sp>
          <p:nvSpPr>
            <p:cNvPr id="59" name="Line 78"/>
            <p:cNvSpPr>
              <a:spLocks noChangeShapeType="1"/>
            </p:cNvSpPr>
            <p:nvPr/>
          </p:nvSpPr>
          <p:spPr bwMode="auto">
            <a:xfrm>
              <a:off x="4696" y="1696"/>
              <a:ext cx="88" cy="64"/>
            </a:xfrm>
            <a:prstGeom prst="line">
              <a:avLst/>
            </a:prstGeom>
            <a:noFill/>
            <a:ln w="28575">
              <a:solidFill>
                <a:schemeClr val="tx1"/>
              </a:solidFill>
              <a:round/>
              <a:headEnd/>
              <a:tailEnd/>
            </a:ln>
            <a:effectLst/>
          </p:spPr>
          <p:txBody>
            <a:bodyPr wrap="none"/>
            <a:lstStyle/>
            <a:p>
              <a:pPr algn="ctr"/>
              <a:endParaRPr lang="ja-JP" altLang="en-US" sz="1800">
                <a:solidFill>
                  <a:srgbClr val="000000"/>
                </a:solidFill>
                <a:ea typeface="ＭＳ Ｐゴシック" pitchFamily="50" charset="-128"/>
              </a:endParaRPr>
            </a:p>
          </p:txBody>
        </p:sp>
      </p:grpSp>
      <p:graphicFrame>
        <p:nvGraphicFramePr>
          <p:cNvPr id="2" name="オブジェクト 1"/>
          <p:cNvGraphicFramePr>
            <a:graphicFrameLocks noChangeAspect="1"/>
          </p:cNvGraphicFramePr>
          <p:nvPr>
            <p:extLst/>
          </p:nvPr>
        </p:nvGraphicFramePr>
        <p:xfrm>
          <a:off x="1609725" y="6215063"/>
          <a:ext cx="247650" cy="322262"/>
        </p:xfrm>
        <a:graphic>
          <a:graphicData uri="http://schemas.openxmlformats.org/presentationml/2006/ole">
            <mc:AlternateContent xmlns:mc="http://schemas.openxmlformats.org/markup-compatibility/2006">
              <mc:Choice xmlns:v="urn:schemas-microsoft-com:vml" Requires="v">
                <p:oleObj spid="_x0000_s40359" name="数式" r:id="rId12" imgW="164880" imgH="215640" progId="Equation.3">
                  <p:embed/>
                </p:oleObj>
              </mc:Choice>
              <mc:Fallback>
                <p:oleObj name="数式" r:id="rId12" imgW="164880" imgH="215640" progId="Equation.3">
                  <p:embed/>
                  <p:pic>
                    <p:nvPicPr>
                      <p:cNvPr id="0" name=""/>
                      <p:cNvPicPr>
                        <a:picLocks noChangeAspect="1" noChangeArrowheads="1"/>
                      </p:cNvPicPr>
                      <p:nvPr/>
                    </p:nvPicPr>
                    <p:blipFill>
                      <a:blip r:embed="rId5"/>
                      <a:srcRect/>
                      <a:stretch>
                        <a:fillRect/>
                      </a:stretch>
                    </p:blipFill>
                    <p:spPr bwMode="auto">
                      <a:xfrm>
                        <a:off x="1609725" y="6215063"/>
                        <a:ext cx="247650"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4" name="オブジェクト 63"/>
          <p:cNvGraphicFramePr>
            <a:graphicFrameLocks noChangeAspect="1"/>
          </p:cNvGraphicFramePr>
          <p:nvPr>
            <p:extLst/>
          </p:nvPr>
        </p:nvGraphicFramePr>
        <p:xfrm>
          <a:off x="-26670" y="935355"/>
          <a:ext cx="4684713" cy="1714500"/>
        </p:xfrm>
        <a:graphic>
          <a:graphicData uri="http://schemas.openxmlformats.org/presentationml/2006/ole">
            <mc:AlternateContent xmlns:mc="http://schemas.openxmlformats.org/markup-compatibility/2006">
              <mc:Choice xmlns:v="urn:schemas-microsoft-com:vml" Requires="v">
                <p:oleObj spid="_x0000_s40360" name="数式" r:id="rId13" imgW="3124080" imgH="1143000" progId="Equation.3">
                  <p:embed/>
                </p:oleObj>
              </mc:Choice>
              <mc:Fallback>
                <p:oleObj name="数式" r:id="rId13" imgW="3124080" imgH="1143000" progId="Equation.3">
                  <p:embed/>
                  <p:pic>
                    <p:nvPicPr>
                      <p:cNvPr id="0" name=""/>
                      <p:cNvPicPr>
                        <a:picLocks noChangeAspect="1" noChangeArrowheads="1"/>
                      </p:cNvPicPr>
                      <p:nvPr/>
                    </p:nvPicPr>
                    <p:blipFill>
                      <a:blip r:embed="rId5"/>
                      <a:srcRect/>
                      <a:stretch>
                        <a:fillRect/>
                      </a:stretch>
                    </p:blipFill>
                    <p:spPr bwMode="auto">
                      <a:xfrm>
                        <a:off x="-26670" y="935355"/>
                        <a:ext cx="4684713"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5" name="Rectangle 46"/>
          <p:cNvSpPr>
            <a:spLocks noChangeArrowheads="1"/>
          </p:cNvSpPr>
          <p:nvPr/>
        </p:nvSpPr>
        <p:spPr bwMode="auto">
          <a:xfrm>
            <a:off x="365216" y="959064"/>
            <a:ext cx="261610" cy="276999"/>
          </a:xfrm>
          <a:prstGeom prst="rect">
            <a:avLst/>
          </a:prstGeom>
          <a:noFill/>
          <a:ln w="9525">
            <a:noFill/>
            <a:miter lim="800000"/>
            <a:headEnd/>
            <a:tailEnd/>
          </a:ln>
          <a:effectLst/>
        </p:spPr>
        <p:txBody>
          <a:bodyPr wrap="none">
            <a:spAutoFit/>
          </a:bodyPr>
          <a:lstStyle/>
          <a:p>
            <a:pPr algn="ctr"/>
            <a:r>
              <a:rPr lang="en-US" altLang="ja-JP" sz="1800" baseline="30000" dirty="0">
                <a:solidFill>
                  <a:srgbClr val="000000"/>
                </a:solidFill>
                <a:latin typeface="Times New Roman" pitchFamily="18" charset="0"/>
                <a:ea typeface="ＭＳ Ｐゴシック" pitchFamily="50" charset="-128"/>
              </a:rPr>
              <a:t>†</a:t>
            </a:r>
          </a:p>
        </p:txBody>
      </p:sp>
      <p:sp>
        <p:nvSpPr>
          <p:cNvPr id="66" name="Rectangle 46"/>
          <p:cNvSpPr>
            <a:spLocks noChangeArrowheads="1"/>
          </p:cNvSpPr>
          <p:nvPr/>
        </p:nvSpPr>
        <p:spPr bwMode="auto">
          <a:xfrm>
            <a:off x="449244" y="1311394"/>
            <a:ext cx="261610" cy="276999"/>
          </a:xfrm>
          <a:prstGeom prst="rect">
            <a:avLst/>
          </a:prstGeom>
          <a:noFill/>
          <a:ln w="9525">
            <a:noFill/>
            <a:miter lim="800000"/>
            <a:headEnd/>
            <a:tailEnd/>
          </a:ln>
          <a:effectLst/>
        </p:spPr>
        <p:txBody>
          <a:bodyPr wrap="none">
            <a:spAutoFit/>
          </a:bodyPr>
          <a:lstStyle/>
          <a:p>
            <a:pPr algn="ctr"/>
            <a:r>
              <a:rPr lang="en-US" altLang="ja-JP" sz="1800" baseline="30000" dirty="0">
                <a:solidFill>
                  <a:srgbClr val="000000"/>
                </a:solidFill>
                <a:latin typeface="Times New Roman" pitchFamily="18" charset="0"/>
                <a:ea typeface="ＭＳ Ｐゴシック" pitchFamily="50" charset="-128"/>
              </a:rPr>
              <a:t>†</a:t>
            </a:r>
          </a:p>
        </p:txBody>
      </p:sp>
      <p:sp>
        <p:nvSpPr>
          <p:cNvPr id="67" name="Rectangle 46"/>
          <p:cNvSpPr>
            <a:spLocks noChangeArrowheads="1"/>
          </p:cNvSpPr>
          <p:nvPr/>
        </p:nvSpPr>
        <p:spPr bwMode="auto">
          <a:xfrm>
            <a:off x="228977" y="1986206"/>
            <a:ext cx="261610" cy="276999"/>
          </a:xfrm>
          <a:prstGeom prst="rect">
            <a:avLst/>
          </a:prstGeom>
          <a:noFill/>
          <a:ln w="9525">
            <a:noFill/>
            <a:miter lim="800000"/>
            <a:headEnd/>
            <a:tailEnd/>
          </a:ln>
          <a:effectLst/>
        </p:spPr>
        <p:txBody>
          <a:bodyPr wrap="none">
            <a:spAutoFit/>
          </a:bodyPr>
          <a:lstStyle/>
          <a:p>
            <a:pPr algn="ctr"/>
            <a:r>
              <a:rPr lang="en-US" altLang="ja-JP" sz="1800" baseline="30000" dirty="0">
                <a:solidFill>
                  <a:srgbClr val="000000"/>
                </a:solidFill>
                <a:latin typeface="Times New Roman" pitchFamily="18" charset="0"/>
                <a:ea typeface="ＭＳ Ｐゴシック" pitchFamily="50" charset="-128"/>
              </a:rPr>
              <a:t>†</a:t>
            </a:r>
          </a:p>
        </p:txBody>
      </p:sp>
      <p:graphicFrame>
        <p:nvGraphicFramePr>
          <p:cNvPr id="68" name="Object 19"/>
          <p:cNvGraphicFramePr>
            <a:graphicFrameLocks noChangeAspect="1"/>
          </p:cNvGraphicFramePr>
          <p:nvPr>
            <p:extLst/>
          </p:nvPr>
        </p:nvGraphicFramePr>
        <p:xfrm>
          <a:off x="496021" y="913581"/>
          <a:ext cx="866775" cy="382587"/>
        </p:xfrm>
        <a:graphic>
          <a:graphicData uri="http://schemas.openxmlformats.org/presentationml/2006/ole">
            <mc:AlternateContent xmlns:mc="http://schemas.openxmlformats.org/markup-compatibility/2006">
              <mc:Choice xmlns:v="urn:schemas-microsoft-com:vml" Requires="v">
                <p:oleObj spid="_x0000_s40361" name="数式" r:id="rId14" imgW="545760" imgH="241200" progId="Equation.3">
                  <p:embed/>
                </p:oleObj>
              </mc:Choice>
              <mc:Fallback>
                <p:oleObj name="数式" r:id="rId14" imgW="545760" imgH="241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6021" y="913581"/>
                        <a:ext cx="866775" cy="382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9" name="Object 17"/>
          <p:cNvGraphicFramePr>
            <a:graphicFrameLocks noChangeAspect="1"/>
          </p:cNvGraphicFramePr>
          <p:nvPr>
            <p:extLst/>
          </p:nvPr>
        </p:nvGraphicFramePr>
        <p:xfrm>
          <a:off x="2508121" y="933087"/>
          <a:ext cx="725488" cy="361950"/>
        </p:xfrm>
        <a:graphic>
          <a:graphicData uri="http://schemas.openxmlformats.org/presentationml/2006/ole">
            <mc:AlternateContent xmlns:mc="http://schemas.openxmlformats.org/markup-compatibility/2006">
              <mc:Choice xmlns:v="urn:schemas-microsoft-com:vml" Requires="v">
                <p:oleObj spid="_x0000_s40362" name="数式" r:id="rId15" imgW="457200" imgH="228600" progId="Equation.3">
                  <p:embed/>
                </p:oleObj>
              </mc:Choice>
              <mc:Fallback>
                <p:oleObj name="数式" r:id="rId15" imgW="45720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8121" y="933087"/>
                        <a:ext cx="725488"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2" name="Object 17"/>
          <p:cNvGraphicFramePr>
            <a:graphicFrameLocks noChangeAspect="1"/>
          </p:cNvGraphicFramePr>
          <p:nvPr>
            <p:extLst/>
          </p:nvPr>
        </p:nvGraphicFramePr>
        <p:xfrm>
          <a:off x="584257" y="1268918"/>
          <a:ext cx="725488" cy="361950"/>
        </p:xfrm>
        <a:graphic>
          <a:graphicData uri="http://schemas.openxmlformats.org/presentationml/2006/ole">
            <mc:AlternateContent xmlns:mc="http://schemas.openxmlformats.org/markup-compatibility/2006">
              <mc:Choice xmlns:v="urn:schemas-microsoft-com:vml" Requires="v">
                <p:oleObj spid="_x0000_s40363" name="数式" r:id="rId16" imgW="457200" imgH="228600" progId="Equation.3">
                  <p:embed/>
                </p:oleObj>
              </mc:Choice>
              <mc:Fallback>
                <p:oleObj name="数式" r:id="rId16" imgW="45720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4257" y="1268918"/>
                        <a:ext cx="725488"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3" name="Object 18"/>
          <p:cNvGraphicFramePr>
            <a:graphicFrameLocks noChangeAspect="1"/>
          </p:cNvGraphicFramePr>
          <p:nvPr>
            <p:extLst/>
          </p:nvPr>
        </p:nvGraphicFramePr>
        <p:xfrm>
          <a:off x="3590480" y="1948651"/>
          <a:ext cx="725488" cy="382588"/>
        </p:xfrm>
        <a:graphic>
          <a:graphicData uri="http://schemas.openxmlformats.org/presentationml/2006/ole">
            <mc:AlternateContent xmlns:mc="http://schemas.openxmlformats.org/markup-compatibility/2006">
              <mc:Choice xmlns:v="urn:schemas-microsoft-com:vml" Requires="v">
                <p:oleObj spid="_x0000_s40364" name="数式" r:id="rId17" imgW="457200" imgH="241200" progId="Equation.3">
                  <p:embed/>
                </p:oleObj>
              </mc:Choice>
              <mc:Fallback>
                <p:oleObj name="数式" r:id="rId17" imgW="457200" imgH="241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90480" y="1948651"/>
                        <a:ext cx="725488" cy="38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5" name="Object 18"/>
          <p:cNvGraphicFramePr>
            <a:graphicFrameLocks noChangeAspect="1"/>
          </p:cNvGraphicFramePr>
          <p:nvPr>
            <p:extLst/>
          </p:nvPr>
        </p:nvGraphicFramePr>
        <p:xfrm>
          <a:off x="2394140" y="2305367"/>
          <a:ext cx="725488" cy="382588"/>
        </p:xfrm>
        <a:graphic>
          <a:graphicData uri="http://schemas.openxmlformats.org/presentationml/2006/ole">
            <mc:AlternateContent xmlns:mc="http://schemas.openxmlformats.org/markup-compatibility/2006">
              <mc:Choice xmlns:v="urn:schemas-microsoft-com:vml" Requires="v">
                <p:oleObj spid="_x0000_s40365" name="数式" r:id="rId18" imgW="457200" imgH="241200" progId="Equation.3">
                  <p:embed/>
                </p:oleObj>
              </mc:Choice>
              <mc:Fallback>
                <p:oleObj name="数式" r:id="rId18" imgW="457200" imgH="241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94140" y="2305367"/>
                        <a:ext cx="725488" cy="38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6" name="Object 20"/>
          <p:cNvGraphicFramePr>
            <a:graphicFrameLocks noChangeAspect="1"/>
          </p:cNvGraphicFramePr>
          <p:nvPr>
            <p:extLst/>
          </p:nvPr>
        </p:nvGraphicFramePr>
        <p:xfrm>
          <a:off x="3460159" y="2303412"/>
          <a:ext cx="865188" cy="361950"/>
        </p:xfrm>
        <a:graphic>
          <a:graphicData uri="http://schemas.openxmlformats.org/presentationml/2006/ole">
            <mc:AlternateContent xmlns:mc="http://schemas.openxmlformats.org/markup-compatibility/2006">
              <mc:Choice xmlns:v="urn:schemas-microsoft-com:vml" Requires="v">
                <p:oleObj spid="_x0000_s40366" name="数式" r:id="rId19" imgW="545760" imgH="228600" progId="Equation.3">
                  <p:embed/>
                </p:oleObj>
              </mc:Choice>
              <mc:Fallback>
                <p:oleObj name="数式" r:id="rId19" imgW="54576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60159" y="2303412"/>
                        <a:ext cx="865188"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0" name="Rectangle 46"/>
          <p:cNvSpPr>
            <a:spLocks noChangeArrowheads="1"/>
          </p:cNvSpPr>
          <p:nvPr/>
        </p:nvSpPr>
        <p:spPr bwMode="auto">
          <a:xfrm>
            <a:off x="228977" y="2344346"/>
            <a:ext cx="261610" cy="276999"/>
          </a:xfrm>
          <a:prstGeom prst="rect">
            <a:avLst/>
          </a:prstGeom>
          <a:noFill/>
          <a:ln w="9525">
            <a:noFill/>
            <a:miter lim="800000"/>
            <a:headEnd/>
            <a:tailEnd/>
          </a:ln>
          <a:effectLst/>
        </p:spPr>
        <p:txBody>
          <a:bodyPr wrap="none">
            <a:spAutoFit/>
          </a:bodyPr>
          <a:lstStyle/>
          <a:p>
            <a:pPr algn="ctr"/>
            <a:r>
              <a:rPr lang="en-US" altLang="ja-JP" sz="1800" baseline="30000" dirty="0">
                <a:solidFill>
                  <a:srgbClr val="000000"/>
                </a:solidFill>
                <a:latin typeface="Times New Roman" pitchFamily="18" charset="0"/>
                <a:ea typeface="ＭＳ Ｐゴシック" pitchFamily="50" charset="-128"/>
              </a:rPr>
              <a:t>†</a:t>
            </a:r>
          </a:p>
        </p:txBody>
      </p:sp>
      <p:graphicFrame>
        <p:nvGraphicFramePr>
          <p:cNvPr id="82" name="Object 17"/>
          <p:cNvGraphicFramePr>
            <a:graphicFrameLocks noChangeAspect="1"/>
          </p:cNvGraphicFramePr>
          <p:nvPr>
            <p:extLst/>
          </p:nvPr>
        </p:nvGraphicFramePr>
        <p:xfrm>
          <a:off x="6513512" y="2666931"/>
          <a:ext cx="725488" cy="361950"/>
        </p:xfrm>
        <a:graphic>
          <a:graphicData uri="http://schemas.openxmlformats.org/presentationml/2006/ole">
            <mc:AlternateContent xmlns:mc="http://schemas.openxmlformats.org/markup-compatibility/2006">
              <mc:Choice xmlns:v="urn:schemas-microsoft-com:vml" Requires="v">
                <p:oleObj spid="_x0000_s40367" name="数式" r:id="rId20" imgW="457200" imgH="228600" progId="Equation.3">
                  <p:embed/>
                </p:oleObj>
              </mc:Choice>
              <mc:Fallback>
                <p:oleObj name="数式" r:id="rId20" imgW="45720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13512" y="2666931"/>
                        <a:ext cx="725488"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 name="Object 18"/>
          <p:cNvGraphicFramePr>
            <a:graphicFrameLocks noChangeAspect="1"/>
          </p:cNvGraphicFramePr>
          <p:nvPr>
            <p:extLst/>
          </p:nvPr>
        </p:nvGraphicFramePr>
        <p:xfrm>
          <a:off x="6513512" y="4370516"/>
          <a:ext cx="725488" cy="382588"/>
        </p:xfrm>
        <a:graphic>
          <a:graphicData uri="http://schemas.openxmlformats.org/presentationml/2006/ole">
            <mc:AlternateContent xmlns:mc="http://schemas.openxmlformats.org/markup-compatibility/2006">
              <mc:Choice xmlns:v="urn:schemas-microsoft-com:vml" Requires="v">
                <p:oleObj spid="_x0000_s40368" name="数式" r:id="rId21" imgW="457200" imgH="241200" progId="Equation.3">
                  <p:embed/>
                </p:oleObj>
              </mc:Choice>
              <mc:Fallback>
                <p:oleObj name="数式" r:id="rId21" imgW="457200" imgH="241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13512" y="4370516"/>
                        <a:ext cx="725488" cy="38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4" name="Object 20"/>
          <p:cNvGraphicFramePr>
            <a:graphicFrameLocks noChangeAspect="1"/>
          </p:cNvGraphicFramePr>
          <p:nvPr>
            <p:extLst/>
          </p:nvPr>
        </p:nvGraphicFramePr>
        <p:xfrm>
          <a:off x="7843414" y="4377243"/>
          <a:ext cx="865188" cy="361950"/>
        </p:xfrm>
        <a:graphic>
          <a:graphicData uri="http://schemas.openxmlformats.org/presentationml/2006/ole">
            <mc:AlternateContent xmlns:mc="http://schemas.openxmlformats.org/markup-compatibility/2006">
              <mc:Choice xmlns:v="urn:schemas-microsoft-com:vml" Requires="v">
                <p:oleObj spid="_x0000_s40369" name="数式" r:id="rId22" imgW="545760" imgH="228600" progId="Equation.3">
                  <p:embed/>
                </p:oleObj>
              </mc:Choice>
              <mc:Fallback>
                <p:oleObj name="数式" r:id="rId22" imgW="54576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43414" y="4377243"/>
                        <a:ext cx="865188"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5" name="Object 19"/>
          <p:cNvGraphicFramePr>
            <a:graphicFrameLocks noChangeAspect="1"/>
          </p:cNvGraphicFramePr>
          <p:nvPr>
            <p:extLst/>
          </p:nvPr>
        </p:nvGraphicFramePr>
        <p:xfrm>
          <a:off x="7842824" y="2684284"/>
          <a:ext cx="866775" cy="382587"/>
        </p:xfrm>
        <a:graphic>
          <a:graphicData uri="http://schemas.openxmlformats.org/presentationml/2006/ole">
            <mc:AlternateContent xmlns:mc="http://schemas.openxmlformats.org/markup-compatibility/2006">
              <mc:Choice xmlns:v="urn:schemas-microsoft-com:vml" Requires="v">
                <p:oleObj spid="_x0000_s40370" name="数式" r:id="rId23" imgW="545760" imgH="241200" progId="Equation.3">
                  <p:embed/>
                </p:oleObj>
              </mc:Choice>
              <mc:Fallback>
                <p:oleObj name="数式" r:id="rId23" imgW="545760" imgH="241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42824" y="2684284"/>
                        <a:ext cx="866775" cy="382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6" name="Object 17"/>
          <p:cNvGraphicFramePr>
            <a:graphicFrameLocks noChangeAspect="1"/>
          </p:cNvGraphicFramePr>
          <p:nvPr>
            <p:extLst/>
          </p:nvPr>
        </p:nvGraphicFramePr>
        <p:xfrm>
          <a:off x="104775" y="5149629"/>
          <a:ext cx="725488" cy="361950"/>
        </p:xfrm>
        <a:graphic>
          <a:graphicData uri="http://schemas.openxmlformats.org/presentationml/2006/ole">
            <mc:AlternateContent xmlns:mc="http://schemas.openxmlformats.org/markup-compatibility/2006">
              <mc:Choice xmlns:v="urn:schemas-microsoft-com:vml" Requires="v">
                <p:oleObj spid="_x0000_s40371" name="数式" r:id="rId24" imgW="457200" imgH="228600" progId="Equation.3">
                  <p:embed/>
                </p:oleObj>
              </mc:Choice>
              <mc:Fallback>
                <p:oleObj name="数式" r:id="rId24" imgW="45720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775" y="5149629"/>
                        <a:ext cx="725488"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7" name="Object 18"/>
          <p:cNvGraphicFramePr>
            <a:graphicFrameLocks noChangeAspect="1"/>
          </p:cNvGraphicFramePr>
          <p:nvPr>
            <p:extLst/>
          </p:nvPr>
        </p:nvGraphicFramePr>
        <p:xfrm>
          <a:off x="95250" y="6453164"/>
          <a:ext cx="725488" cy="382588"/>
        </p:xfrm>
        <a:graphic>
          <a:graphicData uri="http://schemas.openxmlformats.org/presentationml/2006/ole">
            <mc:AlternateContent xmlns:mc="http://schemas.openxmlformats.org/markup-compatibility/2006">
              <mc:Choice xmlns:v="urn:schemas-microsoft-com:vml" Requires="v">
                <p:oleObj spid="_x0000_s40372" name="数式" r:id="rId25" imgW="457200" imgH="241200" progId="Equation.3">
                  <p:embed/>
                </p:oleObj>
              </mc:Choice>
              <mc:Fallback>
                <p:oleObj name="数式" r:id="rId25" imgW="457200" imgH="241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250" y="6453164"/>
                        <a:ext cx="725488" cy="38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8" name="Object 20"/>
          <p:cNvGraphicFramePr>
            <a:graphicFrameLocks noChangeAspect="1"/>
          </p:cNvGraphicFramePr>
          <p:nvPr>
            <p:extLst/>
          </p:nvPr>
        </p:nvGraphicFramePr>
        <p:xfrm>
          <a:off x="2547928" y="6492858"/>
          <a:ext cx="865188" cy="361950"/>
        </p:xfrm>
        <a:graphic>
          <a:graphicData uri="http://schemas.openxmlformats.org/presentationml/2006/ole">
            <mc:AlternateContent xmlns:mc="http://schemas.openxmlformats.org/markup-compatibility/2006">
              <mc:Choice xmlns:v="urn:schemas-microsoft-com:vml" Requires="v">
                <p:oleObj spid="_x0000_s40373" name="数式" r:id="rId26" imgW="545760" imgH="228600" progId="Equation.3">
                  <p:embed/>
                </p:oleObj>
              </mc:Choice>
              <mc:Fallback>
                <p:oleObj name="数式" r:id="rId26" imgW="54576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47928" y="6492858"/>
                        <a:ext cx="865188"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9" name="Object 19"/>
          <p:cNvGraphicFramePr>
            <a:graphicFrameLocks noChangeAspect="1"/>
          </p:cNvGraphicFramePr>
          <p:nvPr>
            <p:extLst/>
          </p:nvPr>
        </p:nvGraphicFramePr>
        <p:xfrm>
          <a:off x="2547338" y="5133274"/>
          <a:ext cx="866775" cy="382587"/>
        </p:xfrm>
        <a:graphic>
          <a:graphicData uri="http://schemas.openxmlformats.org/presentationml/2006/ole">
            <mc:AlternateContent xmlns:mc="http://schemas.openxmlformats.org/markup-compatibility/2006">
              <mc:Choice xmlns:v="urn:schemas-microsoft-com:vml" Requires="v">
                <p:oleObj spid="_x0000_s40374" name="数式" r:id="rId27" imgW="545760" imgH="241200" progId="Equation.3">
                  <p:embed/>
                </p:oleObj>
              </mc:Choice>
              <mc:Fallback>
                <p:oleObj name="数式" r:id="rId27" imgW="545760" imgH="241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47338" y="5133274"/>
                        <a:ext cx="866775" cy="382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85928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B2F405E0-BF19-4CC4-A89D-4262436DF52E}" type="slidenum">
              <a:rPr lang="en-US" altLang="ja-JP" smtClean="0">
                <a:solidFill>
                  <a:srgbClr val="000000"/>
                </a:solidFill>
              </a:rPr>
              <a:pPr>
                <a:defRPr/>
              </a:pPr>
              <a:t>2</a:t>
            </a:fld>
            <a:endParaRPr lang="en-US" altLang="ja-JP" dirty="0">
              <a:solidFill>
                <a:srgbClr val="000000"/>
              </a:solidFill>
            </a:endParaRPr>
          </a:p>
        </p:txBody>
      </p:sp>
      <p:sp>
        <p:nvSpPr>
          <p:cNvPr id="3" name="Rectangle 2"/>
          <p:cNvSpPr>
            <a:spLocks noChangeArrowheads="1"/>
          </p:cNvSpPr>
          <p:nvPr/>
        </p:nvSpPr>
        <p:spPr bwMode="auto">
          <a:xfrm>
            <a:off x="552450" y="2147888"/>
            <a:ext cx="8102600" cy="4368800"/>
          </a:xfrm>
          <a:prstGeom prst="rect">
            <a:avLst/>
          </a:prstGeom>
          <a:noFill/>
          <a:ln w="9525">
            <a:noFill/>
            <a:miter lim="800000"/>
            <a:headEnd/>
            <a:tailEnd/>
          </a:ln>
        </p:spPr>
        <p:txBody>
          <a:bodyPr/>
          <a:lstStyle/>
          <a:p>
            <a:pPr marL="381000" indent="-381000">
              <a:spcBef>
                <a:spcPct val="20000"/>
              </a:spcBef>
              <a:buClr>
                <a:srgbClr val="CCCCFF"/>
              </a:buClr>
              <a:buSzPct val="110000"/>
              <a:buFont typeface="Wingdings" pitchFamily="2" charset="2"/>
              <a:buBlip>
                <a:blip r:embed="rId2"/>
              </a:buBlip>
              <a:defRPr/>
            </a:pPr>
            <a:r>
              <a:rPr lang="en-US" altLang="ja-JP" sz="1800" dirty="0">
                <a:solidFill>
                  <a:schemeClr val="accent2">
                    <a:lumMod val="75000"/>
                  </a:schemeClr>
                </a:solidFill>
                <a:latin typeface="Arial"/>
              </a:rPr>
              <a:t>Real-space </a:t>
            </a:r>
            <a:r>
              <a:rPr lang="en-US" altLang="ja-JP" sz="1800" dirty="0" smtClean="0">
                <a:solidFill>
                  <a:schemeClr val="accent2">
                    <a:lumMod val="75000"/>
                  </a:schemeClr>
                </a:solidFill>
                <a:latin typeface="Arial"/>
              </a:rPr>
              <a:t>finite-difference </a:t>
            </a:r>
            <a:r>
              <a:rPr lang="en-US" altLang="ja-JP" sz="1800" dirty="0">
                <a:solidFill>
                  <a:schemeClr val="accent2">
                    <a:lumMod val="75000"/>
                  </a:schemeClr>
                </a:solidFill>
                <a:latin typeface="Arial"/>
              </a:rPr>
              <a:t>method with timesaving double-grid technique</a:t>
            </a:r>
          </a:p>
          <a:p>
            <a:pPr marL="381000" indent="-381000">
              <a:spcBef>
                <a:spcPct val="20000"/>
              </a:spcBef>
              <a:buClr>
                <a:srgbClr val="CCCCFF"/>
              </a:buClr>
              <a:buSzPct val="110000"/>
              <a:buFont typeface="Wingdings" pitchFamily="2" charset="2"/>
              <a:buNone/>
              <a:defRPr/>
            </a:pPr>
            <a:r>
              <a:rPr lang="en-US" altLang="ja-JP" sz="1400" dirty="0">
                <a:latin typeface="Arial"/>
                <a:ea typeface="ＭＳ Ｐゴシック" pitchFamily="50" charset="-128"/>
              </a:rPr>
              <a:t>	J. R. </a:t>
            </a:r>
            <a:r>
              <a:rPr lang="en-US" altLang="ja-JP" sz="1400" dirty="0" err="1">
                <a:latin typeface="Arial"/>
                <a:ea typeface="ＭＳ Ｐゴシック" pitchFamily="50" charset="-128"/>
              </a:rPr>
              <a:t>Chelikowsky</a:t>
            </a:r>
            <a:r>
              <a:rPr lang="en-US" altLang="ja-JP" sz="1400" dirty="0">
                <a:latin typeface="Arial"/>
                <a:ea typeface="ＭＳ Ｐゴシック" pitchFamily="50" charset="-128"/>
                <a:cs typeface="Times New Roman" pitchFamily="18" charset="0"/>
              </a:rPr>
              <a:t> </a:t>
            </a:r>
            <a:r>
              <a:rPr lang="en-US" altLang="ja-JP" sz="1400" i="1" dirty="0">
                <a:latin typeface="Arial"/>
                <a:ea typeface="ＭＳ Ｐゴシック" pitchFamily="50" charset="-128"/>
                <a:cs typeface="Times New Roman" pitchFamily="18" charset="0"/>
              </a:rPr>
              <a:t>et al.</a:t>
            </a:r>
            <a:r>
              <a:rPr lang="en-US" altLang="ja-JP" sz="1400" dirty="0">
                <a:latin typeface="Arial"/>
                <a:ea typeface="ＭＳ Ｐゴシック" pitchFamily="50" charset="-128"/>
                <a:cs typeface="Times New Roman" pitchFamily="18" charset="0"/>
              </a:rPr>
              <a:t>, Phys. Rev. </a:t>
            </a:r>
            <a:r>
              <a:rPr lang="en-US" altLang="ja-JP" sz="1400" dirty="0" err="1">
                <a:latin typeface="Arial"/>
                <a:ea typeface="ＭＳ Ｐゴシック" pitchFamily="50" charset="-128"/>
                <a:cs typeface="Times New Roman" pitchFamily="18" charset="0"/>
              </a:rPr>
              <a:t>Lett</a:t>
            </a:r>
            <a:r>
              <a:rPr lang="en-US" altLang="ja-JP" sz="1400" dirty="0">
                <a:latin typeface="Arial"/>
                <a:ea typeface="ＭＳ Ｐゴシック" pitchFamily="50" charset="-128"/>
                <a:cs typeface="Times New Roman" pitchFamily="18" charset="0"/>
              </a:rPr>
              <a:t>. </a:t>
            </a:r>
            <a:r>
              <a:rPr lang="en-US" altLang="ja-JP" sz="1400" b="1" dirty="0">
                <a:latin typeface="Arial"/>
                <a:ea typeface="ＭＳ Ｐゴシック" pitchFamily="50" charset="-128"/>
                <a:cs typeface="Times New Roman" pitchFamily="18" charset="0"/>
              </a:rPr>
              <a:t>72</a:t>
            </a:r>
            <a:r>
              <a:rPr lang="en-US" altLang="ja-JP" sz="1400" dirty="0">
                <a:latin typeface="Arial"/>
                <a:ea typeface="ＭＳ Ｐゴシック" pitchFamily="50" charset="-128"/>
                <a:cs typeface="Times New Roman" pitchFamily="18" charset="0"/>
              </a:rPr>
              <a:t>, 1240 (1994). </a:t>
            </a:r>
          </a:p>
          <a:p>
            <a:pPr marL="381000" indent="-381000">
              <a:spcBef>
                <a:spcPct val="20000"/>
              </a:spcBef>
              <a:buClr>
                <a:srgbClr val="CCCCFF"/>
              </a:buClr>
              <a:buSzPct val="110000"/>
              <a:buFont typeface="Wingdings" pitchFamily="2" charset="2"/>
              <a:buNone/>
              <a:defRPr/>
            </a:pPr>
            <a:r>
              <a:rPr lang="en-US" altLang="ja-JP" sz="1400" dirty="0">
                <a:latin typeface="Arial"/>
                <a:ea typeface="ＭＳ Ｐゴシック" pitchFamily="50" charset="-128"/>
                <a:cs typeface="Times New Roman" pitchFamily="18" charset="0"/>
              </a:rPr>
              <a:t>	T. Ono and K. Hirose, Phys. Rev. </a:t>
            </a:r>
            <a:r>
              <a:rPr lang="en-US" altLang="ja-JP" sz="1400" dirty="0" err="1">
                <a:latin typeface="Arial"/>
                <a:ea typeface="ＭＳ Ｐゴシック" pitchFamily="50" charset="-128"/>
                <a:cs typeface="Times New Roman" pitchFamily="18" charset="0"/>
              </a:rPr>
              <a:t>Lett</a:t>
            </a:r>
            <a:r>
              <a:rPr lang="en-US" altLang="ja-JP" sz="1400" dirty="0">
                <a:latin typeface="Arial"/>
                <a:ea typeface="ＭＳ Ｐゴシック" pitchFamily="50" charset="-128"/>
                <a:cs typeface="Times New Roman" pitchFamily="18" charset="0"/>
              </a:rPr>
              <a:t>. </a:t>
            </a:r>
            <a:r>
              <a:rPr lang="en-US" altLang="ja-JP" sz="1400" b="1" dirty="0">
                <a:latin typeface="Arial"/>
                <a:ea typeface="ＭＳ Ｐゴシック" pitchFamily="50" charset="-128"/>
                <a:cs typeface="Times New Roman" pitchFamily="18" charset="0"/>
              </a:rPr>
              <a:t>82</a:t>
            </a:r>
            <a:r>
              <a:rPr lang="en-US" altLang="ja-JP" sz="1400" dirty="0">
                <a:latin typeface="Arial"/>
                <a:ea typeface="ＭＳ Ｐゴシック" pitchFamily="50" charset="-128"/>
                <a:cs typeface="Times New Roman" pitchFamily="18" charset="0"/>
              </a:rPr>
              <a:t>, 5016 (1999).</a:t>
            </a:r>
          </a:p>
          <a:p>
            <a:pPr marL="381000" indent="-381000">
              <a:spcBef>
                <a:spcPct val="20000"/>
              </a:spcBef>
              <a:buClr>
                <a:srgbClr val="CCCCFF"/>
              </a:buClr>
              <a:buSzPct val="110000"/>
              <a:buFont typeface="Wingdings" pitchFamily="2" charset="2"/>
              <a:buNone/>
              <a:defRPr/>
            </a:pPr>
            <a:r>
              <a:rPr lang="en-US" altLang="ja-JP" sz="1400" dirty="0">
                <a:latin typeface="Arial"/>
                <a:ea typeface="ＭＳ Ｐゴシック" pitchFamily="50" charset="-128"/>
                <a:cs typeface="Times New Roman" pitchFamily="18" charset="0"/>
              </a:rPr>
              <a:t>	</a:t>
            </a:r>
            <a:r>
              <a:rPr lang="en-US" altLang="ja-JP" sz="1400" dirty="0">
                <a:latin typeface="Arial"/>
                <a:ea typeface="ＭＳ 明朝" pitchFamily="17" charset="-128"/>
                <a:cs typeface="Times New Roman" pitchFamily="18" charset="0"/>
              </a:rPr>
              <a:t>K. Hirose and T. Ono, Phys. Rev. B </a:t>
            </a:r>
            <a:r>
              <a:rPr lang="en-US" altLang="ja-JP" sz="1400" b="1" dirty="0">
                <a:latin typeface="Arial"/>
                <a:ea typeface="ＭＳ 明朝" pitchFamily="17" charset="-128"/>
                <a:cs typeface="Times New Roman" pitchFamily="18" charset="0"/>
              </a:rPr>
              <a:t>64</a:t>
            </a:r>
            <a:r>
              <a:rPr lang="en-US" altLang="ja-JP" sz="1400" dirty="0">
                <a:latin typeface="Arial"/>
                <a:ea typeface="ＭＳ 明朝" pitchFamily="17" charset="-128"/>
                <a:cs typeface="Times New Roman" pitchFamily="18" charset="0"/>
              </a:rPr>
              <a:t>, 085105 (2001).</a:t>
            </a:r>
          </a:p>
          <a:p>
            <a:pPr marL="381000" indent="-381000">
              <a:spcBef>
                <a:spcPct val="20000"/>
              </a:spcBef>
              <a:buClr>
                <a:srgbClr val="CCCCFF"/>
              </a:buClr>
              <a:buSzPct val="110000"/>
              <a:buFont typeface="Wingdings" pitchFamily="2" charset="2"/>
              <a:buNone/>
              <a:defRPr/>
            </a:pPr>
            <a:r>
              <a:rPr lang="en-US" altLang="ja-JP" sz="1400" dirty="0">
                <a:latin typeface="Arial"/>
                <a:ea typeface="ＭＳ 明朝" pitchFamily="17" charset="-128"/>
                <a:cs typeface="Times New Roman" pitchFamily="18" charset="0"/>
              </a:rPr>
              <a:t>	T. Ono and K. Hirose, Phys. Rev. B </a:t>
            </a:r>
            <a:r>
              <a:rPr lang="en-US" altLang="ja-JP" sz="1400" b="1" dirty="0">
                <a:latin typeface="Arial"/>
                <a:ea typeface="ＭＳ 明朝" pitchFamily="17" charset="-128"/>
                <a:cs typeface="Times New Roman" pitchFamily="18" charset="0"/>
              </a:rPr>
              <a:t>72</a:t>
            </a:r>
            <a:r>
              <a:rPr lang="en-US" altLang="ja-JP" sz="1400" dirty="0">
                <a:latin typeface="Arial"/>
                <a:ea typeface="ＭＳ 明朝" pitchFamily="17" charset="-128"/>
                <a:cs typeface="Times New Roman" pitchFamily="18" charset="0"/>
              </a:rPr>
              <a:t>, 085105 (2005). </a:t>
            </a:r>
          </a:p>
          <a:p>
            <a:pPr marL="381000" indent="-381000">
              <a:spcBef>
                <a:spcPct val="20000"/>
              </a:spcBef>
              <a:buClr>
                <a:srgbClr val="CCCCFF"/>
              </a:buClr>
              <a:buSzPct val="110000"/>
              <a:buFont typeface="Wingdings" pitchFamily="2" charset="2"/>
              <a:buNone/>
              <a:defRPr/>
            </a:pPr>
            <a:r>
              <a:rPr lang="en-US" altLang="ja-JP" sz="1400" dirty="0">
                <a:latin typeface="Arial"/>
                <a:ea typeface="ＭＳ 明朝" pitchFamily="17" charset="-128"/>
                <a:cs typeface="Times New Roman" pitchFamily="18" charset="0"/>
              </a:rPr>
              <a:t>	T. Ono and K. Hirose, Phys. Rev. B </a:t>
            </a:r>
            <a:r>
              <a:rPr lang="en-US" altLang="ja-JP" sz="1400" b="1" dirty="0">
                <a:latin typeface="Arial"/>
                <a:ea typeface="ＭＳ 明朝" pitchFamily="17" charset="-128"/>
                <a:cs typeface="Times New Roman" pitchFamily="18" charset="0"/>
              </a:rPr>
              <a:t>72</a:t>
            </a:r>
            <a:r>
              <a:rPr lang="en-US" altLang="ja-JP" sz="1400" dirty="0">
                <a:latin typeface="Arial"/>
                <a:ea typeface="ＭＳ 明朝" pitchFamily="17" charset="-128"/>
                <a:cs typeface="Times New Roman" pitchFamily="18" charset="0"/>
              </a:rPr>
              <a:t>, 085115 (2005).</a:t>
            </a:r>
            <a:endParaRPr lang="en-US" altLang="ja-JP" sz="1400" dirty="0">
              <a:latin typeface="Arial"/>
              <a:ea typeface="ＭＳ Ｐゴシック" pitchFamily="50" charset="-128"/>
              <a:cs typeface="Times New Roman" pitchFamily="18" charset="0"/>
            </a:endParaRPr>
          </a:p>
          <a:p>
            <a:pPr marL="381000" indent="-381000">
              <a:spcBef>
                <a:spcPct val="20000"/>
              </a:spcBef>
              <a:buClr>
                <a:srgbClr val="CCCCFF"/>
              </a:buClr>
              <a:buSzPct val="110000"/>
              <a:buFont typeface="Wingdings" pitchFamily="2" charset="2"/>
              <a:buBlip>
                <a:blip r:embed="rId2"/>
              </a:buBlip>
              <a:defRPr/>
            </a:pPr>
            <a:r>
              <a:rPr lang="en-US" altLang="ja-JP" sz="1800" dirty="0" err="1">
                <a:solidFill>
                  <a:schemeClr val="accent2">
                    <a:lumMod val="75000"/>
                  </a:schemeClr>
                </a:solidFill>
                <a:latin typeface="Arial"/>
                <a:cs typeface="Times New Roman" pitchFamily="18" charset="0"/>
              </a:rPr>
              <a:t>Landauer</a:t>
            </a:r>
            <a:r>
              <a:rPr lang="en-US" altLang="ja-JP" sz="1800" dirty="0">
                <a:solidFill>
                  <a:schemeClr val="accent2">
                    <a:lumMod val="75000"/>
                  </a:schemeClr>
                </a:solidFill>
                <a:latin typeface="Arial"/>
                <a:cs typeface="Times New Roman" pitchFamily="18" charset="0"/>
              </a:rPr>
              <a:t> formula with </a:t>
            </a:r>
            <a:r>
              <a:rPr lang="en-US" altLang="ja-JP" sz="1800" dirty="0" err="1">
                <a:solidFill>
                  <a:schemeClr val="accent2">
                    <a:lumMod val="75000"/>
                  </a:schemeClr>
                </a:solidFill>
                <a:latin typeface="Arial"/>
                <a:cs typeface="Times New Roman" pitchFamily="18" charset="0"/>
              </a:rPr>
              <a:t>overbridging</a:t>
            </a:r>
            <a:r>
              <a:rPr lang="en-US" altLang="ja-JP" sz="1800" dirty="0">
                <a:solidFill>
                  <a:schemeClr val="accent2">
                    <a:lumMod val="75000"/>
                  </a:schemeClr>
                </a:solidFill>
                <a:latin typeface="Arial"/>
                <a:cs typeface="Times New Roman" pitchFamily="18" charset="0"/>
              </a:rPr>
              <a:t>-boundary matching method</a:t>
            </a:r>
          </a:p>
          <a:p>
            <a:pPr marL="381000" indent="-381000">
              <a:spcBef>
                <a:spcPct val="20000"/>
              </a:spcBef>
              <a:buClr>
                <a:srgbClr val="CCCCFF"/>
              </a:buClr>
              <a:buSzPct val="110000"/>
              <a:buFont typeface="Wingdings" pitchFamily="2" charset="2"/>
              <a:buNone/>
              <a:defRPr/>
            </a:pPr>
            <a:r>
              <a:rPr lang="en-US" altLang="ja-JP" sz="1400" dirty="0">
                <a:latin typeface="Arial"/>
                <a:ea typeface="ＭＳ Ｐゴシック" pitchFamily="50" charset="-128"/>
              </a:rPr>
              <a:t>	M. </a:t>
            </a:r>
            <a:r>
              <a:rPr lang="en-US" altLang="ja-JP" sz="1400" dirty="0" err="1">
                <a:latin typeface="Arial"/>
                <a:ea typeface="ＭＳ Ｐゴシック" pitchFamily="50" charset="-128"/>
              </a:rPr>
              <a:t>Büttiker</a:t>
            </a:r>
            <a:r>
              <a:rPr lang="en-US" altLang="ja-JP" sz="1400" dirty="0">
                <a:latin typeface="Arial"/>
                <a:ea typeface="ＭＳ Ｐゴシック" pitchFamily="50" charset="-128"/>
              </a:rPr>
              <a:t> </a:t>
            </a:r>
            <a:r>
              <a:rPr lang="en-US" altLang="ja-JP" sz="1400" i="1" dirty="0">
                <a:latin typeface="Arial"/>
                <a:ea typeface="ＭＳ Ｐゴシック" pitchFamily="50" charset="-128"/>
              </a:rPr>
              <a:t>et al.</a:t>
            </a:r>
            <a:r>
              <a:rPr lang="en-US" altLang="ja-JP" sz="1400" dirty="0">
                <a:latin typeface="Arial"/>
                <a:ea typeface="ＭＳ Ｐゴシック" pitchFamily="50" charset="-128"/>
              </a:rPr>
              <a:t>, Phys. Rev. B </a:t>
            </a:r>
            <a:r>
              <a:rPr lang="en-US" altLang="ja-JP" sz="1400" b="1" dirty="0">
                <a:latin typeface="Arial"/>
                <a:ea typeface="ＭＳ Ｐゴシック" pitchFamily="50" charset="-128"/>
              </a:rPr>
              <a:t>31</a:t>
            </a:r>
            <a:r>
              <a:rPr lang="en-US" altLang="ja-JP" sz="1400" dirty="0">
                <a:latin typeface="Arial"/>
                <a:ea typeface="ＭＳ Ｐゴシック" pitchFamily="50" charset="-128"/>
              </a:rPr>
              <a:t>, 6207 (1985).</a:t>
            </a:r>
          </a:p>
          <a:p>
            <a:pPr marL="381000" indent="-381000">
              <a:spcBef>
                <a:spcPct val="20000"/>
              </a:spcBef>
              <a:buClr>
                <a:srgbClr val="CCCCFF"/>
              </a:buClr>
              <a:buSzPct val="110000"/>
              <a:buFont typeface="Wingdings" pitchFamily="2" charset="2"/>
              <a:buNone/>
              <a:defRPr/>
            </a:pPr>
            <a:r>
              <a:rPr lang="en-US" altLang="ja-JP" sz="1400" dirty="0">
                <a:latin typeface="Arial"/>
                <a:ea typeface="ＭＳ Ｐゴシック" pitchFamily="50" charset="-128"/>
              </a:rPr>
              <a:t>	Y. Fujimoto and K. Hirose, Phys. Rev. B </a:t>
            </a:r>
            <a:r>
              <a:rPr lang="en-US" altLang="ja-JP" sz="1400" b="1" dirty="0">
                <a:latin typeface="Arial"/>
                <a:ea typeface="ＭＳ Ｐゴシック" pitchFamily="50" charset="-128"/>
              </a:rPr>
              <a:t>67</a:t>
            </a:r>
            <a:r>
              <a:rPr lang="en-US" altLang="ja-JP" sz="1400" dirty="0">
                <a:latin typeface="Arial"/>
                <a:ea typeface="ＭＳ Ｐゴシック" pitchFamily="50" charset="-128"/>
              </a:rPr>
              <a:t>, 195315 (2003).</a:t>
            </a:r>
          </a:p>
          <a:p>
            <a:pPr marL="381000" indent="-381000">
              <a:spcBef>
                <a:spcPct val="20000"/>
              </a:spcBef>
              <a:buClr>
                <a:srgbClr val="CCCCFF"/>
              </a:buClr>
              <a:buSzPct val="110000"/>
              <a:buFont typeface="Wingdings" pitchFamily="2" charset="2"/>
              <a:buNone/>
              <a:defRPr/>
            </a:pPr>
            <a:r>
              <a:rPr lang="en-US" altLang="ja-JP" sz="1400" dirty="0">
                <a:latin typeface="Arial"/>
              </a:rPr>
              <a:t>	</a:t>
            </a:r>
            <a:r>
              <a:rPr lang="en-US" altLang="ja-JP" sz="1400" dirty="0">
                <a:latin typeface="Arial"/>
                <a:ea typeface="ＭＳ Ｐゴシック" pitchFamily="50" charset="-128"/>
              </a:rPr>
              <a:t>T. Ono and K. Hirose, Phys. Rev. B </a:t>
            </a:r>
            <a:r>
              <a:rPr lang="en-US" altLang="ja-JP" sz="1400" b="1" dirty="0">
                <a:latin typeface="Arial"/>
                <a:ea typeface="ＭＳ Ｐゴシック" pitchFamily="50" charset="-128"/>
              </a:rPr>
              <a:t>70</a:t>
            </a:r>
            <a:r>
              <a:rPr lang="en-US" altLang="ja-JP" sz="1400" dirty="0">
                <a:latin typeface="Arial"/>
                <a:ea typeface="ＭＳ Ｐゴシック" pitchFamily="50" charset="-128"/>
              </a:rPr>
              <a:t>, 033403 (2004).</a:t>
            </a:r>
          </a:p>
          <a:p>
            <a:pPr marL="381000" indent="-381000">
              <a:spcBef>
                <a:spcPct val="20000"/>
              </a:spcBef>
              <a:buClr>
                <a:srgbClr val="CCCCFF"/>
              </a:buClr>
              <a:buSzPct val="110000"/>
              <a:buFont typeface="Wingdings" pitchFamily="2" charset="2"/>
              <a:buBlip>
                <a:blip r:embed="rId2"/>
              </a:buBlip>
              <a:defRPr/>
            </a:pPr>
            <a:r>
              <a:rPr lang="en-US" altLang="ja-JP" sz="1800" dirty="0">
                <a:solidFill>
                  <a:schemeClr val="accent2">
                    <a:lumMod val="75000"/>
                  </a:schemeClr>
                </a:solidFill>
                <a:latin typeface="Arial"/>
              </a:rPr>
              <a:t>Local-spin-density approximation and generalized gradient approximation</a:t>
            </a:r>
          </a:p>
          <a:p>
            <a:pPr marL="381000" indent="-381000">
              <a:spcBef>
                <a:spcPct val="20000"/>
              </a:spcBef>
              <a:buClr>
                <a:srgbClr val="CCCCFF"/>
              </a:buClr>
              <a:buSzPct val="110000"/>
              <a:buFont typeface="Wingdings" pitchFamily="2" charset="2"/>
              <a:buNone/>
              <a:defRPr/>
            </a:pPr>
            <a:r>
              <a:rPr lang="en-US" altLang="ja-JP" sz="1400" dirty="0">
                <a:latin typeface="Arial"/>
                <a:ea typeface="ＭＳ Ｐゴシック" pitchFamily="50" charset="-128"/>
              </a:rPr>
              <a:t>	J. P. </a:t>
            </a:r>
            <a:r>
              <a:rPr lang="en-US" altLang="ja-JP" sz="1400" dirty="0" err="1">
                <a:latin typeface="Arial"/>
                <a:ea typeface="ＭＳ Ｐゴシック" pitchFamily="50" charset="-128"/>
              </a:rPr>
              <a:t>Perdew</a:t>
            </a:r>
            <a:r>
              <a:rPr lang="en-US" altLang="ja-JP" sz="1400" dirty="0">
                <a:latin typeface="Arial"/>
                <a:ea typeface="ＭＳ Ｐゴシック" pitchFamily="50" charset="-128"/>
              </a:rPr>
              <a:t> and A. </a:t>
            </a:r>
            <a:r>
              <a:rPr lang="en-US" altLang="ja-JP" sz="1400" dirty="0" err="1">
                <a:latin typeface="Arial"/>
                <a:ea typeface="ＭＳ Ｐゴシック" pitchFamily="50" charset="-128"/>
              </a:rPr>
              <a:t>Zunger</a:t>
            </a:r>
            <a:r>
              <a:rPr lang="en-US" altLang="ja-JP" sz="1400" dirty="0">
                <a:latin typeface="Arial"/>
                <a:ea typeface="ＭＳ Ｐゴシック" pitchFamily="50" charset="-128"/>
              </a:rPr>
              <a:t>, Phys. Rev. B </a:t>
            </a:r>
            <a:r>
              <a:rPr lang="en-US" altLang="ja-JP" sz="1400" b="1" dirty="0">
                <a:latin typeface="Arial"/>
                <a:ea typeface="ＭＳ Ｐゴシック" pitchFamily="50" charset="-128"/>
              </a:rPr>
              <a:t>23</a:t>
            </a:r>
            <a:r>
              <a:rPr lang="en-US" altLang="ja-JP" sz="1400" dirty="0">
                <a:latin typeface="Arial"/>
                <a:ea typeface="ＭＳ Ｐゴシック" pitchFamily="50" charset="-128"/>
              </a:rPr>
              <a:t>, 5048 (1981).</a:t>
            </a:r>
          </a:p>
          <a:p>
            <a:pPr marL="381000" indent="-381000">
              <a:spcBef>
                <a:spcPct val="20000"/>
              </a:spcBef>
              <a:buClr>
                <a:srgbClr val="CCCCFF"/>
              </a:buClr>
              <a:buSzPct val="110000"/>
              <a:buFont typeface="Wingdings" pitchFamily="2" charset="2"/>
              <a:buNone/>
              <a:defRPr/>
            </a:pPr>
            <a:r>
              <a:rPr lang="en-US" altLang="ja-JP" sz="1400" dirty="0">
                <a:latin typeface="Arial"/>
                <a:ea typeface="ＭＳ Ｐゴシック" pitchFamily="50" charset="-128"/>
              </a:rPr>
              <a:t>	J. P. </a:t>
            </a:r>
            <a:r>
              <a:rPr lang="en-US" altLang="ja-JP" sz="1400" dirty="0" err="1">
                <a:latin typeface="Arial"/>
                <a:ea typeface="ＭＳ Ｐゴシック" pitchFamily="50" charset="-128"/>
              </a:rPr>
              <a:t>Perdew</a:t>
            </a:r>
            <a:r>
              <a:rPr lang="en-US" altLang="ja-JP" sz="1400" dirty="0">
                <a:latin typeface="Arial"/>
                <a:ea typeface="ＭＳ Ｐゴシック" pitchFamily="50" charset="-128"/>
              </a:rPr>
              <a:t> and Y. Wang, Phys. Rev. B </a:t>
            </a:r>
            <a:r>
              <a:rPr lang="en-US" altLang="ja-JP" sz="1400" b="1" dirty="0">
                <a:latin typeface="Arial"/>
                <a:ea typeface="ＭＳ Ｐゴシック" pitchFamily="50" charset="-128"/>
              </a:rPr>
              <a:t>46</a:t>
            </a:r>
            <a:r>
              <a:rPr lang="en-US" altLang="ja-JP" sz="1400" dirty="0">
                <a:latin typeface="Arial"/>
                <a:ea typeface="ＭＳ Ｐゴシック" pitchFamily="50" charset="-128"/>
              </a:rPr>
              <a:t>, 6671 (1992).</a:t>
            </a:r>
          </a:p>
          <a:p>
            <a:pPr marL="381000" indent="-381000">
              <a:spcBef>
                <a:spcPct val="20000"/>
              </a:spcBef>
              <a:buClr>
                <a:srgbClr val="CCCCFF"/>
              </a:buClr>
              <a:buSzPct val="110000"/>
              <a:buFont typeface="Wingdings" pitchFamily="2" charset="2"/>
              <a:buBlip>
                <a:blip r:embed="rId2"/>
              </a:buBlip>
              <a:defRPr/>
            </a:pPr>
            <a:r>
              <a:rPr lang="en-US" altLang="ja-JP" sz="1800" dirty="0">
                <a:solidFill>
                  <a:schemeClr val="accent2">
                    <a:lumMod val="75000"/>
                  </a:schemeClr>
                </a:solidFill>
                <a:latin typeface="Arial"/>
              </a:rPr>
              <a:t>Norm-conserving </a:t>
            </a:r>
            <a:r>
              <a:rPr lang="en-US" altLang="ja-JP" sz="1800" dirty="0" err="1">
                <a:solidFill>
                  <a:schemeClr val="accent2">
                    <a:lumMod val="75000"/>
                  </a:schemeClr>
                </a:solidFill>
                <a:latin typeface="Arial"/>
              </a:rPr>
              <a:t>pseudopotential</a:t>
            </a:r>
            <a:endParaRPr lang="en-US" altLang="ja-JP" sz="1800" dirty="0">
              <a:solidFill>
                <a:schemeClr val="accent2">
                  <a:lumMod val="75000"/>
                </a:schemeClr>
              </a:solidFill>
              <a:latin typeface="Arial"/>
            </a:endParaRPr>
          </a:p>
          <a:p>
            <a:pPr marL="381000" indent="-381000">
              <a:spcBef>
                <a:spcPct val="20000"/>
              </a:spcBef>
              <a:buClr>
                <a:srgbClr val="CCCCFF"/>
              </a:buClr>
              <a:buSzPct val="110000"/>
              <a:buFont typeface="Wingdings" pitchFamily="2" charset="2"/>
              <a:buNone/>
              <a:defRPr/>
            </a:pPr>
            <a:r>
              <a:rPr lang="en-US" altLang="ja-JP" sz="1400" dirty="0">
                <a:latin typeface="Arial"/>
                <a:ea typeface="ＭＳ Ｐゴシック" pitchFamily="50" charset="-128"/>
              </a:rPr>
              <a:t>	D.R. </a:t>
            </a:r>
            <a:r>
              <a:rPr lang="en-US" altLang="ja-JP" sz="1400" dirty="0" err="1">
                <a:latin typeface="Arial"/>
                <a:ea typeface="ＭＳ Ｐゴシック" pitchFamily="50" charset="-128"/>
              </a:rPr>
              <a:t>Hamann</a:t>
            </a:r>
            <a:r>
              <a:rPr lang="en-US" altLang="ja-JP" sz="1400" dirty="0">
                <a:latin typeface="Arial"/>
                <a:ea typeface="ＭＳ Ｐゴシック" pitchFamily="50" charset="-128"/>
              </a:rPr>
              <a:t> </a:t>
            </a:r>
            <a:r>
              <a:rPr lang="en-US" altLang="ja-JP" sz="1400" i="1" dirty="0">
                <a:latin typeface="Arial"/>
                <a:ea typeface="ＭＳ Ｐゴシック" pitchFamily="50" charset="-128"/>
              </a:rPr>
              <a:t>et al.</a:t>
            </a:r>
            <a:r>
              <a:rPr lang="en-US" altLang="ja-JP" sz="1400" dirty="0">
                <a:latin typeface="Arial"/>
                <a:ea typeface="ＭＳ Ｐゴシック" pitchFamily="50" charset="-128"/>
              </a:rPr>
              <a:t>, Phys. Rev. </a:t>
            </a:r>
            <a:r>
              <a:rPr lang="en-US" altLang="ja-JP" sz="1400" dirty="0" err="1">
                <a:latin typeface="Arial"/>
                <a:ea typeface="ＭＳ Ｐゴシック" pitchFamily="50" charset="-128"/>
              </a:rPr>
              <a:t>Lett</a:t>
            </a:r>
            <a:r>
              <a:rPr lang="en-US" altLang="ja-JP" sz="1400" dirty="0">
                <a:latin typeface="Arial"/>
                <a:ea typeface="ＭＳ Ｐゴシック" pitchFamily="50" charset="-128"/>
              </a:rPr>
              <a:t>. </a:t>
            </a:r>
            <a:r>
              <a:rPr lang="en-US" altLang="ja-JP" sz="1400" b="1" dirty="0">
                <a:latin typeface="Arial"/>
                <a:ea typeface="ＭＳ Ｐゴシック" pitchFamily="50" charset="-128"/>
              </a:rPr>
              <a:t>43</a:t>
            </a:r>
            <a:r>
              <a:rPr lang="en-US" altLang="ja-JP" sz="1400" dirty="0">
                <a:latin typeface="Arial"/>
                <a:ea typeface="ＭＳ Ｐゴシック" pitchFamily="50" charset="-128"/>
              </a:rPr>
              <a:t>, 1494 (1979).</a:t>
            </a:r>
          </a:p>
          <a:p>
            <a:pPr marL="381000" indent="-381000">
              <a:spcBef>
                <a:spcPct val="20000"/>
              </a:spcBef>
              <a:buClr>
                <a:srgbClr val="CCCCFF"/>
              </a:buClr>
              <a:buSzPct val="110000"/>
              <a:buFont typeface="Wingdings" pitchFamily="2" charset="2"/>
              <a:buNone/>
              <a:defRPr/>
            </a:pPr>
            <a:r>
              <a:rPr lang="en-US" altLang="ja-JP" sz="1400" dirty="0">
                <a:latin typeface="Arial"/>
                <a:ea typeface="ＭＳ Ｐゴシック" pitchFamily="50" charset="-128"/>
              </a:rPr>
              <a:t>	N. </a:t>
            </a:r>
            <a:r>
              <a:rPr lang="en-US" altLang="ja-JP" sz="1400" dirty="0" err="1">
                <a:latin typeface="Arial"/>
                <a:ea typeface="ＭＳ Ｐゴシック" pitchFamily="50" charset="-128"/>
              </a:rPr>
              <a:t>Troullier</a:t>
            </a:r>
            <a:r>
              <a:rPr lang="en-US" altLang="ja-JP" sz="1400" dirty="0">
                <a:latin typeface="Arial"/>
                <a:ea typeface="ＭＳ Ｐゴシック" pitchFamily="50" charset="-128"/>
              </a:rPr>
              <a:t> and J. L. Martins, Phys. Rev. B </a:t>
            </a:r>
            <a:r>
              <a:rPr lang="en-US" altLang="ja-JP" sz="1400" b="1" dirty="0">
                <a:latin typeface="Arial"/>
                <a:ea typeface="ＭＳ Ｐゴシック" pitchFamily="50" charset="-128"/>
              </a:rPr>
              <a:t>43</a:t>
            </a:r>
            <a:r>
              <a:rPr lang="en-US" altLang="ja-JP" sz="1400" dirty="0">
                <a:latin typeface="Arial"/>
                <a:ea typeface="ＭＳ Ｐゴシック" pitchFamily="50" charset="-128"/>
              </a:rPr>
              <a:t>, 1993 (1991).</a:t>
            </a:r>
          </a:p>
          <a:p>
            <a:pPr marL="381000" indent="-381000">
              <a:spcBef>
                <a:spcPct val="20000"/>
              </a:spcBef>
              <a:buClr>
                <a:srgbClr val="CCCCFF"/>
              </a:buClr>
              <a:buSzPct val="110000"/>
              <a:buFont typeface="Wingdings" pitchFamily="2" charset="2"/>
              <a:buNone/>
              <a:defRPr/>
            </a:pPr>
            <a:r>
              <a:rPr lang="en-US" altLang="ja-JP" sz="1400" dirty="0">
                <a:latin typeface="Arial"/>
                <a:ea typeface="ＭＳ Ｐゴシック" pitchFamily="50" charset="-128"/>
              </a:rPr>
              <a:t>	K. Kobayashi, </a:t>
            </a:r>
            <a:r>
              <a:rPr lang="en-US" altLang="ja-JP" sz="1400" dirty="0" err="1">
                <a:latin typeface="Arial"/>
                <a:ea typeface="ＭＳ Ｐゴシック" pitchFamily="50" charset="-128"/>
              </a:rPr>
              <a:t>Comput</a:t>
            </a:r>
            <a:r>
              <a:rPr lang="en-US" altLang="ja-JP" sz="1400" dirty="0">
                <a:latin typeface="Arial"/>
                <a:ea typeface="ＭＳ Ｐゴシック" pitchFamily="50" charset="-128"/>
              </a:rPr>
              <a:t>. Mater. Sci. </a:t>
            </a:r>
            <a:r>
              <a:rPr lang="en-US" altLang="ja-JP" sz="1400" b="1" dirty="0">
                <a:latin typeface="Arial"/>
                <a:ea typeface="ＭＳ Ｐゴシック" pitchFamily="50" charset="-128"/>
              </a:rPr>
              <a:t>14</a:t>
            </a:r>
            <a:r>
              <a:rPr lang="en-US" altLang="ja-JP" sz="1400" dirty="0">
                <a:latin typeface="Arial"/>
                <a:ea typeface="ＭＳ Ｐゴシック" pitchFamily="50" charset="-128"/>
              </a:rPr>
              <a:t>, 72 (1999). NCPS97</a:t>
            </a:r>
          </a:p>
        </p:txBody>
      </p:sp>
      <p:sp>
        <p:nvSpPr>
          <p:cNvPr id="4" name="Text Box 3"/>
          <p:cNvSpPr txBox="1">
            <a:spLocks noChangeArrowheads="1"/>
          </p:cNvSpPr>
          <p:nvPr/>
        </p:nvSpPr>
        <p:spPr bwMode="auto">
          <a:xfrm>
            <a:off x="266700" y="620713"/>
            <a:ext cx="8623300" cy="1600438"/>
          </a:xfrm>
          <a:prstGeom prst="rect">
            <a:avLst/>
          </a:prstGeom>
          <a:solidFill>
            <a:srgbClr val="66FFFF">
              <a:alpha val="50000"/>
            </a:srgbClr>
          </a:solidFill>
          <a:ln w="25400">
            <a:noFill/>
            <a:miter lim="800000"/>
            <a:headEnd/>
            <a:tailEnd/>
          </a:ln>
        </p:spPr>
        <p:txBody>
          <a:bodyPr wrap="square">
            <a:spAutoFit/>
          </a:bodyPr>
          <a:lstStyle/>
          <a:p>
            <a:pPr eaLnBrk="0" hangingPunct="0">
              <a:defRPr/>
            </a:pPr>
            <a:r>
              <a:rPr kumimoji="0" lang="en-US" altLang="ja-JP" sz="2200" b="1" i="1" dirty="0" err="1">
                <a:solidFill>
                  <a:srgbClr val="000000"/>
                </a:solidFill>
                <a:latin typeface="Arial"/>
              </a:rPr>
              <a:t>Ab</a:t>
            </a:r>
            <a:r>
              <a:rPr kumimoji="0" lang="en-US" altLang="ja-JP" sz="2200" b="1" i="1" dirty="0">
                <a:solidFill>
                  <a:srgbClr val="000000"/>
                </a:solidFill>
                <a:latin typeface="Arial"/>
              </a:rPr>
              <a:t> initio</a:t>
            </a:r>
            <a:r>
              <a:rPr kumimoji="0" lang="en-US" altLang="ja-JP" sz="2200" b="1" dirty="0">
                <a:solidFill>
                  <a:srgbClr val="000000"/>
                </a:solidFill>
                <a:latin typeface="Arial"/>
              </a:rPr>
              <a:t> molecular-dynamics simulation program </a:t>
            </a:r>
          </a:p>
          <a:p>
            <a:pPr eaLnBrk="0" hangingPunct="0">
              <a:defRPr/>
            </a:pPr>
            <a:r>
              <a:rPr kumimoji="0" lang="en-US" altLang="ja-JP" sz="2200" b="1" dirty="0">
                <a:solidFill>
                  <a:srgbClr val="000000"/>
                </a:solidFill>
                <a:latin typeface="Arial"/>
              </a:rPr>
              <a:t>                      based on </a:t>
            </a:r>
            <a:r>
              <a:rPr kumimoji="0" lang="en-US" altLang="ja-JP" sz="2200" b="1" dirty="0" smtClean="0">
                <a:solidFill>
                  <a:srgbClr val="FF0000"/>
                </a:solidFill>
                <a:latin typeface="Arial"/>
              </a:rPr>
              <a:t>R</a:t>
            </a:r>
            <a:r>
              <a:rPr kumimoji="0" lang="en-US" altLang="ja-JP" sz="2200" b="1" dirty="0" smtClean="0">
                <a:solidFill>
                  <a:srgbClr val="000000"/>
                </a:solidFill>
                <a:latin typeface="Arial"/>
              </a:rPr>
              <a:t>eal-</a:t>
            </a:r>
            <a:r>
              <a:rPr kumimoji="0" lang="en-US" altLang="ja-JP" sz="2200" b="1" dirty="0" smtClean="0">
                <a:solidFill>
                  <a:srgbClr val="FF0000"/>
                </a:solidFill>
                <a:latin typeface="Arial"/>
              </a:rPr>
              <a:t>SPACE</a:t>
            </a:r>
            <a:r>
              <a:rPr kumimoji="0" lang="en-US" altLang="ja-JP" sz="2200" b="1" dirty="0" smtClean="0">
                <a:solidFill>
                  <a:srgbClr val="000000"/>
                </a:solidFill>
                <a:latin typeface="Arial"/>
              </a:rPr>
              <a:t> finite-difference method</a:t>
            </a:r>
          </a:p>
          <a:p>
            <a:pPr eaLnBrk="0" hangingPunct="0">
              <a:defRPr/>
            </a:pPr>
            <a:r>
              <a:rPr kumimoji="0" lang="en-US" altLang="ja-JP" sz="1800" b="1" dirty="0" smtClean="0">
                <a:solidFill>
                  <a:srgbClr val="000000"/>
                </a:solidFill>
                <a:latin typeface="Arial"/>
              </a:rPr>
              <a:t>T</a:t>
            </a:r>
            <a:r>
              <a:rPr kumimoji="0" lang="en-US" altLang="ja-JP" sz="1800" b="1" dirty="0">
                <a:solidFill>
                  <a:srgbClr val="000000"/>
                </a:solidFill>
                <a:latin typeface="Arial"/>
              </a:rPr>
              <a:t>. </a:t>
            </a:r>
            <a:r>
              <a:rPr kumimoji="0" lang="en-US" altLang="ja-JP" sz="1800" b="1" dirty="0" smtClean="0">
                <a:solidFill>
                  <a:srgbClr val="000000"/>
                </a:solidFill>
                <a:latin typeface="Arial"/>
              </a:rPr>
              <a:t>Ono (Osaka U.) in collaboration with</a:t>
            </a:r>
          </a:p>
          <a:p>
            <a:pPr eaLnBrk="0" hangingPunct="0">
              <a:defRPr/>
            </a:pPr>
            <a:r>
              <a:rPr kumimoji="0" lang="en-US" altLang="ja-JP" sz="1800" b="1" dirty="0" smtClean="0">
                <a:solidFill>
                  <a:srgbClr val="000000"/>
                </a:solidFill>
                <a:latin typeface="Arial"/>
              </a:rPr>
              <a:t>P. </a:t>
            </a:r>
            <a:r>
              <a:rPr kumimoji="0" lang="en-US" altLang="ja-JP" sz="1800" b="1" dirty="0" err="1" smtClean="0">
                <a:solidFill>
                  <a:srgbClr val="000000"/>
                </a:solidFill>
                <a:latin typeface="Arial"/>
              </a:rPr>
              <a:t>Baumeister</a:t>
            </a:r>
            <a:r>
              <a:rPr kumimoji="0" lang="en-US" altLang="ja-JP" sz="1800" b="1" dirty="0" smtClean="0">
                <a:solidFill>
                  <a:srgbClr val="000000"/>
                </a:solidFill>
                <a:latin typeface="Arial"/>
              </a:rPr>
              <a:t>, S. Tsukamoto, D. </a:t>
            </a:r>
            <a:r>
              <a:rPr kumimoji="0" lang="en-US" altLang="ja-JP" sz="1800" b="1" dirty="0" err="1" smtClean="0">
                <a:solidFill>
                  <a:srgbClr val="000000"/>
                </a:solidFill>
                <a:latin typeface="Arial"/>
              </a:rPr>
              <a:t>Wortmann</a:t>
            </a:r>
            <a:r>
              <a:rPr kumimoji="0" lang="en-US" altLang="ja-JP" sz="1800" b="1" dirty="0" smtClean="0">
                <a:solidFill>
                  <a:srgbClr val="000000"/>
                </a:solidFill>
                <a:latin typeface="Arial"/>
              </a:rPr>
              <a:t>, S. </a:t>
            </a:r>
            <a:r>
              <a:rPr kumimoji="0" lang="en-US" altLang="ja-JP" sz="1800" b="1" dirty="0" err="1" smtClean="0">
                <a:solidFill>
                  <a:srgbClr val="000000"/>
                </a:solidFill>
                <a:latin typeface="Arial"/>
              </a:rPr>
              <a:t>Bluegel</a:t>
            </a:r>
            <a:r>
              <a:rPr kumimoji="0" lang="en-US" altLang="ja-JP" sz="1800" b="1" dirty="0">
                <a:solidFill>
                  <a:srgbClr val="000000"/>
                </a:solidFill>
                <a:latin typeface="Arial"/>
              </a:rPr>
              <a:t> </a:t>
            </a:r>
            <a:r>
              <a:rPr kumimoji="0" lang="en-US" altLang="ja-JP" sz="1800" b="1" dirty="0" smtClean="0">
                <a:solidFill>
                  <a:srgbClr val="000000"/>
                </a:solidFill>
                <a:latin typeface="Arial"/>
              </a:rPr>
              <a:t>(FZJ)</a:t>
            </a:r>
          </a:p>
          <a:p>
            <a:pPr eaLnBrk="0" hangingPunct="0">
              <a:defRPr/>
            </a:pPr>
            <a:r>
              <a:rPr kumimoji="0" lang="en-US" altLang="ja-JP" sz="1800" b="1" dirty="0" smtClean="0">
                <a:solidFill>
                  <a:srgbClr val="000000"/>
                </a:solidFill>
                <a:latin typeface="Arial"/>
              </a:rPr>
              <a:t>Y. Egami (Hokkaido U.)</a:t>
            </a:r>
            <a:endParaRPr kumimoji="0" lang="en-US" altLang="ja-JP" sz="1800" b="1" dirty="0">
              <a:solidFill>
                <a:srgbClr val="000000"/>
              </a:solidFill>
              <a:latin typeface="Arial"/>
            </a:endParaRPr>
          </a:p>
        </p:txBody>
      </p:sp>
      <p:sp>
        <p:nvSpPr>
          <p:cNvPr id="5" name="Rectangle 4"/>
          <p:cNvSpPr txBox="1">
            <a:spLocks noChangeArrowheads="1"/>
          </p:cNvSpPr>
          <p:nvPr/>
        </p:nvSpPr>
        <p:spPr bwMode="auto">
          <a:xfrm>
            <a:off x="266700" y="63500"/>
            <a:ext cx="8623300" cy="533400"/>
          </a:xfrm>
          <a:prstGeom prst="rect">
            <a:avLst/>
          </a:prstGeom>
          <a:noFill/>
          <a:ln w="38100">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2800">
                <a:solidFill>
                  <a:schemeClr val="tx1"/>
                </a:solidFill>
                <a:latin typeface="+mj-lt"/>
                <a:ea typeface="+mj-ea"/>
                <a:cs typeface="+mj-cs"/>
              </a:defRPr>
            </a:lvl1pPr>
            <a:lvl2pPr algn="ctr" rtl="0" eaLnBrk="0" fontAlgn="base" hangingPunct="0">
              <a:spcBef>
                <a:spcPct val="0"/>
              </a:spcBef>
              <a:spcAft>
                <a:spcPct val="0"/>
              </a:spcAft>
              <a:defRPr kumimoji="1" sz="2800">
                <a:solidFill>
                  <a:schemeClr val="tx1"/>
                </a:solidFill>
                <a:latin typeface="Tahoma" pitchFamily="34" charset="0"/>
                <a:ea typeface="ＭＳ Ｐゴシック" pitchFamily="50" charset="-128"/>
              </a:defRPr>
            </a:lvl2pPr>
            <a:lvl3pPr algn="ctr" rtl="0" eaLnBrk="0" fontAlgn="base" hangingPunct="0">
              <a:spcBef>
                <a:spcPct val="0"/>
              </a:spcBef>
              <a:spcAft>
                <a:spcPct val="0"/>
              </a:spcAft>
              <a:defRPr kumimoji="1" sz="2800">
                <a:solidFill>
                  <a:schemeClr val="tx1"/>
                </a:solidFill>
                <a:latin typeface="Tahoma" pitchFamily="34" charset="0"/>
                <a:ea typeface="ＭＳ Ｐゴシック" pitchFamily="50" charset="-128"/>
              </a:defRPr>
            </a:lvl3pPr>
            <a:lvl4pPr algn="ctr" rtl="0" eaLnBrk="0" fontAlgn="base" hangingPunct="0">
              <a:spcBef>
                <a:spcPct val="0"/>
              </a:spcBef>
              <a:spcAft>
                <a:spcPct val="0"/>
              </a:spcAft>
              <a:defRPr kumimoji="1" sz="2800">
                <a:solidFill>
                  <a:schemeClr val="tx1"/>
                </a:solidFill>
                <a:latin typeface="Tahoma" pitchFamily="34" charset="0"/>
                <a:ea typeface="ＭＳ Ｐゴシック" pitchFamily="50" charset="-128"/>
              </a:defRPr>
            </a:lvl4pPr>
            <a:lvl5pPr algn="ctr" rtl="0" eaLnBrk="0" fontAlgn="base" hangingPunct="0">
              <a:spcBef>
                <a:spcPct val="0"/>
              </a:spcBef>
              <a:spcAft>
                <a:spcPct val="0"/>
              </a:spcAft>
              <a:defRPr kumimoji="1" sz="2800">
                <a:solidFill>
                  <a:schemeClr val="tx1"/>
                </a:solidFill>
                <a:latin typeface="Tahoma" pitchFamily="34" charset="0"/>
                <a:ea typeface="ＭＳ Ｐゴシック" pitchFamily="50" charset="-128"/>
              </a:defRPr>
            </a:lvl5pPr>
            <a:lvl6pPr marL="457200" algn="ctr" rtl="0" fontAlgn="base">
              <a:spcBef>
                <a:spcPct val="0"/>
              </a:spcBef>
              <a:spcAft>
                <a:spcPct val="0"/>
              </a:spcAft>
              <a:defRPr kumimoji="1" sz="2800">
                <a:solidFill>
                  <a:schemeClr val="tx1"/>
                </a:solidFill>
                <a:latin typeface="Tahoma" pitchFamily="34" charset="0"/>
                <a:ea typeface="ＭＳ Ｐゴシック" pitchFamily="50" charset="-128"/>
              </a:defRPr>
            </a:lvl6pPr>
            <a:lvl7pPr marL="914400" algn="ctr" rtl="0" fontAlgn="base">
              <a:spcBef>
                <a:spcPct val="0"/>
              </a:spcBef>
              <a:spcAft>
                <a:spcPct val="0"/>
              </a:spcAft>
              <a:defRPr kumimoji="1" sz="2800">
                <a:solidFill>
                  <a:schemeClr val="tx1"/>
                </a:solidFill>
                <a:latin typeface="Tahoma" pitchFamily="34" charset="0"/>
                <a:ea typeface="ＭＳ Ｐゴシック" pitchFamily="50" charset="-128"/>
              </a:defRPr>
            </a:lvl7pPr>
            <a:lvl8pPr marL="1371600" algn="ctr" rtl="0" fontAlgn="base">
              <a:spcBef>
                <a:spcPct val="0"/>
              </a:spcBef>
              <a:spcAft>
                <a:spcPct val="0"/>
              </a:spcAft>
              <a:defRPr kumimoji="1" sz="2800">
                <a:solidFill>
                  <a:schemeClr val="tx1"/>
                </a:solidFill>
                <a:latin typeface="Tahoma" pitchFamily="34" charset="0"/>
                <a:ea typeface="ＭＳ Ｐゴシック" pitchFamily="50" charset="-128"/>
              </a:defRPr>
            </a:lvl8pPr>
            <a:lvl9pPr marL="1828800" algn="ctr" rtl="0" fontAlgn="base">
              <a:spcBef>
                <a:spcPct val="0"/>
              </a:spcBef>
              <a:spcAft>
                <a:spcPct val="0"/>
              </a:spcAft>
              <a:defRPr kumimoji="1" sz="2800">
                <a:solidFill>
                  <a:schemeClr val="tx1"/>
                </a:solidFill>
                <a:latin typeface="Tahoma" pitchFamily="34" charset="0"/>
                <a:ea typeface="ＭＳ Ｐゴシック" pitchFamily="50" charset="-128"/>
              </a:defRPr>
            </a:lvl9pPr>
          </a:lstStyle>
          <a:p>
            <a:pPr eaLnBrk="1" hangingPunct="1"/>
            <a:endParaRPr lang="en-US" altLang="ja-JP" dirty="0" smtClean="0">
              <a:solidFill>
                <a:srgbClr val="000000"/>
              </a:solidFill>
            </a:endParaRPr>
          </a:p>
        </p:txBody>
      </p:sp>
      <p:sp>
        <p:nvSpPr>
          <p:cNvPr id="6" name="タイトル 5"/>
          <p:cNvSpPr>
            <a:spLocks noGrp="1"/>
          </p:cNvSpPr>
          <p:nvPr>
            <p:ph type="title" idx="4294967295"/>
          </p:nvPr>
        </p:nvSpPr>
        <p:spPr/>
        <p:txBody>
          <a:bodyPr/>
          <a:lstStyle/>
          <a:p>
            <a:pPr eaLnBrk="1" hangingPunct="1"/>
            <a:r>
              <a:rPr lang="ja-JP" altLang="en-US" kern="1200" dirty="0" smtClean="0"/>
              <a:t>計算コード</a:t>
            </a:r>
            <a:endParaRPr lang="ja-JP" altLang="ja-JP" kern="1200" dirty="0"/>
          </a:p>
        </p:txBody>
      </p:sp>
    </p:spTree>
    <p:extLst>
      <p:ext uri="{BB962C8B-B14F-4D97-AF65-F5344CB8AC3E}">
        <p14:creationId xmlns:p14="http://schemas.microsoft.com/office/powerpoint/2010/main" val="28327980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
          <p:cNvSpPr>
            <a:spLocks noChangeArrowheads="1"/>
          </p:cNvSpPr>
          <p:nvPr/>
        </p:nvSpPr>
        <p:spPr bwMode="auto">
          <a:xfrm>
            <a:off x="2387938" y="1997799"/>
            <a:ext cx="547582" cy="311532"/>
          </a:xfrm>
          <a:prstGeom prst="rect">
            <a:avLst/>
          </a:prstGeom>
          <a:solidFill>
            <a:srgbClr val="66FFFF">
              <a:alpha val="50000"/>
            </a:srgbClr>
          </a:solidFill>
          <a:ln w="9525">
            <a:noFill/>
            <a:miter lim="800000"/>
            <a:headEnd/>
            <a:tailEnd/>
          </a:ln>
          <a:effectLst/>
        </p:spPr>
        <p:txBody>
          <a:bodyPr wrap="none" anchor="ctr"/>
          <a:lstStyle/>
          <a:p>
            <a:pPr algn="ctr"/>
            <a:endParaRPr lang="ja-JP" altLang="en-US" sz="1800">
              <a:solidFill>
                <a:srgbClr val="000000"/>
              </a:solidFill>
              <a:ea typeface="ＭＳ Ｐゴシック" pitchFamily="50" charset="-128"/>
            </a:endParaRPr>
          </a:p>
        </p:txBody>
      </p:sp>
      <p:sp>
        <p:nvSpPr>
          <p:cNvPr id="43" name="Rectangle 3"/>
          <p:cNvSpPr>
            <a:spLocks noChangeArrowheads="1"/>
          </p:cNvSpPr>
          <p:nvPr/>
        </p:nvSpPr>
        <p:spPr bwMode="auto">
          <a:xfrm>
            <a:off x="2393689" y="668325"/>
            <a:ext cx="547544" cy="311532"/>
          </a:xfrm>
          <a:prstGeom prst="rect">
            <a:avLst/>
          </a:prstGeom>
          <a:solidFill>
            <a:srgbClr val="66FFFF">
              <a:alpha val="50000"/>
            </a:srgbClr>
          </a:solidFill>
          <a:ln w="9525">
            <a:noFill/>
            <a:miter lim="800000"/>
            <a:headEnd/>
            <a:tailEnd/>
          </a:ln>
          <a:effectLst/>
        </p:spPr>
        <p:txBody>
          <a:bodyPr wrap="none" anchor="ctr"/>
          <a:lstStyle/>
          <a:p>
            <a:pPr algn="ctr"/>
            <a:endParaRPr lang="ja-JP" altLang="en-US" sz="1800">
              <a:solidFill>
                <a:srgbClr val="000000"/>
              </a:solidFill>
              <a:ea typeface="ＭＳ Ｐゴシック" pitchFamily="50" charset="-128"/>
            </a:endParaRPr>
          </a:p>
        </p:txBody>
      </p:sp>
      <p:sp>
        <p:nvSpPr>
          <p:cNvPr id="36" name="Rectangle 3"/>
          <p:cNvSpPr>
            <a:spLocks noChangeArrowheads="1"/>
          </p:cNvSpPr>
          <p:nvPr/>
        </p:nvSpPr>
        <p:spPr bwMode="auto">
          <a:xfrm>
            <a:off x="1344772" y="1983990"/>
            <a:ext cx="543935" cy="311532"/>
          </a:xfrm>
          <a:prstGeom prst="rect">
            <a:avLst/>
          </a:prstGeom>
          <a:solidFill>
            <a:srgbClr val="66FFFF">
              <a:alpha val="50000"/>
            </a:srgbClr>
          </a:solidFill>
          <a:ln w="9525">
            <a:noFill/>
            <a:miter lim="800000"/>
            <a:headEnd/>
            <a:tailEnd/>
          </a:ln>
          <a:effectLst/>
        </p:spPr>
        <p:txBody>
          <a:bodyPr wrap="none" anchor="ctr"/>
          <a:lstStyle/>
          <a:p>
            <a:pPr algn="ctr"/>
            <a:endParaRPr lang="ja-JP" altLang="en-US" sz="1800">
              <a:solidFill>
                <a:srgbClr val="000000"/>
              </a:solidFill>
              <a:ea typeface="ＭＳ Ｐゴシック" pitchFamily="50" charset="-128"/>
            </a:endParaRPr>
          </a:p>
        </p:txBody>
      </p:sp>
      <p:sp>
        <p:nvSpPr>
          <p:cNvPr id="35" name="Rectangle 3"/>
          <p:cNvSpPr>
            <a:spLocks noChangeArrowheads="1"/>
          </p:cNvSpPr>
          <p:nvPr/>
        </p:nvSpPr>
        <p:spPr bwMode="auto">
          <a:xfrm>
            <a:off x="1344772" y="659566"/>
            <a:ext cx="543935" cy="311532"/>
          </a:xfrm>
          <a:prstGeom prst="rect">
            <a:avLst/>
          </a:prstGeom>
          <a:solidFill>
            <a:srgbClr val="66FFFF">
              <a:alpha val="50000"/>
            </a:srgbClr>
          </a:solidFill>
          <a:ln w="9525">
            <a:noFill/>
            <a:miter lim="800000"/>
            <a:headEnd/>
            <a:tailEnd/>
          </a:ln>
          <a:effectLst/>
        </p:spPr>
        <p:txBody>
          <a:bodyPr wrap="none" anchor="ctr"/>
          <a:lstStyle/>
          <a:p>
            <a:pPr algn="ctr"/>
            <a:endParaRPr lang="ja-JP" altLang="en-US" sz="1800">
              <a:solidFill>
                <a:srgbClr val="000000"/>
              </a:solidFill>
              <a:ea typeface="ＭＳ Ｐゴシック" pitchFamily="50" charset="-128"/>
            </a:endParaRPr>
          </a:p>
        </p:txBody>
      </p:sp>
      <p:sp>
        <p:nvSpPr>
          <p:cNvPr id="41" name="スライド番号プレースホルダー 2"/>
          <p:cNvSpPr>
            <a:spLocks noGrp="1"/>
          </p:cNvSpPr>
          <p:nvPr>
            <p:ph type="sldNum" sz="quarter" idx="12"/>
          </p:nvPr>
        </p:nvSpPr>
        <p:spPr>
          <a:xfrm>
            <a:off x="7239000" y="6546354"/>
            <a:ext cx="1905000" cy="457200"/>
          </a:xfrm>
        </p:spPr>
        <p:txBody>
          <a:bodyPr/>
          <a:lstStyle/>
          <a:p>
            <a:pPr>
              <a:defRPr/>
            </a:pPr>
            <a:fld id="{B2F405E0-BF19-4CC4-A89D-4262436DF52E}" type="slidenum">
              <a:rPr lang="en-US" altLang="ja-JP" smtClean="0">
                <a:solidFill>
                  <a:srgbClr val="000000"/>
                </a:solidFill>
              </a:rPr>
              <a:pPr>
                <a:defRPr/>
              </a:pPr>
              <a:t>20</a:t>
            </a:fld>
            <a:endParaRPr lang="en-US" altLang="ja-JP" dirty="0">
              <a:solidFill>
                <a:srgbClr val="000000"/>
              </a:solidFill>
            </a:endParaRPr>
          </a:p>
        </p:txBody>
      </p:sp>
      <p:sp>
        <p:nvSpPr>
          <p:cNvPr id="515164" name="Rectangle 92"/>
          <p:cNvSpPr>
            <a:spLocks noGrp="1" noChangeArrowheads="1"/>
          </p:cNvSpPr>
          <p:nvPr>
            <p:ph type="title" idx="4294967295"/>
          </p:nvPr>
        </p:nvSpPr>
        <p:spPr>
          <a:xfrm>
            <a:off x="0" y="63500"/>
            <a:ext cx="9144000" cy="533400"/>
          </a:xfrm>
        </p:spPr>
        <p:txBody>
          <a:bodyPr/>
          <a:lstStyle/>
          <a:p>
            <a:r>
              <a:rPr lang="en-US" altLang="ja-JP" dirty="0"/>
              <a:t>OBM</a:t>
            </a:r>
            <a:r>
              <a:rPr lang="ja-JP" altLang="en-US" dirty="0"/>
              <a:t>法を用いた電極の自己エネルギー計算方法</a:t>
            </a:r>
            <a:endParaRPr lang="en-US" altLang="ja-JP" dirty="0"/>
          </a:p>
        </p:txBody>
      </p:sp>
      <p:sp>
        <p:nvSpPr>
          <p:cNvPr id="32" name="Text Box 59"/>
          <p:cNvSpPr txBox="1">
            <a:spLocks noChangeArrowheads="1"/>
          </p:cNvSpPr>
          <p:nvPr/>
        </p:nvSpPr>
        <p:spPr bwMode="auto">
          <a:xfrm>
            <a:off x="0" y="2282869"/>
            <a:ext cx="9159876" cy="707886"/>
          </a:xfrm>
          <a:prstGeom prst="rect">
            <a:avLst/>
          </a:prstGeom>
          <a:noFill/>
          <a:ln w="9525">
            <a:noFill/>
            <a:miter lim="800000"/>
            <a:headEnd/>
            <a:tailEnd/>
          </a:ln>
          <a:effectLst/>
        </p:spPr>
        <p:txBody>
          <a:bodyPr wrap="square">
            <a:spAutoFit/>
          </a:bodyPr>
          <a:lstStyle/>
          <a:p>
            <a:r>
              <a:rPr lang="ja-JP" altLang="en-US" sz="2000" dirty="0" smtClean="0">
                <a:solidFill>
                  <a:srgbClr val="000000"/>
                </a:solidFill>
                <a:latin typeface="Times New Roman" pitchFamily="18" charset="0"/>
                <a:ea typeface="ＭＳ Ｐゴシック" charset="-128"/>
              </a:rPr>
              <a:t>第</a:t>
            </a:r>
            <a:r>
              <a:rPr lang="en-US" altLang="ja-JP" sz="2000" dirty="0" smtClean="0">
                <a:solidFill>
                  <a:srgbClr val="000000"/>
                </a:solidFill>
                <a:latin typeface="Times New Roman" pitchFamily="18" charset="0"/>
                <a:ea typeface="ＭＳ Ｐゴシック" charset="-128"/>
              </a:rPr>
              <a:t>1</a:t>
            </a:r>
            <a:r>
              <a:rPr lang="ja-JP" altLang="en-US" sz="2000" dirty="0" smtClean="0">
                <a:solidFill>
                  <a:srgbClr val="000000"/>
                </a:solidFill>
                <a:latin typeface="Times New Roman" pitchFamily="18" charset="0"/>
                <a:ea typeface="ＭＳ Ｐゴシック" charset="-128"/>
              </a:rPr>
              <a:t>ブロック列と第</a:t>
            </a:r>
            <a:r>
              <a:rPr lang="en-US" altLang="ja-JP" sz="2000" i="1" dirty="0" smtClean="0">
                <a:solidFill>
                  <a:srgbClr val="000000"/>
                </a:solidFill>
                <a:latin typeface="Times New Roman" pitchFamily="18" charset="0"/>
                <a:ea typeface="ＭＳ Ｐゴシック" charset="-128"/>
              </a:rPr>
              <a:t>m</a:t>
            </a:r>
            <a:r>
              <a:rPr lang="ja-JP" altLang="en-US" sz="2000" dirty="0" smtClean="0">
                <a:solidFill>
                  <a:srgbClr val="000000"/>
                </a:solidFill>
                <a:latin typeface="Times New Roman" pitchFamily="18" charset="0"/>
                <a:ea typeface="ＭＳ Ｐゴシック" charset="-128"/>
              </a:rPr>
              <a:t>ブロック列に注目すると、　　　 　と　　　 　は、　　　　　と　　　　　</a:t>
            </a:r>
            <a:r>
              <a:rPr lang="ja-JP" altLang="en-US" sz="2000" baseline="-25000" dirty="0">
                <a:solidFill>
                  <a:srgbClr val="FF0000"/>
                </a:solidFill>
                <a:latin typeface="Times New Roman" pitchFamily="18" charset="0"/>
                <a:ea typeface="ＭＳ Ｐゴシック" charset="-128"/>
              </a:rPr>
              <a:t>　</a:t>
            </a:r>
            <a:r>
              <a:rPr lang="ja-JP" altLang="en-US" sz="2000" dirty="0" smtClean="0">
                <a:solidFill>
                  <a:srgbClr val="000000"/>
                </a:solidFill>
                <a:latin typeface="Times New Roman" pitchFamily="18" charset="0"/>
                <a:ea typeface="ＭＳ Ｐゴシック" charset="-128"/>
              </a:rPr>
              <a:t>を用いて記述できる。</a:t>
            </a:r>
            <a:endParaRPr lang="en-US" altLang="ja-JP" sz="2000" dirty="0">
              <a:solidFill>
                <a:srgbClr val="000000"/>
              </a:solidFill>
              <a:latin typeface="Times New Roman" pitchFamily="18" charset="0"/>
              <a:ea typeface="ＭＳ Ｐゴシック" charset="-128"/>
            </a:endParaRPr>
          </a:p>
        </p:txBody>
      </p:sp>
      <p:graphicFrame>
        <p:nvGraphicFramePr>
          <p:cNvPr id="33" name="Object 60"/>
          <p:cNvGraphicFramePr>
            <a:graphicFrameLocks noChangeAspect="1"/>
          </p:cNvGraphicFramePr>
          <p:nvPr>
            <p:extLst/>
          </p:nvPr>
        </p:nvGraphicFramePr>
        <p:xfrm>
          <a:off x="430213" y="2981325"/>
          <a:ext cx="3581400" cy="723900"/>
        </p:xfrm>
        <a:graphic>
          <a:graphicData uri="http://schemas.openxmlformats.org/presentationml/2006/ole">
            <mc:AlternateContent xmlns:mc="http://schemas.openxmlformats.org/markup-compatibility/2006">
              <mc:Choice xmlns:v="urn:schemas-microsoft-com:vml" Requires="v">
                <p:oleObj spid="_x0000_s41394" name="数式" r:id="rId3" imgW="2387520" imgH="482400" progId="Equation.3">
                  <p:embed/>
                </p:oleObj>
              </mc:Choice>
              <mc:Fallback>
                <p:oleObj name="数式" r:id="rId3" imgW="2387520" imgH="482400" progId="Equation.3">
                  <p:embed/>
                  <p:pic>
                    <p:nvPicPr>
                      <p:cNvPr id="0" name=""/>
                      <p:cNvPicPr>
                        <a:picLocks noChangeAspect="1" noChangeArrowheads="1"/>
                      </p:cNvPicPr>
                      <p:nvPr/>
                    </p:nvPicPr>
                    <p:blipFill>
                      <a:blip r:embed="rId4"/>
                      <a:srcRect/>
                      <a:stretch>
                        <a:fillRect/>
                      </a:stretch>
                    </p:blipFill>
                    <p:spPr bwMode="auto">
                      <a:xfrm>
                        <a:off x="430213" y="2981325"/>
                        <a:ext cx="3581400"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 name="Rectangle 75"/>
          <p:cNvSpPr>
            <a:spLocks noChangeArrowheads="1"/>
          </p:cNvSpPr>
          <p:nvPr/>
        </p:nvSpPr>
        <p:spPr bwMode="auto">
          <a:xfrm>
            <a:off x="2929358" y="3035635"/>
            <a:ext cx="254000" cy="260350"/>
          </a:xfrm>
          <a:prstGeom prst="rect">
            <a:avLst/>
          </a:prstGeom>
          <a:noFill/>
          <a:ln w="9525">
            <a:noFill/>
            <a:miter lim="800000"/>
            <a:headEnd/>
            <a:tailEnd/>
          </a:ln>
          <a:effectLst/>
        </p:spPr>
        <p:txBody>
          <a:bodyPr wrap="none">
            <a:spAutoFit/>
          </a:bodyPr>
          <a:lstStyle/>
          <a:p>
            <a:pPr algn="ctr"/>
            <a:r>
              <a:rPr lang="en-US" altLang="ja-JP" sz="1600" baseline="30000" dirty="0">
                <a:solidFill>
                  <a:srgbClr val="000000"/>
                </a:solidFill>
                <a:latin typeface="Times New Roman" pitchFamily="18" charset="0"/>
                <a:ea typeface="ＭＳ Ｐゴシック" pitchFamily="50" charset="-128"/>
              </a:rPr>
              <a:t>†</a:t>
            </a:r>
          </a:p>
        </p:txBody>
      </p:sp>
      <p:sp>
        <p:nvSpPr>
          <p:cNvPr id="39" name="Text Box 33"/>
          <p:cNvSpPr txBox="1">
            <a:spLocks noChangeArrowheads="1"/>
          </p:cNvSpPr>
          <p:nvPr/>
        </p:nvSpPr>
        <p:spPr bwMode="auto">
          <a:xfrm>
            <a:off x="4455262" y="3131111"/>
            <a:ext cx="482825" cy="400110"/>
          </a:xfrm>
          <a:prstGeom prst="rect">
            <a:avLst/>
          </a:prstGeom>
          <a:noFill/>
          <a:ln w="9525">
            <a:noFill/>
            <a:miter lim="800000"/>
            <a:headEnd/>
            <a:tailEnd/>
          </a:ln>
          <a:effectLst/>
        </p:spPr>
        <p:txBody>
          <a:bodyPr wrap="none">
            <a:spAutoFit/>
          </a:bodyPr>
          <a:lstStyle/>
          <a:p>
            <a:pPr algn="ctr"/>
            <a:r>
              <a:rPr lang="en-US" altLang="ja-JP" sz="2000" dirty="0" smtClean="0">
                <a:solidFill>
                  <a:srgbClr val="000000"/>
                </a:solidFill>
                <a:latin typeface="Times New Roman" pitchFamily="18" charset="0"/>
                <a:ea typeface="ＭＳ Ｐゴシック" charset="-128"/>
              </a:rPr>
              <a:t>(3)</a:t>
            </a:r>
            <a:endParaRPr lang="en-US" altLang="ja-JP" sz="2000" dirty="0">
              <a:solidFill>
                <a:srgbClr val="000000"/>
              </a:solidFill>
              <a:latin typeface="Times New Roman" pitchFamily="18" charset="0"/>
              <a:ea typeface="ＭＳ Ｐゴシック" charset="-128"/>
            </a:endParaRPr>
          </a:p>
        </p:txBody>
      </p:sp>
      <p:sp>
        <p:nvSpPr>
          <p:cNvPr id="42" name="Rectangle 2"/>
          <p:cNvSpPr>
            <a:spLocks noChangeArrowheads="1"/>
          </p:cNvSpPr>
          <p:nvPr/>
        </p:nvSpPr>
        <p:spPr bwMode="auto">
          <a:xfrm>
            <a:off x="0" y="5399076"/>
            <a:ext cx="9144000" cy="1143964"/>
          </a:xfrm>
          <a:prstGeom prst="rect">
            <a:avLst/>
          </a:prstGeom>
          <a:solidFill>
            <a:srgbClr val="FFCCFF"/>
          </a:solidFill>
          <a:ln w="38100">
            <a:solidFill>
              <a:srgbClr val="FF0000"/>
            </a:solidFill>
            <a:miter lim="800000"/>
            <a:headEnd/>
            <a:tailEnd/>
          </a:ln>
          <a:effectLst/>
        </p:spPr>
        <p:txBody>
          <a:bodyPr wrap="none" anchor="ctr"/>
          <a:lstStyle/>
          <a:p>
            <a:pPr algn="ctr"/>
            <a:endParaRPr lang="ja-JP" altLang="en-US" sz="1800">
              <a:solidFill>
                <a:srgbClr val="000000"/>
              </a:solidFill>
              <a:ea typeface="ＭＳ Ｐゴシック" pitchFamily="50" charset="-128"/>
            </a:endParaRPr>
          </a:p>
        </p:txBody>
      </p:sp>
      <p:sp>
        <p:nvSpPr>
          <p:cNvPr id="45" name="Text Box 34"/>
          <p:cNvSpPr txBox="1">
            <a:spLocks noChangeArrowheads="1"/>
          </p:cNvSpPr>
          <p:nvPr/>
        </p:nvSpPr>
        <p:spPr bwMode="auto">
          <a:xfrm>
            <a:off x="9525" y="3802731"/>
            <a:ext cx="8358378" cy="400110"/>
          </a:xfrm>
          <a:prstGeom prst="rect">
            <a:avLst/>
          </a:prstGeom>
          <a:noFill/>
          <a:ln w="9525">
            <a:noFill/>
            <a:miter lim="800000"/>
            <a:headEnd/>
            <a:tailEnd/>
          </a:ln>
          <a:effectLst/>
        </p:spPr>
        <p:txBody>
          <a:bodyPr wrap="none">
            <a:spAutoFit/>
          </a:bodyPr>
          <a:lstStyle/>
          <a:p>
            <a:r>
              <a:rPr lang="ja-JP" altLang="en-US" sz="2000" dirty="0" smtClean="0">
                <a:solidFill>
                  <a:srgbClr val="000000"/>
                </a:solidFill>
                <a:latin typeface="Times New Roman" pitchFamily="18" charset="0"/>
                <a:ea typeface="ＭＳ Ｐゴシック" charset="-128"/>
              </a:rPr>
              <a:t>周期的なバルクでは、</a:t>
            </a:r>
            <a:r>
              <a:rPr lang="en-US" altLang="ja-JP" sz="2000" i="1" dirty="0" smtClean="0">
                <a:solidFill>
                  <a:srgbClr val="000000"/>
                </a:solidFill>
                <a:latin typeface="Times New Roman" pitchFamily="18" charset="0"/>
                <a:ea typeface="ＭＳ Ｐゴシック" charset="-128"/>
              </a:rPr>
              <a:t>z</a:t>
            </a:r>
            <a:r>
              <a:rPr lang="ja-JP" altLang="en-US" sz="2000" dirty="0" smtClean="0">
                <a:solidFill>
                  <a:srgbClr val="000000"/>
                </a:solidFill>
                <a:latin typeface="Times New Roman" pitchFamily="18" charset="0"/>
                <a:ea typeface="ＭＳ Ｐゴシック" charset="-128"/>
              </a:rPr>
              <a:t>方向を含む全ての方向にブロッホ条件が成り立つ。</a:t>
            </a:r>
            <a:endParaRPr lang="en-US" altLang="ja-JP" sz="2000" dirty="0">
              <a:solidFill>
                <a:srgbClr val="000000"/>
              </a:solidFill>
              <a:latin typeface="Times New Roman" pitchFamily="18" charset="0"/>
              <a:ea typeface="ＭＳ Ｐゴシック" charset="-128"/>
            </a:endParaRPr>
          </a:p>
        </p:txBody>
      </p:sp>
      <p:sp>
        <p:nvSpPr>
          <p:cNvPr id="46" name="Text Box 35"/>
          <p:cNvSpPr txBox="1">
            <a:spLocks noChangeArrowheads="1"/>
          </p:cNvSpPr>
          <p:nvPr/>
        </p:nvSpPr>
        <p:spPr bwMode="auto">
          <a:xfrm>
            <a:off x="2193925" y="4190988"/>
            <a:ext cx="550863" cy="396875"/>
          </a:xfrm>
          <a:prstGeom prst="rect">
            <a:avLst/>
          </a:prstGeom>
          <a:noFill/>
          <a:ln w="9525">
            <a:noFill/>
            <a:miter lim="800000"/>
            <a:headEnd/>
            <a:tailEnd/>
          </a:ln>
          <a:effectLst/>
        </p:spPr>
        <p:txBody>
          <a:bodyPr wrap="none">
            <a:spAutoFit/>
          </a:bodyPr>
          <a:lstStyle/>
          <a:p>
            <a:pPr algn="ctr"/>
            <a:r>
              <a:rPr lang="en-US" altLang="ja-JP" sz="2000">
                <a:solidFill>
                  <a:srgbClr val="000000"/>
                </a:solidFill>
                <a:latin typeface="Times New Roman" pitchFamily="18" charset="0"/>
                <a:ea typeface="ＭＳ Ｐゴシック" charset="-128"/>
              </a:rPr>
              <a:t>and</a:t>
            </a:r>
          </a:p>
        </p:txBody>
      </p:sp>
      <p:grpSp>
        <p:nvGrpSpPr>
          <p:cNvPr id="47" name="Group 36"/>
          <p:cNvGrpSpPr>
            <a:grpSpLocks/>
          </p:cNvGrpSpPr>
          <p:nvPr/>
        </p:nvGrpSpPr>
        <p:grpSpPr bwMode="auto">
          <a:xfrm>
            <a:off x="2724150" y="4252900"/>
            <a:ext cx="1965325" cy="382588"/>
            <a:chOff x="1916" y="3888"/>
            <a:chExt cx="1238" cy="241"/>
          </a:xfrm>
        </p:grpSpPr>
        <p:graphicFrame>
          <p:nvGraphicFramePr>
            <p:cNvPr id="61" name="Object 37"/>
            <p:cNvGraphicFramePr>
              <a:graphicFrameLocks noChangeAspect="1"/>
            </p:cNvGraphicFramePr>
            <p:nvPr/>
          </p:nvGraphicFramePr>
          <p:xfrm>
            <a:off x="1916" y="3888"/>
            <a:ext cx="457" cy="241"/>
          </p:xfrm>
          <a:graphic>
            <a:graphicData uri="http://schemas.openxmlformats.org/presentationml/2006/ole">
              <mc:AlternateContent xmlns:mc="http://schemas.openxmlformats.org/markup-compatibility/2006">
                <mc:Choice xmlns:v="urn:schemas-microsoft-com:vml" Requires="v">
                  <p:oleObj spid="_x0000_s41395" name="数式" r:id="rId5" imgW="457200" imgH="241200" progId="Equation.3">
                    <p:embed/>
                  </p:oleObj>
                </mc:Choice>
                <mc:Fallback>
                  <p:oleObj name="数式" r:id="rId5" imgW="457200" imgH="241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6" y="3888"/>
                          <a:ext cx="457" cy="2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4" name="Object 38"/>
            <p:cNvGraphicFramePr>
              <a:graphicFrameLocks noChangeAspect="1"/>
            </p:cNvGraphicFramePr>
            <p:nvPr/>
          </p:nvGraphicFramePr>
          <p:xfrm>
            <a:off x="2608" y="3888"/>
            <a:ext cx="546" cy="241"/>
          </p:xfrm>
          <a:graphic>
            <a:graphicData uri="http://schemas.openxmlformats.org/presentationml/2006/ole">
              <mc:AlternateContent xmlns:mc="http://schemas.openxmlformats.org/markup-compatibility/2006">
                <mc:Choice xmlns:v="urn:schemas-microsoft-com:vml" Requires="v">
                  <p:oleObj spid="_x0000_s41396" name="数式" r:id="rId6" imgW="545760" imgH="241200" progId="Equation.3">
                    <p:embed/>
                  </p:oleObj>
                </mc:Choice>
                <mc:Fallback>
                  <p:oleObj name="数式" r:id="rId6" imgW="545760" imgH="241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08" y="3888"/>
                          <a:ext cx="546" cy="2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0" name="Object 39"/>
            <p:cNvGraphicFramePr>
              <a:graphicFrameLocks noChangeAspect="1"/>
            </p:cNvGraphicFramePr>
            <p:nvPr/>
          </p:nvGraphicFramePr>
          <p:xfrm>
            <a:off x="2378" y="3920"/>
            <a:ext cx="254" cy="177"/>
          </p:xfrm>
          <a:graphic>
            <a:graphicData uri="http://schemas.openxmlformats.org/presentationml/2006/ole">
              <mc:AlternateContent xmlns:mc="http://schemas.openxmlformats.org/markup-compatibility/2006">
                <mc:Choice xmlns:v="urn:schemas-microsoft-com:vml" Requires="v">
                  <p:oleObj spid="_x0000_s41397" name="数式" r:id="rId7" imgW="253800" imgH="177480" progId="Equation.3">
                    <p:embed/>
                  </p:oleObj>
                </mc:Choice>
                <mc:Fallback>
                  <p:oleObj name="数式" r:id="rId7" imgW="253800" imgH="177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78" y="3920"/>
                          <a:ext cx="254" cy="17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71" name="Group 40"/>
          <p:cNvGrpSpPr>
            <a:grpSpLocks/>
          </p:cNvGrpSpPr>
          <p:nvPr/>
        </p:nvGrpSpPr>
        <p:grpSpPr bwMode="auto">
          <a:xfrm>
            <a:off x="290513" y="4237025"/>
            <a:ext cx="1927225" cy="361950"/>
            <a:chOff x="479" y="3678"/>
            <a:chExt cx="1214" cy="228"/>
          </a:xfrm>
        </p:grpSpPr>
        <p:graphicFrame>
          <p:nvGraphicFramePr>
            <p:cNvPr id="72" name="Object 41"/>
            <p:cNvGraphicFramePr>
              <a:graphicFrameLocks noChangeAspect="1"/>
            </p:cNvGraphicFramePr>
            <p:nvPr/>
          </p:nvGraphicFramePr>
          <p:xfrm>
            <a:off x="479" y="3678"/>
            <a:ext cx="546" cy="228"/>
          </p:xfrm>
          <a:graphic>
            <a:graphicData uri="http://schemas.openxmlformats.org/presentationml/2006/ole">
              <mc:AlternateContent xmlns:mc="http://schemas.openxmlformats.org/markup-compatibility/2006">
                <mc:Choice xmlns:v="urn:schemas-microsoft-com:vml" Requires="v">
                  <p:oleObj spid="_x0000_s41398" name="数式" r:id="rId8" imgW="545760" imgH="228600" progId="Equation.3">
                    <p:embed/>
                  </p:oleObj>
                </mc:Choice>
                <mc:Fallback>
                  <p:oleObj name="数式" r:id="rId8" imgW="54576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9" y="3678"/>
                          <a:ext cx="546" cy="2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3" name="Object 42"/>
            <p:cNvGraphicFramePr>
              <a:graphicFrameLocks noChangeAspect="1"/>
            </p:cNvGraphicFramePr>
            <p:nvPr/>
          </p:nvGraphicFramePr>
          <p:xfrm>
            <a:off x="1235" y="3678"/>
            <a:ext cx="458" cy="228"/>
          </p:xfrm>
          <a:graphic>
            <a:graphicData uri="http://schemas.openxmlformats.org/presentationml/2006/ole">
              <mc:AlternateContent xmlns:mc="http://schemas.openxmlformats.org/markup-compatibility/2006">
                <mc:Choice xmlns:v="urn:schemas-microsoft-com:vml" Requires="v">
                  <p:oleObj spid="_x0000_s41399" name="数式" r:id="rId9" imgW="457200" imgH="228600" progId="Equation.3">
                    <p:embed/>
                  </p:oleObj>
                </mc:Choice>
                <mc:Fallback>
                  <p:oleObj name="数式" r:id="rId9" imgW="4572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5" y="3678"/>
                          <a:ext cx="458" cy="2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4" name="Object 43"/>
            <p:cNvGraphicFramePr>
              <a:graphicFrameLocks noChangeAspect="1"/>
            </p:cNvGraphicFramePr>
            <p:nvPr/>
          </p:nvGraphicFramePr>
          <p:xfrm>
            <a:off x="1010" y="3704"/>
            <a:ext cx="254" cy="177"/>
          </p:xfrm>
          <a:graphic>
            <a:graphicData uri="http://schemas.openxmlformats.org/presentationml/2006/ole">
              <mc:AlternateContent xmlns:mc="http://schemas.openxmlformats.org/markup-compatibility/2006">
                <mc:Choice xmlns:v="urn:schemas-microsoft-com:vml" Requires="v">
                  <p:oleObj spid="_x0000_s41400" name="数式" r:id="rId10" imgW="253800" imgH="177480" progId="Equation.3">
                    <p:embed/>
                  </p:oleObj>
                </mc:Choice>
                <mc:Fallback>
                  <p:oleObj name="数式" r:id="rId10" imgW="253800" imgH="177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0" y="3704"/>
                          <a:ext cx="254" cy="17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75" name="Text Box 48"/>
          <p:cNvSpPr txBox="1">
            <a:spLocks noChangeArrowheads="1"/>
          </p:cNvSpPr>
          <p:nvPr/>
        </p:nvSpPr>
        <p:spPr bwMode="auto">
          <a:xfrm>
            <a:off x="4779823" y="4233850"/>
            <a:ext cx="482824" cy="400110"/>
          </a:xfrm>
          <a:prstGeom prst="rect">
            <a:avLst/>
          </a:prstGeom>
          <a:noFill/>
          <a:ln w="9525">
            <a:noFill/>
            <a:miter lim="800000"/>
            <a:headEnd/>
            <a:tailEnd/>
          </a:ln>
          <a:effectLst/>
        </p:spPr>
        <p:txBody>
          <a:bodyPr wrap="none">
            <a:spAutoFit/>
          </a:bodyPr>
          <a:lstStyle/>
          <a:p>
            <a:pPr algn="ctr"/>
            <a:r>
              <a:rPr lang="en-US" altLang="ja-JP" sz="2000" dirty="0" smtClean="0">
                <a:solidFill>
                  <a:srgbClr val="000000"/>
                </a:solidFill>
                <a:latin typeface="Times New Roman" pitchFamily="18" charset="0"/>
                <a:ea typeface="ＭＳ Ｐゴシック" charset="-128"/>
              </a:rPr>
              <a:t>(4)</a:t>
            </a:r>
            <a:endParaRPr lang="en-US" altLang="ja-JP" sz="2000" dirty="0">
              <a:solidFill>
                <a:srgbClr val="000000"/>
              </a:solidFill>
              <a:latin typeface="Times New Roman" pitchFamily="18" charset="0"/>
              <a:ea typeface="ＭＳ Ｐゴシック" charset="-128"/>
            </a:endParaRPr>
          </a:p>
        </p:txBody>
      </p:sp>
      <p:sp>
        <p:nvSpPr>
          <p:cNvPr id="76" name="Text Box 49"/>
          <p:cNvSpPr txBox="1">
            <a:spLocks noChangeArrowheads="1"/>
          </p:cNvSpPr>
          <p:nvPr/>
        </p:nvSpPr>
        <p:spPr bwMode="auto">
          <a:xfrm>
            <a:off x="-3175" y="4579924"/>
            <a:ext cx="8715375" cy="400110"/>
          </a:xfrm>
          <a:prstGeom prst="rect">
            <a:avLst/>
          </a:prstGeom>
          <a:noFill/>
          <a:ln w="9525">
            <a:noFill/>
            <a:miter lim="800000"/>
            <a:headEnd/>
            <a:tailEnd/>
          </a:ln>
          <a:effectLst/>
        </p:spPr>
        <p:txBody>
          <a:bodyPr>
            <a:spAutoFit/>
          </a:bodyPr>
          <a:lstStyle/>
          <a:p>
            <a:r>
              <a:rPr lang="ja-JP" altLang="en-US" sz="2000" dirty="0" smtClean="0">
                <a:solidFill>
                  <a:srgbClr val="000000"/>
                </a:solidFill>
                <a:latin typeface="Times New Roman" pitchFamily="18" charset="0"/>
                <a:ea typeface="ＭＳ Ｐゴシック" charset="-128"/>
              </a:rPr>
              <a:t>ここで</a:t>
            </a:r>
            <a:r>
              <a:rPr lang="en-US" altLang="ja-JP" sz="2000" dirty="0" smtClean="0">
                <a:solidFill>
                  <a:srgbClr val="000000"/>
                </a:solidFill>
                <a:latin typeface="Times New Roman" pitchFamily="18" charset="0"/>
                <a:ea typeface="ＭＳ Ｐゴシック" charset="-128"/>
              </a:rPr>
              <a:t>                  </a:t>
            </a:r>
            <a:r>
              <a:rPr lang="ja-JP" altLang="en-US" sz="2000" dirty="0" smtClean="0">
                <a:solidFill>
                  <a:srgbClr val="000000"/>
                </a:solidFill>
                <a:latin typeface="Times New Roman" pitchFamily="18" charset="0"/>
                <a:ea typeface="ＭＳ Ｐゴシック" charset="-128"/>
              </a:rPr>
              <a:t>である。また、</a:t>
            </a:r>
            <a:r>
              <a:rPr lang="en-US" altLang="ja-JP" sz="2000" dirty="0" smtClean="0">
                <a:solidFill>
                  <a:srgbClr val="000000"/>
                </a:solidFill>
                <a:latin typeface="Times New Roman" pitchFamily="18" charset="0"/>
                <a:ea typeface="ＭＳ Ｐゴシック" charset="-128"/>
              </a:rPr>
              <a:t> </a:t>
            </a:r>
            <a:r>
              <a:rPr lang="en-US" altLang="ja-JP" sz="2000" i="1" dirty="0" err="1">
                <a:solidFill>
                  <a:srgbClr val="000000"/>
                </a:solidFill>
                <a:latin typeface="Times New Roman" pitchFamily="18" charset="0"/>
                <a:ea typeface="ＭＳ Ｐゴシック" charset="-128"/>
              </a:rPr>
              <a:t>k</a:t>
            </a:r>
            <a:r>
              <a:rPr lang="en-US" altLang="ja-JP" sz="2000" i="1" baseline="-25000" dirty="0" err="1">
                <a:solidFill>
                  <a:srgbClr val="000000"/>
                </a:solidFill>
                <a:latin typeface="Times New Roman" pitchFamily="18" charset="0"/>
                <a:ea typeface="ＭＳ Ｐゴシック" charset="-128"/>
              </a:rPr>
              <a:t>z</a:t>
            </a:r>
            <a:r>
              <a:rPr lang="en-US" altLang="ja-JP" sz="2000" i="1" baseline="-25000" dirty="0">
                <a:solidFill>
                  <a:srgbClr val="000000"/>
                </a:solidFill>
                <a:latin typeface="Times New Roman" pitchFamily="18" charset="0"/>
                <a:ea typeface="ＭＳ Ｐゴシック" charset="-128"/>
              </a:rPr>
              <a:t> </a:t>
            </a:r>
            <a:r>
              <a:rPr lang="ja-JP" altLang="en-US" sz="2000" dirty="0" smtClean="0">
                <a:solidFill>
                  <a:srgbClr val="000000"/>
                </a:solidFill>
                <a:latin typeface="Times New Roman" pitchFamily="18" charset="0"/>
                <a:ea typeface="ＭＳ Ｐゴシック" charset="-128"/>
              </a:rPr>
              <a:t>は複素数、</a:t>
            </a:r>
            <a:r>
              <a:rPr lang="en-US" altLang="ja-JP" sz="2000" i="1" dirty="0" smtClean="0">
                <a:solidFill>
                  <a:srgbClr val="000000"/>
                </a:solidFill>
                <a:latin typeface="Times New Roman" pitchFamily="18" charset="0"/>
                <a:ea typeface="ＭＳ Ｐゴシック" charset="-128"/>
              </a:rPr>
              <a:t>L</a:t>
            </a:r>
            <a:r>
              <a:rPr lang="ja-JP" altLang="en-US" sz="2000" dirty="0" smtClean="0">
                <a:solidFill>
                  <a:srgbClr val="000000"/>
                </a:solidFill>
                <a:latin typeface="Times New Roman" pitchFamily="18" charset="0"/>
                <a:ea typeface="ＭＳ Ｐゴシック" charset="-128"/>
              </a:rPr>
              <a:t>は</a:t>
            </a:r>
            <a:r>
              <a:rPr lang="ja-JP" altLang="en-US" sz="2000" dirty="0">
                <a:solidFill>
                  <a:srgbClr val="000000"/>
                </a:solidFill>
                <a:latin typeface="Times New Roman" pitchFamily="18" charset="0"/>
                <a:ea typeface="ＭＳ Ｐゴシック" charset="-128"/>
              </a:rPr>
              <a:t>ユニット</a:t>
            </a:r>
            <a:r>
              <a:rPr lang="ja-JP" altLang="en-US" sz="2000" dirty="0" smtClean="0">
                <a:solidFill>
                  <a:srgbClr val="000000"/>
                </a:solidFill>
                <a:latin typeface="Times New Roman" pitchFamily="18" charset="0"/>
                <a:ea typeface="ＭＳ Ｐゴシック" charset="-128"/>
              </a:rPr>
              <a:t>セルの</a:t>
            </a:r>
            <a:r>
              <a:rPr lang="en-US" altLang="ja-JP" sz="2000" i="1" dirty="0" smtClean="0">
                <a:solidFill>
                  <a:srgbClr val="000000"/>
                </a:solidFill>
                <a:latin typeface="Times New Roman" pitchFamily="18" charset="0"/>
                <a:ea typeface="ＭＳ Ｐゴシック" charset="-128"/>
              </a:rPr>
              <a:t>z</a:t>
            </a:r>
            <a:r>
              <a:rPr lang="ja-JP" altLang="en-US" sz="2000" dirty="0" smtClean="0">
                <a:solidFill>
                  <a:srgbClr val="000000"/>
                </a:solidFill>
                <a:latin typeface="Times New Roman" pitchFamily="18" charset="0"/>
                <a:ea typeface="ＭＳ Ｐゴシック" charset="-128"/>
              </a:rPr>
              <a:t>方向の長さ。</a:t>
            </a:r>
            <a:endParaRPr lang="en-US" altLang="ja-JP" sz="2000" dirty="0">
              <a:solidFill>
                <a:srgbClr val="000000"/>
              </a:solidFill>
              <a:latin typeface="Times New Roman" pitchFamily="18" charset="0"/>
              <a:ea typeface="ＭＳ Ｐゴシック" charset="-128"/>
            </a:endParaRPr>
          </a:p>
        </p:txBody>
      </p:sp>
      <p:graphicFrame>
        <p:nvGraphicFramePr>
          <p:cNvPr id="77" name="Object 50"/>
          <p:cNvGraphicFramePr>
            <a:graphicFrameLocks noChangeAspect="1"/>
          </p:cNvGraphicFramePr>
          <p:nvPr>
            <p:extLst/>
          </p:nvPr>
        </p:nvGraphicFramePr>
        <p:xfrm>
          <a:off x="847409" y="4599305"/>
          <a:ext cx="971460" cy="361800"/>
        </p:xfrm>
        <a:graphic>
          <a:graphicData uri="http://schemas.openxmlformats.org/presentationml/2006/ole">
            <mc:AlternateContent xmlns:mc="http://schemas.openxmlformats.org/markup-compatibility/2006">
              <mc:Choice xmlns:v="urn:schemas-microsoft-com:vml" Requires="v">
                <p:oleObj spid="_x0000_s41401" name="数式" r:id="rId11" imgW="647640" imgH="241200" progId="Equation.3">
                  <p:embed/>
                </p:oleObj>
              </mc:Choice>
              <mc:Fallback>
                <p:oleObj name="数式" r:id="rId11" imgW="647640" imgH="241200" progId="Equation.3">
                  <p:embed/>
                  <p:pic>
                    <p:nvPicPr>
                      <p:cNvPr id="0" name=""/>
                      <p:cNvPicPr>
                        <a:picLocks noChangeAspect="1" noChangeArrowheads="1"/>
                      </p:cNvPicPr>
                      <p:nvPr/>
                    </p:nvPicPr>
                    <p:blipFill>
                      <a:blip r:embed="rId4"/>
                      <a:srcRect/>
                      <a:stretch>
                        <a:fillRect/>
                      </a:stretch>
                    </p:blipFill>
                    <p:spPr bwMode="auto">
                      <a:xfrm>
                        <a:off x="847409" y="4599305"/>
                        <a:ext cx="971460" cy="36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8" name="Text Box 51"/>
          <p:cNvSpPr txBox="1">
            <a:spLocks noChangeArrowheads="1"/>
          </p:cNvSpPr>
          <p:nvPr/>
        </p:nvSpPr>
        <p:spPr bwMode="auto">
          <a:xfrm>
            <a:off x="18438" y="5396680"/>
            <a:ext cx="9047670" cy="400110"/>
          </a:xfrm>
          <a:prstGeom prst="rect">
            <a:avLst/>
          </a:prstGeom>
          <a:noFill/>
          <a:ln w="9525">
            <a:noFill/>
            <a:miter lim="800000"/>
            <a:headEnd/>
            <a:tailEnd/>
          </a:ln>
          <a:effectLst/>
        </p:spPr>
        <p:txBody>
          <a:bodyPr wrap="none">
            <a:spAutoFit/>
          </a:bodyPr>
          <a:lstStyle/>
          <a:p>
            <a:r>
              <a:rPr lang="en-US" altLang="ja-JP" sz="2000" dirty="0" smtClean="0">
                <a:solidFill>
                  <a:srgbClr val="000000"/>
                </a:solidFill>
                <a:latin typeface="Times New Roman" pitchFamily="18" charset="0"/>
                <a:ea typeface="ＭＳ Ｐゴシック" charset="-128"/>
              </a:rPr>
              <a:t>(3)</a:t>
            </a:r>
            <a:r>
              <a:rPr lang="ja-JP" altLang="en-US" sz="2000" dirty="0" smtClean="0">
                <a:solidFill>
                  <a:srgbClr val="000000"/>
                </a:solidFill>
                <a:latin typeface="Times New Roman" pitchFamily="18" charset="0"/>
                <a:ea typeface="ＭＳ Ｐゴシック" charset="-128"/>
              </a:rPr>
              <a:t>式と</a:t>
            </a:r>
            <a:r>
              <a:rPr lang="en-US" altLang="ja-JP" sz="2000" dirty="0" smtClean="0">
                <a:solidFill>
                  <a:srgbClr val="000000"/>
                </a:solidFill>
                <a:latin typeface="Times New Roman" pitchFamily="18" charset="0"/>
                <a:ea typeface="ＭＳ Ｐゴシック" charset="-128"/>
              </a:rPr>
              <a:t> (4)</a:t>
            </a:r>
            <a:r>
              <a:rPr lang="ja-JP" altLang="en-US" sz="2000" dirty="0" smtClean="0">
                <a:solidFill>
                  <a:srgbClr val="000000"/>
                </a:solidFill>
                <a:latin typeface="Times New Roman" pitchFamily="18" charset="0"/>
                <a:ea typeface="ＭＳ Ｐゴシック" charset="-128"/>
              </a:rPr>
              <a:t>式より、一般化ブロッホ関数</a:t>
            </a:r>
            <a:r>
              <a:rPr lang="en-US" altLang="ja-JP" sz="2000" dirty="0" smtClean="0">
                <a:solidFill>
                  <a:srgbClr val="000000"/>
                </a:solidFill>
                <a:latin typeface="Times New Roman" pitchFamily="18" charset="0"/>
                <a:ea typeface="ＭＳ Ｐゴシック" charset="-128"/>
              </a:rPr>
              <a:t>Φ</a:t>
            </a:r>
            <a:r>
              <a:rPr lang="ja-JP" altLang="en-US" sz="2000" dirty="0" smtClean="0">
                <a:solidFill>
                  <a:srgbClr val="000000"/>
                </a:solidFill>
                <a:latin typeface="Times New Roman" pitchFamily="18" charset="0"/>
                <a:ea typeface="ＭＳ Ｐゴシック" charset="-128"/>
              </a:rPr>
              <a:t>に関する一般化固有値問題が導かれる。</a:t>
            </a:r>
            <a:endParaRPr lang="en-US" altLang="ja-JP" sz="2000" dirty="0">
              <a:solidFill>
                <a:srgbClr val="000000"/>
              </a:solidFill>
              <a:latin typeface="Times New Roman" pitchFamily="18" charset="0"/>
              <a:ea typeface="ＭＳ Ｐゴシック" charset="-128"/>
            </a:endParaRPr>
          </a:p>
        </p:txBody>
      </p:sp>
      <p:graphicFrame>
        <p:nvGraphicFramePr>
          <p:cNvPr id="79" name="Object 52"/>
          <p:cNvGraphicFramePr>
            <a:graphicFrameLocks noChangeAspect="1"/>
          </p:cNvGraphicFramePr>
          <p:nvPr>
            <p:extLst/>
          </p:nvPr>
        </p:nvGraphicFramePr>
        <p:xfrm>
          <a:off x="223203" y="5761355"/>
          <a:ext cx="2952750" cy="723900"/>
        </p:xfrm>
        <a:graphic>
          <a:graphicData uri="http://schemas.openxmlformats.org/presentationml/2006/ole">
            <mc:AlternateContent xmlns:mc="http://schemas.openxmlformats.org/markup-compatibility/2006">
              <mc:Choice xmlns:v="urn:schemas-microsoft-com:vml" Requires="v">
                <p:oleObj spid="_x0000_s41402" name="数式" r:id="rId12" imgW="1968480" imgH="482400" progId="Equation.3">
                  <p:embed/>
                </p:oleObj>
              </mc:Choice>
              <mc:Fallback>
                <p:oleObj name="数式" r:id="rId12" imgW="1968480" imgH="482400" progId="Equation.3">
                  <p:embed/>
                  <p:pic>
                    <p:nvPicPr>
                      <p:cNvPr id="0" name=""/>
                      <p:cNvPicPr>
                        <a:picLocks noChangeAspect="1" noChangeArrowheads="1"/>
                      </p:cNvPicPr>
                      <p:nvPr/>
                    </p:nvPicPr>
                    <p:blipFill>
                      <a:blip r:embed="rId4"/>
                      <a:srcRect/>
                      <a:stretch>
                        <a:fillRect/>
                      </a:stretch>
                    </p:blipFill>
                    <p:spPr bwMode="auto">
                      <a:xfrm>
                        <a:off x="223203" y="5761355"/>
                        <a:ext cx="2952750"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0" name="Object 53"/>
          <p:cNvGraphicFramePr>
            <a:graphicFrameLocks noChangeAspect="1"/>
          </p:cNvGraphicFramePr>
          <p:nvPr>
            <p:extLst/>
          </p:nvPr>
        </p:nvGraphicFramePr>
        <p:xfrm>
          <a:off x="3952875" y="5777230"/>
          <a:ext cx="2039938" cy="723900"/>
        </p:xfrm>
        <a:graphic>
          <a:graphicData uri="http://schemas.openxmlformats.org/presentationml/2006/ole">
            <mc:AlternateContent xmlns:mc="http://schemas.openxmlformats.org/markup-compatibility/2006">
              <mc:Choice xmlns:v="urn:schemas-microsoft-com:vml" Requires="v">
                <p:oleObj spid="_x0000_s41403" name="数式" r:id="rId13" imgW="1358640" imgH="482400" progId="Equation.3">
                  <p:embed/>
                </p:oleObj>
              </mc:Choice>
              <mc:Fallback>
                <p:oleObj name="数式" r:id="rId13" imgW="1358640" imgH="482400" progId="Equation.3">
                  <p:embed/>
                  <p:pic>
                    <p:nvPicPr>
                      <p:cNvPr id="0" name=""/>
                      <p:cNvPicPr>
                        <a:picLocks noChangeAspect="1" noChangeArrowheads="1"/>
                      </p:cNvPicPr>
                      <p:nvPr/>
                    </p:nvPicPr>
                    <p:blipFill>
                      <a:blip r:embed="rId4"/>
                      <a:srcRect/>
                      <a:stretch>
                        <a:fillRect/>
                      </a:stretch>
                    </p:blipFill>
                    <p:spPr bwMode="auto">
                      <a:xfrm>
                        <a:off x="3952875" y="5777230"/>
                        <a:ext cx="2039938"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 name="Object 54"/>
          <p:cNvGraphicFramePr>
            <a:graphicFrameLocks noChangeAspect="1"/>
          </p:cNvGraphicFramePr>
          <p:nvPr>
            <p:extLst/>
          </p:nvPr>
        </p:nvGraphicFramePr>
        <p:xfrm>
          <a:off x="6127750" y="5759768"/>
          <a:ext cx="2055813" cy="758825"/>
        </p:xfrm>
        <a:graphic>
          <a:graphicData uri="http://schemas.openxmlformats.org/presentationml/2006/ole">
            <mc:AlternateContent xmlns:mc="http://schemas.openxmlformats.org/markup-compatibility/2006">
              <mc:Choice xmlns:v="urn:schemas-microsoft-com:vml" Requires="v">
                <p:oleObj spid="_x0000_s41404" name="数式" r:id="rId14" imgW="1307880" imgH="482400" progId="Equation.3">
                  <p:embed/>
                </p:oleObj>
              </mc:Choice>
              <mc:Fallback>
                <p:oleObj name="数式" r:id="rId14" imgW="1307880" imgH="482400" progId="Equation.3">
                  <p:embed/>
                  <p:pic>
                    <p:nvPicPr>
                      <p:cNvPr id="0" name=""/>
                      <p:cNvPicPr>
                        <a:picLocks noChangeAspect="1" noChangeArrowheads="1"/>
                      </p:cNvPicPr>
                      <p:nvPr/>
                    </p:nvPicPr>
                    <p:blipFill>
                      <a:blip r:embed="rId4"/>
                      <a:srcRect/>
                      <a:stretch>
                        <a:fillRect/>
                      </a:stretch>
                    </p:blipFill>
                    <p:spPr bwMode="auto">
                      <a:xfrm>
                        <a:off x="6127750" y="5759768"/>
                        <a:ext cx="2055813" cy="758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 name="Text Box 55"/>
          <p:cNvSpPr txBox="1">
            <a:spLocks noChangeArrowheads="1"/>
          </p:cNvSpPr>
          <p:nvPr/>
        </p:nvSpPr>
        <p:spPr bwMode="auto">
          <a:xfrm>
            <a:off x="3109324" y="5921996"/>
            <a:ext cx="889988" cy="400110"/>
          </a:xfrm>
          <a:prstGeom prst="rect">
            <a:avLst/>
          </a:prstGeom>
          <a:noFill/>
          <a:ln w="9525">
            <a:noFill/>
            <a:miter lim="800000"/>
            <a:headEnd/>
            <a:tailEnd/>
          </a:ln>
          <a:effectLst/>
        </p:spPr>
        <p:txBody>
          <a:bodyPr wrap="none">
            <a:spAutoFit/>
          </a:bodyPr>
          <a:lstStyle/>
          <a:p>
            <a:pPr algn="ctr"/>
            <a:r>
              <a:rPr lang="en-US" altLang="ja-JP" sz="2000" dirty="0" smtClean="0">
                <a:solidFill>
                  <a:srgbClr val="000000"/>
                </a:solidFill>
                <a:latin typeface="Times New Roman" pitchFamily="18" charset="0"/>
                <a:ea typeface="ＭＳ Ｐゴシック" charset="-128"/>
              </a:rPr>
              <a:t>,</a:t>
            </a:r>
            <a:r>
              <a:rPr lang="ja-JP" altLang="en-US" sz="2000" dirty="0" smtClean="0">
                <a:solidFill>
                  <a:srgbClr val="000000"/>
                </a:solidFill>
                <a:latin typeface="Times New Roman" pitchFamily="18" charset="0"/>
                <a:ea typeface="ＭＳ Ｐゴシック" charset="-128"/>
              </a:rPr>
              <a:t>ここで</a:t>
            </a:r>
            <a:endParaRPr lang="en-US" altLang="ja-JP" sz="2000" dirty="0">
              <a:solidFill>
                <a:srgbClr val="000000"/>
              </a:solidFill>
              <a:latin typeface="Times New Roman" pitchFamily="18" charset="0"/>
              <a:ea typeface="ＭＳ Ｐゴシック" charset="-128"/>
            </a:endParaRPr>
          </a:p>
        </p:txBody>
      </p:sp>
      <p:sp>
        <p:nvSpPr>
          <p:cNvPr id="83" name="Text Box 56"/>
          <p:cNvSpPr txBox="1">
            <a:spLocks noChangeArrowheads="1"/>
          </p:cNvSpPr>
          <p:nvPr/>
        </p:nvSpPr>
        <p:spPr bwMode="auto">
          <a:xfrm>
            <a:off x="5958205" y="5989626"/>
            <a:ext cx="311150" cy="396875"/>
          </a:xfrm>
          <a:prstGeom prst="rect">
            <a:avLst/>
          </a:prstGeom>
          <a:noFill/>
          <a:ln w="9525">
            <a:noFill/>
            <a:miter lim="800000"/>
            <a:headEnd/>
            <a:tailEnd/>
          </a:ln>
          <a:effectLst/>
        </p:spPr>
        <p:txBody>
          <a:bodyPr wrap="none">
            <a:spAutoFit/>
          </a:bodyPr>
          <a:lstStyle/>
          <a:p>
            <a:pPr algn="ctr"/>
            <a:r>
              <a:rPr lang="en-US" altLang="ja-JP" sz="2000" dirty="0">
                <a:solidFill>
                  <a:srgbClr val="000000"/>
                </a:solidFill>
                <a:latin typeface="Times New Roman" pitchFamily="18" charset="0"/>
                <a:ea typeface="ＭＳ Ｐゴシック" charset="-128"/>
              </a:rPr>
              <a:t>, </a:t>
            </a:r>
          </a:p>
        </p:txBody>
      </p:sp>
      <p:sp>
        <p:nvSpPr>
          <p:cNvPr id="84" name="Text Box 48"/>
          <p:cNvSpPr txBox="1">
            <a:spLocks noChangeArrowheads="1"/>
          </p:cNvSpPr>
          <p:nvPr/>
        </p:nvSpPr>
        <p:spPr bwMode="auto">
          <a:xfrm>
            <a:off x="8637503" y="5918424"/>
            <a:ext cx="482824" cy="400110"/>
          </a:xfrm>
          <a:prstGeom prst="rect">
            <a:avLst/>
          </a:prstGeom>
          <a:noFill/>
          <a:ln w="9525">
            <a:noFill/>
            <a:miter lim="800000"/>
            <a:headEnd/>
            <a:tailEnd/>
          </a:ln>
          <a:effectLst/>
        </p:spPr>
        <p:txBody>
          <a:bodyPr wrap="none">
            <a:spAutoFit/>
          </a:bodyPr>
          <a:lstStyle/>
          <a:p>
            <a:pPr algn="ctr"/>
            <a:r>
              <a:rPr lang="en-US" altLang="ja-JP" sz="2000" dirty="0" smtClean="0">
                <a:solidFill>
                  <a:srgbClr val="000000"/>
                </a:solidFill>
                <a:latin typeface="Times New Roman" pitchFamily="18" charset="0"/>
                <a:ea typeface="ＭＳ Ｐゴシック" charset="-128"/>
              </a:rPr>
              <a:t>(5)</a:t>
            </a:r>
            <a:endParaRPr lang="en-US" altLang="ja-JP" sz="2000" dirty="0">
              <a:solidFill>
                <a:srgbClr val="000000"/>
              </a:solidFill>
              <a:latin typeface="Times New Roman" pitchFamily="18" charset="0"/>
              <a:ea typeface="ＭＳ Ｐゴシック" charset="-128"/>
            </a:endParaRPr>
          </a:p>
        </p:txBody>
      </p:sp>
      <p:sp>
        <p:nvSpPr>
          <p:cNvPr id="85" name="Rectangle 16"/>
          <p:cNvSpPr>
            <a:spLocks noChangeArrowheads="1"/>
          </p:cNvSpPr>
          <p:nvPr/>
        </p:nvSpPr>
        <p:spPr bwMode="auto">
          <a:xfrm>
            <a:off x="4959831" y="5840107"/>
            <a:ext cx="261610" cy="276999"/>
          </a:xfrm>
          <a:prstGeom prst="rect">
            <a:avLst/>
          </a:prstGeom>
          <a:noFill/>
          <a:ln w="9525">
            <a:noFill/>
            <a:miter lim="800000"/>
            <a:headEnd/>
            <a:tailEnd/>
          </a:ln>
          <a:effectLst/>
        </p:spPr>
        <p:txBody>
          <a:bodyPr wrap="none">
            <a:spAutoFit/>
          </a:bodyPr>
          <a:lstStyle/>
          <a:p>
            <a:pPr algn="ctr"/>
            <a:r>
              <a:rPr lang="en-US" altLang="ja-JP" sz="1800" baseline="30000" dirty="0">
                <a:solidFill>
                  <a:srgbClr val="000000"/>
                </a:solidFill>
                <a:latin typeface="Times New Roman" pitchFamily="18" charset="0"/>
                <a:ea typeface="ＭＳ Ｐゴシック" pitchFamily="50" charset="-128"/>
              </a:rPr>
              <a:t>†</a:t>
            </a:r>
          </a:p>
        </p:txBody>
      </p:sp>
      <p:sp>
        <p:nvSpPr>
          <p:cNvPr id="86" name="Rectangle 16"/>
          <p:cNvSpPr>
            <a:spLocks noChangeArrowheads="1"/>
          </p:cNvSpPr>
          <p:nvPr/>
        </p:nvSpPr>
        <p:spPr bwMode="auto">
          <a:xfrm>
            <a:off x="7174711" y="6144907"/>
            <a:ext cx="261610" cy="276999"/>
          </a:xfrm>
          <a:prstGeom prst="rect">
            <a:avLst/>
          </a:prstGeom>
          <a:noFill/>
          <a:ln w="9525">
            <a:noFill/>
            <a:miter lim="800000"/>
            <a:headEnd/>
            <a:tailEnd/>
          </a:ln>
          <a:effectLst/>
        </p:spPr>
        <p:txBody>
          <a:bodyPr wrap="none">
            <a:spAutoFit/>
          </a:bodyPr>
          <a:lstStyle/>
          <a:p>
            <a:pPr algn="ctr"/>
            <a:r>
              <a:rPr lang="en-US" altLang="ja-JP" sz="1800" baseline="30000" dirty="0">
                <a:solidFill>
                  <a:srgbClr val="000000"/>
                </a:solidFill>
                <a:latin typeface="Times New Roman" pitchFamily="18" charset="0"/>
                <a:ea typeface="ＭＳ Ｐゴシック" pitchFamily="50" charset="-128"/>
              </a:rPr>
              <a:t>†</a:t>
            </a:r>
          </a:p>
        </p:txBody>
      </p:sp>
      <p:graphicFrame>
        <p:nvGraphicFramePr>
          <p:cNvPr id="56" name="オブジェクト 55"/>
          <p:cNvGraphicFramePr>
            <a:graphicFrameLocks noChangeAspect="1"/>
          </p:cNvGraphicFramePr>
          <p:nvPr>
            <p:extLst/>
          </p:nvPr>
        </p:nvGraphicFramePr>
        <p:xfrm>
          <a:off x="-8573" y="611188"/>
          <a:ext cx="4324351" cy="1752600"/>
        </p:xfrm>
        <a:graphic>
          <a:graphicData uri="http://schemas.openxmlformats.org/presentationml/2006/ole">
            <mc:AlternateContent xmlns:mc="http://schemas.openxmlformats.org/markup-compatibility/2006">
              <mc:Choice xmlns:v="urn:schemas-microsoft-com:vml" Requires="v">
                <p:oleObj spid="_x0000_s41405" name="数式" r:id="rId15" imgW="2882880" imgH="1168200" progId="Equation.3">
                  <p:embed/>
                </p:oleObj>
              </mc:Choice>
              <mc:Fallback>
                <p:oleObj name="数式" r:id="rId15" imgW="2882880" imgH="1168200" progId="Equation.3">
                  <p:embed/>
                  <p:pic>
                    <p:nvPicPr>
                      <p:cNvPr id="0" name=""/>
                      <p:cNvPicPr>
                        <a:picLocks noChangeAspect="1" noChangeArrowheads="1"/>
                      </p:cNvPicPr>
                      <p:nvPr/>
                    </p:nvPicPr>
                    <p:blipFill>
                      <a:blip r:embed="rId4"/>
                      <a:srcRect/>
                      <a:stretch>
                        <a:fillRect/>
                      </a:stretch>
                    </p:blipFill>
                    <p:spPr bwMode="auto">
                      <a:xfrm>
                        <a:off x="-8573" y="611188"/>
                        <a:ext cx="4324351"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7" name="Rectangle 46"/>
          <p:cNvSpPr>
            <a:spLocks noChangeArrowheads="1"/>
          </p:cNvSpPr>
          <p:nvPr/>
        </p:nvSpPr>
        <p:spPr bwMode="auto">
          <a:xfrm>
            <a:off x="3255296" y="655449"/>
            <a:ext cx="261610" cy="276999"/>
          </a:xfrm>
          <a:prstGeom prst="rect">
            <a:avLst/>
          </a:prstGeom>
          <a:noFill/>
          <a:ln w="9525">
            <a:noFill/>
            <a:miter lim="800000"/>
            <a:headEnd/>
            <a:tailEnd/>
          </a:ln>
          <a:effectLst/>
        </p:spPr>
        <p:txBody>
          <a:bodyPr wrap="none">
            <a:spAutoFit/>
          </a:bodyPr>
          <a:lstStyle/>
          <a:p>
            <a:pPr algn="ctr"/>
            <a:r>
              <a:rPr lang="en-US" altLang="ja-JP" sz="1800" baseline="30000" dirty="0">
                <a:solidFill>
                  <a:srgbClr val="000000"/>
                </a:solidFill>
                <a:latin typeface="Times New Roman" pitchFamily="18" charset="0"/>
                <a:ea typeface="ＭＳ Ｐゴシック" pitchFamily="50" charset="-128"/>
              </a:rPr>
              <a:t>†</a:t>
            </a:r>
          </a:p>
        </p:txBody>
      </p:sp>
      <p:graphicFrame>
        <p:nvGraphicFramePr>
          <p:cNvPr id="63" name="Object 17"/>
          <p:cNvGraphicFramePr>
            <a:graphicFrameLocks noChangeAspect="1"/>
          </p:cNvGraphicFramePr>
          <p:nvPr>
            <p:extLst/>
          </p:nvPr>
        </p:nvGraphicFramePr>
        <p:xfrm>
          <a:off x="104775" y="623349"/>
          <a:ext cx="725488" cy="361950"/>
        </p:xfrm>
        <a:graphic>
          <a:graphicData uri="http://schemas.openxmlformats.org/presentationml/2006/ole">
            <mc:AlternateContent xmlns:mc="http://schemas.openxmlformats.org/markup-compatibility/2006">
              <mc:Choice xmlns:v="urn:schemas-microsoft-com:vml" Requires="v">
                <p:oleObj spid="_x0000_s41406" name="数式" r:id="rId16" imgW="457200" imgH="228600" progId="Equation.3">
                  <p:embed/>
                </p:oleObj>
              </mc:Choice>
              <mc:Fallback>
                <p:oleObj name="数式" r:id="rId16" imgW="4572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75" y="623349"/>
                        <a:ext cx="725488"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5" name="Object 18"/>
          <p:cNvGraphicFramePr>
            <a:graphicFrameLocks noChangeAspect="1"/>
          </p:cNvGraphicFramePr>
          <p:nvPr>
            <p:extLst/>
          </p:nvPr>
        </p:nvGraphicFramePr>
        <p:xfrm>
          <a:off x="95250" y="1926884"/>
          <a:ext cx="725488" cy="382588"/>
        </p:xfrm>
        <a:graphic>
          <a:graphicData uri="http://schemas.openxmlformats.org/presentationml/2006/ole">
            <mc:AlternateContent xmlns:mc="http://schemas.openxmlformats.org/markup-compatibility/2006">
              <mc:Choice xmlns:v="urn:schemas-microsoft-com:vml" Requires="v">
                <p:oleObj spid="_x0000_s41407" name="数式" r:id="rId17" imgW="457200" imgH="241200" progId="Equation.3">
                  <p:embed/>
                </p:oleObj>
              </mc:Choice>
              <mc:Fallback>
                <p:oleObj name="数式" r:id="rId17" imgW="457200" imgH="241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250" y="1926884"/>
                        <a:ext cx="725488" cy="38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6" name="Object 20"/>
          <p:cNvGraphicFramePr>
            <a:graphicFrameLocks noChangeAspect="1"/>
          </p:cNvGraphicFramePr>
          <p:nvPr>
            <p:extLst/>
          </p:nvPr>
        </p:nvGraphicFramePr>
        <p:xfrm>
          <a:off x="3376603" y="1966578"/>
          <a:ext cx="865188" cy="361950"/>
        </p:xfrm>
        <a:graphic>
          <a:graphicData uri="http://schemas.openxmlformats.org/presentationml/2006/ole">
            <mc:AlternateContent xmlns:mc="http://schemas.openxmlformats.org/markup-compatibility/2006">
              <mc:Choice xmlns:v="urn:schemas-microsoft-com:vml" Requires="v">
                <p:oleObj spid="_x0000_s41408" name="数式" r:id="rId18" imgW="545760" imgH="228600" progId="Equation.3">
                  <p:embed/>
                </p:oleObj>
              </mc:Choice>
              <mc:Fallback>
                <p:oleObj name="数式" r:id="rId18" imgW="54576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6603" y="1966578"/>
                        <a:ext cx="865188"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7" name="Object 19"/>
          <p:cNvGraphicFramePr>
            <a:graphicFrameLocks noChangeAspect="1"/>
          </p:cNvGraphicFramePr>
          <p:nvPr>
            <p:extLst/>
          </p:nvPr>
        </p:nvGraphicFramePr>
        <p:xfrm>
          <a:off x="3385546" y="606994"/>
          <a:ext cx="866775" cy="382587"/>
        </p:xfrm>
        <a:graphic>
          <a:graphicData uri="http://schemas.openxmlformats.org/presentationml/2006/ole">
            <mc:AlternateContent xmlns:mc="http://schemas.openxmlformats.org/markup-compatibility/2006">
              <mc:Choice xmlns:v="urn:schemas-microsoft-com:vml" Requires="v">
                <p:oleObj spid="_x0000_s41409" name="数式" r:id="rId19" imgW="545760" imgH="241200" progId="Equation.3">
                  <p:embed/>
                </p:oleObj>
              </mc:Choice>
              <mc:Fallback>
                <p:oleObj name="数式" r:id="rId19" imgW="545760" imgH="241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85546" y="606994"/>
                        <a:ext cx="866775" cy="382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9" name="Object 17"/>
          <p:cNvGraphicFramePr>
            <a:graphicFrameLocks noChangeAspect="1"/>
          </p:cNvGraphicFramePr>
          <p:nvPr>
            <p:extLst/>
          </p:nvPr>
        </p:nvGraphicFramePr>
        <p:xfrm>
          <a:off x="4858862" y="2298513"/>
          <a:ext cx="725488" cy="361950"/>
        </p:xfrm>
        <a:graphic>
          <a:graphicData uri="http://schemas.openxmlformats.org/presentationml/2006/ole">
            <mc:AlternateContent xmlns:mc="http://schemas.openxmlformats.org/markup-compatibility/2006">
              <mc:Choice xmlns:v="urn:schemas-microsoft-com:vml" Requires="v">
                <p:oleObj spid="_x0000_s41410" name="数式" r:id="rId20" imgW="457200" imgH="228600" progId="Equation.3">
                  <p:embed/>
                </p:oleObj>
              </mc:Choice>
              <mc:Fallback>
                <p:oleObj name="数式" r:id="rId20" imgW="4572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8862" y="2298513"/>
                        <a:ext cx="725488"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7" name="Object 18"/>
          <p:cNvGraphicFramePr>
            <a:graphicFrameLocks noChangeAspect="1"/>
          </p:cNvGraphicFramePr>
          <p:nvPr>
            <p:extLst/>
          </p:nvPr>
        </p:nvGraphicFramePr>
        <p:xfrm>
          <a:off x="5840890" y="2312275"/>
          <a:ext cx="725488" cy="382588"/>
        </p:xfrm>
        <a:graphic>
          <a:graphicData uri="http://schemas.openxmlformats.org/presentationml/2006/ole">
            <mc:AlternateContent xmlns:mc="http://schemas.openxmlformats.org/markup-compatibility/2006">
              <mc:Choice xmlns:v="urn:schemas-microsoft-com:vml" Requires="v">
                <p:oleObj spid="_x0000_s41411" name="数式" r:id="rId21" imgW="457200" imgH="241200" progId="Equation.3">
                  <p:embed/>
                </p:oleObj>
              </mc:Choice>
              <mc:Fallback>
                <p:oleObj name="数式" r:id="rId21" imgW="457200" imgH="241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40890" y="2312275"/>
                        <a:ext cx="725488" cy="38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8" name="Object 19"/>
          <p:cNvGraphicFramePr>
            <a:graphicFrameLocks noChangeAspect="1"/>
          </p:cNvGraphicFramePr>
          <p:nvPr>
            <p:extLst/>
          </p:nvPr>
        </p:nvGraphicFramePr>
        <p:xfrm>
          <a:off x="6914254" y="2294372"/>
          <a:ext cx="866775" cy="382587"/>
        </p:xfrm>
        <a:graphic>
          <a:graphicData uri="http://schemas.openxmlformats.org/presentationml/2006/ole">
            <mc:AlternateContent xmlns:mc="http://schemas.openxmlformats.org/markup-compatibility/2006">
              <mc:Choice xmlns:v="urn:schemas-microsoft-com:vml" Requires="v">
                <p:oleObj spid="_x0000_s41412" name="数式" r:id="rId22" imgW="545760" imgH="241200" progId="Equation.3">
                  <p:embed/>
                </p:oleObj>
              </mc:Choice>
              <mc:Fallback>
                <p:oleObj name="数式" r:id="rId22" imgW="545760" imgH="241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14254" y="2294372"/>
                        <a:ext cx="866775" cy="382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9" name="Object 20"/>
          <p:cNvGraphicFramePr>
            <a:graphicFrameLocks noChangeAspect="1"/>
          </p:cNvGraphicFramePr>
          <p:nvPr>
            <p:extLst/>
          </p:nvPr>
        </p:nvGraphicFramePr>
        <p:xfrm>
          <a:off x="8048815" y="2315794"/>
          <a:ext cx="865188" cy="361950"/>
        </p:xfrm>
        <a:graphic>
          <a:graphicData uri="http://schemas.openxmlformats.org/presentationml/2006/ole">
            <mc:AlternateContent xmlns:mc="http://schemas.openxmlformats.org/markup-compatibility/2006">
              <mc:Choice xmlns:v="urn:schemas-microsoft-com:vml" Requires="v">
                <p:oleObj spid="_x0000_s41413" name="数式" r:id="rId23" imgW="545760" imgH="228600" progId="Equation.3">
                  <p:embed/>
                </p:oleObj>
              </mc:Choice>
              <mc:Fallback>
                <p:oleObj name="数式" r:id="rId23" imgW="54576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8815" y="2315794"/>
                        <a:ext cx="865188"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0" name="Object 17"/>
          <p:cNvGraphicFramePr>
            <a:graphicFrameLocks noChangeAspect="1"/>
          </p:cNvGraphicFramePr>
          <p:nvPr>
            <p:extLst/>
          </p:nvPr>
        </p:nvGraphicFramePr>
        <p:xfrm>
          <a:off x="562134" y="2977009"/>
          <a:ext cx="725488" cy="361950"/>
        </p:xfrm>
        <a:graphic>
          <a:graphicData uri="http://schemas.openxmlformats.org/presentationml/2006/ole">
            <mc:AlternateContent xmlns:mc="http://schemas.openxmlformats.org/markup-compatibility/2006">
              <mc:Choice xmlns:v="urn:schemas-microsoft-com:vml" Requires="v">
                <p:oleObj spid="_x0000_s41414" name="数式" r:id="rId24" imgW="457200" imgH="228600" progId="Equation.3">
                  <p:embed/>
                </p:oleObj>
              </mc:Choice>
              <mc:Fallback>
                <p:oleObj name="数式" r:id="rId24" imgW="4572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134" y="2977009"/>
                        <a:ext cx="725488"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1" name="Object 18"/>
          <p:cNvGraphicFramePr>
            <a:graphicFrameLocks noChangeAspect="1"/>
          </p:cNvGraphicFramePr>
          <p:nvPr>
            <p:extLst/>
          </p:nvPr>
        </p:nvGraphicFramePr>
        <p:xfrm>
          <a:off x="562134" y="3289634"/>
          <a:ext cx="725488" cy="382588"/>
        </p:xfrm>
        <a:graphic>
          <a:graphicData uri="http://schemas.openxmlformats.org/presentationml/2006/ole">
            <mc:AlternateContent xmlns:mc="http://schemas.openxmlformats.org/markup-compatibility/2006">
              <mc:Choice xmlns:v="urn:schemas-microsoft-com:vml" Requires="v">
                <p:oleObj spid="_x0000_s41415" name="数式" r:id="rId25" imgW="457200" imgH="241200" progId="Equation.3">
                  <p:embed/>
                </p:oleObj>
              </mc:Choice>
              <mc:Fallback>
                <p:oleObj name="数式" r:id="rId25" imgW="457200" imgH="241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134" y="3289634"/>
                        <a:ext cx="725488" cy="38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 name="Object 20"/>
          <p:cNvGraphicFramePr>
            <a:graphicFrameLocks noChangeAspect="1"/>
          </p:cNvGraphicFramePr>
          <p:nvPr>
            <p:extLst/>
          </p:nvPr>
        </p:nvGraphicFramePr>
        <p:xfrm>
          <a:off x="3041122" y="3309267"/>
          <a:ext cx="865188" cy="361950"/>
        </p:xfrm>
        <a:graphic>
          <a:graphicData uri="http://schemas.openxmlformats.org/presentationml/2006/ole">
            <mc:AlternateContent xmlns:mc="http://schemas.openxmlformats.org/markup-compatibility/2006">
              <mc:Choice xmlns:v="urn:schemas-microsoft-com:vml" Requires="v">
                <p:oleObj spid="_x0000_s41416" name="数式" r:id="rId26" imgW="545760" imgH="228600" progId="Equation.3">
                  <p:embed/>
                </p:oleObj>
              </mc:Choice>
              <mc:Fallback>
                <p:oleObj name="数式" r:id="rId26" imgW="54576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1122" y="3309267"/>
                        <a:ext cx="865188"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3" name="Object 19"/>
          <p:cNvGraphicFramePr>
            <a:graphicFrameLocks noChangeAspect="1"/>
          </p:cNvGraphicFramePr>
          <p:nvPr>
            <p:extLst/>
          </p:nvPr>
        </p:nvGraphicFramePr>
        <p:xfrm>
          <a:off x="3039064" y="2970837"/>
          <a:ext cx="866775" cy="382587"/>
        </p:xfrm>
        <a:graphic>
          <a:graphicData uri="http://schemas.openxmlformats.org/presentationml/2006/ole">
            <mc:AlternateContent xmlns:mc="http://schemas.openxmlformats.org/markup-compatibility/2006">
              <mc:Choice xmlns:v="urn:schemas-microsoft-com:vml" Requires="v">
                <p:oleObj spid="_x0000_s41417" name="数式" r:id="rId27" imgW="545760" imgH="241200" progId="Equation.3">
                  <p:embed/>
                </p:oleObj>
              </mc:Choice>
              <mc:Fallback>
                <p:oleObj name="数式" r:id="rId27" imgW="545760" imgH="241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39064" y="2970837"/>
                        <a:ext cx="866775" cy="382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6432118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4050" name="Picture 2"/>
          <p:cNvPicPr>
            <a:picLocks noChangeAspect="1" noChangeArrowheads="1"/>
          </p:cNvPicPr>
          <p:nvPr/>
        </p:nvPicPr>
        <p:blipFill>
          <a:blip r:embed="rId2"/>
          <a:srcRect/>
          <a:stretch>
            <a:fillRect/>
          </a:stretch>
        </p:blipFill>
        <p:spPr bwMode="auto">
          <a:xfrm>
            <a:off x="1600200" y="752684"/>
            <a:ext cx="5842000" cy="4659086"/>
          </a:xfrm>
          <a:prstGeom prst="rect">
            <a:avLst/>
          </a:prstGeom>
          <a:noFill/>
          <a:ln w="9525">
            <a:noFill/>
            <a:miter lim="800000"/>
            <a:headEnd/>
            <a:tailEnd/>
          </a:ln>
          <a:effectLst/>
        </p:spPr>
      </p:pic>
      <p:sp>
        <p:nvSpPr>
          <p:cNvPr id="514051" name="Text Box 3"/>
          <p:cNvSpPr txBox="1">
            <a:spLocks noChangeArrowheads="1"/>
          </p:cNvSpPr>
          <p:nvPr/>
        </p:nvSpPr>
        <p:spPr bwMode="auto">
          <a:xfrm>
            <a:off x="2963637" y="1582736"/>
            <a:ext cx="1160895" cy="400110"/>
          </a:xfrm>
          <a:prstGeom prst="rect">
            <a:avLst/>
          </a:prstGeom>
          <a:noFill/>
          <a:ln w="19050">
            <a:noFill/>
            <a:miter lim="800000"/>
            <a:headEnd/>
            <a:tailEnd/>
          </a:ln>
          <a:effectLst/>
        </p:spPr>
        <p:txBody>
          <a:bodyPr wrap="none">
            <a:spAutoFit/>
          </a:bodyPr>
          <a:lstStyle/>
          <a:p>
            <a:pPr algn="ctr"/>
            <a:r>
              <a:rPr lang="ja-JP" altLang="en-US" sz="2000" dirty="0">
                <a:solidFill>
                  <a:srgbClr val="000000"/>
                </a:solidFill>
                <a:latin typeface="Tahoma" pitchFamily="34" charset="0"/>
                <a:ea typeface="ＭＳ Ｐゴシック" charset="-128"/>
              </a:rPr>
              <a:t>金バルク</a:t>
            </a:r>
            <a:endParaRPr lang="en-US" altLang="ja-JP" sz="2000" dirty="0">
              <a:solidFill>
                <a:srgbClr val="000000"/>
              </a:solidFill>
              <a:latin typeface="Tahoma" pitchFamily="34" charset="0"/>
              <a:ea typeface="ＭＳ Ｐゴシック" charset="-128"/>
            </a:endParaRPr>
          </a:p>
        </p:txBody>
      </p:sp>
      <p:sp>
        <p:nvSpPr>
          <p:cNvPr id="514052" name="Text Box 4"/>
          <p:cNvSpPr txBox="1">
            <a:spLocks noChangeArrowheads="1"/>
          </p:cNvSpPr>
          <p:nvPr/>
        </p:nvSpPr>
        <p:spPr bwMode="auto">
          <a:xfrm>
            <a:off x="0" y="5411770"/>
            <a:ext cx="7877175" cy="400110"/>
          </a:xfrm>
          <a:prstGeom prst="rect">
            <a:avLst/>
          </a:prstGeom>
          <a:noFill/>
          <a:ln w="9525">
            <a:noFill/>
            <a:miter lim="800000"/>
            <a:headEnd/>
            <a:tailEnd/>
          </a:ln>
          <a:effectLst/>
        </p:spPr>
        <p:txBody>
          <a:bodyPr wrap="square">
            <a:spAutoFit/>
          </a:bodyPr>
          <a:lstStyle/>
          <a:p>
            <a:r>
              <a:rPr lang="en-US" altLang="ja-JP" sz="2000" i="1" dirty="0" err="1" smtClean="0">
                <a:solidFill>
                  <a:srgbClr val="FF0000"/>
                </a:solidFill>
                <a:latin typeface="Times New Roman" pitchFamily="18" charset="0"/>
                <a:ea typeface="ＭＳ Ｐゴシック" charset="-128"/>
              </a:rPr>
              <a:t>x,y</a:t>
            </a:r>
            <a:r>
              <a:rPr lang="ja-JP" altLang="en-US" sz="2000" dirty="0" smtClean="0">
                <a:solidFill>
                  <a:srgbClr val="FF0000"/>
                </a:solidFill>
                <a:latin typeface="Times New Roman" pitchFamily="18" charset="0"/>
                <a:ea typeface="ＭＳ Ｐゴシック" charset="-128"/>
              </a:rPr>
              <a:t>方向のグリッドを細かくすると、一般化固有値問題が正確に解けない。</a:t>
            </a:r>
            <a:endParaRPr lang="en-US" altLang="ja-JP" sz="2000" dirty="0">
              <a:solidFill>
                <a:srgbClr val="FF0000"/>
              </a:solidFill>
              <a:latin typeface="Times New Roman" pitchFamily="18" charset="0"/>
              <a:ea typeface="ＭＳ Ｐゴシック" charset="-128"/>
            </a:endParaRPr>
          </a:p>
        </p:txBody>
      </p:sp>
      <p:sp>
        <p:nvSpPr>
          <p:cNvPr id="514053" name="Text Box 5"/>
          <p:cNvSpPr txBox="1">
            <a:spLocks noChangeArrowheads="1"/>
          </p:cNvSpPr>
          <p:nvPr/>
        </p:nvSpPr>
        <p:spPr bwMode="auto">
          <a:xfrm>
            <a:off x="722313" y="125413"/>
            <a:ext cx="184150" cy="457200"/>
          </a:xfrm>
          <a:prstGeom prst="rect">
            <a:avLst/>
          </a:prstGeom>
          <a:noFill/>
          <a:ln w="9525">
            <a:noFill/>
            <a:miter lim="800000"/>
            <a:headEnd/>
            <a:tailEnd/>
          </a:ln>
          <a:effectLst/>
        </p:spPr>
        <p:txBody>
          <a:bodyPr wrap="none">
            <a:spAutoFit/>
          </a:bodyPr>
          <a:lstStyle/>
          <a:p>
            <a:pPr algn="ctr"/>
            <a:endParaRPr lang="ja-JP" altLang="ja-JP" sz="1800">
              <a:solidFill>
                <a:srgbClr val="000000"/>
              </a:solidFill>
              <a:latin typeface="Times New Roman" pitchFamily="18" charset="0"/>
              <a:ea typeface="ＭＳ Ｐゴシック" charset="-128"/>
            </a:endParaRPr>
          </a:p>
        </p:txBody>
      </p:sp>
      <p:sp>
        <p:nvSpPr>
          <p:cNvPr id="8" name="スライド番号プレースホルダー 2"/>
          <p:cNvSpPr>
            <a:spLocks noGrp="1"/>
          </p:cNvSpPr>
          <p:nvPr>
            <p:ph type="sldNum" sz="quarter" idx="12"/>
          </p:nvPr>
        </p:nvSpPr>
        <p:spPr>
          <a:xfrm>
            <a:off x="7239000" y="6546354"/>
            <a:ext cx="1905000" cy="457200"/>
          </a:xfrm>
        </p:spPr>
        <p:txBody>
          <a:bodyPr/>
          <a:lstStyle/>
          <a:p>
            <a:pPr>
              <a:defRPr/>
            </a:pPr>
            <a:fld id="{B2F405E0-BF19-4CC4-A89D-4262436DF52E}" type="slidenum">
              <a:rPr lang="en-US" altLang="ja-JP" smtClean="0">
                <a:solidFill>
                  <a:srgbClr val="000000"/>
                </a:solidFill>
              </a:rPr>
              <a:pPr>
                <a:defRPr/>
              </a:pPr>
              <a:t>21</a:t>
            </a:fld>
            <a:endParaRPr lang="en-US" altLang="ja-JP" dirty="0">
              <a:solidFill>
                <a:srgbClr val="000000"/>
              </a:solidFill>
            </a:endParaRPr>
          </a:p>
        </p:txBody>
      </p:sp>
      <p:sp>
        <p:nvSpPr>
          <p:cNvPr id="514054" name="Rectangle 6"/>
          <p:cNvSpPr>
            <a:spLocks noGrp="1" noChangeArrowheads="1"/>
          </p:cNvSpPr>
          <p:nvPr>
            <p:ph type="title" idx="4294967295"/>
          </p:nvPr>
        </p:nvSpPr>
        <p:spPr>
          <a:xfrm>
            <a:off x="0" y="63500"/>
            <a:ext cx="9144000" cy="533400"/>
          </a:xfrm>
        </p:spPr>
        <p:txBody>
          <a:bodyPr/>
          <a:lstStyle/>
          <a:p>
            <a:r>
              <a:rPr lang="ja-JP" altLang="en-US" dirty="0" smtClean="0"/>
              <a:t>一般化固有値問題を数値的に解いた場合の誤差</a:t>
            </a:r>
            <a:endParaRPr lang="en-US" altLang="ja-JP" dirty="0"/>
          </a:p>
        </p:txBody>
      </p:sp>
      <p:sp>
        <p:nvSpPr>
          <p:cNvPr id="2" name="テキスト ボックス 1"/>
          <p:cNvSpPr txBox="1"/>
          <p:nvPr/>
        </p:nvSpPr>
        <p:spPr>
          <a:xfrm>
            <a:off x="208247" y="5810499"/>
            <a:ext cx="8655537" cy="646331"/>
          </a:xfrm>
          <a:prstGeom prst="rect">
            <a:avLst/>
          </a:prstGeom>
          <a:noFill/>
        </p:spPr>
        <p:txBody>
          <a:bodyPr wrap="square" rtlCol="0">
            <a:spAutoFit/>
          </a:bodyPr>
          <a:lstStyle/>
          <a:p>
            <a:r>
              <a:rPr lang="ja-JP" altLang="en-US" sz="1800" dirty="0" smtClean="0">
                <a:solidFill>
                  <a:srgbClr val="000000"/>
                </a:solidFill>
                <a:ea typeface="ＭＳ Ｐゴシック" pitchFamily="50" charset="-128"/>
              </a:rPr>
              <a:t>左境界面と右境界面の波動関数の比が数値計算の有効桁数以上になると、数値計算が破綻する。これは</a:t>
            </a:r>
            <a:r>
              <a:rPr lang="en-US" altLang="ja-JP" sz="1800" i="1" dirty="0" err="1" smtClean="0">
                <a:solidFill>
                  <a:srgbClr val="000000"/>
                </a:solidFill>
                <a:latin typeface="Times New Roman" pitchFamily="18" charset="0"/>
                <a:ea typeface="ＭＳ Ｐゴシック" pitchFamily="50" charset="-128"/>
                <a:cs typeface="Times New Roman" pitchFamily="18" charset="0"/>
              </a:rPr>
              <a:t>x,y</a:t>
            </a:r>
            <a:r>
              <a:rPr lang="ja-JP" altLang="en-US" sz="1800" dirty="0" smtClean="0">
                <a:solidFill>
                  <a:srgbClr val="000000"/>
                </a:solidFill>
                <a:ea typeface="ＭＳ Ｐゴシック" pitchFamily="50" charset="-128"/>
              </a:rPr>
              <a:t>方向に大きな運動エネルギーをもったエヴァネッセント波が原因。</a:t>
            </a:r>
            <a:endParaRPr lang="ja-JP" altLang="en-US" sz="1800" dirty="0">
              <a:solidFill>
                <a:srgbClr val="000000"/>
              </a:solidFill>
              <a:ea typeface="ＭＳ Ｐゴシック" pitchFamily="50" charset="-128"/>
            </a:endParaRPr>
          </a:p>
        </p:txBody>
      </p:sp>
    </p:spTree>
    <p:extLst>
      <p:ext uri="{BB962C8B-B14F-4D97-AF65-F5344CB8AC3E}">
        <p14:creationId xmlns:p14="http://schemas.microsoft.com/office/powerpoint/2010/main" val="8465277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58" name="Text Box 30"/>
          <p:cNvSpPr txBox="1">
            <a:spLocks noChangeArrowheads="1"/>
          </p:cNvSpPr>
          <p:nvPr/>
        </p:nvSpPr>
        <p:spPr bwMode="auto">
          <a:xfrm>
            <a:off x="-5595" y="2114193"/>
            <a:ext cx="9149595" cy="707886"/>
          </a:xfrm>
          <a:prstGeom prst="rect">
            <a:avLst/>
          </a:prstGeom>
          <a:noFill/>
          <a:ln w="9525">
            <a:noFill/>
            <a:miter lim="800000"/>
            <a:headEnd/>
            <a:tailEnd/>
          </a:ln>
          <a:effectLst/>
        </p:spPr>
        <p:txBody>
          <a:bodyPr wrap="square">
            <a:spAutoFit/>
          </a:bodyPr>
          <a:lstStyle/>
          <a:p>
            <a:r>
              <a:rPr lang="ja-JP" altLang="en-US" sz="2000" dirty="0" smtClean="0">
                <a:solidFill>
                  <a:srgbClr val="000000"/>
                </a:solidFill>
                <a:latin typeface="Times New Roman" pitchFamily="18" charset="0"/>
                <a:ea typeface="ＭＳ Ｐゴシック" charset="-128"/>
              </a:rPr>
              <a:t>波動関数を直接扱うのではなく、</a:t>
            </a:r>
            <a:r>
              <a:rPr lang="ja-JP" altLang="en-US" sz="2000" dirty="0" smtClean="0">
                <a:solidFill>
                  <a:srgbClr val="FF0000"/>
                </a:solidFill>
                <a:latin typeface="Times New Roman" pitchFamily="18" charset="0"/>
                <a:ea typeface="ＭＳ Ｐゴシック" charset="-128"/>
              </a:rPr>
              <a:t>波動関数の微分に</a:t>
            </a:r>
            <a:r>
              <a:rPr lang="ja-JP" altLang="en-US" sz="2000" dirty="0">
                <a:solidFill>
                  <a:srgbClr val="FF0000"/>
                </a:solidFill>
                <a:latin typeface="Times New Roman" pitchFamily="18" charset="0"/>
                <a:ea typeface="ＭＳ Ｐゴシック" charset="-128"/>
              </a:rPr>
              <a:t>対応する比</a:t>
            </a:r>
            <a:r>
              <a:rPr lang="ja-JP" altLang="en-US" sz="2000" dirty="0" smtClean="0">
                <a:solidFill>
                  <a:srgbClr val="FF0000"/>
                </a:solidFill>
                <a:latin typeface="Times New Roman" pitchFamily="18" charset="0"/>
                <a:ea typeface="ＭＳ Ｐゴシック" charset="-128"/>
              </a:rPr>
              <a:t>行列</a:t>
            </a:r>
            <a:r>
              <a:rPr lang="ja-JP" altLang="en-US" sz="2000" dirty="0" smtClean="0">
                <a:solidFill>
                  <a:srgbClr val="000000"/>
                </a:solidFill>
                <a:latin typeface="Times New Roman" pitchFamily="18" charset="0"/>
                <a:ea typeface="ＭＳ Ｐゴシック" charset="-128"/>
              </a:rPr>
              <a:t>を用いて計算</a:t>
            </a:r>
            <a:endParaRPr lang="en-US" altLang="ja-JP" sz="2000" dirty="0" smtClean="0">
              <a:solidFill>
                <a:srgbClr val="000000"/>
              </a:solidFill>
              <a:latin typeface="Times New Roman" pitchFamily="18" charset="0"/>
              <a:ea typeface="ＭＳ Ｐゴシック" charset="-128"/>
            </a:endParaRPr>
          </a:p>
          <a:p>
            <a:r>
              <a:rPr lang="ja-JP" altLang="en-US" sz="2000" dirty="0" smtClean="0">
                <a:solidFill>
                  <a:srgbClr val="000000"/>
                </a:solidFill>
                <a:latin typeface="Times New Roman" pitchFamily="18" charset="0"/>
                <a:ea typeface="ＭＳ Ｐゴシック" charset="-128"/>
              </a:rPr>
              <a:t>することにより、エヴァネッセント波による数値計算の不安定性が回避できる。</a:t>
            </a:r>
            <a:endParaRPr lang="en-US" altLang="ja-JP" sz="2000" dirty="0">
              <a:solidFill>
                <a:srgbClr val="000000"/>
              </a:solidFill>
              <a:latin typeface="Times New Roman" pitchFamily="18" charset="0"/>
              <a:ea typeface="ＭＳ Ｐゴシック" charset="-128"/>
            </a:endParaRPr>
          </a:p>
        </p:txBody>
      </p:sp>
      <p:sp>
        <p:nvSpPr>
          <p:cNvPr id="508972" name="Rectangle 44"/>
          <p:cNvSpPr>
            <a:spLocks noChangeArrowheads="1"/>
          </p:cNvSpPr>
          <p:nvPr/>
        </p:nvSpPr>
        <p:spPr bwMode="auto">
          <a:xfrm>
            <a:off x="306388" y="0"/>
            <a:ext cx="8737600" cy="1143000"/>
          </a:xfrm>
          <a:prstGeom prst="rect">
            <a:avLst/>
          </a:prstGeom>
          <a:noFill/>
          <a:ln w="9525">
            <a:noFill/>
            <a:miter lim="800000"/>
            <a:headEnd/>
            <a:tailEnd/>
          </a:ln>
          <a:effectLst/>
        </p:spPr>
        <p:txBody>
          <a:bodyPr anchor="ctr"/>
          <a:lstStyle/>
          <a:p>
            <a:pPr algn="ctr"/>
            <a:endParaRPr lang="ja-JP" altLang="ja-JP" sz="1400">
              <a:solidFill>
                <a:srgbClr val="3333FF"/>
              </a:solidFill>
              <a:latin typeface="Tahoma" pitchFamily="34" charset="0"/>
              <a:ea typeface="ＭＳ Ｐゴシック" charset="-128"/>
            </a:endParaRPr>
          </a:p>
        </p:txBody>
      </p:sp>
      <p:sp>
        <p:nvSpPr>
          <p:cNvPr id="40" name="スライド番号プレースホルダー 2"/>
          <p:cNvSpPr>
            <a:spLocks noGrp="1"/>
          </p:cNvSpPr>
          <p:nvPr>
            <p:ph type="sldNum" sz="quarter" idx="12"/>
          </p:nvPr>
        </p:nvSpPr>
        <p:spPr>
          <a:xfrm>
            <a:off x="7239000" y="6546354"/>
            <a:ext cx="1905000" cy="457200"/>
          </a:xfrm>
        </p:spPr>
        <p:txBody>
          <a:bodyPr/>
          <a:lstStyle/>
          <a:p>
            <a:pPr>
              <a:defRPr/>
            </a:pPr>
            <a:fld id="{B2F405E0-BF19-4CC4-A89D-4262436DF52E}" type="slidenum">
              <a:rPr lang="en-US" altLang="ja-JP" smtClean="0">
                <a:solidFill>
                  <a:srgbClr val="000000"/>
                </a:solidFill>
              </a:rPr>
              <a:pPr>
                <a:defRPr/>
              </a:pPr>
              <a:t>22</a:t>
            </a:fld>
            <a:endParaRPr lang="en-US" altLang="ja-JP" dirty="0">
              <a:solidFill>
                <a:srgbClr val="000000"/>
              </a:solidFill>
            </a:endParaRPr>
          </a:p>
        </p:txBody>
      </p:sp>
      <p:sp>
        <p:nvSpPr>
          <p:cNvPr id="508974" name="Rectangle 46"/>
          <p:cNvSpPr>
            <a:spLocks noGrp="1" noChangeArrowheads="1"/>
          </p:cNvSpPr>
          <p:nvPr>
            <p:ph type="title" idx="4294967295"/>
          </p:nvPr>
        </p:nvSpPr>
        <p:spPr>
          <a:xfrm>
            <a:off x="0" y="63500"/>
            <a:ext cx="9144000" cy="533400"/>
          </a:xfrm>
        </p:spPr>
        <p:txBody>
          <a:bodyPr/>
          <a:lstStyle/>
          <a:p>
            <a:r>
              <a:rPr lang="ja-JP" altLang="en-US" dirty="0" smtClean="0"/>
              <a:t>エヴァネッセント波による数値誤差を克服する方法</a:t>
            </a:r>
            <a:endParaRPr lang="en-US" altLang="ja-JP" dirty="0"/>
          </a:p>
        </p:txBody>
      </p:sp>
      <p:sp>
        <p:nvSpPr>
          <p:cNvPr id="41" name="Text Box 14"/>
          <p:cNvSpPr txBox="1">
            <a:spLocks noChangeArrowheads="1"/>
          </p:cNvSpPr>
          <p:nvPr/>
        </p:nvSpPr>
        <p:spPr bwMode="auto">
          <a:xfrm>
            <a:off x="0" y="598681"/>
            <a:ext cx="4838700" cy="400110"/>
          </a:xfrm>
          <a:prstGeom prst="rect">
            <a:avLst/>
          </a:prstGeom>
          <a:noFill/>
          <a:ln w="9525">
            <a:noFill/>
            <a:miter lim="800000"/>
            <a:headEnd/>
            <a:tailEnd/>
          </a:ln>
          <a:effectLst/>
        </p:spPr>
        <p:txBody>
          <a:bodyPr wrap="square">
            <a:spAutoFit/>
          </a:bodyPr>
          <a:lstStyle/>
          <a:p>
            <a:r>
              <a:rPr lang="ja-JP" altLang="en-US" sz="2000" dirty="0">
                <a:solidFill>
                  <a:srgbClr val="000000"/>
                </a:solidFill>
                <a:latin typeface="Times New Roman" pitchFamily="18" charset="0"/>
                <a:ea typeface="ＭＳ Ｐゴシック" charset="-128"/>
              </a:rPr>
              <a:t>電極</a:t>
            </a:r>
            <a:r>
              <a:rPr lang="ja-JP" altLang="en-US" sz="2000" dirty="0" smtClean="0">
                <a:solidFill>
                  <a:srgbClr val="000000"/>
                </a:solidFill>
                <a:latin typeface="Times New Roman" pitchFamily="18" charset="0"/>
                <a:ea typeface="ＭＳ Ｐゴシック" charset="-128"/>
              </a:rPr>
              <a:t>の波動関数を集めた</a:t>
            </a:r>
            <a:r>
              <a:rPr lang="en-US" altLang="ja-JP" sz="2000" i="1" dirty="0" err="1">
                <a:solidFill>
                  <a:srgbClr val="000000"/>
                </a:solidFill>
                <a:latin typeface="Times New Roman" pitchFamily="18" charset="0"/>
                <a:ea typeface="ＭＳ Ｐゴシック" charset="-128"/>
              </a:rPr>
              <a:t>Nx</a:t>
            </a:r>
            <a:r>
              <a:rPr lang="en-US" altLang="ja-JP" sz="2000" dirty="0" err="1">
                <a:solidFill>
                  <a:srgbClr val="000000"/>
                </a:solidFill>
                <a:latin typeface="Times New Roman" pitchFamily="18" charset="0"/>
                <a:ea typeface="ＭＳ Ｐゴシック" charset="-128"/>
              </a:rPr>
              <a:t>×</a:t>
            </a:r>
            <a:r>
              <a:rPr lang="en-US" altLang="ja-JP" sz="2000" i="1" dirty="0" err="1">
                <a:solidFill>
                  <a:srgbClr val="000000"/>
                </a:solidFill>
                <a:latin typeface="Times New Roman" pitchFamily="18" charset="0"/>
                <a:ea typeface="ＭＳ Ｐゴシック" charset="-128"/>
              </a:rPr>
              <a:t>Ny</a:t>
            </a:r>
            <a:r>
              <a:rPr lang="ja-JP" altLang="en-US" sz="2000" dirty="0">
                <a:solidFill>
                  <a:srgbClr val="000000"/>
                </a:solidFill>
                <a:latin typeface="Times New Roman" pitchFamily="18" charset="0"/>
                <a:ea typeface="ＭＳ Ｐゴシック" charset="-128"/>
              </a:rPr>
              <a:t>次の</a:t>
            </a:r>
            <a:r>
              <a:rPr lang="ja-JP" altLang="en-US" sz="2000" dirty="0" smtClean="0">
                <a:solidFill>
                  <a:srgbClr val="000000"/>
                </a:solidFill>
                <a:latin typeface="Times New Roman" pitchFamily="18" charset="0"/>
                <a:ea typeface="ＭＳ Ｐゴシック" charset="-128"/>
              </a:rPr>
              <a:t>行列</a:t>
            </a:r>
            <a:endParaRPr lang="en-US" altLang="ja-JP" sz="2000" dirty="0">
              <a:solidFill>
                <a:srgbClr val="000000"/>
              </a:solidFill>
              <a:latin typeface="Times New Roman" pitchFamily="18" charset="0"/>
              <a:ea typeface="ＭＳ Ｐゴシック" charset="-128"/>
            </a:endParaRPr>
          </a:p>
        </p:txBody>
      </p:sp>
      <p:graphicFrame>
        <p:nvGraphicFramePr>
          <p:cNvPr id="42" name="Object 15"/>
          <p:cNvGraphicFramePr>
            <a:graphicFrameLocks noChangeAspect="1"/>
          </p:cNvGraphicFramePr>
          <p:nvPr>
            <p:extLst/>
          </p:nvPr>
        </p:nvGraphicFramePr>
        <p:xfrm>
          <a:off x="466725" y="990600"/>
          <a:ext cx="3198813" cy="371475"/>
        </p:xfrm>
        <a:graphic>
          <a:graphicData uri="http://schemas.openxmlformats.org/presentationml/2006/ole">
            <mc:AlternateContent xmlns:mc="http://schemas.openxmlformats.org/markup-compatibility/2006">
              <mc:Choice xmlns:v="urn:schemas-microsoft-com:vml" Requires="v">
                <p:oleObj spid="_x0000_s42043" name="数式" r:id="rId3" imgW="1981080" imgH="228600" progId="Equation.3">
                  <p:embed/>
                </p:oleObj>
              </mc:Choice>
              <mc:Fallback>
                <p:oleObj name="数式" r:id="rId3" imgW="1981080" imgH="228600" progId="Equation.3">
                  <p:embed/>
                  <p:pic>
                    <p:nvPicPr>
                      <p:cNvPr id="0" name=""/>
                      <p:cNvPicPr>
                        <a:picLocks noChangeAspect="1" noChangeArrowheads="1"/>
                      </p:cNvPicPr>
                      <p:nvPr/>
                    </p:nvPicPr>
                    <p:blipFill>
                      <a:blip r:embed="rId4"/>
                      <a:srcRect/>
                      <a:stretch>
                        <a:fillRect/>
                      </a:stretch>
                    </p:blipFill>
                    <p:spPr bwMode="auto">
                      <a:xfrm>
                        <a:off x="466725" y="990600"/>
                        <a:ext cx="3198813" cy="371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 name="Text Box 16"/>
          <p:cNvSpPr txBox="1">
            <a:spLocks noChangeArrowheads="1"/>
          </p:cNvSpPr>
          <p:nvPr/>
        </p:nvSpPr>
        <p:spPr bwMode="auto">
          <a:xfrm>
            <a:off x="1507" y="1395343"/>
            <a:ext cx="5979522" cy="400110"/>
          </a:xfrm>
          <a:prstGeom prst="rect">
            <a:avLst/>
          </a:prstGeom>
          <a:noFill/>
          <a:ln w="9525">
            <a:noFill/>
            <a:miter lim="800000"/>
            <a:headEnd/>
            <a:tailEnd/>
          </a:ln>
          <a:effectLst/>
        </p:spPr>
        <p:txBody>
          <a:bodyPr wrap="none">
            <a:spAutoFit/>
          </a:bodyPr>
          <a:lstStyle/>
          <a:p>
            <a:r>
              <a:rPr lang="ja-JP" altLang="en-US" sz="2000" dirty="0" smtClean="0">
                <a:solidFill>
                  <a:srgbClr val="000000"/>
                </a:solidFill>
                <a:latin typeface="Times New Roman" pitchFamily="18" charset="0"/>
                <a:ea typeface="ＭＳ Ｐゴシック" charset="-128"/>
              </a:rPr>
              <a:t>を用いて、波動関数の比行列</a:t>
            </a:r>
            <a:r>
              <a:rPr lang="en-US" altLang="ja-JP" sz="2000" dirty="0" smtClean="0">
                <a:solidFill>
                  <a:srgbClr val="000000"/>
                </a:solidFill>
                <a:latin typeface="Times New Roman" pitchFamily="18" charset="0"/>
                <a:ea typeface="ＭＳ Ｐゴシック" charset="-128"/>
              </a:rPr>
              <a:t>(</a:t>
            </a:r>
            <a:r>
              <a:rPr lang="en-US" altLang="ja-JP" sz="2000" i="1" dirty="0" err="1">
                <a:solidFill>
                  <a:srgbClr val="000000"/>
                </a:solidFill>
                <a:latin typeface="Times New Roman" pitchFamily="18" charset="0"/>
                <a:ea typeface="ＭＳ Ｐゴシック" charset="-128"/>
              </a:rPr>
              <a:t>Nx</a:t>
            </a:r>
            <a:r>
              <a:rPr lang="en-US" altLang="ja-JP" sz="2000" dirty="0" err="1">
                <a:solidFill>
                  <a:srgbClr val="000000"/>
                </a:solidFill>
                <a:latin typeface="Times New Roman" pitchFamily="18" charset="0"/>
                <a:ea typeface="ＭＳ Ｐゴシック" charset="-128"/>
              </a:rPr>
              <a:t>×</a:t>
            </a:r>
            <a:r>
              <a:rPr lang="en-US" altLang="ja-JP" sz="2000" i="1" dirty="0" err="1">
                <a:solidFill>
                  <a:srgbClr val="000000"/>
                </a:solidFill>
                <a:latin typeface="Times New Roman" pitchFamily="18" charset="0"/>
                <a:ea typeface="ＭＳ Ｐゴシック" charset="-128"/>
              </a:rPr>
              <a:t>Ny</a:t>
            </a:r>
            <a:r>
              <a:rPr lang="ja-JP" altLang="en-US" sz="2000" dirty="0">
                <a:solidFill>
                  <a:srgbClr val="000000"/>
                </a:solidFill>
                <a:latin typeface="Times New Roman" pitchFamily="18" charset="0"/>
                <a:ea typeface="ＭＳ Ｐゴシック" charset="-128"/>
              </a:rPr>
              <a:t>次</a:t>
            </a:r>
            <a:r>
              <a:rPr lang="en-US" altLang="ja-JP" sz="2000" dirty="0" smtClean="0">
                <a:solidFill>
                  <a:srgbClr val="000000"/>
                </a:solidFill>
                <a:latin typeface="Times New Roman" pitchFamily="18" charset="0"/>
                <a:ea typeface="ＭＳ Ｐゴシック" charset="-128"/>
              </a:rPr>
              <a:t>)</a:t>
            </a:r>
            <a:r>
              <a:rPr lang="ja-JP" altLang="en-US" sz="2000" dirty="0" smtClean="0">
                <a:solidFill>
                  <a:srgbClr val="000000"/>
                </a:solidFill>
                <a:latin typeface="Times New Roman" pitchFamily="18" charset="0"/>
                <a:ea typeface="ＭＳ Ｐゴシック" charset="-128"/>
              </a:rPr>
              <a:t>を定義する。</a:t>
            </a:r>
            <a:endParaRPr lang="en-US" altLang="ja-JP" sz="2000" dirty="0">
              <a:solidFill>
                <a:srgbClr val="000000"/>
              </a:solidFill>
              <a:latin typeface="Times New Roman" pitchFamily="18" charset="0"/>
              <a:ea typeface="ＭＳ Ｐゴシック" charset="-128"/>
            </a:endParaRPr>
          </a:p>
        </p:txBody>
      </p:sp>
      <p:graphicFrame>
        <p:nvGraphicFramePr>
          <p:cNvPr id="44" name="Object 17"/>
          <p:cNvGraphicFramePr>
            <a:graphicFrameLocks noChangeAspect="1"/>
          </p:cNvGraphicFramePr>
          <p:nvPr>
            <p:extLst/>
          </p:nvPr>
        </p:nvGraphicFramePr>
        <p:xfrm>
          <a:off x="436563" y="1743075"/>
          <a:ext cx="2346325" cy="398463"/>
        </p:xfrm>
        <a:graphic>
          <a:graphicData uri="http://schemas.openxmlformats.org/presentationml/2006/ole">
            <mc:AlternateContent xmlns:mc="http://schemas.openxmlformats.org/markup-compatibility/2006">
              <mc:Choice xmlns:v="urn:schemas-microsoft-com:vml" Requires="v">
                <p:oleObj spid="_x0000_s42044" name="数式" r:id="rId5" imgW="1422360" imgH="241200" progId="Equation.3">
                  <p:embed/>
                </p:oleObj>
              </mc:Choice>
              <mc:Fallback>
                <p:oleObj name="数式" r:id="rId5" imgW="1422360" imgH="241200" progId="Equation.3">
                  <p:embed/>
                  <p:pic>
                    <p:nvPicPr>
                      <p:cNvPr id="0" name=""/>
                      <p:cNvPicPr>
                        <a:picLocks noChangeAspect="1" noChangeArrowheads="1"/>
                      </p:cNvPicPr>
                      <p:nvPr/>
                    </p:nvPicPr>
                    <p:blipFill>
                      <a:blip r:embed="rId4"/>
                      <a:srcRect/>
                      <a:stretch>
                        <a:fillRect/>
                      </a:stretch>
                    </p:blipFill>
                    <p:spPr bwMode="auto">
                      <a:xfrm>
                        <a:off x="436563" y="1743075"/>
                        <a:ext cx="2346325" cy="398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 name="オブジェクト 48"/>
          <p:cNvGraphicFramePr>
            <a:graphicFrameLocks noChangeAspect="1"/>
          </p:cNvGraphicFramePr>
          <p:nvPr>
            <p:extLst/>
          </p:nvPr>
        </p:nvGraphicFramePr>
        <p:xfrm>
          <a:off x="444082" y="3446474"/>
          <a:ext cx="1793412" cy="396219"/>
        </p:xfrm>
        <a:graphic>
          <a:graphicData uri="http://schemas.openxmlformats.org/presentationml/2006/ole">
            <mc:AlternateContent xmlns:mc="http://schemas.openxmlformats.org/markup-compatibility/2006">
              <mc:Choice xmlns:v="urn:schemas-microsoft-com:vml" Requires="v">
                <p:oleObj spid="_x0000_s42045" name="数式" r:id="rId6" imgW="1091880" imgH="241200" progId="Equation.3">
                  <p:embed/>
                </p:oleObj>
              </mc:Choice>
              <mc:Fallback>
                <p:oleObj name="数式" r:id="rId6" imgW="1091880" imgH="241200" progId="Equation.3">
                  <p:embed/>
                  <p:pic>
                    <p:nvPicPr>
                      <p:cNvPr id="0" name=""/>
                      <p:cNvPicPr>
                        <a:picLocks noChangeAspect="1" noChangeArrowheads="1"/>
                      </p:cNvPicPr>
                      <p:nvPr/>
                    </p:nvPicPr>
                    <p:blipFill>
                      <a:blip r:embed="rId4"/>
                      <a:srcRect/>
                      <a:stretch>
                        <a:fillRect/>
                      </a:stretch>
                    </p:blipFill>
                    <p:spPr bwMode="auto">
                      <a:xfrm>
                        <a:off x="444082" y="3446474"/>
                        <a:ext cx="1793412" cy="396219"/>
                      </a:xfrm>
                      <a:prstGeom prst="rect">
                        <a:avLst/>
                      </a:prstGeom>
                      <a:noFill/>
                      <a:ln>
                        <a:noFill/>
                      </a:ln>
                      <a:extLst/>
                    </p:spPr>
                  </p:pic>
                </p:oleObj>
              </mc:Fallback>
            </mc:AlternateContent>
          </a:graphicData>
        </a:graphic>
      </p:graphicFrame>
      <p:sp>
        <p:nvSpPr>
          <p:cNvPr id="50" name="Rectangle 49"/>
          <p:cNvSpPr>
            <a:spLocks noChangeArrowheads="1"/>
          </p:cNvSpPr>
          <p:nvPr/>
        </p:nvSpPr>
        <p:spPr bwMode="auto">
          <a:xfrm>
            <a:off x="1451765" y="3525388"/>
            <a:ext cx="261610" cy="276999"/>
          </a:xfrm>
          <a:prstGeom prst="rect">
            <a:avLst/>
          </a:prstGeom>
          <a:noFill/>
          <a:ln w="9525">
            <a:noFill/>
            <a:miter lim="800000"/>
            <a:headEnd/>
            <a:tailEnd/>
          </a:ln>
          <a:effectLst/>
        </p:spPr>
        <p:txBody>
          <a:bodyPr wrap="none">
            <a:spAutoFit/>
          </a:bodyPr>
          <a:lstStyle/>
          <a:p>
            <a:pPr algn="ctr"/>
            <a:r>
              <a:rPr lang="en-US" altLang="ja-JP" sz="1800" baseline="30000" dirty="0">
                <a:solidFill>
                  <a:srgbClr val="000000"/>
                </a:solidFill>
                <a:latin typeface="Times New Roman" pitchFamily="18" charset="0"/>
                <a:ea typeface="ＭＳ Ｐゴシック" pitchFamily="50" charset="-128"/>
              </a:rPr>
              <a:t>†</a:t>
            </a:r>
          </a:p>
        </p:txBody>
      </p:sp>
      <p:sp>
        <p:nvSpPr>
          <p:cNvPr id="51" name="Text Box 16"/>
          <p:cNvSpPr txBox="1">
            <a:spLocks noChangeArrowheads="1"/>
          </p:cNvSpPr>
          <p:nvPr/>
        </p:nvSpPr>
        <p:spPr bwMode="auto">
          <a:xfrm>
            <a:off x="1507" y="3028951"/>
            <a:ext cx="7726795" cy="400110"/>
          </a:xfrm>
          <a:prstGeom prst="rect">
            <a:avLst/>
          </a:prstGeom>
          <a:noFill/>
          <a:ln w="9525">
            <a:noFill/>
            <a:miter lim="800000"/>
            <a:headEnd/>
            <a:tailEnd/>
          </a:ln>
          <a:effectLst/>
        </p:spPr>
        <p:txBody>
          <a:bodyPr wrap="none">
            <a:spAutoFit/>
          </a:bodyPr>
          <a:lstStyle/>
          <a:p>
            <a:r>
              <a:rPr lang="ja-JP" altLang="en-US" sz="2000" dirty="0" smtClean="0">
                <a:solidFill>
                  <a:srgbClr val="000000"/>
                </a:solidFill>
                <a:latin typeface="Times New Roman" pitchFamily="18" charset="0"/>
                <a:ea typeface="ＭＳ Ｐゴシック" charset="-128"/>
              </a:rPr>
              <a:t>また、この比行列は、電極の自己エネルギーと次のような関係を持つ。</a:t>
            </a:r>
            <a:endParaRPr lang="en-US" altLang="ja-JP" sz="2000" dirty="0">
              <a:solidFill>
                <a:srgbClr val="000000"/>
              </a:solidFill>
              <a:latin typeface="Times New Roman" pitchFamily="18" charset="0"/>
              <a:ea typeface="ＭＳ Ｐゴシック" charset="-128"/>
            </a:endParaRPr>
          </a:p>
        </p:txBody>
      </p:sp>
      <p:sp>
        <p:nvSpPr>
          <p:cNvPr id="52" name="Text Box 30"/>
          <p:cNvSpPr txBox="1">
            <a:spLocks noChangeArrowheads="1"/>
          </p:cNvSpPr>
          <p:nvPr/>
        </p:nvSpPr>
        <p:spPr bwMode="auto">
          <a:xfrm>
            <a:off x="0" y="4213867"/>
            <a:ext cx="8882147" cy="707886"/>
          </a:xfrm>
          <a:prstGeom prst="rect">
            <a:avLst/>
          </a:prstGeom>
          <a:noFill/>
          <a:ln w="9525">
            <a:noFill/>
            <a:miter lim="800000"/>
            <a:headEnd/>
            <a:tailEnd/>
          </a:ln>
          <a:effectLst/>
        </p:spPr>
        <p:txBody>
          <a:bodyPr wrap="square">
            <a:spAutoFit/>
          </a:bodyPr>
          <a:lstStyle/>
          <a:p>
            <a:r>
              <a:rPr lang="en-US" altLang="ja-JP" sz="2000" i="1" dirty="0" err="1" smtClean="0">
                <a:solidFill>
                  <a:srgbClr val="000000"/>
                </a:solidFill>
                <a:latin typeface="Times New Roman" pitchFamily="18" charset="0"/>
                <a:ea typeface="ＭＳ Ｐゴシック" charset="-128"/>
              </a:rPr>
              <a:t>Nx</a:t>
            </a:r>
            <a:r>
              <a:rPr lang="en-US" altLang="ja-JP" sz="2000" dirty="0" err="1" smtClean="0">
                <a:solidFill>
                  <a:srgbClr val="000000"/>
                </a:solidFill>
                <a:latin typeface="Times New Roman" pitchFamily="18" charset="0"/>
                <a:ea typeface="ＭＳ Ｐゴシック" charset="-128"/>
              </a:rPr>
              <a:t>×</a:t>
            </a:r>
            <a:r>
              <a:rPr lang="en-US" altLang="ja-JP" sz="2000" i="1" dirty="0" err="1" smtClean="0">
                <a:solidFill>
                  <a:srgbClr val="000000"/>
                </a:solidFill>
                <a:latin typeface="Times New Roman" pitchFamily="18" charset="0"/>
                <a:ea typeface="ＭＳ Ｐゴシック" charset="-128"/>
              </a:rPr>
              <a:t>Ny</a:t>
            </a:r>
            <a:r>
              <a:rPr lang="ja-JP" altLang="en-US" sz="2000" dirty="0" smtClean="0">
                <a:solidFill>
                  <a:srgbClr val="000000"/>
                </a:solidFill>
                <a:latin typeface="Times New Roman" pitchFamily="18" charset="0"/>
                <a:ea typeface="ＭＳ Ｐゴシック" charset="-128"/>
              </a:rPr>
              <a:t>次の</a:t>
            </a:r>
            <a:r>
              <a:rPr lang="ja-JP" altLang="en-US" sz="2000" dirty="0">
                <a:solidFill>
                  <a:srgbClr val="000000"/>
                </a:solidFill>
                <a:latin typeface="Times New Roman" pitchFamily="18" charset="0"/>
                <a:ea typeface="ＭＳ Ｐゴシック" charset="-128"/>
              </a:rPr>
              <a:t>比</a:t>
            </a:r>
            <a:r>
              <a:rPr lang="ja-JP" altLang="en-US" sz="2000" dirty="0" smtClean="0">
                <a:solidFill>
                  <a:srgbClr val="000000"/>
                </a:solidFill>
                <a:latin typeface="Times New Roman" pitchFamily="18" charset="0"/>
                <a:ea typeface="ＭＳ Ｐゴシック" charset="-128"/>
              </a:rPr>
              <a:t>行列を計算することにより、</a:t>
            </a:r>
            <a:r>
              <a:rPr lang="en-US" altLang="ja-JP" sz="2000" i="1" dirty="0">
                <a:solidFill>
                  <a:srgbClr val="000000"/>
                </a:solidFill>
                <a:latin typeface="Times New Roman" pitchFamily="18" charset="0"/>
                <a:ea typeface="ＭＳ Ｐゴシック" charset="-128"/>
              </a:rPr>
              <a:t> </a:t>
            </a:r>
            <a:r>
              <a:rPr lang="en-US" altLang="ja-JP" sz="2000" i="1" dirty="0" err="1">
                <a:solidFill>
                  <a:srgbClr val="000000"/>
                </a:solidFill>
                <a:latin typeface="Times New Roman" pitchFamily="18" charset="0"/>
                <a:ea typeface="ＭＳ Ｐゴシック" charset="-128"/>
              </a:rPr>
              <a:t>Nx</a:t>
            </a:r>
            <a:r>
              <a:rPr lang="en-US" altLang="ja-JP" sz="2000" dirty="0" err="1">
                <a:solidFill>
                  <a:srgbClr val="000000"/>
                </a:solidFill>
                <a:latin typeface="Times New Roman" pitchFamily="18" charset="0"/>
                <a:ea typeface="ＭＳ Ｐゴシック" charset="-128"/>
              </a:rPr>
              <a:t>×</a:t>
            </a:r>
            <a:r>
              <a:rPr lang="en-US" altLang="ja-JP" sz="2000" i="1" dirty="0" err="1">
                <a:solidFill>
                  <a:srgbClr val="000000"/>
                </a:solidFill>
                <a:latin typeface="Times New Roman" pitchFamily="18" charset="0"/>
                <a:ea typeface="ＭＳ Ｐゴシック" charset="-128"/>
              </a:rPr>
              <a:t>Ny</a:t>
            </a:r>
            <a:r>
              <a:rPr lang="ja-JP" altLang="en-US" sz="2000" dirty="0">
                <a:solidFill>
                  <a:srgbClr val="000000"/>
                </a:solidFill>
                <a:latin typeface="Times New Roman" pitchFamily="18" charset="0"/>
                <a:ea typeface="ＭＳ Ｐゴシック" charset="-128"/>
              </a:rPr>
              <a:t>次の</a:t>
            </a:r>
            <a:r>
              <a:rPr lang="ja-JP" altLang="en-US" sz="2000" dirty="0" smtClean="0">
                <a:solidFill>
                  <a:srgbClr val="000000"/>
                </a:solidFill>
                <a:latin typeface="Times New Roman" pitchFamily="18" charset="0"/>
                <a:ea typeface="ＭＳ Ｐゴシック" charset="-128"/>
              </a:rPr>
              <a:t>電極の自己エネルギーが得られる。</a:t>
            </a:r>
            <a:endParaRPr lang="en-US" altLang="ja-JP" sz="2000" dirty="0">
              <a:solidFill>
                <a:srgbClr val="000000"/>
              </a:solidFill>
              <a:latin typeface="Times New Roman" pitchFamily="18" charset="0"/>
              <a:ea typeface="ＭＳ Ｐゴシック" charset="-128"/>
            </a:endParaRPr>
          </a:p>
        </p:txBody>
      </p:sp>
      <p:sp>
        <p:nvSpPr>
          <p:cNvPr id="14" name="正方形/長方形 13"/>
          <p:cNvSpPr/>
          <p:nvPr/>
        </p:nvSpPr>
        <p:spPr>
          <a:xfrm>
            <a:off x="3420125" y="3419154"/>
            <a:ext cx="5723875" cy="400110"/>
          </a:xfrm>
          <a:prstGeom prst="rect">
            <a:avLst/>
          </a:prstGeom>
        </p:spPr>
        <p:txBody>
          <a:bodyPr wrap="none">
            <a:spAutoFit/>
          </a:bodyPr>
          <a:lstStyle/>
          <a:p>
            <a:r>
              <a:rPr lang="en-US" altLang="ja-JP" sz="2000" dirty="0" smtClean="0">
                <a:solidFill>
                  <a:srgbClr val="FF0000"/>
                </a:solidFill>
              </a:rPr>
              <a:t>Cf. T. Ono et al.</a:t>
            </a:r>
            <a:r>
              <a:rPr lang="da-DK" altLang="ja-JP" sz="2000" dirty="0" smtClean="0">
                <a:solidFill>
                  <a:srgbClr val="FF0000"/>
                </a:solidFill>
              </a:rPr>
              <a:t>, Phys. Rev. B 86 195406 </a:t>
            </a:r>
            <a:r>
              <a:rPr lang="da-DK" altLang="ja-JP" sz="2000" dirty="0">
                <a:solidFill>
                  <a:srgbClr val="FF0000"/>
                </a:solidFill>
              </a:rPr>
              <a:t>(</a:t>
            </a:r>
            <a:r>
              <a:rPr lang="da-DK" altLang="ja-JP" sz="2000" dirty="0" smtClean="0">
                <a:solidFill>
                  <a:srgbClr val="FF0000"/>
                </a:solidFill>
              </a:rPr>
              <a:t>2012)</a:t>
            </a:r>
            <a:r>
              <a:rPr lang="en-US" altLang="ja-JP" sz="2000" dirty="0" smtClean="0">
                <a:solidFill>
                  <a:srgbClr val="FF0000"/>
                </a:solidFill>
              </a:rPr>
              <a:t> </a:t>
            </a:r>
            <a:endParaRPr lang="ja-JP" altLang="en-US" sz="2000" dirty="0">
              <a:solidFill>
                <a:srgbClr val="FF0000"/>
              </a:solidFill>
            </a:endParaRPr>
          </a:p>
        </p:txBody>
      </p:sp>
    </p:spTree>
    <p:extLst>
      <p:ext uri="{BB962C8B-B14F-4D97-AF65-F5344CB8AC3E}">
        <p14:creationId xmlns:p14="http://schemas.microsoft.com/office/powerpoint/2010/main" val="36879785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正方形/長方形 88"/>
          <p:cNvSpPr/>
          <p:nvPr/>
        </p:nvSpPr>
        <p:spPr bwMode="auto">
          <a:xfrm>
            <a:off x="3979036" y="3565843"/>
            <a:ext cx="1837126" cy="393570"/>
          </a:xfrm>
          <a:prstGeom prst="rect">
            <a:avLst/>
          </a:prstGeom>
          <a:solidFill>
            <a:srgbClr val="FF99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endParaRPr lang="ja-JP" altLang="en-US" smtClean="0">
              <a:solidFill>
                <a:srgbClr val="000000"/>
              </a:solidFill>
            </a:endParaRPr>
          </a:p>
        </p:txBody>
      </p:sp>
      <p:sp>
        <p:nvSpPr>
          <p:cNvPr id="88" name="正方形/長方形 87"/>
          <p:cNvSpPr/>
          <p:nvPr/>
        </p:nvSpPr>
        <p:spPr bwMode="auto">
          <a:xfrm>
            <a:off x="3276553" y="3994531"/>
            <a:ext cx="1777862" cy="393570"/>
          </a:xfrm>
          <a:prstGeom prst="rect">
            <a:avLst/>
          </a:prstGeom>
          <a:solidFill>
            <a:srgbClr val="FF99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endParaRPr lang="ja-JP" altLang="en-US" smtClean="0">
              <a:solidFill>
                <a:srgbClr val="000000"/>
              </a:solidFill>
            </a:endParaRPr>
          </a:p>
        </p:txBody>
      </p:sp>
      <p:sp>
        <p:nvSpPr>
          <p:cNvPr id="65" name="正方形/長方形 64"/>
          <p:cNvSpPr/>
          <p:nvPr/>
        </p:nvSpPr>
        <p:spPr bwMode="auto">
          <a:xfrm>
            <a:off x="3266186" y="4777863"/>
            <a:ext cx="780567" cy="334231"/>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endParaRPr lang="ja-JP" altLang="en-US" smtClean="0">
              <a:solidFill>
                <a:srgbClr val="000000"/>
              </a:solidFill>
            </a:endParaRPr>
          </a:p>
        </p:txBody>
      </p:sp>
      <p:sp>
        <p:nvSpPr>
          <p:cNvPr id="64" name="正方形/長方形 63"/>
          <p:cNvSpPr/>
          <p:nvPr/>
        </p:nvSpPr>
        <p:spPr bwMode="auto">
          <a:xfrm>
            <a:off x="793750" y="4774942"/>
            <a:ext cx="824087" cy="337152"/>
          </a:xfrm>
          <a:prstGeom prst="rect">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endParaRPr lang="ja-JP" altLang="en-US" smtClean="0">
              <a:solidFill>
                <a:srgbClr val="000000"/>
              </a:solidFill>
            </a:endParaRPr>
          </a:p>
        </p:txBody>
      </p:sp>
      <p:sp>
        <p:nvSpPr>
          <p:cNvPr id="67" name="正方形/長方形 66"/>
          <p:cNvSpPr/>
          <p:nvPr/>
        </p:nvSpPr>
        <p:spPr bwMode="auto">
          <a:xfrm>
            <a:off x="773684" y="4009136"/>
            <a:ext cx="1688306" cy="366773"/>
          </a:xfrm>
          <a:prstGeom prst="rect">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endParaRPr lang="ja-JP" altLang="en-US" smtClean="0">
              <a:solidFill>
                <a:srgbClr val="000000"/>
              </a:solidFill>
            </a:endParaRPr>
          </a:p>
        </p:txBody>
      </p:sp>
      <p:sp>
        <p:nvSpPr>
          <p:cNvPr id="66" name="正方形/長方形 65"/>
          <p:cNvSpPr/>
          <p:nvPr/>
        </p:nvSpPr>
        <p:spPr bwMode="auto">
          <a:xfrm>
            <a:off x="773684" y="3586480"/>
            <a:ext cx="1688306" cy="379473"/>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endParaRPr lang="ja-JP" altLang="en-US" smtClean="0">
              <a:solidFill>
                <a:srgbClr val="000000"/>
              </a:solidFill>
            </a:endParaRPr>
          </a:p>
        </p:txBody>
      </p:sp>
      <p:graphicFrame>
        <p:nvGraphicFramePr>
          <p:cNvPr id="100354" name="Object 2"/>
          <p:cNvGraphicFramePr>
            <a:graphicFrameLocks noChangeAspect="1"/>
          </p:cNvGraphicFramePr>
          <p:nvPr>
            <p:extLst/>
          </p:nvPr>
        </p:nvGraphicFramePr>
        <p:xfrm>
          <a:off x="793750" y="4667250"/>
          <a:ext cx="4773613" cy="468313"/>
        </p:xfrm>
        <a:graphic>
          <a:graphicData uri="http://schemas.openxmlformats.org/presentationml/2006/ole">
            <mc:AlternateContent xmlns:mc="http://schemas.openxmlformats.org/markup-compatibility/2006">
              <mc:Choice xmlns:v="urn:schemas-microsoft-com:vml" Requires="v">
                <p:oleObj spid="_x0000_s43208" name="数式" r:id="rId4" imgW="2984400" imgH="291960" progId="Equation.3">
                  <p:embed/>
                </p:oleObj>
              </mc:Choice>
              <mc:Fallback>
                <p:oleObj name="数式" r:id="rId4" imgW="2984400" imgH="291960" progId="Equation.3">
                  <p:embed/>
                  <p:pic>
                    <p:nvPicPr>
                      <p:cNvPr id="0" name=""/>
                      <p:cNvPicPr>
                        <a:picLocks noChangeAspect="1" noChangeArrowheads="1"/>
                      </p:cNvPicPr>
                      <p:nvPr/>
                    </p:nvPicPr>
                    <p:blipFill>
                      <a:blip r:embed="rId5"/>
                      <a:srcRect/>
                      <a:stretch>
                        <a:fillRect/>
                      </a:stretch>
                    </p:blipFill>
                    <p:spPr bwMode="auto">
                      <a:xfrm>
                        <a:off x="793750" y="4667250"/>
                        <a:ext cx="4773613" cy="468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0355" name="Picture 3" descr="bulk1"/>
          <p:cNvPicPr>
            <a:picLocks noChangeAspect="1" noChangeArrowheads="1"/>
          </p:cNvPicPr>
          <p:nvPr/>
        </p:nvPicPr>
        <p:blipFill>
          <a:blip r:embed="rId5"/>
          <a:srcRect/>
          <a:stretch>
            <a:fillRect/>
          </a:stretch>
        </p:blipFill>
        <p:spPr bwMode="auto">
          <a:xfrm>
            <a:off x="355600" y="940188"/>
            <a:ext cx="4164013" cy="1762125"/>
          </a:xfrm>
          <a:prstGeom prst="rect">
            <a:avLst/>
          </a:prstGeom>
          <a:noFill/>
        </p:spPr>
      </p:pic>
      <p:sp>
        <p:nvSpPr>
          <p:cNvPr id="100358" name="Text Box 6"/>
          <p:cNvSpPr txBox="1">
            <a:spLocks noChangeArrowheads="1"/>
          </p:cNvSpPr>
          <p:nvPr/>
        </p:nvSpPr>
        <p:spPr bwMode="auto">
          <a:xfrm>
            <a:off x="1478539" y="609241"/>
            <a:ext cx="1904689" cy="400110"/>
          </a:xfrm>
          <a:prstGeom prst="rect">
            <a:avLst/>
          </a:prstGeom>
          <a:noFill/>
          <a:ln w="9525">
            <a:noFill/>
            <a:miter lim="800000"/>
            <a:headEnd/>
            <a:tailEnd/>
          </a:ln>
          <a:effectLst/>
        </p:spPr>
        <p:txBody>
          <a:bodyPr wrap="none">
            <a:spAutoFit/>
          </a:bodyPr>
          <a:lstStyle/>
          <a:p>
            <a:pPr algn="ctr"/>
            <a:r>
              <a:rPr lang="ja-JP" altLang="en-US" sz="2000" dirty="0" smtClean="0">
                <a:solidFill>
                  <a:srgbClr val="33CCFF"/>
                </a:solidFill>
                <a:latin typeface="Times New Roman" pitchFamily="18" charset="0"/>
                <a:ea typeface="ＭＳ Ｐゴシック" pitchFamily="50" charset="-128"/>
                <a:cs typeface="Times New Roman" pitchFamily="18" charset="0"/>
              </a:rPr>
              <a:t>周期的なバルク</a:t>
            </a:r>
            <a:endParaRPr lang="en-US" altLang="ja-JP" sz="2000" dirty="0">
              <a:solidFill>
                <a:srgbClr val="33CCFF"/>
              </a:solidFill>
              <a:latin typeface="Times New Roman" pitchFamily="18" charset="0"/>
              <a:ea typeface="ＭＳ Ｐゴシック" pitchFamily="50" charset="-128"/>
              <a:cs typeface="Times New Roman" pitchFamily="18" charset="0"/>
            </a:endParaRPr>
          </a:p>
        </p:txBody>
      </p:sp>
      <p:sp>
        <p:nvSpPr>
          <p:cNvPr id="100359" name="Line 7"/>
          <p:cNvSpPr>
            <a:spLocks noChangeShapeType="1"/>
          </p:cNvSpPr>
          <p:nvPr/>
        </p:nvSpPr>
        <p:spPr bwMode="auto">
          <a:xfrm flipV="1">
            <a:off x="1511300" y="2602300"/>
            <a:ext cx="165100" cy="266700"/>
          </a:xfrm>
          <a:prstGeom prst="line">
            <a:avLst/>
          </a:prstGeom>
          <a:noFill/>
          <a:ln w="9525">
            <a:solidFill>
              <a:srgbClr val="009900"/>
            </a:solidFill>
            <a:miter lim="800000"/>
            <a:headEnd/>
            <a:tailEnd type="triangle" w="med" len="med"/>
          </a:ln>
          <a:effectLst/>
        </p:spPr>
        <p:txBody>
          <a:bodyPr wrap="none"/>
          <a:lstStyle/>
          <a:p>
            <a:pPr algn="ctr"/>
            <a:endParaRPr lang="ja-JP" altLang="en-US" sz="1800">
              <a:solidFill>
                <a:srgbClr val="000000"/>
              </a:solidFill>
              <a:ea typeface="ＭＳ Ｐゴシック" pitchFamily="50" charset="-128"/>
            </a:endParaRPr>
          </a:p>
        </p:txBody>
      </p:sp>
      <p:grpSp>
        <p:nvGrpSpPr>
          <p:cNvPr id="2" name="Group 8"/>
          <p:cNvGrpSpPr>
            <a:grpSpLocks/>
          </p:cNvGrpSpPr>
          <p:nvPr/>
        </p:nvGrpSpPr>
        <p:grpSpPr bwMode="auto">
          <a:xfrm>
            <a:off x="1114425" y="2754700"/>
            <a:ext cx="742950" cy="581025"/>
            <a:chOff x="166" y="2152"/>
            <a:chExt cx="468" cy="366"/>
          </a:xfrm>
        </p:grpSpPr>
        <p:sp>
          <p:nvSpPr>
            <p:cNvPr id="100361" name="Text Box 9"/>
            <p:cNvSpPr txBox="1">
              <a:spLocks noChangeArrowheads="1"/>
            </p:cNvSpPr>
            <p:nvPr/>
          </p:nvSpPr>
          <p:spPr bwMode="auto">
            <a:xfrm>
              <a:off x="368" y="2152"/>
              <a:ext cx="215" cy="366"/>
            </a:xfrm>
            <a:prstGeom prst="rect">
              <a:avLst/>
            </a:prstGeom>
            <a:noFill/>
            <a:ln w="9525">
              <a:noFill/>
              <a:miter lim="800000"/>
              <a:headEnd/>
              <a:tailEnd/>
            </a:ln>
            <a:effectLst/>
          </p:spPr>
          <p:txBody>
            <a:bodyPr>
              <a:spAutoFit/>
            </a:bodyPr>
            <a:lstStyle/>
            <a:p>
              <a:pPr algn="ctr"/>
              <a:r>
                <a:rPr lang="en-US" altLang="ja-JP" sz="1600" i="1">
                  <a:solidFill>
                    <a:srgbClr val="009900"/>
                  </a:solidFill>
                  <a:latin typeface="Times New Roman" pitchFamily="18" charset="0"/>
                  <a:ea typeface="ＭＳ Ｐゴシック" pitchFamily="50" charset="-128"/>
                  <a:cs typeface="Times New Roman" pitchFamily="18" charset="0"/>
                </a:rPr>
                <a:t>M</a:t>
              </a:r>
            </a:p>
            <a:p>
              <a:pPr algn="ctr"/>
              <a:r>
                <a:rPr lang="en-US" altLang="ja-JP" sz="1600" i="1">
                  <a:solidFill>
                    <a:srgbClr val="009900"/>
                  </a:solidFill>
                  <a:latin typeface="Times New Roman" pitchFamily="18" charset="0"/>
                  <a:ea typeface="ＭＳ Ｐゴシック" pitchFamily="50" charset="-128"/>
                  <a:cs typeface="Times New Roman" pitchFamily="18" charset="0"/>
                </a:rPr>
                <a:t>1</a:t>
              </a:r>
            </a:p>
          </p:txBody>
        </p:sp>
        <p:sp>
          <p:nvSpPr>
            <p:cNvPr id="100362" name="Text Box 10"/>
            <p:cNvSpPr txBox="1">
              <a:spLocks noChangeArrowheads="1"/>
            </p:cNvSpPr>
            <p:nvPr/>
          </p:nvSpPr>
          <p:spPr bwMode="auto">
            <a:xfrm>
              <a:off x="166" y="2186"/>
              <a:ext cx="468" cy="233"/>
            </a:xfrm>
            <a:prstGeom prst="rect">
              <a:avLst/>
            </a:prstGeom>
            <a:noFill/>
            <a:ln w="9525">
              <a:noFill/>
              <a:miter lim="800000"/>
              <a:headEnd/>
              <a:tailEnd/>
            </a:ln>
            <a:effectLst/>
          </p:spPr>
          <p:txBody>
            <a:bodyPr wrap="none">
              <a:spAutoFit/>
            </a:bodyPr>
            <a:lstStyle/>
            <a:p>
              <a:pPr algn="ctr"/>
              <a:r>
                <a:rPr lang="en-US" altLang="ja-JP" sz="1800" i="1" dirty="0">
                  <a:solidFill>
                    <a:srgbClr val="339933"/>
                  </a:solidFill>
                  <a:latin typeface="Times New Roman" pitchFamily="18" charset="0"/>
                  <a:ea typeface="ＭＳ Ｐゴシック" pitchFamily="50" charset="-128"/>
                  <a:cs typeface="Times New Roman" pitchFamily="18" charset="0"/>
                </a:rPr>
                <a:t>R</a:t>
              </a:r>
              <a:r>
                <a:rPr lang="en-US" altLang="ja-JP" sz="1800" dirty="0">
                  <a:solidFill>
                    <a:srgbClr val="339933"/>
                  </a:solidFill>
                  <a:latin typeface="Times New Roman" pitchFamily="18" charset="0"/>
                  <a:ea typeface="ＭＳ Ｐゴシック" pitchFamily="50" charset="-128"/>
                  <a:cs typeface="Times New Roman" pitchFamily="18" charset="0"/>
                </a:rPr>
                <a:t>(</a:t>
              </a:r>
              <a:r>
                <a:rPr lang="en-US" altLang="ja-JP" sz="1800" i="1" dirty="0">
                  <a:solidFill>
                    <a:srgbClr val="339933"/>
                  </a:solidFill>
                  <a:latin typeface="Times New Roman" pitchFamily="18" charset="0"/>
                  <a:ea typeface="ＭＳ Ｐゴシック" pitchFamily="50" charset="-128"/>
                  <a:cs typeface="Times New Roman" pitchFamily="18" charset="0"/>
                </a:rPr>
                <a:t>z</a:t>
              </a:r>
              <a:r>
                <a:rPr lang="en-US" altLang="ja-JP" sz="1800" dirty="0">
                  <a:solidFill>
                    <a:srgbClr val="339933"/>
                  </a:solidFill>
                  <a:latin typeface="Times New Roman" pitchFamily="18" charset="0"/>
                  <a:ea typeface="ＭＳ Ｐゴシック" pitchFamily="50" charset="-128"/>
                  <a:cs typeface="Times New Roman" pitchFamily="18" charset="0"/>
                </a:rPr>
                <a:t>   )</a:t>
              </a:r>
            </a:p>
          </p:txBody>
        </p:sp>
      </p:grpSp>
      <p:grpSp>
        <p:nvGrpSpPr>
          <p:cNvPr id="12" name="グループ化 11"/>
          <p:cNvGrpSpPr/>
          <p:nvPr/>
        </p:nvGrpSpPr>
        <p:grpSpPr>
          <a:xfrm>
            <a:off x="2434700" y="2805500"/>
            <a:ext cx="959963" cy="523220"/>
            <a:chOff x="2510900" y="3022600"/>
            <a:chExt cx="959963" cy="523220"/>
          </a:xfrm>
        </p:grpSpPr>
        <p:sp>
          <p:nvSpPr>
            <p:cNvPr id="100364" name="Text Box 12"/>
            <p:cNvSpPr txBox="1">
              <a:spLocks noChangeArrowheads="1"/>
            </p:cNvSpPr>
            <p:nvPr/>
          </p:nvSpPr>
          <p:spPr bwMode="auto">
            <a:xfrm>
              <a:off x="2697750" y="3022600"/>
              <a:ext cx="773113" cy="523220"/>
            </a:xfrm>
            <a:prstGeom prst="rect">
              <a:avLst/>
            </a:prstGeom>
            <a:noFill/>
            <a:ln w="9525">
              <a:noFill/>
              <a:miter lim="800000"/>
              <a:headEnd/>
              <a:tailEnd/>
            </a:ln>
            <a:effectLst/>
          </p:spPr>
          <p:txBody>
            <a:bodyPr>
              <a:spAutoFit/>
            </a:bodyPr>
            <a:lstStyle/>
            <a:p>
              <a:pPr algn="ctr"/>
              <a:r>
                <a:rPr lang="en-US" altLang="ja-JP" sz="1400" i="1" dirty="0">
                  <a:solidFill>
                    <a:srgbClr val="0066FF"/>
                  </a:solidFill>
                  <a:latin typeface="Times New Roman" pitchFamily="18" charset="0"/>
                  <a:ea typeface="ＭＳ Ｐゴシック" pitchFamily="50" charset="-128"/>
                  <a:cs typeface="Times New Roman" pitchFamily="18" charset="0"/>
                </a:rPr>
                <a:t>M+1</a:t>
              </a:r>
            </a:p>
            <a:p>
              <a:pPr algn="ctr"/>
              <a:r>
                <a:rPr lang="en-US" altLang="ja-JP" sz="1400" i="1" dirty="0">
                  <a:solidFill>
                    <a:srgbClr val="0066FF"/>
                  </a:solidFill>
                  <a:latin typeface="Times New Roman" pitchFamily="18" charset="0"/>
                  <a:ea typeface="ＭＳ Ｐゴシック" pitchFamily="50" charset="-128"/>
                  <a:cs typeface="Times New Roman" pitchFamily="18" charset="0"/>
                </a:rPr>
                <a:t>1</a:t>
              </a:r>
            </a:p>
          </p:txBody>
        </p:sp>
        <p:sp>
          <p:nvSpPr>
            <p:cNvPr id="100365" name="Text Box 13"/>
            <p:cNvSpPr txBox="1">
              <a:spLocks noChangeArrowheads="1"/>
            </p:cNvSpPr>
            <p:nvPr/>
          </p:nvSpPr>
          <p:spPr bwMode="auto">
            <a:xfrm>
              <a:off x="2510900" y="3025775"/>
              <a:ext cx="896399" cy="369332"/>
            </a:xfrm>
            <a:prstGeom prst="rect">
              <a:avLst/>
            </a:prstGeom>
            <a:noFill/>
            <a:ln w="9525">
              <a:noFill/>
              <a:miter lim="800000"/>
              <a:headEnd/>
              <a:tailEnd/>
            </a:ln>
            <a:effectLst/>
          </p:spPr>
          <p:txBody>
            <a:bodyPr wrap="none">
              <a:spAutoFit/>
            </a:bodyPr>
            <a:lstStyle/>
            <a:p>
              <a:pPr algn="ctr"/>
              <a:r>
                <a:rPr lang="en-US" altLang="ja-JP" sz="1800" i="1" dirty="0" smtClean="0">
                  <a:solidFill>
                    <a:srgbClr val="0066FF"/>
                  </a:solidFill>
                  <a:latin typeface="Times New Roman" pitchFamily="18" charset="0"/>
                  <a:ea typeface="ＭＳ Ｐゴシック" pitchFamily="50" charset="-128"/>
                  <a:cs typeface="Times New Roman" pitchFamily="18" charset="0"/>
                </a:rPr>
                <a:t>R</a:t>
              </a:r>
              <a:r>
                <a:rPr lang="en-US" altLang="ja-JP" sz="1800" dirty="0" smtClean="0">
                  <a:solidFill>
                    <a:srgbClr val="0066FF"/>
                  </a:solidFill>
                  <a:latin typeface="Times New Roman" pitchFamily="18" charset="0"/>
                  <a:ea typeface="ＭＳ Ｐゴシック" pitchFamily="50" charset="-128"/>
                  <a:cs typeface="Times New Roman" pitchFamily="18" charset="0"/>
                </a:rPr>
                <a:t>(</a:t>
              </a:r>
              <a:r>
                <a:rPr lang="en-US" altLang="ja-JP" sz="1800" i="1" dirty="0" smtClean="0">
                  <a:solidFill>
                    <a:srgbClr val="0066FF"/>
                  </a:solidFill>
                  <a:latin typeface="Times New Roman" pitchFamily="18" charset="0"/>
                  <a:ea typeface="ＭＳ Ｐゴシック" pitchFamily="50" charset="-128"/>
                  <a:cs typeface="Times New Roman" pitchFamily="18" charset="0"/>
                </a:rPr>
                <a:t>z</a:t>
              </a:r>
              <a:r>
                <a:rPr lang="en-US" altLang="ja-JP" sz="1800" dirty="0" smtClean="0">
                  <a:solidFill>
                    <a:srgbClr val="0066FF"/>
                  </a:solidFill>
                  <a:latin typeface="Times New Roman" pitchFamily="18" charset="0"/>
                  <a:ea typeface="ＭＳ Ｐゴシック" pitchFamily="50" charset="-128"/>
                  <a:cs typeface="Times New Roman" pitchFamily="18" charset="0"/>
                </a:rPr>
                <a:t>   </a:t>
              </a:r>
              <a:r>
                <a:rPr lang="ja-JP" altLang="en-US" sz="1800" dirty="0" smtClean="0">
                  <a:solidFill>
                    <a:srgbClr val="0066FF"/>
                  </a:solidFill>
                  <a:latin typeface="Times New Roman" pitchFamily="18" charset="0"/>
                  <a:ea typeface="ＭＳ Ｐゴシック" pitchFamily="50" charset="-128"/>
                  <a:cs typeface="Times New Roman" pitchFamily="18" charset="0"/>
                </a:rPr>
                <a:t>　</a:t>
              </a:r>
              <a:r>
                <a:rPr lang="en-US" altLang="ja-JP" sz="1800" dirty="0" smtClean="0">
                  <a:solidFill>
                    <a:srgbClr val="0066FF"/>
                  </a:solidFill>
                  <a:latin typeface="Times New Roman" pitchFamily="18" charset="0"/>
                  <a:ea typeface="ＭＳ Ｐゴシック" pitchFamily="50" charset="-128"/>
                  <a:cs typeface="Times New Roman" pitchFamily="18" charset="0"/>
                </a:rPr>
                <a:t>)</a:t>
              </a:r>
              <a:endParaRPr lang="en-US" altLang="ja-JP" sz="1800" dirty="0">
                <a:solidFill>
                  <a:srgbClr val="0066FF"/>
                </a:solidFill>
                <a:latin typeface="Times New Roman" pitchFamily="18" charset="0"/>
                <a:ea typeface="ＭＳ Ｐゴシック" pitchFamily="50" charset="-128"/>
                <a:cs typeface="Times New Roman" pitchFamily="18" charset="0"/>
              </a:endParaRPr>
            </a:p>
          </p:txBody>
        </p:sp>
      </p:grpSp>
      <p:sp>
        <p:nvSpPr>
          <p:cNvPr id="100366" name="Line 14"/>
          <p:cNvSpPr>
            <a:spLocks noChangeShapeType="1"/>
          </p:cNvSpPr>
          <p:nvPr/>
        </p:nvSpPr>
        <p:spPr bwMode="auto">
          <a:xfrm flipV="1">
            <a:off x="3009900" y="2602300"/>
            <a:ext cx="165100" cy="266700"/>
          </a:xfrm>
          <a:prstGeom prst="line">
            <a:avLst/>
          </a:prstGeom>
          <a:noFill/>
          <a:ln w="9525">
            <a:solidFill>
              <a:srgbClr val="0066FF"/>
            </a:solidFill>
            <a:miter lim="800000"/>
            <a:headEnd/>
            <a:tailEnd type="triangle" w="med" len="med"/>
          </a:ln>
          <a:effectLst/>
        </p:spPr>
        <p:txBody>
          <a:bodyPr wrap="none"/>
          <a:lstStyle/>
          <a:p>
            <a:pPr algn="ctr"/>
            <a:endParaRPr lang="ja-JP" altLang="en-US" sz="1800">
              <a:solidFill>
                <a:srgbClr val="000000"/>
              </a:solidFill>
              <a:ea typeface="ＭＳ Ｐゴシック" pitchFamily="50" charset="-128"/>
            </a:endParaRPr>
          </a:p>
        </p:txBody>
      </p:sp>
      <p:sp>
        <p:nvSpPr>
          <p:cNvPr id="94" name="スライド番号プレースホルダー 2"/>
          <p:cNvSpPr>
            <a:spLocks noGrp="1"/>
          </p:cNvSpPr>
          <p:nvPr>
            <p:ph type="sldNum" sz="quarter" idx="12"/>
          </p:nvPr>
        </p:nvSpPr>
        <p:spPr>
          <a:xfrm>
            <a:off x="7239000" y="6546354"/>
            <a:ext cx="1905000" cy="457200"/>
          </a:xfrm>
        </p:spPr>
        <p:txBody>
          <a:bodyPr/>
          <a:lstStyle/>
          <a:p>
            <a:pPr>
              <a:defRPr/>
            </a:pPr>
            <a:fld id="{B2F405E0-BF19-4CC4-A89D-4262436DF52E}" type="slidenum">
              <a:rPr lang="en-US" altLang="ja-JP" smtClean="0">
                <a:solidFill>
                  <a:srgbClr val="000000"/>
                </a:solidFill>
              </a:rPr>
              <a:pPr>
                <a:defRPr/>
              </a:pPr>
              <a:t>23</a:t>
            </a:fld>
            <a:endParaRPr lang="en-US" altLang="ja-JP" dirty="0">
              <a:solidFill>
                <a:srgbClr val="000000"/>
              </a:solidFill>
            </a:endParaRPr>
          </a:p>
        </p:txBody>
      </p:sp>
      <p:sp>
        <p:nvSpPr>
          <p:cNvPr id="100369" name="Rectangle 17"/>
          <p:cNvSpPr>
            <a:spLocks noGrp="1" noChangeArrowheads="1"/>
          </p:cNvSpPr>
          <p:nvPr>
            <p:ph type="title" idx="4294967295"/>
          </p:nvPr>
        </p:nvSpPr>
        <p:spPr>
          <a:xfrm>
            <a:off x="0" y="63500"/>
            <a:ext cx="9144000" cy="533400"/>
          </a:xfrm>
        </p:spPr>
        <p:txBody>
          <a:bodyPr/>
          <a:lstStyle/>
          <a:p>
            <a:r>
              <a:rPr lang="ja-JP" altLang="en-US" dirty="0" smtClean="0"/>
              <a:t>比行列の計算方法</a:t>
            </a:r>
            <a:endParaRPr lang="en-US" altLang="ja-JP" dirty="0"/>
          </a:p>
        </p:txBody>
      </p:sp>
      <p:sp>
        <p:nvSpPr>
          <p:cNvPr id="100370" name="Rectangle 18"/>
          <p:cNvSpPr>
            <a:spLocks noChangeArrowheads="1"/>
          </p:cNvSpPr>
          <p:nvPr/>
        </p:nvSpPr>
        <p:spPr bwMode="auto">
          <a:xfrm>
            <a:off x="5962214" y="5106032"/>
            <a:ext cx="2038786" cy="423862"/>
          </a:xfrm>
          <a:prstGeom prst="rect">
            <a:avLst/>
          </a:prstGeom>
          <a:solidFill>
            <a:srgbClr val="99CCFF"/>
          </a:solidFill>
          <a:ln w="9525">
            <a:noFill/>
            <a:miter lim="800000"/>
            <a:headEnd/>
            <a:tailEnd/>
          </a:ln>
          <a:effectLst/>
        </p:spPr>
        <p:txBody>
          <a:bodyPr wrap="none" anchor="ctr"/>
          <a:lstStyle/>
          <a:p>
            <a:pPr algn="ctr"/>
            <a:endParaRPr lang="ja-JP" altLang="en-US" sz="1800">
              <a:solidFill>
                <a:srgbClr val="000000"/>
              </a:solidFill>
              <a:ea typeface="ＭＳ Ｐゴシック" pitchFamily="50" charset="-128"/>
            </a:endParaRPr>
          </a:p>
        </p:txBody>
      </p:sp>
      <p:sp>
        <p:nvSpPr>
          <p:cNvPr id="100371" name="Text Box 19"/>
          <p:cNvSpPr txBox="1">
            <a:spLocks noChangeArrowheads="1"/>
          </p:cNvSpPr>
          <p:nvPr/>
        </p:nvSpPr>
        <p:spPr bwMode="auto">
          <a:xfrm>
            <a:off x="12700" y="5112382"/>
            <a:ext cx="8226932" cy="400110"/>
          </a:xfrm>
          <a:prstGeom prst="rect">
            <a:avLst/>
          </a:prstGeom>
          <a:noFill/>
          <a:ln w="9525">
            <a:noFill/>
            <a:miter lim="800000"/>
            <a:headEnd/>
            <a:tailEnd/>
          </a:ln>
          <a:effectLst/>
        </p:spPr>
        <p:txBody>
          <a:bodyPr wrap="none">
            <a:spAutoFit/>
          </a:bodyPr>
          <a:lstStyle/>
          <a:p>
            <a:r>
              <a:rPr lang="ja-JP" altLang="en-US" sz="2000" dirty="0" smtClean="0">
                <a:solidFill>
                  <a:srgbClr val="000000"/>
                </a:solidFill>
                <a:latin typeface="Times New Roman" pitchFamily="18" charset="0"/>
                <a:ea typeface="ＭＳ Ｐゴシック" pitchFamily="50" charset="-128"/>
                <a:cs typeface="Times New Roman" pitchFamily="18" charset="0"/>
              </a:rPr>
              <a:t>比行列に対するブロッホ条件は、</a:t>
            </a:r>
            <a:r>
              <a:rPr lang="en-US" altLang="ja-JP" sz="2000" dirty="0" smtClean="0">
                <a:solidFill>
                  <a:srgbClr val="000000"/>
                </a:solidFill>
                <a:latin typeface="Times New Roman" pitchFamily="18" charset="0"/>
                <a:ea typeface="ＭＳ Ｐゴシック" pitchFamily="50" charset="-128"/>
                <a:cs typeface="Times New Roman" pitchFamily="18" charset="0"/>
              </a:rPr>
              <a:t>                              </a:t>
            </a:r>
            <a:r>
              <a:rPr lang="ja-JP" altLang="en-US" sz="2000" dirty="0" smtClean="0">
                <a:solidFill>
                  <a:srgbClr val="000000"/>
                </a:solidFill>
                <a:latin typeface="Times New Roman" pitchFamily="18" charset="0"/>
                <a:ea typeface="ＭＳ Ｐゴシック" pitchFamily="50" charset="-128"/>
                <a:cs typeface="Times New Roman" pitchFamily="18" charset="0"/>
              </a:rPr>
              <a:t>より</a:t>
            </a:r>
            <a:r>
              <a:rPr lang="en-US" altLang="ja-JP" sz="2000" dirty="0" smtClean="0">
                <a:solidFill>
                  <a:srgbClr val="000000"/>
                </a:solidFill>
                <a:latin typeface="Times New Roman" pitchFamily="18" charset="0"/>
                <a:ea typeface="ＭＳ Ｐゴシック" pitchFamily="50" charset="-128"/>
                <a:cs typeface="Times New Roman" pitchFamily="18" charset="0"/>
              </a:rPr>
              <a:t>                                 </a:t>
            </a:r>
            <a:r>
              <a:rPr lang="en-US" altLang="ja-JP" sz="2000" dirty="0">
                <a:solidFill>
                  <a:srgbClr val="000000"/>
                </a:solidFill>
                <a:latin typeface="Times New Roman" pitchFamily="18" charset="0"/>
                <a:ea typeface="ＭＳ Ｐゴシック" pitchFamily="50" charset="-128"/>
                <a:cs typeface="Times New Roman" pitchFamily="18" charset="0"/>
              </a:rPr>
              <a:t>.</a:t>
            </a:r>
          </a:p>
        </p:txBody>
      </p:sp>
      <p:graphicFrame>
        <p:nvGraphicFramePr>
          <p:cNvPr id="100381" name="Object 29"/>
          <p:cNvGraphicFramePr>
            <a:graphicFrameLocks noChangeAspect="1"/>
          </p:cNvGraphicFramePr>
          <p:nvPr>
            <p:extLst/>
          </p:nvPr>
        </p:nvGraphicFramePr>
        <p:xfrm>
          <a:off x="3597897" y="5126034"/>
          <a:ext cx="1889280" cy="365760"/>
        </p:xfrm>
        <a:graphic>
          <a:graphicData uri="http://schemas.openxmlformats.org/presentationml/2006/ole">
            <mc:AlternateContent xmlns:mc="http://schemas.openxmlformats.org/markup-compatibility/2006">
              <mc:Choice xmlns:v="urn:schemas-microsoft-com:vml" Requires="v">
                <p:oleObj spid="_x0000_s43209" name="数式" r:id="rId6" imgW="1180800" imgH="228600" progId="Equation.3">
                  <p:embed/>
                </p:oleObj>
              </mc:Choice>
              <mc:Fallback>
                <p:oleObj name="数式" r:id="rId6" imgW="1180800" imgH="228600" progId="Equation.3">
                  <p:embed/>
                  <p:pic>
                    <p:nvPicPr>
                      <p:cNvPr id="0" name=""/>
                      <p:cNvPicPr>
                        <a:picLocks noChangeAspect="1" noChangeArrowheads="1"/>
                      </p:cNvPicPr>
                      <p:nvPr/>
                    </p:nvPicPr>
                    <p:blipFill>
                      <a:blip r:embed="rId5"/>
                      <a:srcRect/>
                      <a:stretch>
                        <a:fillRect/>
                      </a:stretch>
                    </p:blipFill>
                    <p:spPr bwMode="auto">
                      <a:xfrm>
                        <a:off x="3597897" y="5126034"/>
                        <a:ext cx="1889280" cy="3657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0383" name="Text Box 31"/>
          <p:cNvSpPr txBox="1">
            <a:spLocks noChangeArrowheads="1"/>
          </p:cNvSpPr>
          <p:nvPr/>
        </p:nvSpPr>
        <p:spPr bwMode="auto">
          <a:xfrm>
            <a:off x="12700" y="5523548"/>
            <a:ext cx="9018588" cy="707886"/>
          </a:xfrm>
          <a:prstGeom prst="rect">
            <a:avLst/>
          </a:prstGeom>
          <a:noFill/>
          <a:ln w="9525">
            <a:noFill/>
            <a:miter lim="800000"/>
            <a:headEnd/>
            <a:tailEnd/>
          </a:ln>
          <a:effectLst/>
        </p:spPr>
        <p:txBody>
          <a:bodyPr>
            <a:spAutoFit/>
          </a:bodyPr>
          <a:lstStyle/>
          <a:p>
            <a:r>
              <a:rPr lang="ja-JP" altLang="en-US" sz="2000" dirty="0" smtClean="0">
                <a:solidFill>
                  <a:srgbClr val="000000"/>
                </a:solidFill>
                <a:latin typeface="Times New Roman" pitchFamily="18" charset="0"/>
                <a:ea typeface="ＭＳ Ｐゴシック" pitchFamily="50" charset="-128"/>
                <a:cs typeface="Times New Roman" pitchFamily="18" charset="0"/>
              </a:rPr>
              <a:t>連分数方程式の解</a:t>
            </a:r>
            <a:r>
              <a:rPr lang="en-US" altLang="ja-JP" sz="2000" i="1" dirty="0" smtClean="0">
                <a:solidFill>
                  <a:srgbClr val="000000"/>
                </a:solidFill>
                <a:latin typeface="Times New Roman" pitchFamily="18" charset="0"/>
                <a:ea typeface="ＭＳ Ｐゴシック" pitchFamily="50" charset="-128"/>
                <a:cs typeface="Times New Roman" pitchFamily="18" charset="0"/>
              </a:rPr>
              <a:t>R</a:t>
            </a:r>
            <a:r>
              <a:rPr lang="ja-JP" altLang="en-US" sz="2000" dirty="0" err="1" smtClean="0">
                <a:solidFill>
                  <a:srgbClr val="000000"/>
                </a:solidFill>
                <a:latin typeface="Times New Roman" pitchFamily="18" charset="0"/>
                <a:ea typeface="ＭＳ Ｐゴシック" pitchFamily="50" charset="-128"/>
                <a:cs typeface="Times New Roman" pitchFamily="18" charset="0"/>
              </a:rPr>
              <a:t>は、　</a:t>
            </a:r>
            <a:r>
              <a:rPr lang="ja-JP" altLang="en-US" sz="2000" dirty="0" smtClean="0">
                <a:solidFill>
                  <a:srgbClr val="000000"/>
                </a:solidFill>
                <a:latin typeface="Times New Roman" pitchFamily="18" charset="0"/>
                <a:ea typeface="ＭＳ Ｐゴシック" pitchFamily="50" charset="-128"/>
                <a:cs typeface="Times New Roman" pitchFamily="18" charset="0"/>
              </a:rPr>
              <a:t>　　　　　　　　　　    の束縛条件のもとで、自己無撞着的に解くことにより得られる。</a:t>
            </a:r>
            <a:endParaRPr lang="en-US" altLang="ja-JP" sz="2000" i="1" dirty="0">
              <a:solidFill>
                <a:srgbClr val="000000"/>
              </a:solidFill>
              <a:latin typeface="Times New Roman" pitchFamily="18" charset="0"/>
              <a:ea typeface="ＭＳ Ｐゴシック" pitchFamily="50" charset="-128"/>
              <a:cs typeface="Times New Roman" pitchFamily="18" charset="0"/>
            </a:endParaRPr>
          </a:p>
        </p:txBody>
      </p:sp>
      <p:sp>
        <p:nvSpPr>
          <p:cNvPr id="100393" name="Text Box 41"/>
          <p:cNvSpPr txBox="1">
            <a:spLocks noChangeArrowheads="1"/>
          </p:cNvSpPr>
          <p:nvPr/>
        </p:nvSpPr>
        <p:spPr bwMode="auto">
          <a:xfrm>
            <a:off x="6251729" y="4696423"/>
            <a:ext cx="482824" cy="400110"/>
          </a:xfrm>
          <a:prstGeom prst="rect">
            <a:avLst/>
          </a:prstGeom>
          <a:noFill/>
          <a:ln w="9525">
            <a:noFill/>
            <a:miter lim="800000"/>
            <a:headEnd/>
            <a:tailEnd/>
          </a:ln>
          <a:effectLst/>
        </p:spPr>
        <p:txBody>
          <a:bodyPr wrap="none">
            <a:spAutoFit/>
          </a:bodyPr>
          <a:lstStyle/>
          <a:p>
            <a:pPr algn="ctr"/>
            <a:r>
              <a:rPr lang="en-US" altLang="ja-JP" sz="2000" dirty="0" smtClean="0">
                <a:solidFill>
                  <a:srgbClr val="000000"/>
                </a:solidFill>
                <a:latin typeface="Times New Roman" pitchFamily="18" charset="0"/>
                <a:ea typeface="ＭＳ Ｐゴシック" pitchFamily="50" charset="-128"/>
                <a:cs typeface="Times New Roman" pitchFamily="18" charset="0"/>
              </a:rPr>
              <a:t>(8)</a:t>
            </a:r>
            <a:endParaRPr lang="en-US" altLang="ja-JP" sz="2000" dirty="0">
              <a:solidFill>
                <a:srgbClr val="000000"/>
              </a:solidFill>
              <a:latin typeface="Times New Roman" pitchFamily="18" charset="0"/>
              <a:ea typeface="ＭＳ Ｐゴシック" pitchFamily="50" charset="-128"/>
              <a:cs typeface="Times New Roman" pitchFamily="18" charset="0"/>
            </a:endParaRPr>
          </a:p>
        </p:txBody>
      </p:sp>
      <p:sp>
        <p:nvSpPr>
          <p:cNvPr id="100394" name="Line 42"/>
          <p:cNvSpPr>
            <a:spLocks noChangeShapeType="1"/>
          </p:cNvSpPr>
          <p:nvPr/>
        </p:nvSpPr>
        <p:spPr bwMode="auto">
          <a:xfrm>
            <a:off x="5852507" y="4926610"/>
            <a:ext cx="399072" cy="0"/>
          </a:xfrm>
          <a:prstGeom prst="line">
            <a:avLst/>
          </a:prstGeom>
          <a:noFill/>
          <a:ln w="19050">
            <a:solidFill>
              <a:schemeClr val="tx1"/>
            </a:solidFill>
            <a:prstDash val="sysDot"/>
            <a:round/>
            <a:headEnd/>
            <a:tailEnd/>
          </a:ln>
          <a:effectLst/>
        </p:spPr>
        <p:txBody>
          <a:bodyPr/>
          <a:lstStyle/>
          <a:p>
            <a:pPr algn="ctr"/>
            <a:endParaRPr lang="ja-JP" altLang="en-US" sz="1800">
              <a:solidFill>
                <a:srgbClr val="000000"/>
              </a:solidFill>
              <a:ea typeface="ＭＳ Ｐゴシック" pitchFamily="50" charset="-128"/>
            </a:endParaRPr>
          </a:p>
        </p:txBody>
      </p:sp>
      <p:sp>
        <p:nvSpPr>
          <p:cNvPr id="100395" name="Text Box 43"/>
          <p:cNvSpPr txBox="1">
            <a:spLocks noChangeArrowheads="1"/>
          </p:cNvSpPr>
          <p:nvPr/>
        </p:nvSpPr>
        <p:spPr bwMode="auto">
          <a:xfrm>
            <a:off x="8447340" y="5096507"/>
            <a:ext cx="482824" cy="400110"/>
          </a:xfrm>
          <a:prstGeom prst="rect">
            <a:avLst/>
          </a:prstGeom>
          <a:noFill/>
          <a:ln w="9525">
            <a:noFill/>
            <a:miter lim="800000"/>
            <a:headEnd/>
            <a:tailEnd/>
          </a:ln>
          <a:effectLst/>
        </p:spPr>
        <p:txBody>
          <a:bodyPr wrap="none">
            <a:spAutoFit/>
          </a:bodyPr>
          <a:lstStyle/>
          <a:p>
            <a:pPr algn="ctr"/>
            <a:r>
              <a:rPr lang="en-US" altLang="ja-JP" sz="2000" dirty="0" smtClean="0">
                <a:solidFill>
                  <a:srgbClr val="000000"/>
                </a:solidFill>
                <a:latin typeface="Times New Roman" pitchFamily="18" charset="0"/>
                <a:ea typeface="ＭＳ Ｐゴシック" pitchFamily="50" charset="-128"/>
                <a:cs typeface="Times New Roman" pitchFamily="18" charset="0"/>
              </a:rPr>
              <a:t>(9)</a:t>
            </a:r>
            <a:endParaRPr lang="en-US" altLang="ja-JP" sz="2000" dirty="0">
              <a:solidFill>
                <a:srgbClr val="000000"/>
              </a:solidFill>
              <a:latin typeface="Times New Roman" pitchFamily="18" charset="0"/>
              <a:ea typeface="ＭＳ Ｐゴシック" pitchFamily="50" charset="-128"/>
              <a:cs typeface="Times New Roman" pitchFamily="18" charset="0"/>
            </a:endParaRPr>
          </a:p>
        </p:txBody>
      </p:sp>
      <p:sp>
        <p:nvSpPr>
          <p:cNvPr id="100396" name="Line 44"/>
          <p:cNvSpPr>
            <a:spLocks noChangeShapeType="1"/>
          </p:cNvSpPr>
          <p:nvPr/>
        </p:nvSpPr>
        <p:spPr bwMode="auto">
          <a:xfrm>
            <a:off x="8076313" y="5326694"/>
            <a:ext cx="381000" cy="0"/>
          </a:xfrm>
          <a:prstGeom prst="line">
            <a:avLst/>
          </a:prstGeom>
          <a:noFill/>
          <a:ln w="19050">
            <a:solidFill>
              <a:schemeClr val="tx1"/>
            </a:solidFill>
            <a:prstDash val="sysDot"/>
            <a:round/>
            <a:headEnd/>
            <a:tailEnd/>
          </a:ln>
          <a:effectLst/>
        </p:spPr>
        <p:txBody>
          <a:bodyPr/>
          <a:lstStyle/>
          <a:p>
            <a:pPr algn="ctr"/>
            <a:endParaRPr lang="ja-JP" altLang="en-US" sz="1800">
              <a:solidFill>
                <a:srgbClr val="000000"/>
              </a:solidFill>
              <a:ea typeface="ＭＳ Ｐゴシック" pitchFamily="50" charset="-128"/>
            </a:endParaRPr>
          </a:p>
        </p:txBody>
      </p:sp>
      <p:sp>
        <p:nvSpPr>
          <p:cNvPr id="44" name="Rectangle 16"/>
          <p:cNvSpPr>
            <a:spLocks noChangeArrowheads="1"/>
          </p:cNvSpPr>
          <p:nvPr/>
        </p:nvSpPr>
        <p:spPr bwMode="auto">
          <a:xfrm>
            <a:off x="4781550" y="1040200"/>
            <a:ext cx="4286250" cy="1662113"/>
          </a:xfrm>
          <a:prstGeom prst="rect">
            <a:avLst/>
          </a:prstGeom>
          <a:solidFill>
            <a:schemeClr val="hlink"/>
          </a:solidFill>
          <a:ln w="9525">
            <a:noFill/>
            <a:miter lim="800000"/>
            <a:headEnd/>
            <a:tailEnd/>
          </a:ln>
          <a:effectLst/>
        </p:spPr>
        <p:txBody>
          <a:bodyPr wrap="none" anchor="ctr"/>
          <a:lstStyle/>
          <a:p>
            <a:pPr algn="ctr"/>
            <a:endParaRPr lang="ja-JP" altLang="en-US" sz="1800">
              <a:solidFill>
                <a:srgbClr val="000000"/>
              </a:solidFill>
              <a:ea typeface="ＭＳ Ｐゴシック" pitchFamily="50" charset="-128"/>
            </a:endParaRPr>
          </a:p>
        </p:txBody>
      </p:sp>
      <p:sp>
        <p:nvSpPr>
          <p:cNvPr id="55" name="Text Box 27"/>
          <p:cNvSpPr txBox="1">
            <a:spLocks noChangeArrowheads="1"/>
          </p:cNvSpPr>
          <p:nvPr/>
        </p:nvSpPr>
        <p:spPr bwMode="auto">
          <a:xfrm>
            <a:off x="8581343" y="1506913"/>
            <a:ext cx="567784" cy="400110"/>
          </a:xfrm>
          <a:prstGeom prst="rect">
            <a:avLst/>
          </a:prstGeom>
          <a:noFill/>
          <a:ln w="9525">
            <a:noFill/>
            <a:miter lim="800000"/>
            <a:headEnd/>
            <a:tailEnd/>
          </a:ln>
          <a:effectLst/>
        </p:spPr>
        <p:txBody>
          <a:bodyPr wrap="none">
            <a:spAutoFit/>
          </a:bodyPr>
          <a:lstStyle/>
          <a:p>
            <a:pPr algn="ctr"/>
            <a:r>
              <a:rPr lang="en-US" altLang="ja-JP" sz="2000" dirty="0" smtClean="0">
                <a:solidFill>
                  <a:srgbClr val="000000"/>
                </a:solidFill>
                <a:latin typeface="Times New Roman" pitchFamily="18" charset="0"/>
                <a:ea typeface="ＭＳ Ｐゴシック" charset="-128"/>
              </a:rPr>
              <a:t>(3’)</a:t>
            </a:r>
            <a:endParaRPr lang="en-US" altLang="ja-JP" sz="2000" dirty="0">
              <a:solidFill>
                <a:srgbClr val="000000"/>
              </a:solidFill>
              <a:latin typeface="Times New Roman" pitchFamily="18" charset="0"/>
              <a:ea typeface="ＭＳ Ｐゴシック" charset="-128"/>
            </a:endParaRPr>
          </a:p>
        </p:txBody>
      </p:sp>
      <p:graphicFrame>
        <p:nvGraphicFramePr>
          <p:cNvPr id="671749" name="Object 5"/>
          <p:cNvGraphicFramePr>
            <a:graphicFrameLocks noChangeAspect="1"/>
          </p:cNvGraphicFramePr>
          <p:nvPr>
            <p:extLst/>
          </p:nvPr>
        </p:nvGraphicFramePr>
        <p:xfrm>
          <a:off x="857250" y="3546475"/>
          <a:ext cx="4875213" cy="406400"/>
        </p:xfrm>
        <a:graphic>
          <a:graphicData uri="http://schemas.openxmlformats.org/presentationml/2006/ole">
            <mc:AlternateContent xmlns:mc="http://schemas.openxmlformats.org/markup-compatibility/2006">
              <mc:Choice xmlns:v="urn:schemas-microsoft-com:vml" Requires="v">
                <p:oleObj spid="_x0000_s43210" name="数式" r:id="rId7" imgW="3047760" imgH="253800" progId="Equation.3">
                  <p:embed/>
                </p:oleObj>
              </mc:Choice>
              <mc:Fallback>
                <p:oleObj name="数式" r:id="rId7" imgW="3047760" imgH="253800" progId="Equation.3">
                  <p:embed/>
                  <p:pic>
                    <p:nvPicPr>
                      <p:cNvPr id="0" name=""/>
                      <p:cNvPicPr>
                        <a:picLocks noChangeAspect="1" noChangeArrowheads="1"/>
                      </p:cNvPicPr>
                      <p:nvPr/>
                    </p:nvPicPr>
                    <p:blipFill>
                      <a:blip r:embed="rId5"/>
                      <a:srcRect/>
                      <a:stretch>
                        <a:fillRect/>
                      </a:stretch>
                    </p:blipFill>
                    <p:spPr bwMode="auto">
                      <a:xfrm>
                        <a:off x="857250" y="3546475"/>
                        <a:ext cx="4875213"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9" name="Object 12"/>
          <p:cNvGraphicFramePr>
            <a:graphicFrameLocks noChangeAspect="1"/>
          </p:cNvGraphicFramePr>
          <p:nvPr>
            <p:extLst/>
          </p:nvPr>
        </p:nvGraphicFramePr>
        <p:xfrm>
          <a:off x="5010150" y="1390438"/>
          <a:ext cx="725488" cy="361950"/>
        </p:xfrm>
        <a:graphic>
          <a:graphicData uri="http://schemas.openxmlformats.org/presentationml/2006/ole">
            <mc:AlternateContent xmlns:mc="http://schemas.openxmlformats.org/markup-compatibility/2006">
              <mc:Choice xmlns:v="urn:schemas-microsoft-com:vml" Requires="v">
                <p:oleObj spid="_x0000_s43211" name="数式" r:id="rId8" imgW="457200" imgH="228600" progId="Equation.3">
                  <p:embed/>
                </p:oleObj>
              </mc:Choice>
              <mc:Fallback>
                <p:oleObj name="数式" r:id="rId8" imgW="457200" imgH="228600" progId="Equation.3">
                  <p:embed/>
                  <p:pic>
                    <p:nvPicPr>
                      <p:cNvPr id="0" name=""/>
                      <p:cNvPicPr>
                        <a:picLocks noChangeAspect="1" noChangeArrowheads="1"/>
                      </p:cNvPicPr>
                      <p:nvPr/>
                    </p:nvPicPr>
                    <p:blipFill>
                      <a:blip r:embed="rId5"/>
                      <a:srcRect/>
                      <a:stretch>
                        <a:fillRect/>
                      </a:stretch>
                    </p:blipFill>
                    <p:spPr bwMode="auto">
                      <a:xfrm>
                        <a:off x="5010150" y="1390438"/>
                        <a:ext cx="725488"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0" name="Object 13"/>
          <p:cNvGraphicFramePr>
            <a:graphicFrameLocks noChangeAspect="1"/>
          </p:cNvGraphicFramePr>
          <p:nvPr>
            <p:extLst/>
          </p:nvPr>
        </p:nvGraphicFramePr>
        <p:xfrm>
          <a:off x="5010150" y="1749600"/>
          <a:ext cx="725488" cy="382588"/>
        </p:xfrm>
        <a:graphic>
          <a:graphicData uri="http://schemas.openxmlformats.org/presentationml/2006/ole">
            <mc:AlternateContent xmlns:mc="http://schemas.openxmlformats.org/markup-compatibility/2006">
              <mc:Choice xmlns:v="urn:schemas-microsoft-com:vml" Requires="v">
                <p:oleObj spid="_x0000_s43212" name="数式" r:id="rId9" imgW="457200" imgH="241200" progId="Equation.3">
                  <p:embed/>
                </p:oleObj>
              </mc:Choice>
              <mc:Fallback>
                <p:oleObj name="数式" r:id="rId9" imgW="457200" imgH="241200" progId="Equation.3">
                  <p:embed/>
                  <p:pic>
                    <p:nvPicPr>
                      <p:cNvPr id="0" name=""/>
                      <p:cNvPicPr>
                        <a:picLocks noChangeAspect="1" noChangeArrowheads="1"/>
                      </p:cNvPicPr>
                      <p:nvPr/>
                    </p:nvPicPr>
                    <p:blipFill>
                      <a:blip r:embed="rId5"/>
                      <a:srcRect/>
                      <a:stretch>
                        <a:fillRect/>
                      </a:stretch>
                    </p:blipFill>
                    <p:spPr bwMode="auto">
                      <a:xfrm>
                        <a:off x="5010150" y="1749600"/>
                        <a:ext cx="725488" cy="38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 name="Object 14"/>
          <p:cNvGraphicFramePr>
            <a:graphicFrameLocks noChangeAspect="1"/>
          </p:cNvGraphicFramePr>
          <p:nvPr>
            <p:extLst/>
          </p:nvPr>
        </p:nvGraphicFramePr>
        <p:xfrm>
          <a:off x="7648575" y="1387463"/>
          <a:ext cx="846138" cy="382587"/>
        </p:xfrm>
        <a:graphic>
          <a:graphicData uri="http://schemas.openxmlformats.org/presentationml/2006/ole">
            <mc:AlternateContent xmlns:mc="http://schemas.openxmlformats.org/markup-compatibility/2006">
              <mc:Choice xmlns:v="urn:schemas-microsoft-com:vml" Requires="v">
                <p:oleObj spid="_x0000_s43213" name="数式" r:id="rId10" imgW="533160" imgH="241200" progId="Equation.3">
                  <p:embed/>
                </p:oleObj>
              </mc:Choice>
              <mc:Fallback>
                <p:oleObj name="数式" r:id="rId10" imgW="533160" imgH="241200" progId="Equation.3">
                  <p:embed/>
                  <p:pic>
                    <p:nvPicPr>
                      <p:cNvPr id="0" name=""/>
                      <p:cNvPicPr>
                        <a:picLocks noChangeAspect="1" noChangeArrowheads="1"/>
                      </p:cNvPicPr>
                      <p:nvPr/>
                    </p:nvPicPr>
                    <p:blipFill>
                      <a:blip r:embed="rId5"/>
                      <a:srcRect/>
                      <a:stretch>
                        <a:fillRect/>
                      </a:stretch>
                    </p:blipFill>
                    <p:spPr bwMode="auto">
                      <a:xfrm>
                        <a:off x="7648575" y="1387463"/>
                        <a:ext cx="846138" cy="382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2" name="Object 15"/>
          <p:cNvGraphicFramePr>
            <a:graphicFrameLocks noChangeAspect="1"/>
          </p:cNvGraphicFramePr>
          <p:nvPr>
            <p:extLst/>
          </p:nvPr>
        </p:nvGraphicFramePr>
        <p:xfrm>
          <a:off x="7635875" y="1701788"/>
          <a:ext cx="846138" cy="361950"/>
        </p:xfrm>
        <a:graphic>
          <a:graphicData uri="http://schemas.openxmlformats.org/presentationml/2006/ole">
            <mc:AlternateContent xmlns:mc="http://schemas.openxmlformats.org/markup-compatibility/2006">
              <mc:Choice xmlns:v="urn:schemas-microsoft-com:vml" Requires="v">
                <p:oleObj spid="_x0000_s43214" name="数式" r:id="rId11" imgW="533160" imgH="228600" progId="Equation.3">
                  <p:embed/>
                </p:oleObj>
              </mc:Choice>
              <mc:Fallback>
                <p:oleObj name="数式" r:id="rId11" imgW="533160" imgH="228600" progId="Equation.3">
                  <p:embed/>
                  <p:pic>
                    <p:nvPicPr>
                      <p:cNvPr id="0" name=""/>
                      <p:cNvPicPr>
                        <a:picLocks noChangeAspect="1" noChangeArrowheads="1"/>
                      </p:cNvPicPr>
                      <p:nvPr/>
                    </p:nvPicPr>
                    <p:blipFill>
                      <a:blip r:embed="rId5"/>
                      <a:srcRect/>
                      <a:stretch>
                        <a:fillRect/>
                      </a:stretch>
                    </p:blipFill>
                    <p:spPr bwMode="auto">
                      <a:xfrm>
                        <a:off x="7635875" y="1701788"/>
                        <a:ext cx="846138"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3" name="Rectangle 16"/>
          <p:cNvSpPr>
            <a:spLocks noChangeArrowheads="1"/>
          </p:cNvSpPr>
          <p:nvPr/>
        </p:nvSpPr>
        <p:spPr bwMode="auto">
          <a:xfrm>
            <a:off x="7411392" y="1429125"/>
            <a:ext cx="254000" cy="260350"/>
          </a:xfrm>
          <a:prstGeom prst="rect">
            <a:avLst/>
          </a:prstGeom>
          <a:noFill/>
          <a:ln w="9525">
            <a:noFill/>
            <a:miter lim="800000"/>
            <a:headEnd/>
            <a:tailEnd/>
          </a:ln>
          <a:effectLst/>
        </p:spPr>
        <p:txBody>
          <a:bodyPr wrap="none">
            <a:spAutoFit/>
          </a:bodyPr>
          <a:lstStyle/>
          <a:p>
            <a:pPr algn="ctr"/>
            <a:r>
              <a:rPr lang="en-US" altLang="ja-JP" sz="1600" baseline="30000">
                <a:solidFill>
                  <a:srgbClr val="000000"/>
                </a:solidFill>
                <a:latin typeface="Times New Roman" pitchFamily="18" charset="0"/>
                <a:ea typeface="ＭＳ Ｐゴシック" pitchFamily="50" charset="-128"/>
              </a:rPr>
              <a:t>†</a:t>
            </a:r>
          </a:p>
        </p:txBody>
      </p:sp>
      <p:graphicFrame>
        <p:nvGraphicFramePr>
          <p:cNvPr id="671755" name="Object 11"/>
          <p:cNvGraphicFramePr>
            <a:graphicFrameLocks noChangeAspect="1"/>
          </p:cNvGraphicFramePr>
          <p:nvPr>
            <p:extLst/>
          </p:nvPr>
        </p:nvGraphicFramePr>
        <p:xfrm>
          <a:off x="822325" y="3981450"/>
          <a:ext cx="4997450" cy="406400"/>
        </p:xfrm>
        <a:graphic>
          <a:graphicData uri="http://schemas.openxmlformats.org/presentationml/2006/ole">
            <mc:AlternateContent xmlns:mc="http://schemas.openxmlformats.org/markup-compatibility/2006">
              <mc:Choice xmlns:v="urn:schemas-microsoft-com:vml" Requires="v">
                <p:oleObj spid="_x0000_s43215" name="数式" r:id="rId12" imgW="3124080" imgH="253800" progId="Equation.3">
                  <p:embed/>
                </p:oleObj>
              </mc:Choice>
              <mc:Fallback>
                <p:oleObj name="数式" r:id="rId12" imgW="3124080" imgH="253800" progId="Equation.3">
                  <p:embed/>
                  <p:pic>
                    <p:nvPicPr>
                      <p:cNvPr id="0" name=""/>
                      <p:cNvPicPr>
                        <a:picLocks noChangeAspect="1" noChangeArrowheads="1"/>
                      </p:cNvPicPr>
                      <p:nvPr/>
                    </p:nvPicPr>
                    <p:blipFill>
                      <a:blip r:embed="rId5"/>
                      <a:srcRect/>
                      <a:stretch>
                        <a:fillRect/>
                      </a:stretch>
                    </p:blipFill>
                    <p:spPr bwMode="auto">
                      <a:xfrm>
                        <a:off x="822325" y="3981450"/>
                        <a:ext cx="499745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9" name="テキスト ボックス 68"/>
          <p:cNvSpPr txBox="1"/>
          <p:nvPr/>
        </p:nvSpPr>
        <p:spPr>
          <a:xfrm>
            <a:off x="89838" y="3192780"/>
            <a:ext cx="3414717" cy="400110"/>
          </a:xfrm>
          <a:prstGeom prst="rect">
            <a:avLst/>
          </a:prstGeom>
          <a:noFill/>
        </p:spPr>
        <p:txBody>
          <a:bodyPr wrap="none" rtlCol="0">
            <a:spAutoFit/>
          </a:bodyPr>
          <a:lstStyle/>
          <a:p>
            <a:r>
              <a:rPr lang="en-US" altLang="ja-JP" sz="2000" dirty="0" smtClean="0">
                <a:solidFill>
                  <a:srgbClr val="000000"/>
                </a:solidFill>
                <a:latin typeface="Times New Roman" pitchFamily="18" charset="0"/>
                <a:ea typeface="ＭＳ Ｐゴシック" pitchFamily="50" charset="-128"/>
                <a:cs typeface="Times New Roman" pitchFamily="18" charset="0"/>
              </a:rPr>
              <a:t>(3’)</a:t>
            </a:r>
            <a:r>
              <a:rPr lang="ja-JP" altLang="en-US" sz="2000" dirty="0" smtClean="0">
                <a:solidFill>
                  <a:srgbClr val="000000"/>
                </a:solidFill>
                <a:latin typeface="Times New Roman" pitchFamily="18" charset="0"/>
                <a:ea typeface="ＭＳ Ｐゴシック" pitchFamily="50" charset="-128"/>
                <a:cs typeface="Times New Roman" pitchFamily="18" charset="0"/>
              </a:rPr>
              <a:t>式に　</a:t>
            </a:r>
            <a:r>
              <a:rPr lang="ja-JP" altLang="en-US" sz="2000" dirty="0">
                <a:solidFill>
                  <a:srgbClr val="000000"/>
                </a:solidFill>
                <a:latin typeface="Times New Roman" pitchFamily="18" charset="0"/>
                <a:ea typeface="ＭＳ Ｐゴシック" pitchFamily="50" charset="-128"/>
                <a:cs typeface="Times New Roman" pitchFamily="18" charset="0"/>
              </a:rPr>
              <a:t>　</a:t>
            </a:r>
            <a:r>
              <a:rPr lang="ja-JP" altLang="en-US" sz="2000" dirty="0" smtClean="0">
                <a:solidFill>
                  <a:srgbClr val="000000"/>
                </a:solidFill>
                <a:latin typeface="Times New Roman" pitchFamily="18" charset="0"/>
                <a:ea typeface="ＭＳ Ｐゴシック" pitchFamily="50" charset="-128"/>
                <a:cs typeface="Times New Roman" pitchFamily="18" charset="0"/>
              </a:rPr>
              <a:t>　　を右からかけて</a:t>
            </a:r>
          </a:p>
        </p:txBody>
      </p:sp>
      <p:sp>
        <p:nvSpPr>
          <p:cNvPr id="72" name="左中かっこ 71"/>
          <p:cNvSpPr/>
          <p:nvPr/>
        </p:nvSpPr>
        <p:spPr bwMode="auto">
          <a:xfrm>
            <a:off x="571500" y="3586480"/>
            <a:ext cx="155448" cy="801621"/>
          </a:xfrm>
          <a:prstGeom prst="leftBrace">
            <a:avLst/>
          </a:prstGeom>
          <a:no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endParaRPr lang="ja-JP" altLang="en-US" smtClean="0">
              <a:solidFill>
                <a:srgbClr val="000000"/>
              </a:solidFill>
            </a:endParaRPr>
          </a:p>
        </p:txBody>
      </p:sp>
      <p:sp>
        <p:nvSpPr>
          <p:cNvPr id="73" name="テキスト ボックス 72"/>
          <p:cNvSpPr txBox="1"/>
          <p:nvPr/>
        </p:nvSpPr>
        <p:spPr>
          <a:xfrm>
            <a:off x="75406" y="4417056"/>
            <a:ext cx="2933816" cy="400110"/>
          </a:xfrm>
          <a:prstGeom prst="rect">
            <a:avLst/>
          </a:prstGeom>
          <a:noFill/>
        </p:spPr>
        <p:txBody>
          <a:bodyPr wrap="none" rtlCol="0">
            <a:spAutoFit/>
          </a:bodyPr>
          <a:lstStyle/>
          <a:p>
            <a:r>
              <a:rPr lang="en-US" altLang="ja-JP" sz="2000" dirty="0" smtClean="0">
                <a:solidFill>
                  <a:srgbClr val="000000"/>
                </a:solidFill>
                <a:latin typeface="Times New Roman" pitchFamily="18" charset="0"/>
                <a:ea typeface="ＭＳ Ｐゴシック" pitchFamily="50" charset="-128"/>
                <a:cs typeface="Times New Roman" pitchFamily="18" charset="0"/>
              </a:rPr>
              <a:t>(7)</a:t>
            </a:r>
            <a:r>
              <a:rPr lang="ja-JP" altLang="en-US" sz="2000" dirty="0" smtClean="0">
                <a:solidFill>
                  <a:srgbClr val="000000"/>
                </a:solidFill>
                <a:latin typeface="Times New Roman" pitchFamily="18" charset="0"/>
                <a:ea typeface="ＭＳ Ｐゴシック" pitchFamily="50" charset="-128"/>
                <a:cs typeface="Times New Roman" pitchFamily="18" charset="0"/>
              </a:rPr>
              <a:t>式を</a:t>
            </a:r>
            <a:r>
              <a:rPr lang="en-US" altLang="ja-JP" sz="2000" dirty="0" smtClean="0">
                <a:solidFill>
                  <a:srgbClr val="000000"/>
                </a:solidFill>
                <a:latin typeface="Times New Roman" pitchFamily="18" charset="0"/>
                <a:ea typeface="ＭＳ Ｐゴシック" pitchFamily="50" charset="-128"/>
                <a:cs typeface="Times New Roman" pitchFamily="18" charset="0"/>
              </a:rPr>
              <a:t>(6)</a:t>
            </a:r>
            <a:r>
              <a:rPr lang="ja-JP" altLang="en-US" sz="2000" dirty="0" smtClean="0">
                <a:solidFill>
                  <a:srgbClr val="000000"/>
                </a:solidFill>
                <a:latin typeface="Times New Roman" pitchFamily="18" charset="0"/>
                <a:ea typeface="ＭＳ Ｐゴシック" pitchFamily="50" charset="-128"/>
                <a:cs typeface="Times New Roman" pitchFamily="18" charset="0"/>
              </a:rPr>
              <a:t>式に代入すると</a:t>
            </a:r>
          </a:p>
        </p:txBody>
      </p:sp>
      <p:sp>
        <p:nvSpPr>
          <p:cNvPr id="75" name="Text Box 41"/>
          <p:cNvSpPr txBox="1">
            <a:spLocks noChangeArrowheads="1"/>
          </p:cNvSpPr>
          <p:nvPr/>
        </p:nvSpPr>
        <p:spPr bwMode="auto">
          <a:xfrm>
            <a:off x="6290181" y="3535363"/>
            <a:ext cx="482824" cy="400110"/>
          </a:xfrm>
          <a:prstGeom prst="rect">
            <a:avLst/>
          </a:prstGeom>
          <a:noFill/>
          <a:ln w="9525">
            <a:noFill/>
            <a:miter lim="800000"/>
            <a:headEnd/>
            <a:tailEnd/>
          </a:ln>
          <a:effectLst/>
        </p:spPr>
        <p:txBody>
          <a:bodyPr wrap="none">
            <a:spAutoFit/>
          </a:bodyPr>
          <a:lstStyle/>
          <a:p>
            <a:pPr algn="ctr"/>
            <a:r>
              <a:rPr lang="en-US" altLang="ja-JP" sz="2000" dirty="0" smtClean="0">
                <a:solidFill>
                  <a:srgbClr val="000000"/>
                </a:solidFill>
                <a:latin typeface="Times New Roman" pitchFamily="18" charset="0"/>
                <a:ea typeface="ＭＳ Ｐゴシック" pitchFamily="50" charset="-128"/>
                <a:cs typeface="Times New Roman" pitchFamily="18" charset="0"/>
              </a:rPr>
              <a:t>(6)</a:t>
            </a:r>
            <a:endParaRPr lang="en-US" altLang="ja-JP" sz="2000" dirty="0">
              <a:solidFill>
                <a:srgbClr val="000000"/>
              </a:solidFill>
              <a:latin typeface="Times New Roman" pitchFamily="18" charset="0"/>
              <a:ea typeface="ＭＳ Ｐゴシック" pitchFamily="50" charset="-128"/>
              <a:cs typeface="Times New Roman" pitchFamily="18" charset="0"/>
            </a:endParaRPr>
          </a:p>
        </p:txBody>
      </p:sp>
      <p:sp>
        <p:nvSpPr>
          <p:cNvPr id="76" name="Line 42"/>
          <p:cNvSpPr>
            <a:spLocks noChangeShapeType="1"/>
          </p:cNvSpPr>
          <p:nvPr/>
        </p:nvSpPr>
        <p:spPr bwMode="auto">
          <a:xfrm>
            <a:off x="5890959" y="3765550"/>
            <a:ext cx="381000" cy="0"/>
          </a:xfrm>
          <a:prstGeom prst="line">
            <a:avLst/>
          </a:prstGeom>
          <a:noFill/>
          <a:ln w="19050">
            <a:solidFill>
              <a:schemeClr val="tx1"/>
            </a:solidFill>
            <a:prstDash val="sysDot"/>
            <a:round/>
            <a:headEnd/>
            <a:tailEnd/>
          </a:ln>
          <a:effectLst/>
        </p:spPr>
        <p:txBody>
          <a:bodyPr/>
          <a:lstStyle/>
          <a:p>
            <a:pPr algn="ctr"/>
            <a:endParaRPr lang="ja-JP" altLang="en-US" sz="1800">
              <a:solidFill>
                <a:srgbClr val="000000"/>
              </a:solidFill>
              <a:ea typeface="ＭＳ Ｐゴシック" pitchFamily="50" charset="-128"/>
            </a:endParaRPr>
          </a:p>
        </p:txBody>
      </p:sp>
      <p:sp>
        <p:nvSpPr>
          <p:cNvPr id="77" name="Text Box 41"/>
          <p:cNvSpPr txBox="1">
            <a:spLocks noChangeArrowheads="1"/>
          </p:cNvSpPr>
          <p:nvPr/>
        </p:nvSpPr>
        <p:spPr bwMode="auto">
          <a:xfrm>
            <a:off x="6290181" y="3957511"/>
            <a:ext cx="482824" cy="400110"/>
          </a:xfrm>
          <a:prstGeom prst="rect">
            <a:avLst/>
          </a:prstGeom>
          <a:noFill/>
          <a:ln w="9525">
            <a:noFill/>
            <a:miter lim="800000"/>
            <a:headEnd/>
            <a:tailEnd/>
          </a:ln>
          <a:effectLst/>
        </p:spPr>
        <p:txBody>
          <a:bodyPr wrap="none">
            <a:spAutoFit/>
          </a:bodyPr>
          <a:lstStyle/>
          <a:p>
            <a:pPr algn="ctr"/>
            <a:r>
              <a:rPr lang="en-US" altLang="ja-JP" sz="2000" dirty="0" smtClean="0">
                <a:solidFill>
                  <a:srgbClr val="000000"/>
                </a:solidFill>
                <a:latin typeface="Times New Roman" pitchFamily="18" charset="0"/>
                <a:ea typeface="ＭＳ Ｐゴシック" pitchFamily="50" charset="-128"/>
                <a:cs typeface="Times New Roman" pitchFamily="18" charset="0"/>
              </a:rPr>
              <a:t>(7)</a:t>
            </a:r>
            <a:endParaRPr lang="en-US" altLang="ja-JP" sz="2000" dirty="0">
              <a:solidFill>
                <a:srgbClr val="000000"/>
              </a:solidFill>
              <a:latin typeface="Times New Roman" pitchFamily="18" charset="0"/>
              <a:ea typeface="ＭＳ Ｐゴシック" pitchFamily="50" charset="-128"/>
              <a:cs typeface="Times New Roman" pitchFamily="18" charset="0"/>
            </a:endParaRPr>
          </a:p>
        </p:txBody>
      </p:sp>
      <p:sp>
        <p:nvSpPr>
          <p:cNvPr id="78" name="Line 42"/>
          <p:cNvSpPr>
            <a:spLocks noChangeShapeType="1"/>
          </p:cNvSpPr>
          <p:nvPr/>
        </p:nvSpPr>
        <p:spPr bwMode="auto">
          <a:xfrm>
            <a:off x="5923043" y="4187698"/>
            <a:ext cx="368709" cy="0"/>
          </a:xfrm>
          <a:prstGeom prst="line">
            <a:avLst/>
          </a:prstGeom>
          <a:noFill/>
          <a:ln w="19050">
            <a:solidFill>
              <a:schemeClr val="tx1"/>
            </a:solidFill>
            <a:prstDash val="sysDot"/>
            <a:round/>
            <a:headEnd/>
            <a:tailEnd/>
          </a:ln>
          <a:effectLst/>
        </p:spPr>
        <p:txBody>
          <a:bodyPr/>
          <a:lstStyle/>
          <a:p>
            <a:pPr algn="ctr"/>
            <a:endParaRPr lang="ja-JP" altLang="en-US" sz="1800">
              <a:solidFill>
                <a:srgbClr val="000000"/>
              </a:solidFill>
              <a:ea typeface="ＭＳ Ｐゴシック" pitchFamily="50" charset="-128"/>
            </a:endParaRPr>
          </a:p>
        </p:txBody>
      </p:sp>
      <p:grpSp>
        <p:nvGrpSpPr>
          <p:cNvPr id="11" name="グループ化 10"/>
          <p:cNvGrpSpPr/>
          <p:nvPr/>
        </p:nvGrpSpPr>
        <p:grpSpPr>
          <a:xfrm>
            <a:off x="2725115" y="5433229"/>
            <a:ext cx="2068863" cy="530068"/>
            <a:chOff x="-2975405" y="3099746"/>
            <a:chExt cx="2068863" cy="530068"/>
          </a:xfrm>
        </p:grpSpPr>
        <p:sp>
          <p:nvSpPr>
            <p:cNvPr id="85" name="Text Box 22"/>
            <p:cNvSpPr txBox="1">
              <a:spLocks noChangeArrowheads="1"/>
            </p:cNvSpPr>
            <p:nvPr/>
          </p:nvSpPr>
          <p:spPr bwMode="auto">
            <a:xfrm>
              <a:off x="-1752680" y="3168009"/>
              <a:ext cx="846138" cy="400050"/>
            </a:xfrm>
            <a:prstGeom prst="rect">
              <a:avLst/>
            </a:prstGeom>
            <a:noFill/>
            <a:ln w="9525">
              <a:noFill/>
              <a:miter lim="800000"/>
              <a:headEnd/>
              <a:tailEnd/>
            </a:ln>
            <a:effectLst/>
          </p:spPr>
          <p:txBody>
            <a:bodyPr wrap="none">
              <a:spAutoFit/>
            </a:bodyPr>
            <a:lstStyle/>
            <a:p>
              <a:pPr algn="ctr"/>
              <a:r>
                <a:rPr lang="en-US" altLang="ja-JP" sz="2000" i="1" dirty="0" smtClean="0">
                  <a:solidFill>
                    <a:srgbClr val="FF0000"/>
                  </a:solidFill>
                  <a:latin typeface="Times New Roman" pitchFamily="18" charset="0"/>
                  <a:ea typeface="ＭＳ Ｐゴシック" pitchFamily="50" charset="-128"/>
                  <a:cs typeface="Times New Roman" pitchFamily="18" charset="0"/>
                </a:rPr>
                <a:t>R</a:t>
              </a:r>
              <a:r>
                <a:rPr lang="en-US" altLang="ja-JP" sz="2000" i="1" baseline="30000" dirty="0" smtClean="0">
                  <a:solidFill>
                    <a:srgbClr val="FF0000"/>
                  </a:solidFill>
                  <a:latin typeface="Times New Roman" pitchFamily="18" charset="0"/>
                  <a:ea typeface="ＭＳ Ｐゴシック" pitchFamily="50" charset="-128"/>
                  <a:cs typeface="Times New Roman" pitchFamily="18" charset="0"/>
                </a:rPr>
                <a:t> </a:t>
              </a:r>
              <a:r>
                <a:rPr lang="en-US" altLang="ja-JP" sz="2000" dirty="0" smtClean="0">
                  <a:solidFill>
                    <a:srgbClr val="FF0000"/>
                  </a:solidFill>
                  <a:latin typeface="Times New Roman" pitchFamily="18" charset="0"/>
                  <a:ea typeface="ＭＳ Ｐゴシック" pitchFamily="50" charset="-128"/>
                  <a:cs typeface="Times New Roman" pitchFamily="18" charset="0"/>
                </a:rPr>
                <a:t>(</a:t>
              </a:r>
              <a:r>
                <a:rPr lang="en-US" altLang="ja-JP" sz="2000" i="1" dirty="0" smtClean="0">
                  <a:solidFill>
                    <a:srgbClr val="FF0000"/>
                  </a:solidFill>
                  <a:latin typeface="Times New Roman" pitchFamily="18" charset="0"/>
                  <a:ea typeface="ＭＳ Ｐゴシック" pitchFamily="50" charset="-128"/>
                  <a:cs typeface="Times New Roman" pitchFamily="18" charset="0"/>
                </a:rPr>
                <a:t>z</a:t>
              </a:r>
              <a:r>
                <a:rPr lang="en-US" altLang="ja-JP" sz="2000" dirty="0" smtClean="0">
                  <a:solidFill>
                    <a:srgbClr val="FF0000"/>
                  </a:solidFill>
                  <a:latin typeface="Times New Roman" pitchFamily="18" charset="0"/>
                  <a:ea typeface="ＭＳ Ｐゴシック" pitchFamily="50" charset="-128"/>
                  <a:cs typeface="Times New Roman" pitchFamily="18" charset="0"/>
                </a:rPr>
                <a:t>   </a:t>
              </a:r>
              <a:r>
                <a:rPr lang="en-US" altLang="ja-JP" sz="2000" dirty="0">
                  <a:solidFill>
                    <a:srgbClr val="FF0000"/>
                  </a:solidFill>
                  <a:latin typeface="Times New Roman" pitchFamily="18" charset="0"/>
                  <a:ea typeface="ＭＳ Ｐゴシック" pitchFamily="50" charset="-128"/>
                  <a:cs typeface="Times New Roman" pitchFamily="18" charset="0"/>
                </a:rPr>
                <a:t>)</a:t>
              </a:r>
            </a:p>
          </p:txBody>
        </p:sp>
        <p:sp>
          <p:nvSpPr>
            <p:cNvPr id="86" name="Text Box 23"/>
            <p:cNvSpPr txBox="1">
              <a:spLocks noChangeArrowheads="1"/>
            </p:cNvSpPr>
            <p:nvPr/>
          </p:nvSpPr>
          <p:spPr bwMode="auto">
            <a:xfrm>
              <a:off x="-1357392" y="3099746"/>
              <a:ext cx="341313" cy="523875"/>
            </a:xfrm>
            <a:prstGeom prst="rect">
              <a:avLst/>
            </a:prstGeom>
            <a:noFill/>
            <a:ln w="9525">
              <a:noFill/>
              <a:miter lim="800000"/>
              <a:headEnd/>
              <a:tailEnd/>
            </a:ln>
            <a:effectLst/>
          </p:spPr>
          <p:txBody>
            <a:bodyPr>
              <a:spAutoFit/>
            </a:bodyPr>
            <a:lstStyle/>
            <a:p>
              <a:pPr algn="ctr"/>
              <a:r>
                <a:rPr lang="en-US" altLang="ja-JP" sz="1400" i="1" dirty="0">
                  <a:solidFill>
                    <a:srgbClr val="FF0000"/>
                  </a:solidFill>
                  <a:latin typeface="Times New Roman" pitchFamily="18" charset="0"/>
                  <a:ea typeface="ＭＳ Ｐゴシック" pitchFamily="50" charset="-128"/>
                  <a:cs typeface="Times New Roman" pitchFamily="18" charset="0"/>
                </a:rPr>
                <a:t>M</a:t>
              </a:r>
            </a:p>
            <a:p>
              <a:pPr algn="ctr"/>
              <a:r>
                <a:rPr lang="en-US" altLang="ja-JP" sz="1400" i="1" dirty="0">
                  <a:solidFill>
                    <a:srgbClr val="FF0000"/>
                  </a:solidFill>
                  <a:latin typeface="Times New Roman" pitchFamily="18" charset="0"/>
                  <a:ea typeface="ＭＳ Ｐゴシック" pitchFamily="50" charset="-128"/>
                  <a:cs typeface="Times New Roman" pitchFamily="18" charset="0"/>
                </a:rPr>
                <a:t>1</a:t>
              </a:r>
            </a:p>
          </p:txBody>
        </p:sp>
        <p:sp>
          <p:nvSpPr>
            <p:cNvPr id="83" name="Text Box 26"/>
            <p:cNvSpPr txBox="1">
              <a:spLocks noChangeArrowheads="1"/>
            </p:cNvSpPr>
            <p:nvPr/>
          </p:nvSpPr>
          <p:spPr bwMode="auto">
            <a:xfrm>
              <a:off x="-2655760" y="3106254"/>
              <a:ext cx="623704" cy="523560"/>
            </a:xfrm>
            <a:prstGeom prst="rect">
              <a:avLst/>
            </a:prstGeom>
            <a:noFill/>
            <a:ln w="9525">
              <a:noFill/>
              <a:miter lim="800000"/>
              <a:headEnd/>
              <a:tailEnd/>
            </a:ln>
            <a:effectLst/>
          </p:spPr>
          <p:txBody>
            <a:bodyPr>
              <a:spAutoFit/>
            </a:bodyPr>
            <a:lstStyle/>
            <a:p>
              <a:pPr algn="ctr"/>
              <a:r>
                <a:rPr lang="en-US" altLang="ja-JP" sz="1400" i="1" dirty="0">
                  <a:solidFill>
                    <a:srgbClr val="0066FF"/>
                  </a:solidFill>
                  <a:latin typeface="Times New Roman" pitchFamily="18" charset="0"/>
                  <a:ea typeface="ＭＳ Ｐゴシック" pitchFamily="50" charset="-128"/>
                  <a:cs typeface="Times New Roman" pitchFamily="18" charset="0"/>
                </a:rPr>
                <a:t>M+1</a:t>
              </a:r>
            </a:p>
            <a:p>
              <a:pPr algn="ctr"/>
              <a:r>
                <a:rPr lang="en-US" altLang="ja-JP" sz="1400" i="1" dirty="0">
                  <a:solidFill>
                    <a:srgbClr val="0066FF"/>
                  </a:solidFill>
                  <a:latin typeface="Times New Roman" pitchFamily="18" charset="0"/>
                  <a:ea typeface="ＭＳ Ｐゴシック" pitchFamily="50" charset="-128"/>
                  <a:cs typeface="Times New Roman" pitchFamily="18" charset="0"/>
                </a:rPr>
                <a:t>1</a:t>
              </a:r>
            </a:p>
          </p:txBody>
        </p:sp>
        <p:sp>
          <p:nvSpPr>
            <p:cNvPr id="84" name="Text Box 27"/>
            <p:cNvSpPr txBox="1">
              <a:spLocks noChangeArrowheads="1"/>
            </p:cNvSpPr>
            <p:nvPr/>
          </p:nvSpPr>
          <p:spPr bwMode="auto">
            <a:xfrm>
              <a:off x="-2975405" y="3171854"/>
              <a:ext cx="995786" cy="400110"/>
            </a:xfrm>
            <a:prstGeom prst="rect">
              <a:avLst/>
            </a:prstGeom>
            <a:noFill/>
            <a:ln w="9525">
              <a:noFill/>
              <a:miter lim="800000"/>
              <a:headEnd/>
              <a:tailEnd/>
            </a:ln>
            <a:effectLst/>
          </p:spPr>
          <p:txBody>
            <a:bodyPr wrap="none">
              <a:spAutoFit/>
            </a:bodyPr>
            <a:lstStyle/>
            <a:p>
              <a:pPr algn="ctr"/>
              <a:r>
                <a:rPr lang="en-US" altLang="ja-JP" sz="2000" i="1" dirty="0" smtClean="0">
                  <a:solidFill>
                    <a:srgbClr val="0066FF"/>
                  </a:solidFill>
                  <a:latin typeface="Times New Roman" pitchFamily="18" charset="0"/>
                  <a:ea typeface="ＭＳ Ｐゴシック" pitchFamily="50" charset="-128"/>
                  <a:cs typeface="Times New Roman" pitchFamily="18" charset="0"/>
                </a:rPr>
                <a:t>R</a:t>
              </a:r>
              <a:r>
                <a:rPr lang="en-US" altLang="ja-JP" sz="2000" dirty="0" smtClean="0">
                  <a:solidFill>
                    <a:srgbClr val="0066FF"/>
                  </a:solidFill>
                  <a:latin typeface="Times New Roman" pitchFamily="18" charset="0"/>
                  <a:ea typeface="ＭＳ Ｐゴシック" pitchFamily="50" charset="-128"/>
                  <a:cs typeface="Times New Roman" pitchFamily="18" charset="0"/>
                </a:rPr>
                <a:t>(</a:t>
              </a:r>
              <a:r>
                <a:rPr lang="en-US" altLang="ja-JP" sz="2000" i="1" dirty="0" smtClean="0">
                  <a:solidFill>
                    <a:srgbClr val="0066FF"/>
                  </a:solidFill>
                  <a:latin typeface="Times New Roman" pitchFamily="18" charset="0"/>
                  <a:ea typeface="ＭＳ Ｐゴシック" pitchFamily="50" charset="-128"/>
                  <a:cs typeface="Times New Roman" pitchFamily="18" charset="0"/>
                </a:rPr>
                <a:t>z  </a:t>
              </a:r>
              <a:r>
                <a:rPr lang="en-US" altLang="ja-JP" sz="2000" dirty="0" smtClean="0">
                  <a:solidFill>
                    <a:srgbClr val="0066FF"/>
                  </a:solidFill>
                  <a:latin typeface="Times New Roman" pitchFamily="18" charset="0"/>
                  <a:ea typeface="ＭＳ Ｐゴシック" pitchFamily="50" charset="-128"/>
                  <a:cs typeface="Times New Roman" pitchFamily="18" charset="0"/>
                </a:rPr>
                <a:t>    </a:t>
              </a:r>
              <a:r>
                <a:rPr lang="en-US" altLang="ja-JP" sz="2000" dirty="0">
                  <a:solidFill>
                    <a:srgbClr val="0066FF"/>
                  </a:solidFill>
                  <a:latin typeface="Times New Roman" pitchFamily="18" charset="0"/>
                  <a:ea typeface="ＭＳ Ｐゴシック" pitchFamily="50" charset="-128"/>
                  <a:cs typeface="Times New Roman" pitchFamily="18" charset="0"/>
                </a:rPr>
                <a:t>)</a:t>
              </a:r>
            </a:p>
          </p:txBody>
        </p:sp>
        <p:sp>
          <p:nvSpPr>
            <p:cNvPr id="82" name="Text Box 28"/>
            <p:cNvSpPr txBox="1">
              <a:spLocks noChangeArrowheads="1"/>
            </p:cNvSpPr>
            <p:nvPr/>
          </p:nvSpPr>
          <p:spPr bwMode="auto">
            <a:xfrm>
              <a:off x="-2034317" y="3180709"/>
              <a:ext cx="327025" cy="396875"/>
            </a:xfrm>
            <a:prstGeom prst="rect">
              <a:avLst/>
            </a:prstGeom>
            <a:noFill/>
            <a:ln w="9525">
              <a:noFill/>
              <a:miter lim="800000"/>
              <a:headEnd/>
              <a:tailEnd/>
            </a:ln>
            <a:effectLst/>
          </p:spPr>
          <p:txBody>
            <a:bodyPr wrap="none">
              <a:spAutoFit/>
            </a:bodyPr>
            <a:lstStyle/>
            <a:p>
              <a:pPr algn="ctr"/>
              <a:r>
                <a:rPr lang="en-US" altLang="ja-JP" sz="2000" dirty="0">
                  <a:solidFill>
                    <a:srgbClr val="000000"/>
                  </a:solidFill>
                  <a:ea typeface="ＭＳ Ｐゴシック" pitchFamily="50" charset="-128"/>
                </a:rPr>
                <a:t>=</a:t>
              </a:r>
            </a:p>
          </p:txBody>
        </p:sp>
      </p:grpSp>
      <p:sp>
        <p:nvSpPr>
          <p:cNvPr id="4" name="正方形/長方形 3"/>
          <p:cNvSpPr/>
          <p:nvPr/>
        </p:nvSpPr>
        <p:spPr>
          <a:xfrm>
            <a:off x="4793978" y="1055559"/>
            <a:ext cx="2688557" cy="369332"/>
          </a:xfrm>
          <a:prstGeom prst="rect">
            <a:avLst/>
          </a:prstGeom>
        </p:spPr>
        <p:txBody>
          <a:bodyPr wrap="none">
            <a:spAutoFit/>
          </a:bodyPr>
          <a:lstStyle/>
          <a:p>
            <a:r>
              <a:rPr lang="ja-JP" altLang="en-US" sz="1800" dirty="0" smtClean="0">
                <a:solidFill>
                  <a:srgbClr val="FF0000"/>
                </a:solidFill>
                <a:latin typeface="Times New Roman" pitchFamily="18" charset="0"/>
                <a:ea typeface="ＭＳ Ｐゴシック" charset="-128"/>
              </a:rPr>
              <a:t>バルクに対する</a:t>
            </a:r>
            <a:r>
              <a:rPr lang="en-US" altLang="ja-JP" sz="1800" dirty="0" smtClean="0">
                <a:solidFill>
                  <a:srgbClr val="FF0000"/>
                </a:solidFill>
                <a:latin typeface="Times New Roman" pitchFamily="18" charset="0"/>
                <a:ea typeface="ＭＳ Ｐゴシック" charset="-128"/>
              </a:rPr>
              <a:t>OBM</a:t>
            </a:r>
            <a:r>
              <a:rPr lang="ja-JP" altLang="en-US" sz="1800" dirty="0">
                <a:solidFill>
                  <a:srgbClr val="FF0000"/>
                </a:solidFill>
                <a:latin typeface="Times New Roman" pitchFamily="18" charset="0"/>
                <a:ea typeface="ＭＳ Ｐゴシック" charset="-128"/>
              </a:rPr>
              <a:t>公式</a:t>
            </a:r>
            <a:endParaRPr lang="en-US" altLang="ja-JP" sz="1800" dirty="0">
              <a:solidFill>
                <a:srgbClr val="FF0000"/>
              </a:solidFill>
              <a:latin typeface="Times New Roman" pitchFamily="18" charset="0"/>
              <a:ea typeface="ＭＳ Ｐゴシック" charset="-128"/>
            </a:endParaRPr>
          </a:p>
        </p:txBody>
      </p:sp>
      <p:graphicFrame>
        <p:nvGraphicFramePr>
          <p:cNvPr id="6" name="オブジェクト 5"/>
          <p:cNvGraphicFramePr>
            <a:graphicFrameLocks noChangeAspect="1"/>
          </p:cNvGraphicFramePr>
          <p:nvPr>
            <p:extLst/>
          </p:nvPr>
        </p:nvGraphicFramePr>
        <p:xfrm>
          <a:off x="5789814" y="2227054"/>
          <a:ext cx="3169728" cy="365760"/>
        </p:xfrm>
        <a:graphic>
          <a:graphicData uri="http://schemas.openxmlformats.org/presentationml/2006/ole">
            <mc:AlternateContent xmlns:mc="http://schemas.openxmlformats.org/markup-compatibility/2006">
              <mc:Choice xmlns:v="urn:schemas-microsoft-com:vml" Requires="v">
                <p:oleObj spid="_x0000_s43216" name="数式" r:id="rId13" imgW="1981080" imgH="228600" progId="Equation.3">
                  <p:embed/>
                </p:oleObj>
              </mc:Choice>
              <mc:Fallback>
                <p:oleObj name="数式" r:id="rId13" imgW="1981080" imgH="228600" progId="Equation.3">
                  <p:embed/>
                  <p:pic>
                    <p:nvPicPr>
                      <p:cNvPr id="0" name=""/>
                      <p:cNvPicPr>
                        <a:picLocks noChangeAspect="1" noChangeArrowheads="1"/>
                      </p:cNvPicPr>
                      <p:nvPr/>
                    </p:nvPicPr>
                    <p:blipFill>
                      <a:blip r:embed="rId5"/>
                      <a:srcRect/>
                      <a:stretch>
                        <a:fillRect/>
                      </a:stretch>
                    </p:blipFill>
                    <p:spPr bwMode="auto">
                      <a:xfrm>
                        <a:off x="5789814" y="2227054"/>
                        <a:ext cx="3169728" cy="365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7" name="正方形/長方形 86"/>
          <p:cNvSpPr/>
          <p:nvPr/>
        </p:nvSpPr>
        <p:spPr>
          <a:xfrm>
            <a:off x="5054415" y="2212718"/>
            <a:ext cx="761747" cy="369332"/>
          </a:xfrm>
          <a:prstGeom prst="rect">
            <a:avLst/>
          </a:prstGeom>
        </p:spPr>
        <p:txBody>
          <a:bodyPr wrap="none">
            <a:spAutoFit/>
          </a:bodyPr>
          <a:lstStyle/>
          <a:p>
            <a:r>
              <a:rPr lang="ja-JP" altLang="en-US" sz="1800" dirty="0" smtClean="0">
                <a:solidFill>
                  <a:srgbClr val="000000"/>
                </a:solidFill>
                <a:latin typeface="Times New Roman" pitchFamily="18" charset="0"/>
                <a:ea typeface="ＭＳ Ｐゴシック" charset="-128"/>
              </a:rPr>
              <a:t>ここで</a:t>
            </a:r>
            <a:endParaRPr lang="en-US" altLang="ja-JP" sz="1800" dirty="0">
              <a:solidFill>
                <a:srgbClr val="000000"/>
              </a:solidFill>
              <a:latin typeface="Times New Roman" pitchFamily="18" charset="0"/>
              <a:ea typeface="ＭＳ Ｐゴシック" charset="-128"/>
            </a:endParaRPr>
          </a:p>
        </p:txBody>
      </p:sp>
      <p:graphicFrame>
        <p:nvGraphicFramePr>
          <p:cNvPr id="8" name="オブジェクト 7"/>
          <p:cNvGraphicFramePr>
            <a:graphicFrameLocks noChangeAspect="1"/>
          </p:cNvGraphicFramePr>
          <p:nvPr>
            <p:extLst/>
          </p:nvPr>
        </p:nvGraphicFramePr>
        <p:xfrm>
          <a:off x="1029979" y="3188407"/>
          <a:ext cx="710784" cy="365760"/>
        </p:xfrm>
        <a:graphic>
          <a:graphicData uri="http://schemas.openxmlformats.org/presentationml/2006/ole">
            <mc:AlternateContent xmlns:mc="http://schemas.openxmlformats.org/markup-compatibility/2006">
              <mc:Choice xmlns:v="urn:schemas-microsoft-com:vml" Requires="v">
                <p:oleObj spid="_x0000_s43217" name="数式" r:id="rId14" imgW="444240" imgH="228600" progId="Equation.3">
                  <p:embed/>
                </p:oleObj>
              </mc:Choice>
              <mc:Fallback>
                <p:oleObj name="数式" r:id="rId14" imgW="444240" imgH="228600" progId="Equation.3">
                  <p:embed/>
                  <p:pic>
                    <p:nvPicPr>
                      <p:cNvPr id="0" name=""/>
                      <p:cNvPicPr>
                        <a:picLocks noChangeAspect="1" noChangeArrowheads="1"/>
                      </p:cNvPicPr>
                      <p:nvPr/>
                    </p:nvPicPr>
                    <p:blipFill>
                      <a:blip r:embed="rId5"/>
                      <a:srcRect/>
                      <a:stretch>
                        <a:fillRect/>
                      </a:stretch>
                    </p:blipFill>
                    <p:spPr bwMode="auto">
                      <a:xfrm>
                        <a:off x="1029979" y="3188407"/>
                        <a:ext cx="710784" cy="365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オブジェクト 8"/>
          <p:cNvGraphicFramePr>
            <a:graphicFrameLocks noChangeAspect="1"/>
          </p:cNvGraphicFramePr>
          <p:nvPr>
            <p:extLst/>
          </p:nvPr>
        </p:nvGraphicFramePr>
        <p:xfrm>
          <a:off x="4905592" y="1390213"/>
          <a:ext cx="3616704" cy="771840"/>
        </p:xfrm>
        <a:graphic>
          <a:graphicData uri="http://schemas.openxmlformats.org/presentationml/2006/ole">
            <mc:AlternateContent xmlns:mc="http://schemas.openxmlformats.org/markup-compatibility/2006">
              <mc:Choice xmlns:v="urn:schemas-microsoft-com:vml" Requires="v">
                <p:oleObj spid="_x0000_s43218" name="数式" r:id="rId15" imgW="2260440" imgH="482400" progId="Equation.3">
                  <p:embed/>
                </p:oleObj>
              </mc:Choice>
              <mc:Fallback>
                <p:oleObj name="数式" r:id="rId15" imgW="2260440" imgH="482400" progId="Equation.3">
                  <p:embed/>
                  <p:pic>
                    <p:nvPicPr>
                      <p:cNvPr id="0" name=""/>
                      <p:cNvPicPr>
                        <a:picLocks noChangeAspect="1" noChangeArrowheads="1"/>
                      </p:cNvPicPr>
                      <p:nvPr/>
                    </p:nvPicPr>
                    <p:blipFill>
                      <a:blip r:embed="rId5"/>
                      <a:srcRect/>
                      <a:stretch>
                        <a:fillRect/>
                      </a:stretch>
                    </p:blipFill>
                    <p:spPr bwMode="auto">
                      <a:xfrm>
                        <a:off x="4905592" y="1390213"/>
                        <a:ext cx="3616704" cy="771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0" name="Rectangle 16"/>
          <p:cNvSpPr>
            <a:spLocks noChangeArrowheads="1"/>
          </p:cNvSpPr>
          <p:nvPr/>
        </p:nvSpPr>
        <p:spPr bwMode="auto">
          <a:xfrm>
            <a:off x="3116600" y="3581885"/>
            <a:ext cx="254000" cy="260350"/>
          </a:xfrm>
          <a:prstGeom prst="rect">
            <a:avLst/>
          </a:prstGeom>
          <a:noFill/>
          <a:ln w="9525">
            <a:noFill/>
            <a:miter lim="800000"/>
            <a:headEnd/>
            <a:tailEnd/>
          </a:ln>
          <a:effectLst/>
        </p:spPr>
        <p:txBody>
          <a:bodyPr wrap="none">
            <a:spAutoFit/>
          </a:bodyPr>
          <a:lstStyle/>
          <a:p>
            <a:pPr algn="ctr"/>
            <a:r>
              <a:rPr lang="en-US" altLang="ja-JP" sz="1600" baseline="30000">
                <a:solidFill>
                  <a:srgbClr val="000000"/>
                </a:solidFill>
                <a:latin typeface="Times New Roman" pitchFamily="18" charset="0"/>
                <a:ea typeface="ＭＳ Ｐゴシック" pitchFamily="50" charset="-128"/>
              </a:rPr>
              <a:t>†</a:t>
            </a:r>
          </a:p>
        </p:txBody>
      </p:sp>
      <p:sp>
        <p:nvSpPr>
          <p:cNvPr id="74" name="Rectangle 16"/>
          <p:cNvSpPr>
            <a:spLocks noChangeArrowheads="1"/>
          </p:cNvSpPr>
          <p:nvPr/>
        </p:nvSpPr>
        <p:spPr bwMode="auto">
          <a:xfrm>
            <a:off x="3109183" y="4019374"/>
            <a:ext cx="254000" cy="260350"/>
          </a:xfrm>
          <a:prstGeom prst="rect">
            <a:avLst/>
          </a:prstGeom>
          <a:noFill/>
          <a:ln w="9525">
            <a:noFill/>
            <a:miter lim="800000"/>
            <a:headEnd/>
            <a:tailEnd/>
          </a:ln>
          <a:effectLst/>
        </p:spPr>
        <p:txBody>
          <a:bodyPr wrap="none">
            <a:spAutoFit/>
          </a:bodyPr>
          <a:lstStyle/>
          <a:p>
            <a:pPr algn="ctr"/>
            <a:r>
              <a:rPr lang="en-US" altLang="ja-JP" sz="1600" baseline="30000">
                <a:solidFill>
                  <a:srgbClr val="000000"/>
                </a:solidFill>
                <a:latin typeface="Times New Roman" pitchFamily="18" charset="0"/>
                <a:ea typeface="ＭＳ Ｐゴシック" pitchFamily="50" charset="-128"/>
              </a:rPr>
              <a:t>†</a:t>
            </a:r>
          </a:p>
        </p:txBody>
      </p:sp>
      <p:sp>
        <p:nvSpPr>
          <p:cNvPr id="90" name="Rectangle 16"/>
          <p:cNvSpPr>
            <a:spLocks noChangeArrowheads="1"/>
          </p:cNvSpPr>
          <p:nvPr/>
        </p:nvSpPr>
        <p:spPr bwMode="auto">
          <a:xfrm>
            <a:off x="3017815" y="4774942"/>
            <a:ext cx="254000" cy="260350"/>
          </a:xfrm>
          <a:prstGeom prst="rect">
            <a:avLst/>
          </a:prstGeom>
          <a:noFill/>
          <a:ln w="9525">
            <a:noFill/>
            <a:miter lim="800000"/>
            <a:headEnd/>
            <a:tailEnd/>
          </a:ln>
          <a:effectLst/>
        </p:spPr>
        <p:txBody>
          <a:bodyPr wrap="none">
            <a:spAutoFit/>
          </a:bodyPr>
          <a:lstStyle/>
          <a:p>
            <a:pPr algn="ctr"/>
            <a:r>
              <a:rPr lang="en-US" altLang="ja-JP" sz="1600" baseline="30000">
                <a:solidFill>
                  <a:srgbClr val="000000"/>
                </a:solidFill>
                <a:latin typeface="Times New Roman" pitchFamily="18" charset="0"/>
                <a:ea typeface="ＭＳ Ｐゴシック" pitchFamily="50" charset="-128"/>
              </a:rPr>
              <a:t>†</a:t>
            </a:r>
          </a:p>
        </p:txBody>
      </p:sp>
      <p:sp>
        <p:nvSpPr>
          <p:cNvPr id="91" name="Rectangle 16"/>
          <p:cNvSpPr>
            <a:spLocks noChangeArrowheads="1"/>
          </p:cNvSpPr>
          <p:nvPr/>
        </p:nvSpPr>
        <p:spPr bwMode="auto">
          <a:xfrm>
            <a:off x="4858783" y="4760591"/>
            <a:ext cx="254000" cy="260350"/>
          </a:xfrm>
          <a:prstGeom prst="rect">
            <a:avLst/>
          </a:prstGeom>
          <a:noFill/>
          <a:ln w="9525">
            <a:noFill/>
            <a:miter lim="800000"/>
            <a:headEnd/>
            <a:tailEnd/>
          </a:ln>
          <a:effectLst/>
        </p:spPr>
        <p:txBody>
          <a:bodyPr wrap="none">
            <a:spAutoFit/>
          </a:bodyPr>
          <a:lstStyle/>
          <a:p>
            <a:pPr algn="ctr"/>
            <a:r>
              <a:rPr lang="en-US" altLang="ja-JP" sz="1600" baseline="30000">
                <a:solidFill>
                  <a:srgbClr val="000000"/>
                </a:solidFill>
                <a:latin typeface="Times New Roman" pitchFamily="18" charset="0"/>
                <a:ea typeface="ＭＳ Ｐゴシック" pitchFamily="50" charset="-128"/>
              </a:rPr>
              <a:t>†</a:t>
            </a:r>
          </a:p>
        </p:txBody>
      </p:sp>
      <p:grpSp>
        <p:nvGrpSpPr>
          <p:cNvPr id="95" name="グループ化 94"/>
          <p:cNvGrpSpPr/>
          <p:nvPr/>
        </p:nvGrpSpPr>
        <p:grpSpPr>
          <a:xfrm>
            <a:off x="5917263" y="5028352"/>
            <a:ext cx="2068863" cy="530068"/>
            <a:chOff x="-2975405" y="3099746"/>
            <a:chExt cx="2068863" cy="530068"/>
          </a:xfrm>
        </p:grpSpPr>
        <p:sp>
          <p:nvSpPr>
            <p:cNvPr id="96" name="Text Box 22"/>
            <p:cNvSpPr txBox="1">
              <a:spLocks noChangeArrowheads="1"/>
            </p:cNvSpPr>
            <p:nvPr/>
          </p:nvSpPr>
          <p:spPr bwMode="auto">
            <a:xfrm>
              <a:off x="-1752680" y="3168009"/>
              <a:ext cx="846138" cy="400050"/>
            </a:xfrm>
            <a:prstGeom prst="rect">
              <a:avLst/>
            </a:prstGeom>
            <a:noFill/>
            <a:ln w="9525">
              <a:noFill/>
              <a:miter lim="800000"/>
              <a:headEnd/>
              <a:tailEnd/>
            </a:ln>
            <a:effectLst/>
          </p:spPr>
          <p:txBody>
            <a:bodyPr wrap="none">
              <a:spAutoFit/>
            </a:bodyPr>
            <a:lstStyle/>
            <a:p>
              <a:pPr algn="ctr"/>
              <a:r>
                <a:rPr lang="en-US" altLang="ja-JP" sz="2000" i="1" dirty="0" smtClean="0">
                  <a:solidFill>
                    <a:srgbClr val="FF0000"/>
                  </a:solidFill>
                  <a:latin typeface="Times New Roman" pitchFamily="18" charset="0"/>
                  <a:ea typeface="ＭＳ Ｐゴシック" pitchFamily="50" charset="-128"/>
                  <a:cs typeface="Times New Roman" pitchFamily="18" charset="0"/>
                </a:rPr>
                <a:t>R</a:t>
              </a:r>
              <a:r>
                <a:rPr lang="en-US" altLang="ja-JP" sz="2000" i="1" baseline="30000" dirty="0" smtClean="0">
                  <a:solidFill>
                    <a:srgbClr val="FF0000"/>
                  </a:solidFill>
                  <a:latin typeface="Times New Roman" pitchFamily="18" charset="0"/>
                  <a:ea typeface="ＭＳ Ｐゴシック" pitchFamily="50" charset="-128"/>
                  <a:cs typeface="Times New Roman" pitchFamily="18" charset="0"/>
                </a:rPr>
                <a:t> </a:t>
              </a:r>
              <a:r>
                <a:rPr lang="en-US" altLang="ja-JP" sz="2000" dirty="0" smtClean="0">
                  <a:solidFill>
                    <a:srgbClr val="FF0000"/>
                  </a:solidFill>
                  <a:latin typeface="Times New Roman" pitchFamily="18" charset="0"/>
                  <a:ea typeface="ＭＳ Ｐゴシック" pitchFamily="50" charset="-128"/>
                  <a:cs typeface="Times New Roman" pitchFamily="18" charset="0"/>
                </a:rPr>
                <a:t>(</a:t>
              </a:r>
              <a:r>
                <a:rPr lang="en-US" altLang="ja-JP" sz="2000" i="1" dirty="0" smtClean="0">
                  <a:solidFill>
                    <a:srgbClr val="FF0000"/>
                  </a:solidFill>
                  <a:latin typeface="Times New Roman" pitchFamily="18" charset="0"/>
                  <a:ea typeface="ＭＳ Ｐゴシック" pitchFamily="50" charset="-128"/>
                  <a:cs typeface="Times New Roman" pitchFamily="18" charset="0"/>
                </a:rPr>
                <a:t>z</a:t>
              </a:r>
              <a:r>
                <a:rPr lang="en-US" altLang="ja-JP" sz="2000" dirty="0" smtClean="0">
                  <a:solidFill>
                    <a:srgbClr val="FF0000"/>
                  </a:solidFill>
                  <a:latin typeface="Times New Roman" pitchFamily="18" charset="0"/>
                  <a:ea typeface="ＭＳ Ｐゴシック" pitchFamily="50" charset="-128"/>
                  <a:cs typeface="Times New Roman" pitchFamily="18" charset="0"/>
                </a:rPr>
                <a:t>   </a:t>
              </a:r>
              <a:r>
                <a:rPr lang="en-US" altLang="ja-JP" sz="2000" dirty="0">
                  <a:solidFill>
                    <a:srgbClr val="FF0000"/>
                  </a:solidFill>
                  <a:latin typeface="Times New Roman" pitchFamily="18" charset="0"/>
                  <a:ea typeface="ＭＳ Ｐゴシック" pitchFamily="50" charset="-128"/>
                  <a:cs typeface="Times New Roman" pitchFamily="18" charset="0"/>
                </a:rPr>
                <a:t>)</a:t>
              </a:r>
            </a:p>
          </p:txBody>
        </p:sp>
        <p:sp>
          <p:nvSpPr>
            <p:cNvPr id="97" name="Text Box 23"/>
            <p:cNvSpPr txBox="1">
              <a:spLocks noChangeArrowheads="1"/>
            </p:cNvSpPr>
            <p:nvPr/>
          </p:nvSpPr>
          <p:spPr bwMode="auto">
            <a:xfrm>
              <a:off x="-1357392" y="3099746"/>
              <a:ext cx="341313" cy="523875"/>
            </a:xfrm>
            <a:prstGeom prst="rect">
              <a:avLst/>
            </a:prstGeom>
            <a:noFill/>
            <a:ln w="9525">
              <a:noFill/>
              <a:miter lim="800000"/>
              <a:headEnd/>
              <a:tailEnd/>
            </a:ln>
            <a:effectLst/>
          </p:spPr>
          <p:txBody>
            <a:bodyPr>
              <a:spAutoFit/>
            </a:bodyPr>
            <a:lstStyle/>
            <a:p>
              <a:pPr algn="ctr"/>
              <a:r>
                <a:rPr lang="en-US" altLang="ja-JP" sz="1400" i="1" dirty="0">
                  <a:solidFill>
                    <a:srgbClr val="FF0000"/>
                  </a:solidFill>
                  <a:latin typeface="Times New Roman" pitchFamily="18" charset="0"/>
                  <a:ea typeface="ＭＳ Ｐゴシック" pitchFamily="50" charset="-128"/>
                  <a:cs typeface="Times New Roman" pitchFamily="18" charset="0"/>
                </a:rPr>
                <a:t>M</a:t>
              </a:r>
            </a:p>
            <a:p>
              <a:pPr algn="ctr"/>
              <a:r>
                <a:rPr lang="en-US" altLang="ja-JP" sz="1400" i="1" dirty="0">
                  <a:solidFill>
                    <a:srgbClr val="FF0000"/>
                  </a:solidFill>
                  <a:latin typeface="Times New Roman" pitchFamily="18" charset="0"/>
                  <a:ea typeface="ＭＳ Ｐゴシック" pitchFamily="50" charset="-128"/>
                  <a:cs typeface="Times New Roman" pitchFamily="18" charset="0"/>
                </a:rPr>
                <a:t>1</a:t>
              </a:r>
            </a:p>
          </p:txBody>
        </p:sp>
        <p:sp>
          <p:nvSpPr>
            <p:cNvPr id="98" name="Text Box 26"/>
            <p:cNvSpPr txBox="1">
              <a:spLocks noChangeArrowheads="1"/>
            </p:cNvSpPr>
            <p:nvPr/>
          </p:nvSpPr>
          <p:spPr bwMode="auto">
            <a:xfrm>
              <a:off x="-2655760" y="3106254"/>
              <a:ext cx="623704" cy="523560"/>
            </a:xfrm>
            <a:prstGeom prst="rect">
              <a:avLst/>
            </a:prstGeom>
            <a:noFill/>
            <a:ln w="9525">
              <a:noFill/>
              <a:miter lim="800000"/>
              <a:headEnd/>
              <a:tailEnd/>
            </a:ln>
            <a:effectLst/>
          </p:spPr>
          <p:txBody>
            <a:bodyPr>
              <a:spAutoFit/>
            </a:bodyPr>
            <a:lstStyle/>
            <a:p>
              <a:pPr algn="ctr"/>
              <a:r>
                <a:rPr lang="en-US" altLang="ja-JP" sz="1400" i="1" dirty="0">
                  <a:solidFill>
                    <a:srgbClr val="0066FF"/>
                  </a:solidFill>
                  <a:latin typeface="Times New Roman" pitchFamily="18" charset="0"/>
                  <a:ea typeface="ＭＳ Ｐゴシック" pitchFamily="50" charset="-128"/>
                  <a:cs typeface="Times New Roman" pitchFamily="18" charset="0"/>
                </a:rPr>
                <a:t>M+1</a:t>
              </a:r>
            </a:p>
            <a:p>
              <a:pPr algn="ctr"/>
              <a:r>
                <a:rPr lang="en-US" altLang="ja-JP" sz="1400" i="1" dirty="0">
                  <a:solidFill>
                    <a:srgbClr val="0066FF"/>
                  </a:solidFill>
                  <a:latin typeface="Times New Roman" pitchFamily="18" charset="0"/>
                  <a:ea typeface="ＭＳ Ｐゴシック" pitchFamily="50" charset="-128"/>
                  <a:cs typeface="Times New Roman" pitchFamily="18" charset="0"/>
                </a:rPr>
                <a:t>1</a:t>
              </a:r>
            </a:p>
          </p:txBody>
        </p:sp>
        <p:sp>
          <p:nvSpPr>
            <p:cNvPr id="99" name="Text Box 27"/>
            <p:cNvSpPr txBox="1">
              <a:spLocks noChangeArrowheads="1"/>
            </p:cNvSpPr>
            <p:nvPr/>
          </p:nvSpPr>
          <p:spPr bwMode="auto">
            <a:xfrm>
              <a:off x="-2975405" y="3171854"/>
              <a:ext cx="995786" cy="400110"/>
            </a:xfrm>
            <a:prstGeom prst="rect">
              <a:avLst/>
            </a:prstGeom>
            <a:noFill/>
            <a:ln w="9525">
              <a:noFill/>
              <a:miter lim="800000"/>
              <a:headEnd/>
              <a:tailEnd/>
            </a:ln>
            <a:effectLst/>
          </p:spPr>
          <p:txBody>
            <a:bodyPr wrap="none">
              <a:spAutoFit/>
            </a:bodyPr>
            <a:lstStyle/>
            <a:p>
              <a:pPr algn="ctr"/>
              <a:r>
                <a:rPr lang="en-US" altLang="ja-JP" sz="2000" i="1" dirty="0" smtClean="0">
                  <a:solidFill>
                    <a:srgbClr val="0066FF"/>
                  </a:solidFill>
                  <a:latin typeface="Times New Roman" pitchFamily="18" charset="0"/>
                  <a:ea typeface="ＭＳ Ｐゴシック" pitchFamily="50" charset="-128"/>
                  <a:cs typeface="Times New Roman" pitchFamily="18" charset="0"/>
                </a:rPr>
                <a:t>R</a:t>
              </a:r>
              <a:r>
                <a:rPr lang="en-US" altLang="ja-JP" sz="2000" dirty="0" smtClean="0">
                  <a:solidFill>
                    <a:srgbClr val="0066FF"/>
                  </a:solidFill>
                  <a:latin typeface="Times New Roman" pitchFamily="18" charset="0"/>
                  <a:ea typeface="ＭＳ Ｐゴシック" pitchFamily="50" charset="-128"/>
                  <a:cs typeface="Times New Roman" pitchFamily="18" charset="0"/>
                </a:rPr>
                <a:t>(</a:t>
              </a:r>
              <a:r>
                <a:rPr lang="en-US" altLang="ja-JP" sz="2000" i="1" dirty="0" smtClean="0">
                  <a:solidFill>
                    <a:srgbClr val="0066FF"/>
                  </a:solidFill>
                  <a:latin typeface="Times New Roman" pitchFamily="18" charset="0"/>
                  <a:ea typeface="ＭＳ Ｐゴシック" pitchFamily="50" charset="-128"/>
                  <a:cs typeface="Times New Roman" pitchFamily="18" charset="0"/>
                </a:rPr>
                <a:t>z  </a:t>
              </a:r>
              <a:r>
                <a:rPr lang="en-US" altLang="ja-JP" sz="2000" dirty="0" smtClean="0">
                  <a:solidFill>
                    <a:srgbClr val="0066FF"/>
                  </a:solidFill>
                  <a:latin typeface="Times New Roman" pitchFamily="18" charset="0"/>
                  <a:ea typeface="ＭＳ Ｐゴシック" pitchFamily="50" charset="-128"/>
                  <a:cs typeface="Times New Roman" pitchFamily="18" charset="0"/>
                </a:rPr>
                <a:t>    </a:t>
              </a:r>
              <a:r>
                <a:rPr lang="en-US" altLang="ja-JP" sz="2000" dirty="0">
                  <a:solidFill>
                    <a:srgbClr val="0066FF"/>
                  </a:solidFill>
                  <a:latin typeface="Times New Roman" pitchFamily="18" charset="0"/>
                  <a:ea typeface="ＭＳ Ｐゴシック" pitchFamily="50" charset="-128"/>
                  <a:cs typeface="Times New Roman" pitchFamily="18" charset="0"/>
                </a:rPr>
                <a:t>)</a:t>
              </a:r>
            </a:p>
          </p:txBody>
        </p:sp>
        <p:sp>
          <p:nvSpPr>
            <p:cNvPr id="100" name="Text Box 28"/>
            <p:cNvSpPr txBox="1">
              <a:spLocks noChangeArrowheads="1"/>
            </p:cNvSpPr>
            <p:nvPr/>
          </p:nvSpPr>
          <p:spPr bwMode="auto">
            <a:xfrm>
              <a:off x="-2034317" y="3180709"/>
              <a:ext cx="327025" cy="396875"/>
            </a:xfrm>
            <a:prstGeom prst="rect">
              <a:avLst/>
            </a:prstGeom>
            <a:noFill/>
            <a:ln w="9525">
              <a:noFill/>
              <a:miter lim="800000"/>
              <a:headEnd/>
              <a:tailEnd/>
            </a:ln>
            <a:effectLst/>
          </p:spPr>
          <p:txBody>
            <a:bodyPr wrap="none">
              <a:spAutoFit/>
            </a:bodyPr>
            <a:lstStyle/>
            <a:p>
              <a:pPr algn="ctr"/>
              <a:r>
                <a:rPr lang="en-US" altLang="ja-JP" sz="2000" dirty="0">
                  <a:solidFill>
                    <a:srgbClr val="000000"/>
                  </a:solidFill>
                  <a:ea typeface="ＭＳ Ｐゴシック" pitchFamily="50" charset="-128"/>
                </a:rPr>
                <a:t>=</a:t>
              </a:r>
            </a:p>
          </p:txBody>
        </p:sp>
      </p:grpSp>
      <p:sp>
        <p:nvSpPr>
          <p:cNvPr id="68" name="正方形/長方形 67"/>
          <p:cNvSpPr/>
          <p:nvPr/>
        </p:nvSpPr>
        <p:spPr>
          <a:xfrm>
            <a:off x="1353724" y="6214969"/>
            <a:ext cx="6918226" cy="400110"/>
          </a:xfrm>
          <a:prstGeom prst="rect">
            <a:avLst/>
          </a:prstGeom>
        </p:spPr>
        <p:txBody>
          <a:bodyPr wrap="square">
            <a:spAutoFit/>
          </a:bodyPr>
          <a:lstStyle/>
          <a:p>
            <a:pPr>
              <a:spcBef>
                <a:spcPct val="20000"/>
              </a:spcBef>
              <a:buClr>
                <a:srgbClr val="CCCCFF"/>
              </a:buClr>
              <a:buSzPct val="110000"/>
            </a:pPr>
            <a:r>
              <a:rPr lang="en-US" altLang="ja-JP" sz="2000" i="1" dirty="0" err="1" smtClean="0">
                <a:solidFill>
                  <a:srgbClr val="FF0000"/>
                </a:solidFill>
                <a:latin typeface="Times New Roman" pitchFamily="18" charset="0"/>
                <a:ea typeface="ＭＳ Ｐゴシック" pitchFamily="50" charset="-128"/>
                <a:cs typeface="Times New Roman" pitchFamily="18" charset="0"/>
              </a:rPr>
              <a:t>Nx</a:t>
            </a:r>
            <a:r>
              <a:rPr lang="en-US" altLang="ja-JP" sz="2000" dirty="0" err="1" smtClean="0">
                <a:solidFill>
                  <a:srgbClr val="FF0000"/>
                </a:solidFill>
                <a:latin typeface="Times New Roman" pitchFamily="18" charset="0"/>
                <a:ea typeface="ＭＳ Ｐゴシック" pitchFamily="50" charset="-128"/>
                <a:cs typeface="Times New Roman" pitchFamily="18" charset="0"/>
              </a:rPr>
              <a:t>×</a:t>
            </a:r>
            <a:r>
              <a:rPr lang="en-US" altLang="ja-JP" sz="2000" i="1" dirty="0" err="1" smtClean="0">
                <a:solidFill>
                  <a:srgbClr val="FF0000"/>
                </a:solidFill>
                <a:latin typeface="Times New Roman" pitchFamily="18" charset="0"/>
                <a:ea typeface="ＭＳ Ｐゴシック" pitchFamily="50" charset="-128"/>
                <a:cs typeface="Times New Roman" pitchFamily="18" charset="0"/>
              </a:rPr>
              <a:t>Ny</a:t>
            </a:r>
            <a:r>
              <a:rPr lang="en-US" altLang="ja-JP" sz="2000" dirty="0" err="1" smtClean="0">
                <a:solidFill>
                  <a:srgbClr val="FF0000"/>
                </a:solidFill>
                <a:latin typeface="Times New Roman" pitchFamily="18" charset="0"/>
                <a:ea typeface="ＭＳ Ｐゴシック" pitchFamily="50" charset="-128"/>
                <a:cs typeface="Times New Roman" pitchFamily="18" charset="0"/>
              </a:rPr>
              <a:t>×</a:t>
            </a:r>
            <a:r>
              <a:rPr lang="en-US" altLang="ja-JP" sz="2000" i="1" dirty="0" err="1" smtClean="0">
                <a:solidFill>
                  <a:srgbClr val="FF0000"/>
                </a:solidFill>
                <a:latin typeface="Times New Roman" pitchFamily="18" charset="0"/>
                <a:ea typeface="ＭＳ Ｐゴシック" pitchFamily="50" charset="-128"/>
                <a:cs typeface="Times New Roman" pitchFamily="18" charset="0"/>
              </a:rPr>
              <a:t>m</a:t>
            </a:r>
            <a:r>
              <a:rPr lang="ja-JP" altLang="en-US" sz="2000" dirty="0" smtClean="0">
                <a:solidFill>
                  <a:srgbClr val="FF0000"/>
                </a:solidFill>
                <a:latin typeface="Arial"/>
                <a:ea typeface="ＭＳ Ｐゴシック" pitchFamily="50" charset="-128"/>
              </a:rPr>
              <a:t>次の行列計算が、</a:t>
            </a:r>
            <a:r>
              <a:rPr lang="en-US" altLang="ja-JP" sz="2000" i="1" dirty="0">
                <a:solidFill>
                  <a:srgbClr val="FF0000"/>
                </a:solidFill>
                <a:latin typeface="Times New Roman" pitchFamily="18" charset="0"/>
                <a:ea typeface="ＭＳ Ｐゴシック" pitchFamily="50" charset="-128"/>
                <a:cs typeface="Times New Roman" pitchFamily="18" charset="0"/>
              </a:rPr>
              <a:t> </a:t>
            </a:r>
            <a:r>
              <a:rPr lang="en-US" altLang="ja-JP" sz="2000" i="1" dirty="0" err="1" smtClean="0">
                <a:solidFill>
                  <a:srgbClr val="FF0000"/>
                </a:solidFill>
                <a:latin typeface="Times New Roman" pitchFamily="18" charset="0"/>
                <a:ea typeface="ＭＳ Ｐゴシック" pitchFamily="50" charset="-128"/>
                <a:cs typeface="Times New Roman" pitchFamily="18" charset="0"/>
              </a:rPr>
              <a:t>Nx</a:t>
            </a:r>
            <a:r>
              <a:rPr lang="en-US" altLang="ja-JP" sz="2000" dirty="0" err="1" smtClean="0">
                <a:solidFill>
                  <a:srgbClr val="FF0000"/>
                </a:solidFill>
                <a:latin typeface="Times New Roman" pitchFamily="18" charset="0"/>
                <a:ea typeface="ＭＳ Ｐゴシック" pitchFamily="50" charset="-128"/>
                <a:cs typeface="Times New Roman" pitchFamily="18" charset="0"/>
              </a:rPr>
              <a:t>×</a:t>
            </a:r>
            <a:r>
              <a:rPr lang="en-US" altLang="ja-JP" sz="2000" i="1" dirty="0" err="1" smtClean="0">
                <a:solidFill>
                  <a:srgbClr val="FF0000"/>
                </a:solidFill>
                <a:latin typeface="Times New Roman" pitchFamily="18" charset="0"/>
                <a:ea typeface="ＭＳ Ｐゴシック" pitchFamily="50" charset="-128"/>
                <a:cs typeface="Times New Roman" pitchFamily="18" charset="0"/>
              </a:rPr>
              <a:t>Ny</a:t>
            </a:r>
            <a:r>
              <a:rPr lang="ja-JP" altLang="en-US" sz="2000" dirty="0" smtClean="0">
                <a:solidFill>
                  <a:srgbClr val="FF0000"/>
                </a:solidFill>
                <a:latin typeface="Arial"/>
                <a:ea typeface="ＭＳ Ｐゴシック" pitchFamily="50" charset="-128"/>
              </a:rPr>
              <a:t>次の行列計算になった。</a:t>
            </a:r>
            <a:endParaRPr lang="en-US" altLang="ja-JP" sz="2000" dirty="0">
              <a:solidFill>
                <a:srgbClr val="FF0000"/>
              </a:solidFill>
              <a:ea typeface="ＭＳ Ｐゴシック" charset="-128"/>
              <a:cs typeface="Arial" pitchFamily="34" charset="0"/>
            </a:endParaRPr>
          </a:p>
        </p:txBody>
      </p:sp>
    </p:spTree>
    <p:extLst>
      <p:ext uri="{BB962C8B-B14F-4D97-AF65-F5344CB8AC3E}">
        <p14:creationId xmlns:p14="http://schemas.microsoft.com/office/powerpoint/2010/main" val="31014024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350"/>
            <a:ext cx="9144000" cy="533400"/>
          </a:xfrm>
        </p:spPr>
        <p:txBody>
          <a:bodyPr/>
          <a:lstStyle/>
          <a:p>
            <a:r>
              <a:rPr lang="ja-JP" altLang="en-US" dirty="0" smtClean="0"/>
              <a:t>まとめ</a:t>
            </a:r>
            <a:endParaRPr lang="ja-JP" altLang="en-US" dirty="0"/>
          </a:p>
        </p:txBody>
      </p:sp>
      <p:sp>
        <p:nvSpPr>
          <p:cNvPr id="37" name="正方形/長方形 36"/>
          <p:cNvSpPr/>
          <p:nvPr/>
        </p:nvSpPr>
        <p:spPr>
          <a:xfrm>
            <a:off x="0" y="582642"/>
            <a:ext cx="9144000" cy="4093428"/>
          </a:xfrm>
          <a:prstGeom prst="rect">
            <a:avLst/>
          </a:prstGeom>
        </p:spPr>
        <p:txBody>
          <a:bodyPr wrap="square">
            <a:spAutoFit/>
          </a:bodyPr>
          <a:lstStyle/>
          <a:p>
            <a:pPr algn="l"/>
            <a:r>
              <a:rPr lang="ja-JP" altLang="en-US" sz="2000" dirty="0" smtClean="0">
                <a:solidFill>
                  <a:schemeClr val="accent2">
                    <a:lumMod val="75000"/>
                  </a:schemeClr>
                </a:solidFill>
              </a:rPr>
              <a:t>第一原理輸送特性計算で、</a:t>
            </a:r>
            <a:r>
              <a:rPr lang="en-US" altLang="ja-JP" sz="2000" dirty="0" err="1" smtClean="0">
                <a:solidFill>
                  <a:schemeClr val="accent2">
                    <a:lumMod val="75000"/>
                  </a:schemeClr>
                </a:solidFill>
              </a:rPr>
              <a:t>Ge</a:t>
            </a:r>
            <a:r>
              <a:rPr lang="en-US" altLang="ja-JP" sz="2000" dirty="0" smtClean="0">
                <a:solidFill>
                  <a:schemeClr val="accent2">
                    <a:lumMod val="75000"/>
                  </a:schemeClr>
                </a:solidFill>
              </a:rPr>
              <a:t>(001)</a:t>
            </a:r>
            <a:r>
              <a:rPr lang="ja-JP" altLang="en-US" sz="2000" dirty="0" smtClean="0">
                <a:solidFill>
                  <a:schemeClr val="accent2">
                    <a:lumMod val="75000"/>
                  </a:schemeClr>
                </a:solidFill>
              </a:rPr>
              <a:t>表面欠陥の散乱ポテンシャルを計算した。</a:t>
            </a:r>
            <a:endParaRPr lang="en-US" altLang="ja-JP" sz="2000" dirty="0" smtClean="0">
              <a:solidFill>
                <a:schemeClr val="accent2">
                  <a:lumMod val="75000"/>
                </a:schemeClr>
              </a:solidFill>
            </a:endParaRPr>
          </a:p>
          <a:p>
            <a:pPr marL="342900" indent="-342900" algn="l">
              <a:buFont typeface="Wingdings" pitchFamily="2" charset="2"/>
              <a:buChar char="ü"/>
            </a:pPr>
            <a:r>
              <a:rPr lang="ja-JP" altLang="en-US" sz="2000" spc="50" dirty="0" smtClean="0"/>
              <a:t>局所状態密度の空間分布に現れる定在波の位相シフトは、</a:t>
            </a:r>
            <a:r>
              <a:rPr lang="en-US" altLang="ja-JP" sz="2000" spc="50" dirty="0" smtClean="0"/>
              <a:t>STS</a:t>
            </a:r>
            <a:r>
              <a:rPr lang="ja-JP" altLang="en-US" sz="2000" spc="50" dirty="0" smtClean="0"/>
              <a:t>の</a:t>
            </a:r>
            <a:r>
              <a:rPr lang="en-US" altLang="ja-JP" sz="2000" spc="50" dirty="0" err="1" smtClean="0"/>
              <a:t>dI</a:t>
            </a:r>
            <a:r>
              <a:rPr lang="en-US" altLang="ja-JP" sz="2000" spc="50" dirty="0" smtClean="0"/>
              <a:t>/</a:t>
            </a:r>
            <a:r>
              <a:rPr lang="en-US" altLang="ja-JP" sz="2000" spc="50" dirty="0" err="1" smtClean="0"/>
              <a:t>dV</a:t>
            </a:r>
            <a:r>
              <a:rPr lang="ja-JP" altLang="en-US" sz="2000" spc="50" dirty="0" smtClean="0"/>
              <a:t>の</a:t>
            </a:r>
            <a:r>
              <a:rPr lang="ja-JP" altLang="en-US" sz="2000" dirty="0" smtClean="0"/>
              <a:t>空間分布に見られる定在波の位相シフトと定性的に一致する。</a:t>
            </a:r>
            <a:endParaRPr lang="en-US" altLang="ja-JP" sz="2000" dirty="0" smtClean="0"/>
          </a:p>
          <a:p>
            <a:pPr marL="342900" indent="-342900">
              <a:buFont typeface="Wingdings" pitchFamily="2" charset="2"/>
              <a:buChar char="ü"/>
            </a:pPr>
            <a:r>
              <a:rPr lang="en-US" altLang="ja-JP" sz="2000" spc="-50" dirty="0" err="1"/>
              <a:t>SiU</a:t>
            </a:r>
            <a:r>
              <a:rPr lang="ja-JP" altLang="en-US" sz="2000" spc="-50" dirty="0"/>
              <a:t>と</a:t>
            </a:r>
            <a:r>
              <a:rPr lang="en-US" altLang="ja-JP" sz="2000" spc="-50" dirty="0" err="1"/>
              <a:t>SnL</a:t>
            </a:r>
            <a:r>
              <a:rPr lang="ja-JP" altLang="en-US" sz="2000" spc="-50" dirty="0"/>
              <a:t>ダイマーは土手型、</a:t>
            </a:r>
            <a:r>
              <a:rPr lang="en-US" altLang="ja-JP" sz="2000" spc="-50" dirty="0" err="1"/>
              <a:t>SiL</a:t>
            </a:r>
            <a:r>
              <a:rPr lang="ja-JP" altLang="en-US" sz="2000" spc="-50" dirty="0"/>
              <a:t>と</a:t>
            </a:r>
            <a:r>
              <a:rPr lang="en-US" altLang="ja-JP" sz="2000" spc="-50" dirty="0" err="1"/>
              <a:t>SnU</a:t>
            </a:r>
            <a:r>
              <a:rPr lang="ja-JP" altLang="en-US" sz="2000" spc="-50" dirty="0"/>
              <a:t>ダイマーは井戸型の散乱</a:t>
            </a:r>
            <a:r>
              <a:rPr lang="ja-JP" altLang="en-US" sz="2000" spc="-50" dirty="0" smtClean="0"/>
              <a:t>ポテンシャルを持つ。</a:t>
            </a:r>
            <a:endParaRPr lang="en-US" altLang="ja-JP" sz="2000" dirty="0" smtClean="0"/>
          </a:p>
          <a:p>
            <a:pPr marL="342900" indent="-342900">
              <a:buFont typeface="Wingdings" pitchFamily="2" charset="2"/>
              <a:buChar char="ü"/>
            </a:pPr>
            <a:r>
              <a:rPr lang="ja-JP" altLang="en-US" sz="2000" dirty="0" smtClean="0"/>
              <a:t>ダイマーの上側原子の電気陰性度が大きいとき、電子が上側原子に集まることにより、</a:t>
            </a:r>
            <a:r>
              <a:rPr lang="en-US" altLang="ja-JP" sz="2000" dirty="0">
                <a:latin typeface="Symbol" pitchFamily="18" charset="2"/>
              </a:rPr>
              <a:t> </a:t>
            </a:r>
            <a:r>
              <a:rPr lang="en-US" altLang="ja-JP" sz="2000" dirty="0" err="1" smtClean="0">
                <a:latin typeface="Symbol" pitchFamily="18" charset="2"/>
              </a:rPr>
              <a:t>e</a:t>
            </a:r>
            <a:r>
              <a:rPr lang="en-US" altLang="ja-JP" sz="2000" baseline="-25000" dirty="0" err="1" smtClean="0">
                <a:latin typeface="Symbol" pitchFamily="18" charset="2"/>
              </a:rPr>
              <a:t>p</a:t>
            </a:r>
            <a:r>
              <a:rPr lang="ja-JP" altLang="en-US" sz="2000" dirty="0" smtClean="0"/>
              <a:t>準位と</a:t>
            </a:r>
            <a:r>
              <a:rPr lang="en-US" altLang="ja-JP" sz="2000" dirty="0" err="1" smtClean="0">
                <a:latin typeface="Symbol" pitchFamily="18" charset="2"/>
              </a:rPr>
              <a:t>e</a:t>
            </a:r>
            <a:r>
              <a:rPr lang="en-US" altLang="ja-JP" sz="2000" baseline="-25000" dirty="0" err="1" smtClean="0">
                <a:latin typeface="Symbol" pitchFamily="18" charset="2"/>
              </a:rPr>
              <a:t>p</a:t>
            </a:r>
            <a:r>
              <a:rPr lang="en-US" altLang="ja-JP" sz="2000" baseline="-25000" dirty="0" smtClean="0"/>
              <a:t>*</a:t>
            </a:r>
            <a:r>
              <a:rPr lang="ja-JP" altLang="en-US" sz="2000" dirty="0"/>
              <a:t>準</a:t>
            </a:r>
            <a:r>
              <a:rPr lang="ja-JP" altLang="en-US" sz="2000" dirty="0" smtClean="0"/>
              <a:t>位の</a:t>
            </a:r>
            <a:r>
              <a:rPr lang="en-US" altLang="ja-JP" sz="2000" dirty="0" smtClean="0"/>
              <a:t>gap</a:t>
            </a:r>
            <a:r>
              <a:rPr lang="ja-JP" altLang="en-US" sz="2000" dirty="0" smtClean="0"/>
              <a:t>が開き、伝導帯電子にとって障壁となる。</a:t>
            </a:r>
            <a:r>
              <a:rPr lang="ja-JP" altLang="en-US" sz="2000" dirty="0"/>
              <a:t>一方</a:t>
            </a:r>
            <a:r>
              <a:rPr lang="ja-JP" altLang="en-US" sz="2000" dirty="0" smtClean="0"/>
              <a:t>、下側</a:t>
            </a:r>
            <a:r>
              <a:rPr lang="ja-JP" altLang="en-US" sz="2000" dirty="0"/>
              <a:t>原子の電気陰性度が大きい</a:t>
            </a:r>
            <a:r>
              <a:rPr lang="ja-JP" altLang="en-US" sz="2000" dirty="0" smtClean="0"/>
              <a:t>ときは、逆の振舞をする。</a:t>
            </a:r>
            <a:endParaRPr lang="en-US" altLang="ja-JP" sz="2000" dirty="0" smtClean="0"/>
          </a:p>
          <a:p>
            <a:pPr marL="342900" indent="-342900">
              <a:buFont typeface="Wingdings" pitchFamily="2" charset="2"/>
              <a:buChar char="ü"/>
            </a:pPr>
            <a:endParaRPr lang="en-US" altLang="ja-JP" sz="2000" dirty="0" smtClean="0"/>
          </a:p>
          <a:p>
            <a:endParaRPr lang="en-US" altLang="ja-JP" sz="2000" dirty="0"/>
          </a:p>
          <a:p>
            <a:r>
              <a:rPr lang="ja-JP" altLang="en-US" sz="2000" dirty="0" smtClean="0">
                <a:solidFill>
                  <a:schemeClr val="accent2">
                    <a:lumMod val="75000"/>
                  </a:schemeClr>
                </a:solidFill>
              </a:rPr>
              <a:t>自己エネルギーを効率的に計算する方法を開発した。</a:t>
            </a:r>
            <a:endParaRPr lang="en-US" altLang="ja-JP" sz="2000" dirty="0" smtClean="0">
              <a:solidFill>
                <a:schemeClr val="accent2">
                  <a:lumMod val="75000"/>
                </a:schemeClr>
              </a:solidFill>
            </a:endParaRPr>
          </a:p>
          <a:p>
            <a:pPr marL="342900" indent="-342900">
              <a:buFont typeface="Wingdings" pitchFamily="2" charset="2"/>
              <a:buChar char="ü"/>
            </a:pPr>
            <a:r>
              <a:rPr lang="en-US" altLang="ja-JP" sz="2000" i="1" spc="50" dirty="0" err="1" smtClean="0">
                <a:latin typeface="Times New Roman" panose="02020603050405020304" pitchFamily="18" charset="0"/>
                <a:cs typeface="Times New Roman" panose="02020603050405020304" pitchFamily="18" charset="0"/>
              </a:rPr>
              <a:t>Nx</a:t>
            </a:r>
            <a:r>
              <a:rPr lang="en-US" altLang="ja-JP" sz="2000" spc="50" dirty="0" err="1" smtClean="0">
                <a:latin typeface="Times New Roman" panose="02020603050405020304" pitchFamily="18" charset="0"/>
                <a:cs typeface="Times New Roman" panose="02020603050405020304" pitchFamily="18" charset="0"/>
              </a:rPr>
              <a:t>×</a:t>
            </a:r>
            <a:r>
              <a:rPr lang="en-US" altLang="ja-JP" sz="2000" i="1" spc="50" dirty="0" err="1" smtClean="0">
                <a:latin typeface="Times New Roman" panose="02020603050405020304" pitchFamily="18" charset="0"/>
                <a:cs typeface="Times New Roman" panose="02020603050405020304" pitchFamily="18" charset="0"/>
              </a:rPr>
              <a:t>Ny</a:t>
            </a:r>
            <a:r>
              <a:rPr lang="en-US" altLang="ja-JP" sz="2000" spc="50" dirty="0" err="1" smtClean="0">
                <a:latin typeface="Times New Roman" panose="02020603050405020304" pitchFamily="18" charset="0"/>
                <a:cs typeface="Times New Roman" panose="02020603050405020304" pitchFamily="18" charset="0"/>
              </a:rPr>
              <a:t>×</a:t>
            </a:r>
            <a:r>
              <a:rPr lang="en-US" altLang="ja-JP" sz="2000" i="1" spc="50" dirty="0" err="1" smtClean="0">
                <a:latin typeface="Times New Roman" panose="02020603050405020304" pitchFamily="18" charset="0"/>
                <a:cs typeface="Times New Roman" panose="02020603050405020304" pitchFamily="18" charset="0"/>
              </a:rPr>
              <a:t>m</a:t>
            </a:r>
            <a:r>
              <a:rPr lang="ja-JP" altLang="en-US" sz="2000" spc="50" dirty="0" smtClean="0"/>
              <a:t>次行列の逆行列計算を、</a:t>
            </a:r>
            <a:r>
              <a:rPr lang="en-US" altLang="ja-JP" sz="2000" i="1" spc="50" dirty="0" err="1" smtClean="0">
                <a:latin typeface="Times New Roman" panose="02020603050405020304" pitchFamily="18" charset="0"/>
                <a:cs typeface="Times New Roman" panose="02020603050405020304" pitchFamily="18" charset="0"/>
              </a:rPr>
              <a:t>Nx</a:t>
            </a:r>
            <a:r>
              <a:rPr lang="en-US" altLang="ja-JP" sz="2000" spc="50" dirty="0" err="1" smtClean="0">
                <a:latin typeface="Times New Roman" panose="02020603050405020304" pitchFamily="18" charset="0"/>
                <a:cs typeface="Times New Roman" panose="02020603050405020304" pitchFamily="18" charset="0"/>
              </a:rPr>
              <a:t>×</a:t>
            </a:r>
            <a:r>
              <a:rPr lang="en-US" altLang="ja-JP" sz="2000" i="1" spc="50" dirty="0" err="1" smtClean="0">
                <a:latin typeface="Times New Roman" panose="02020603050405020304" pitchFamily="18" charset="0"/>
                <a:cs typeface="Times New Roman" panose="02020603050405020304" pitchFamily="18" charset="0"/>
              </a:rPr>
              <a:t>Ny</a:t>
            </a:r>
            <a:r>
              <a:rPr lang="ja-JP" altLang="en-US" sz="2000" spc="50" dirty="0" smtClean="0"/>
              <a:t>次行列で逆行列計算まで計算コストを削減。</a:t>
            </a:r>
            <a:endParaRPr lang="en-US" altLang="ja-JP" sz="2000" spc="50" dirty="0"/>
          </a:p>
        </p:txBody>
      </p:sp>
      <p:sp>
        <p:nvSpPr>
          <p:cNvPr id="38" name="正方形/長方形 37"/>
          <p:cNvSpPr/>
          <p:nvPr/>
        </p:nvSpPr>
        <p:spPr>
          <a:xfrm>
            <a:off x="0" y="3034843"/>
            <a:ext cx="9144000" cy="400110"/>
          </a:xfrm>
          <a:prstGeom prst="rect">
            <a:avLst/>
          </a:prstGeom>
        </p:spPr>
        <p:txBody>
          <a:bodyPr wrap="square">
            <a:spAutoFit/>
          </a:bodyPr>
          <a:lstStyle/>
          <a:p>
            <a:pPr algn="ctr"/>
            <a:r>
              <a:rPr lang="en-US" altLang="ja-JP" sz="2000" dirty="0" smtClean="0">
                <a:solidFill>
                  <a:srgbClr val="FF0000"/>
                </a:solidFill>
              </a:rPr>
              <a:t>T. Ono</a:t>
            </a:r>
            <a:r>
              <a:rPr lang="da-DK" altLang="ja-JP" sz="2000" dirty="0" smtClean="0">
                <a:solidFill>
                  <a:srgbClr val="FF0000"/>
                </a:solidFill>
              </a:rPr>
              <a:t>, Phys. Rev. B 87 </a:t>
            </a:r>
            <a:r>
              <a:rPr lang="da-DK" altLang="ja-JP" sz="2000" dirty="0">
                <a:solidFill>
                  <a:srgbClr val="FF0000"/>
                </a:solidFill>
              </a:rPr>
              <a:t>085311 (2013</a:t>
            </a:r>
            <a:r>
              <a:rPr lang="da-DK" altLang="ja-JP" sz="2000" dirty="0" smtClean="0">
                <a:solidFill>
                  <a:srgbClr val="FF0000"/>
                </a:solidFill>
              </a:rPr>
              <a:t>)</a:t>
            </a:r>
            <a:r>
              <a:rPr lang="en-US" altLang="ja-JP" sz="2000" dirty="0" smtClean="0">
                <a:solidFill>
                  <a:srgbClr val="FF0000"/>
                </a:solidFill>
              </a:rPr>
              <a:t> </a:t>
            </a:r>
            <a:endParaRPr lang="ja-JP" altLang="en-US" sz="2000" dirty="0">
              <a:solidFill>
                <a:srgbClr val="FF0000"/>
              </a:solidFill>
            </a:endParaRPr>
          </a:p>
        </p:txBody>
      </p:sp>
      <p:sp>
        <p:nvSpPr>
          <p:cNvPr id="5" name="スライド番号プレースホルダー 2"/>
          <p:cNvSpPr>
            <a:spLocks noGrp="1"/>
          </p:cNvSpPr>
          <p:nvPr>
            <p:ph type="sldNum" sz="quarter" idx="12"/>
          </p:nvPr>
        </p:nvSpPr>
        <p:spPr>
          <a:xfrm>
            <a:off x="7239000" y="6546354"/>
            <a:ext cx="1905000" cy="457200"/>
          </a:xfrm>
        </p:spPr>
        <p:txBody>
          <a:bodyPr/>
          <a:lstStyle/>
          <a:p>
            <a:pPr>
              <a:defRPr/>
            </a:pPr>
            <a:fld id="{B2F405E0-BF19-4CC4-A89D-4262436DF52E}" type="slidenum">
              <a:rPr lang="en-US" altLang="ja-JP" smtClean="0">
                <a:solidFill>
                  <a:srgbClr val="000000"/>
                </a:solidFill>
              </a:rPr>
              <a:pPr>
                <a:defRPr/>
              </a:pPr>
              <a:t>24</a:t>
            </a:fld>
            <a:endParaRPr lang="en-US" altLang="ja-JP" dirty="0">
              <a:solidFill>
                <a:srgbClr val="000000"/>
              </a:solidFill>
            </a:endParaRPr>
          </a:p>
        </p:txBody>
      </p:sp>
      <p:sp>
        <p:nvSpPr>
          <p:cNvPr id="3" name="正方形/長方形 2"/>
          <p:cNvSpPr/>
          <p:nvPr/>
        </p:nvSpPr>
        <p:spPr>
          <a:xfrm>
            <a:off x="0" y="5600514"/>
            <a:ext cx="9144000" cy="707886"/>
          </a:xfrm>
          <a:prstGeom prst="rect">
            <a:avLst/>
          </a:prstGeom>
        </p:spPr>
        <p:txBody>
          <a:bodyPr wrap="square">
            <a:spAutoFit/>
          </a:bodyPr>
          <a:lstStyle/>
          <a:p>
            <a:r>
              <a:rPr lang="ja-JP" altLang="en-US" sz="2000" dirty="0">
                <a:solidFill>
                  <a:schemeClr val="accent2">
                    <a:lumMod val="75000"/>
                  </a:schemeClr>
                </a:solidFill>
              </a:rPr>
              <a:t>第一原理輸送特性計算により、顕微鏡では観察できない界面欠陥の散乱ポテンシャルの計算が可能になる</a:t>
            </a:r>
            <a:r>
              <a:rPr lang="ja-JP" altLang="en-US" sz="2000" dirty="0" smtClean="0">
                <a:solidFill>
                  <a:schemeClr val="accent2">
                    <a:lumMod val="75000"/>
                  </a:schemeClr>
                </a:solidFill>
              </a:rPr>
              <a:t>。</a:t>
            </a:r>
            <a:r>
              <a:rPr lang="en-US" altLang="ja-JP" sz="2000" dirty="0" smtClean="0">
                <a:solidFill>
                  <a:schemeClr val="accent2">
                    <a:lumMod val="75000"/>
                  </a:schemeClr>
                </a:solidFill>
              </a:rPr>
              <a:t>(</a:t>
            </a:r>
            <a:r>
              <a:rPr lang="ja-JP" altLang="en-US" sz="2000" dirty="0">
                <a:solidFill>
                  <a:schemeClr val="accent2">
                    <a:lumMod val="75000"/>
                  </a:schemeClr>
                </a:solidFill>
              </a:rPr>
              <a:t>例</a:t>
            </a:r>
            <a:r>
              <a:rPr lang="en-US" altLang="ja-JP" sz="2000" dirty="0">
                <a:solidFill>
                  <a:schemeClr val="accent2">
                    <a:lumMod val="75000"/>
                  </a:schemeClr>
                </a:solidFill>
              </a:rPr>
              <a:t>: MOSFET</a:t>
            </a:r>
            <a:r>
              <a:rPr lang="ja-JP" altLang="en-US" sz="2000" dirty="0">
                <a:solidFill>
                  <a:schemeClr val="accent2">
                    <a:lumMod val="75000"/>
                  </a:schemeClr>
                </a:solidFill>
              </a:rPr>
              <a:t>のキャリア移動</a:t>
            </a:r>
            <a:r>
              <a:rPr lang="en-US" altLang="ja-JP" sz="2000" dirty="0">
                <a:solidFill>
                  <a:schemeClr val="accent2">
                    <a:lumMod val="75000"/>
                  </a:schemeClr>
                </a:solidFill>
              </a:rPr>
              <a:t>)</a:t>
            </a:r>
          </a:p>
        </p:txBody>
      </p:sp>
      <p:sp>
        <p:nvSpPr>
          <p:cNvPr id="4" name="テキスト ボックス 3"/>
          <p:cNvSpPr txBox="1"/>
          <p:nvPr/>
        </p:nvSpPr>
        <p:spPr>
          <a:xfrm>
            <a:off x="3806190" y="5174000"/>
            <a:ext cx="1723549" cy="461665"/>
          </a:xfrm>
          <a:prstGeom prst="rect">
            <a:avLst/>
          </a:prstGeom>
          <a:noFill/>
        </p:spPr>
        <p:txBody>
          <a:bodyPr wrap="none" rtlCol="0">
            <a:spAutoFit/>
          </a:bodyPr>
          <a:lstStyle/>
          <a:p>
            <a:r>
              <a:rPr kumimoji="1" lang="ja-JP" altLang="en-US" u="sng" dirty="0" smtClean="0">
                <a:latin typeface="ＭＳ Ｐゴシック" pitchFamily="50" charset="-128"/>
                <a:ea typeface="ＭＳ Ｐゴシック" pitchFamily="50" charset="-128"/>
              </a:rPr>
              <a:t>今後の展望</a:t>
            </a:r>
          </a:p>
        </p:txBody>
      </p:sp>
      <p:sp>
        <p:nvSpPr>
          <p:cNvPr id="8" name="正方形/長方形 7"/>
          <p:cNvSpPr/>
          <p:nvPr/>
        </p:nvSpPr>
        <p:spPr>
          <a:xfrm>
            <a:off x="0" y="4547385"/>
            <a:ext cx="9143999" cy="400110"/>
          </a:xfrm>
          <a:prstGeom prst="rect">
            <a:avLst/>
          </a:prstGeom>
        </p:spPr>
        <p:txBody>
          <a:bodyPr wrap="square">
            <a:spAutoFit/>
          </a:bodyPr>
          <a:lstStyle/>
          <a:p>
            <a:pPr algn="ctr"/>
            <a:r>
              <a:rPr lang="en-US" altLang="ja-JP" sz="2000" dirty="0" smtClean="0">
                <a:solidFill>
                  <a:srgbClr val="FF0000"/>
                </a:solidFill>
              </a:rPr>
              <a:t>T. Ono </a:t>
            </a:r>
            <a:r>
              <a:rPr lang="en-US" altLang="ja-JP" sz="2000" i="1" dirty="0" smtClean="0">
                <a:solidFill>
                  <a:srgbClr val="FF0000"/>
                </a:solidFill>
              </a:rPr>
              <a:t>et al</a:t>
            </a:r>
            <a:r>
              <a:rPr lang="en-US" altLang="ja-JP" sz="2000" dirty="0" smtClean="0">
                <a:solidFill>
                  <a:srgbClr val="FF0000"/>
                </a:solidFill>
              </a:rPr>
              <a:t>.</a:t>
            </a:r>
            <a:r>
              <a:rPr lang="da-DK" altLang="ja-JP" sz="2000" dirty="0" smtClean="0">
                <a:solidFill>
                  <a:srgbClr val="FF0000"/>
                </a:solidFill>
              </a:rPr>
              <a:t>, Phys. Rev. B 86 195406 </a:t>
            </a:r>
            <a:r>
              <a:rPr lang="da-DK" altLang="ja-JP" sz="2000" dirty="0">
                <a:solidFill>
                  <a:srgbClr val="FF0000"/>
                </a:solidFill>
              </a:rPr>
              <a:t>(</a:t>
            </a:r>
            <a:r>
              <a:rPr lang="da-DK" altLang="ja-JP" sz="2000" dirty="0" smtClean="0">
                <a:solidFill>
                  <a:srgbClr val="FF0000"/>
                </a:solidFill>
              </a:rPr>
              <a:t>2012)</a:t>
            </a:r>
            <a:r>
              <a:rPr lang="en-US" altLang="ja-JP" sz="2000" dirty="0" smtClean="0">
                <a:solidFill>
                  <a:srgbClr val="FF0000"/>
                </a:solidFill>
              </a:rPr>
              <a:t> </a:t>
            </a:r>
            <a:endParaRPr lang="ja-JP" altLang="en-US" sz="2000" dirty="0">
              <a:solidFill>
                <a:srgbClr val="FF0000"/>
              </a:solidFill>
            </a:endParaRPr>
          </a:p>
        </p:txBody>
      </p:sp>
    </p:spTree>
    <p:extLst>
      <p:ext uri="{BB962C8B-B14F-4D97-AF65-F5344CB8AC3E}">
        <p14:creationId xmlns:p14="http://schemas.microsoft.com/office/powerpoint/2010/main" val="2477344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06804" y="1581728"/>
            <a:ext cx="2982635" cy="2048253"/>
          </a:xfrm>
          <a:prstGeom prst="rect">
            <a:avLst/>
          </a:prstGeom>
        </p:spPr>
      </p:pic>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8788" y="1926452"/>
            <a:ext cx="3547622" cy="2475283"/>
          </a:xfrm>
          <a:prstGeom prst="rect">
            <a:avLst/>
          </a:prstGeom>
        </p:spPr>
      </p:pic>
      <p:sp>
        <p:nvSpPr>
          <p:cNvPr id="2" name="スライド番号プレースホルダー 1"/>
          <p:cNvSpPr>
            <a:spLocks noGrp="1"/>
          </p:cNvSpPr>
          <p:nvPr>
            <p:ph type="sldNum" sz="quarter" idx="12"/>
          </p:nvPr>
        </p:nvSpPr>
        <p:spPr/>
        <p:txBody>
          <a:bodyPr/>
          <a:lstStyle/>
          <a:p>
            <a:pPr>
              <a:defRPr/>
            </a:pPr>
            <a:fld id="{B2F405E0-BF19-4CC4-A89D-4262436DF52E}" type="slidenum">
              <a:rPr lang="en-US" altLang="ja-JP" smtClean="0">
                <a:solidFill>
                  <a:srgbClr val="000000"/>
                </a:solidFill>
              </a:rPr>
              <a:pPr>
                <a:defRPr/>
              </a:pPr>
              <a:t>3</a:t>
            </a:fld>
            <a:endParaRPr lang="en-US" altLang="ja-JP" dirty="0">
              <a:solidFill>
                <a:srgbClr val="000000"/>
              </a:solidFill>
            </a:endParaRPr>
          </a:p>
        </p:txBody>
      </p:sp>
      <p:sp>
        <p:nvSpPr>
          <p:cNvPr id="45" name="Rectangle 13"/>
          <p:cNvSpPr txBox="1">
            <a:spLocks noChangeArrowheads="1"/>
          </p:cNvSpPr>
          <p:nvPr/>
        </p:nvSpPr>
        <p:spPr bwMode="auto">
          <a:xfrm>
            <a:off x="266700" y="63500"/>
            <a:ext cx="8623300" cy="533400"/>
          </a:xfrm>
          <a:prstGeom prst="rect">
            <a:avLst/>
          </a:prstGeom>
          <a:noFill/>
          <a:ln w="38100">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2800">
                <a:solidFill>
                  <a:schemeClr val="tx1"/>
                </a:solidFill>
                <a:latin typeface="+mj-lt"/>
                <a:ea typeface="+mj-ea"/>
                <a:cs typeface="+mj-cs"/>
              </a:defRPr>
            </a:lvl1pPr>
            <a:lvl2pPr algn="ctr" rtl="0" eaLnBrk="0" fontAlgn="base" hangingPunct="0">
              <a:spcBef>
                <a:spcPct val="0"/>
              </a:spcBef>
              <a:spcAft>
                <a:spcPct val="0"/>
              </a:spcAft>
              <a:defRPr kumimoji="1" sz="2800">
                <a:solidFill>
                  <a:schemeClr val="tx1"/>
                </a:solidFill>
                <a:latin typeface="Tahoma" pitchFamily="34" charset="0"/>
                <a:ea typeface="ＭＳ Ｐゴシック" pitchFamily="50" charset="-128"/>
              </a:defRPr>
            </a:lvl2pPr>
            <a:lvl3pPr algn="ctr" rtl="0" eaLnBrk="0" fontAlgn="base" hangingPunct="0">
              <a:spcBef>
                <a:spcPct val="0"/>
              </a:spcBef>
              <a:spcAft>
                <a:spcPct val="0"/>
              </a:spcAft>
              <a:defRPr kumimoji="1" sz="2800">
                <a:solidFill>
                  <a:schemeClr val="tx1"/>
                </a:solidFill>
                <a:latin typeface="Tahoma" pitchFamily="34" charset="0"/>
                <a:ea typeface="ＭＳ Ｐゴシック" pitchFamily="50" charset="-128"/>
              </a:defRPr>
            </a:lvl3pPr>
            <a:lvl4pPr algn="ctr" rtl="0" eaLnBrk="0" fontAlgn="base" hangingPunct="0">
              <a:spcBef>
                <a:spcPct val="0"/>
              </a:spcBef>
              <a:spcAft>
                <a:spcPct val="0"/>
              </a:spcAft>
              <a:defRPr kumimoji="1" sz="2800">
                <a:solidFill>
                  <a:schemeClr val="tx1"/>
                </a:solidFill>
                <a:latin typeface="Tahoma" pitchFamily="34" charset="0"/>
                <a:ea typeface="ＭＳ Ｐゴシック" pitchFamily="50" charset="-128"/>
              </a:defRPr>
            </a:lvl4pPr>
            <a:lvl5pPr algn="ctr" rtl="0" eaLnBrk="0" fontAlgn="base" hangingPunct="0">
              <a:spcBef>
                <a:spcPct val="0"/>
              </a:spcBef>
              <a:spcAft>
                <a:spcPct val="0"/>
              </a:spcAft>
              <a:defRPr kumimoji="1" sz="2800">
                <a:solidFill>
                  <a:schemeClr val="tx1"/>
                </a:solidFill>
                <a:latin typeface="Tahoma" pitchFamily="34" charset="0"/>
                <a:ea typeface="ＭＳ Ｐゴシック" pitchFamily="50" charset="-128"/>
              </a:defRPr>
            </a:lvl5pPr>
            <a:lvl6pPr marL="457200" algn="ctr" rtl="0" fontAlgn="base">
              <a:spcBef>
                <a:spcPct val="0"/>
              </a:spcBef>
              <a:spcAft>
                <a:spcPct val="0"/>
              </a:spcAft>
              <a:defRPr kumimoji="1" sz="2800">
                <a:solidFill>
                  <a:schemeClr val="tx1"/>
                </a:solidFill>
                <a:latin typeface="Tahoma" pitchFamily="34" charset="0"/>
                <a:ea typeface="ＭＳ Ｐゴシック" pitchFamily="50" charset="-128"/>
              </a:defRPr>
            </a:lvl6pPr>
            <a:lvl7pPr marL="914400" algn="ctr" rtl="0" fontAlgn="base">
              <a:spcBef>
                <a:spcPct val="0"/>
              </a:spcBef>
              <a:spcAft>
                <a:spcPct val="0"/>
              </a:spcAft>
              <a:defRPr kumimoji="1" sz="2800">
                <a:solidFill>
                  <a:schemeClr val="tx1"/>
                </a:solidFill>
                <a:latin typeface="Tahoma" pitchFamily="34" charset="0"/>
                <a:ea typeface="ＭＳ Ｐゴシック" pitchFamily="50" charset="-128"/>
              </a:defRPr>
            </a:lvl7pPr>
            <a:lvl8pPr marL="1371600" algn="ctr" rtl="0" fontAlgn="base">
              <a:spcBef>
                <a:spcPct val="0"/>
              </a:spcBef>
              <a:spcAft>
                <a:spcPct val="0"/>
              </a:spcAft>
              <a:defRPr kumimoji="1" sz="2800">
                <a:solidFill>
                  <a:schemeClr val="tx1"/>
                </a:solidFill>
                <a:latin typeface="Tahoma" pitchFamily="34" charset="0"/>
                <a:ea typeface="ＭＳ Ｐゴシック" pitchFamily="50" charset="-128"/>
              </a:defRPr>
            </a:lvl8pPr>
            <a:lvl9pPr marL="1828800" algn="ctr" rtl="0" fontAlgn="base">
              <a:spcBef>
                <a:spcPct val="0"/>
              </a:spcBef>
              <a:spcAft>
                <a:spcPct val="0"/>
              </a:spcAft>
              <a:defRPr kumimoji="1" sz="2800">
                <a:solidFill>
                  <a:schemeClr val="tx1"/>
                </a:solidFill>
                <a:latin typeface="Tahoma" pitchFamily="34" charset="0"/>
                <a:ea typeface="ＭＳ Ｐゴシック" pitchFamily="50" charset="-128"/>
              </a:defRPr>
            </a:lvl9pPr>
          </a:lstStyle>
          <a:p>
            <a:pPr eaLnBrk="1" hangingPunct="1"/>
            <a:r>
              <a:rPr lang="ja-JP" altLang="en-US" kern="0" dirty="0" smtClean="0"/>
              <a:t>実空間手法の利点</a:t>
            </a:r>
            <a:endParaRPr lang="en-US" altLang="ja-JP" kern="0" dirty="0" smtClean="0"/>
          </a:p>
        </p:txBody>
      </p:sp>
      <p:sp>
        <p:nvSpPr>
          <p:cNvPr id="48" name="Text Box 4"/>
          <p:cNvSpPr txBox="1">
            <a:spLocks noChangeArrowheads="1"/>
          </p:cNvSpPr>
          <p:nvPr/>
        </p:nvSpPr>
        <p:spPr bwMode="auto">
          <a:xfrm>
            <a:off x="4814" y="587853"/>
            <a:ext cx="3966150" cy="400110"/>
          </a:xfrm>
          <a:prstGeom prst="rect">
            <a:avLst/>
          </a:prstGeom>
          <a:noFill/>
          <a:ln w="9525">
            <a:noFill/>
            <a:miter lim="800000"/>
            <a:headEnd/>
            <a:tailEnd/>
          </a:ln>
        </p:spPr>
        <p:txBody>
          <a:bodyPr wrap="none">
            <a:spAutoFit/>
          </a:bodyPr>
          <a:lstStyle/>
          <a:p>
            <a:pPr>
              <a:defRPr/>
            </a:pPr>
            <a:r>
              <a:rPr lang="ja-JP" altLang="en-US" sz="2000" dirty="0" smtClean="0">
                <a:solidFill>
                  <a:srgbClr val="FF0000"/>
                </a:solidFill>
                <a:latin typeface="Arial"/>
                <a:ea typeface="ＭＳ Ｐゴシック" pitchFamily="50" charset="-128"/>
              </a:rPr>
              <a:t>周期的でない境界条件が使用可能</a:t>
            </a:r>
            <a:endParaRPr lang="en-US" altLang="ja-JP" sz="2000" dirty="0">
              <a:solidFill>
                <a:srgbClr val="FF0000"/>
              </a:solidFill>
              <a:latin typeface="Arial"/>
              <a:ea typeface="ＭＳ Ｐゴシック" pitchFamily="50" charset="-128"/>
            </a:endParaRPr>
          </a:p>
        </p:txBody>
      </p:sp>
      <p:sp>
        <p:nvSpPr>
          <p:cNvPr id="51" name="Text Box 7"/>
          <p:cNvSpPr txBox="1">
            <a:spLocks noChangeArrowheads="1"/>
          </p:cNvSpPr>
          <p:nvPr/>
        </p:nvSpPr>
        <p:spPr bwMode="auto">
          <a:xfrm>
            <a:off x="1017554" y="1481138"/>
            <a:ext cx="1975221" cy="369332"/>
          </a:xfrm>
          <a:prstGeom prst="rect">
            <a:avLst/>
          </a:prstGeom>
          <a:noFill/>
          <a:ln w="9525">
            <a:noFill/>
            <a:miter lim="800000"/>
            <a:headEnd/>
            <a:tailEnd/>
          </a:ln>
        </p:spPr>
        <p:txBody>
          <a:bodyPr wrap="none">
            <a:spAutoFit/>
          </a:bodyPr>
          <a:lstStyle/>
          <a:p>
            <a:pPr algn="ctr">
              <a:defRPr/>
            </a:pPr>
            <a:r>
              <a:rPr lang="ja-JP" altLang="en-US" sz="1800" dirty="0" smtClean="0">
                <a:solidFill>
                  <a:srgbClr val="009900"/>
                </a:solidFill>
                <a:latin typeface="Arial"/>
                <a:ea typeface="ＭＳ Ｐゴシック" pitchFamily="50" charset="-128"/>
              </a:rPr>
              <a:t>完全な周期モデル</a:t>
            </a:r>
            <a:endParaRPr lang="en-US" altLang="ja-JP" sz="1800" dirty="0">
              <a:solidFill>
                <a:srgbClr val="009900"/>
              </a:solidFill>
              <a:latin typeface="Arial"/>
              <a:ea typeface="ＭＳ Ｐゴシック" pitchFamily="50" charset="-128"/>
            </a:endParaRPr>
          </a:p>
        </p:txBody>
      </p:sp>
      <p:sp>
        <p:nvSpPr>
          <p:cNvPr id="52" name="Line 8"/>
          <p:cNvSpPr>
            <a:spLocks noChangeShapeType="1"/>
          </p:cNvSpPr>
          <p:nvPr/>
        </p:nvSpPr>
        <p:spPr bwMode="auto">
          <a:xfrm>
            <a:off x="4142265" y="2051050"/>
            <a:ext cx="0" cy="1689100"/>
          </a:xfrm>
          <a:prstGeom prst="line">
            <a:avLst/>
          </a:prstGeom>
          <a:noFill/>
          <a:ln w="28575">
            <a:solidFill>
              <a:srgbClr val="009900"/>
            </a:solidFill>
            <a:round/>
            <a:headEnd type="triangle" w="med" len="med"/>
            <a:tailEnd type="triangle" w="med" len="med"/>
          </a:ln>
        </p:spPr>
        <p:txBody>
          <a:bodyPr wrap="none" anchor="ctr"/>
          <a:lstStyle/>
          <a:p>
            <a:endParaRPr lang="ja-JP" altLang="en-US">
              <a:solidFill>
                <a:srgbClr val="000000"/>
              </a:solidFill>
            </a:endParaRPr>
          </a:p>
        </p:txBody>
      </p:sp>
      <p:sp>
        <p:nvSpPr>
          <p:cNvPr id="53" name="Rectangle 9"/>
          <p:cNvSpPr>
            <a:spLocks noChangeArrowheads="1"/>
          </p:cNvSpPr>
          <p:nvPr/>
        </p:nvSpPr>
        <p:spPr bwMode="auto">
          <a:xfrm rot="16200000">
            <a:off x="3486133" y="2730113"/>
            <a:ext cx="923331" cy="276999"/>
          </a:xfrm>
          <a:prstGeom prst="rect">
            <a:avLst/>
          </a:prstGeom>
          <a:solidFill>
            <a:schemeClr val="bg1"/>
          </a:solidFill>
          <a:ln w="9525">
            <a:noFill/>
            <a:miter lim="800000"/>
            <a:headEnd/>
            <a:tailEnd/>
          </a:ln>
        </p:spPr>
        <p:txBody>
          <a:bodyPr wrap="none" lIns="0" tIns="0" rIns="0" bIns="0">
            <a:spAutoFit/>
          </a:bodyPr>
          <a:lstStyle/>
          <a:p>
            <a:pPr algn="ctr">
              <a:defRPr/>
            </a:pPr>
            <a:r>
              <a:rPr lang="ja-JP" altLang="en-US" sz="1800" dirty="0" smtClean="0">
                <a:solidFill>
                  <a:srgbClr val="009900"/>
                </a:solidFill>
                <a:latin typeface="Arial"/>
                <a:ea typeface="ＭＳ Ｐゴシック" pitchFamily="50" charset="-128"/>
              </a:rPr>
              <a:t>非周期系</a:t>
            </a:r>
            <a:endParaRPr lang="en-US" altLang="ja-JP" sz="1800" dirty="0">
              <a:solidFill>
                <a:srgbClr val="009900"/>
              </a:solidFill>
              <a:latin typeface="Arial"/>
              <a:ea typeface="ＭＳ Ｐゴシック" pitchFamily="50" charset="-128"/>
            </a:endParaRPr>
          </a:p>
        </p:txBody>
      </p:sp>
      <p:sp>
        <p:nvSpPr>
          <p:cNvPr id="54" name="Line 10"/>
          <p:cNvSpPr>
            <a:spLocks noChangeShapeType="1"/>
          </p:cNvSpPr>
          <p:nvPr/>
        </p:nvSpPr>
        <p:spPr bwMode="auto">
          <a:xfrm>
            <a:off x="4938395" y="1993900"/>
            <a:ext cx="1358900" cy="0"/>
          </a:xfrm>
          <a:prstGeom prst="line">
            <a:avLst/>
          </a:prstGeom>
          <a:noFill/>
          <a:ln w="28575">
            <a:solidFill>
              <a:srgbClr val="000000"/>
            </a:solidFill>
            <a:round/>
            <a:headEnd type="triangle" w="med" len="med"/>
            <a:tailEnd type="triangle" w="med" len="med"/>
          </a:ln>
        </p:spPr>
        <p:txBody>
          <a:bodyPr wrap="none" anchor="ctr"/>
          <a:lstStyle/>
          <a:p>
            <a:endParaRPr lang="ja-JP" altLang="en-US">
              <a:solidFill>
                <a:srgbClr val="000000"/>
              </a:solidFill>
            </a:endParaRPr>
          </a:p>
        </p:txBody>
      </p:sp>
      <p:sp>
        <p:nvSpPr>
          <p:cNvPr id="55" name="Rectangle 11"/>
          <p:cNvSpPr>
            <a:spLocks noChangeArrowheads="1"/>
          </p:cNvSpPr>
          <p:nvPr/>
        </p:nvSpPr>
        <p:spPr bwMode="auto">
          <a:xfrm>
            <a:off x="5276358" y="1725613"/>
            <a:ext cx="692497" cy="276999"/>
          </a:xfrm>
          <a:prstGeom prst="rect">
            <a:avLst/>
          </a:prstGeom>
          <a:noFill/>
          <a:ln w="9525">
            <a:noFill/>
            <a:miter lim="800000"/>
            <a:headEnd/>
            <a:tailEnd/>
          </a:ln>
        </p:spPr>
        <p:txBody>
          <a:bodyPr wrap="none" lIns="0" tIns="0" rIns="0" bIns="0">
            <a:spAutoFit/>
          </a:bodyPr>
          <a:lstStyle/>
          <a:p>
            <a:pPr algn="ctr">
              <a:defRPr/>
            </a:pPr>
            <a:r>
              <a:rPr lang="ja-JP" altLang="en-US" sz="1800" dirty="0" smtClean="0">
                <a:solidFill>
                  <a:srgbClr val="000000"/>
                </a:solidFill>
                <a:latin typeface="Arial"/>
                <a:ea typeface="ＭＳ Ｐゴシック" pitchFamily="50" charset="-128"/>
              </a:rPr>
              <a:t>周期系</a:t>
            </a:r>
            <a:endParaRPr lang="en-US" altLang="ja-JP" sz="1800" dirty="0">
              <a:solidFill>
                <a:srgbClr val="000000"/>
              </a:solidFill>
              <a:latin typeface="Arial"/>
              <a:ea typeface="ＭＳ Ｐゴシック" pitchFamily="50" charset="-128"/>
            </a:endParaRPr>
          </a:p>
        </p:txBody>
      </p:sp>
      <p:sp>
        <p:nvSpPr>
          <p:cNvPr id="56" name="Text Box 12"/>
          <p:cNvSpPr txBox="1">
            <a:spLocks noChangeArrowheads="1"/>
          </p:cNvSpPr>
          <p:nvPr/>
        </p:nvSpPr>
        <p:spPr bwMode="auto">
          <a:xfrm>
            <a:off x="-13810" y="1149350"/>
            <a:ext cx="4137025" cy="396875"/>
          </a:xfrm>
          <a:prstGeom prst="rect">
            <a:avLst/>
          </a:prstGeom>
          <a:noFill/>
          <a:ln w="9525">
            <a:noFill/>
            <a:miter lim="800000"/>
            <a:headEnd/>
            <a:tailEnd/>
          </a:ln>
        </p:spPr>
        <p:txBody>
          <a:bodyPr>
            <a:spAutoFit/>
          </a:bodyPr>
          <a:lstStyle/>
          <a:p>
            <a:pPr algn="ctr">
              <a:defRPr/>
            </a:pPr>
            <a:r>
              <a:rPr lang="ja-JP" altLang="en-US" sz="2000" u="sng" dirty="0" smtClean="0">
                <a:solidFill>
                  <a:srgbClr val="000000"/>
                </a:solidFill>
                <a:latin typeface="Arial"/>
                <a:ea typeface="ＭＳ Ｐゴシック" pitchFamily="50" charset="-128"/>
              </a:rPr>
              <a:t>従来の平面波展開法</a:t>
            </a:r>
            <a:endParaRPr lang="en-US" altLang="ja-JP" sz="2000" u="sng" dirty="0">
              <a:solidFill>
                <a:srgbClr val="000000"/>
              </a:solidFill>
              <a:latin typeface="Arial"/>
              <a:ea typeface="ＭＳ Ｐゴシック" pitchFamily="50" charset="-128"/>
            </a:endParaRPr>
          </a:p>
        </p:txBody>
      </p:sp>
      <p:sp>
        <p:nvSpPr>
          <p:cNvPr id="57" name="Text Box 13"/>
          <p:cNvSpPr txBox="1">
            <a:spLocks noChangeArrowheads="1"/>
          </p:cNvSpPr>
          <p:nvPr/>
        </p:nvSpPr>
        <p:spPr bwMode="auto">
          <a:xfrm>
            <a:off x="4380231" y="1154113"/>
            <a:ext cx="2425700" cy="400110"/>
          </a:xfrm>
          <a:prstGeom prst="rect">
            <a:avLst/>
          </a:prstGeom>
          <a:noFill/>
          <a:ln w="9525">
            <a:noFill/>
            <a:miter lim="800000"/>
            <a:headEnd/>
            <a:tailEnd/>
          </a:ln>
        </p:spPr>
        <p:txBody>
          <a:bodyPr wrap="square">
            <a:spAutoFit/>
          </a:bodyPr>
          <a:lstStyle/>
          <a:p>
            <a:pPr algn="ctr">
              <a:defRPr/>
            </a:pPr>
            <a:r>
              <a:rPr lang="ja-JP" altLang="en-US" sz="2000" u="sng" dirty="0">
                <a:solidFill>
                  <a:srgbClr val="000000"/>
                </a:solidFill>
                <a:latin typeface="Arial"/>
                <a:ea typeface="ＭＳ Ｐゴシック" pitchFamily="50" charset="-128"/>
              </a:rPr>
              <a:t>実空間法</a:t>
            </a:r>
            <a:endParaRPr lang="en-US" altLang="ja-JP" sz="2000" u="sng" dirty="0">
              <a:solidFill>
                <a:srgbClr val="000000"/>
              </a:solidFill>
              <a:latin typeface="Arial"/>
              <a:ea typeface="ＭＳ Ｐゴシック" pitchFamily="50" charset="-128"/>
            </a:endParaRPr>
          </a:p>
        </p:txBody>
      </p:sp>
      <p:sp>
        <p:nvSpPr>
          <p:cNvPr id="58" name="Text Box 15"/>
          <p:cNvSpPr txBox="1">
            <a:spLocks noChangeArrowheads="1"/>
          </p:cNvSpPr>
          <p:nvPr/>
        </p:nvSpPr>
        <p:spPr bwMode="auto">
          <a:xfrm>
            <a:off x="1258297" y="6085381"/>
            <a:ext cx="6785569" cy="400110"/>
          </a:xfrm>
          <a:prstGeom prst="rect">
            <a:avLst/>
          </a:prstGeom>
          <a:noFill/>
          <a:ln w="9525">
            <a:noFill/>
            <a:miter lim="800000"/>
            <a:headEnd/>
            <a:tailEnd/>
          </a:ln>
        </p:spPr>
        <p:txBody>
          <a:bodyPr wrap="square">
            <a:spAutoFit/>
          </a:bodyPr>
          <a:lstStyle/>
          <a:p>
            <a:pPr>
              <a:defRPr/>
            </a:pPr>
            <a:r>
              <a:rPr lang="ja-JP" altLang="en-US" sz="2000" dirty="0">
                <a:solidFill>
                  <a:srgbClr val="0000FF"/>
                </a:solidFill>
                <a:latin typeface="Arial"/>
                <a:ea typeface="ＭＳ Ｐゴシック" pitchFamily="50" charset="-128"/>
              </a:rPr>
              <a:t>実空間法</a:t>
            </a:r>
            <a:r>
              <a:rPr lang="ja-JP" altLang="en-US" sz="2000" dirty="0" smtClean="0">
                <a:solidFill>
                  <a:srgbClr val="0000FF"/>
                </a:solidFill>
                <a:latin typeface="Arial"/>
                <a:ea typeface="ＭＳ Ｐゴシック" pitchFamily="50" charset="-128"/>
              </a:rPr>
              <a:t>は、半無限にバルクが続く境界条件の設定ができる</a:t>
            </a:r>
            <a:endParaRPr lang="en-US" altLang="ja-JP" sz="2000" dirty="0">
              <a:solidFill>
                <a:srgbClr val="0000FF"/>
              </a:solidFill>
              <a:latin typeface="Arial"/>
              <a:ea typeface="ＭＳ Ｐゴシック" pitchFamily="50" charset="-128"/>
            </a:endParaRPr>
          </a:p>
        </p:txBody>
      </p:sp>
      <p:sp>
        <p:nvSpPr>
          <p:cNvPr id="59" name="AutoShape 16"/>
          <p:cNvSpPr>
            <a:spLocks noChangeArrowheads="1"/>
          </p:cNvSpPr>
          <p:nvPr/>
        </p:nvSpPr>
        <p:spPr bwMode="auto">
          <a:xfrm>
            <a:off x="5213123" y="3713163"/>
            <a:ext cx="817563" cy="684212"/>
          </a:xfrm>
          <a:prstGeom prst="downArrow">
            <a:avLst>
              <a:gd name="adj1" fmla="val 47417"/>
              <a:gd name="adj2" fmla="val 36333"/>
            </a:avLst>
          </a:prstGeom>
          <a:gradFill rotWithShape="1">
            <a:gsLst>
              <a:gs pos="0">
                <a:srgbClr val="FF9999"/>
              </a:gs>
              <a:gs pos="100000">
                <a:schemeClr val="bg1"/>
              </a:gs>
            </a:gsLst>
            <a:lin ang="5400000" scaled="1"/>
          </a:gradFill>
          <a:ln w="9525">
            <a:solidFill>
              <a:srgbClr val="FF0000"/>
            </a:solidFill>
            <a:miter lim="800000"/>
            <a:headEnd/>
            <a:tailEnd/>
          </a:ln>
        </p:spPr>
        <p:txBody>
          <a:bodyPr vert="eaVert" wrap="none" anchor="ctr"/>
          <a:lstStyle/>
          <a:p>
            <a:endParaRPr lang="ja-JP" altLang="en-US">
              <a:solidFill>
                <a:srgbClr val="000000"/>
              </a:solidFill>
            </a:endParaRPr>
          </a:p>
        </p:txBody>
      </p:sp>
      <p:sp>
        <p:nvSpPr>
          <p:cNvPr id="60" name="Text Box 17"/>
          <p:cNvSpPr txBox="1">
            <a:spLocks noChangeArrowheads="1"/>
          </p:cNvSpPr>
          <p:nvPr/>
        </p:nvSpPr>
        <p:spPr bwMode="auto">
          <a:xfrm>
            <a:off x="5160199" y="4394200"/>
            <a:ext cx="904415" cy="400110"/>
          </a:xfrm>
          <a:prstGeom prst="rect">
            <a:avLst/>
          </a:prstGeom>
          <a:noFill/>
          <a:ln w="9525">
            <a:noFill/>
            <a:miter lim="800000"/>
            <a:headEnd/>
            <a:tailEnd/>
          </a:ln>
        </p:spPr>
        <p:txBody>
          <a:bodyPr wrap="none">
            <a:spAutoFit/>
          </a:bodyPr>
          <a:lstStyle/>
          <a:p>
            <a:pPr>
              <a:defRPr/>
            </a:pPr>
            <a:r>
              <a:rPr lang="ja-JP" altLang="en-US" sz="2000" dirty="0" smtClean="0">
                <a:solidFill>
                  <a:srgbClr val="FF0000"/>
                </a:solidFill>
                <a:latin typeface="Arial"/>
                <a:ea typeface="ＭＳ Ｐゴシック" pitchFamily="50" charset="-128"/>
              </a:rPr>
              <a:t>バルク</a:t>
            </a:r>
            <a:endParaRPr lang="en-US" altLang="ja-JP" sz="2000" dirty="0">
              <a:solidFill>
                <a:srgbClr val="FF0000"/>
              </a:solidFill>
              <a:latin typeface="Arial"/>
              <a:ea typeface="ＭＳ Ｐゴシック" pitchFamily="50" charset="-128"/>
            </a:endParaRPr>
          </a:p>
        </p:txBody>
      </p:sp>
      <p:sp>
        <p:nvSpPr>
          <p:cNvPr id="34" name="テキスト ボックス 33"/>
          <p:cNvSpPr txBox="1"/>
          <p:nvPr/>
        </p:nvSpPr>
        <p:spPr>
          <a:xfrm>
            <a:off x="6575119" y="5300543"/>
            <a:ext cx="2568331" cy="584775"/>
          </a:xfrm>
          <a:prstGeom prst="rect">
            <a:avLst/>
          </a:prstGeom>
          <a:noFill/>
        </p:spPr>
        <p:txBody>
          <a:bodyPr wrap="none" rtlCol="0">
            <a:spAutoFit/>
          </a:bodyPr>
          <a:lstStyle/>
          <a:p>
            <a:pPr algn="ctr"/>
            <a:r>
              <a:rPr lang="ja-JP" altLang="en-US" sz="1600" dirty="0" smtClean="0">
                <a:solidFill>
                  <a:srgbClr val="006600"/>
                </a:solidFill>
                <a:latin typeface="Arial" pitchFamily="34" charset="0"/>
                <a:ea typeface="ＭＳ Ｐゴシック" pitchFamily="50" charset="-128"/>
              </a:rPr>
              <a:t>輸送特性計算</a:t>
            </a:r>
            <a:r>
              <a:rPr lang="en-US" altLang="ja-JP" sz="1600" dirty="0" smtClean="0">
                <a:solidFill>
                  <a:srgbClr val="006600"/>
                </a:solidFill>
                <a:latin typeface="Arial" pitchFamily="34" charset="0"/>
                <a:ea typeface="ＭＳ Ｐゴシック" pitchFamily="50" charset="-128"/>
              </a:rPr>
              <a:t>(</a:t>
            </a:r>
            <a:r>
              <a:rPr lang="ja-JP" altLang="en-US" sz="1600" dirty="0" smtClean="0">
                <a:solidFill>
                  <a:srgbClr val="006600"/>
                </a:solidFill>
                <a:latin typeface="Arial" pitchFamily="34" charset="0"/>
                <a:ea typeface="ＭＳ Ｐゴシック" pitchFamily="50" charset="-128"/>
              </a:rPr>
              <a:t>散乱計算</a:t>
            </a:r>
            <a:r>
              <a:rPr lang="en-US" altLang="ja-JP" sz="1600" dirty="0" smtClean="0">
                <a:solidFill>
                  <a:srgbClr val="006600"/>
                </a:solidFill>
                <a:latin typeface="Arial" pitchFamily="34" charset="0"/>
                <a:ea typeface="ＭＳ Ｐゴシック" pitchFamily="50" charset="-128"/>
              </a:rPr>
              <a:t>)</a:t>
            </a:r>
            <a:r>
              <a:rPr lang="ja-JP" altLang="en-US" sz="1600" dirty="0" smtClean="0">
                <a:solidFill>
                  <a:srgbClr val="006600"/>
                </a:solidFill>
                <a:latin typeface="Arial" pitchFamily="34" charset="0"/>
                <a:ea typeface="ＭＳ Ｐゴシック" pitchFamily="50" charset="-128"/>
              </a:rPr>
              <a:t>に</a:t>
            </a:r>
            <a:endParaRPr lang="en-US" altLang="ja-JP" sz="1600" dirty="0" smtClean="0">
              <a:solidFill>
                <a:srgbClr val="006600"/>
              </a:solidFill>
              <a:latin typeface="Arial" pitchFamily="34" charset="0"/>
              <a:ea typeface="ＭＳ Ｐゴシック" pitchFamily="50" charset="-128"/>
            </a:endParaRPr>
          </a:p>
          <a:p>
            <a:pPr algn="ctr"/>
            <a:r>
              <a:rPr lang="ja-JP" altLang="en-US" sz="1600" dirty="0" smtClean="0">
                <a:solidFill>
                  <a:srgbClr val="006600"/>
                </a:solidFill>
                <a:latin typeface="Arial" pitchFamily="34" charset="0"/>
                <a:ea typeface="ＭＳ Ｐゴシック" pitchFamily="50" charset="-128"/>
              </a:rPr>
              <a:t>用いる計算モデル</a:t>
            </a:r>
            <a:endParaRPr lang="ja-JP" altLang="en-US" sz="1600" dirty="0">
              <a:solidFill>
                <a:srgbClr val="006600"/>
              </a:solidFill>
              <a:latin typeface="Arial" pitchFamily="34" charset="0"/>
              <a:ea typeface="ＭＳ Ｐゴシック" pitchFamily="50" charset="-128"/>
            </a:endParaRPr>
          </a:p>
        </p:txBody>
      </p:sp>
      <p:grpSp>
        <p:nvGrpSpPr>
          <p:cNvPr id="37" name="グループ化 36"/>
          <p:cNvGrpSpPr/>
          <p:nvPr/>
        </p:nvGrpSpPr>
        <p:grpSpPr>
          <a:xfrm rot="5400000">
            <a:off x="5504028" y="2208436"/>
            <a:ext cx="4674676" cy="1689646"/>
            <a:chOff x="1539298" y="1411172"/>
            <a:chExt cx="5826970" cy="2106141"/>
          </a:xfrm>
        </p:grpSpPr>
        <p:grpSp>
          <p:nvGrpSpPr>
            <p:cNvPr id="38" name="グループ化 37"/>
            <p:cNvGrpSpPr/>
            <p:nvPr/>
          </p:nvGrpSpPr>
          <p:grpSpPr>
            <a:xfrm>
              <a:off x="1929775" y="2888342"/>
              <a:ext cx="4920392" cy="628971"/>
              <a:chOff x="3669984" y="2939592"/>
              <a:chExt cx="2209132" cy="389413"/>
            </a:xfrm>
          </p:grpSpPr>
          <p:cxnSp>
            <p:nvCxnSpPr>
              <p:cNvPr id="66" name="直線コネクタ 65"/>
              <p:cNvCxnSpPr/>
              <p:nvPr/>
            </p:nvCxnSpPr>
            <p:spPr bwMode="auto">
              <a:xfrm>
                <a:off x="4744464" y="3115469"/>
                <a:ext cx="0" cy="135236"/>
              </a:xfrm>
              <a:prstGeom prst="line">
                <a:avLst/>
              </a:prstGeom>
              <a:solidFill>
                <a:schemeClr val="accent1"/>
              </a:solidFill>
              <a:ln w="50800" cap="flat" cmpd="sng" algn="ctr">
                <a:solidFill>
                  <a:schemeClr val="tx1"/>
                </a:solidFill>
                <a:prstDash val="solid"/>
                <a:round/>
                <a:headEnd type="none" w="med" len="med"/>
                <a:tailEnd type="none" w="med" len="med"/>
              </a:ln>
              <a:effectLst/>
            </p:spPr>
          </p:cxnSp>
          <p:cxnSp>
            <p:nvCxnSpPr>
              <p:cNvPr id="67" name="直線コネクタ 66"/>
              <p:cNvCxnSpPr/>
              <p:nvPr/>
            </p:nvCxnSpPr>
            <p:spPr bwMode="auto">
              <a:xfrm flipV="1">
                <a:off x="4812149" y="3046430"/>
                <a:ext cx="0" cy="282575"/>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68" name="直線コネクタ 67"/>
              <p:cNvCxnSpPr/>
              <p:nvPr/>
            </p:nvCxnSpPr>
            <p:spPr bwMode="auto">
              <a:xfrm>
                <a:off x="3669984" y="3183087"/>
                <a:ext cx="1068964"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69" name="直線コネクタ 68"/>
              <p:cNvCxnSpPr/>
              <p:nvPr/>
            </p:nvCxnSpPr>
            <p:spPr bwMode="auto">
              <a:xfrm>
                <a:off x="4810152" y="3187717"/>
                <a:ext cx="1068964"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70" name="直線コネクタ 69"/>
              <p:cNvCxnSpPr/>
              <p:nvPr/>
            </p:nvCxnSpPr>
            <p:spPr bwMode="auto">
              <a:xfrm flipV="1">
                <a:off x="3669984" y="2939592"/>
                <a:ext cx="0" cy="243495"/>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71" name="直線コネクタ 70"/>
              <p:cNvCxnSpPr/>
              <p:nvPr/>
            </p:nvCxnSpPr>
            <p:spPr bwMode="auto">
              <a:xfrm flipV="1">
                <a:off x="5874036" y="2950890"/>
                <a:ext cx="0" cy="243495"/>
              </a:xfrm>
              <a:prstGeom prst="line">
                <a:avLst/>
              </a:prstGeom>
              <a:solidFill>
                <a:schemeClr val="accent1"/>
              </a:solidFill>
              <a:ln w="25400" cap="flat" cmpd="sng" algn="ctr">
                <a:solidFill>
                  <a:schemeClr val="tx1"/>
                </a:solidFill>
                <a:prstDash val="solid"/>
                <a:round/>
                <a:headEnd type="none" w="med" len="med"/>
                <a:tailEnd type="none" w="med" len="med"/>
              </a:ln>
              <a:effectLst/>
            </p:spPr>
          </p:cxnSp>
        </p:grpSp>
        <p:pic>
          <p:nvPicPr>
            <p:cNvPr id="39" name="図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28677" y="1411172"/>
              <a:ext cx="5355158" cy="1832090"/>
            </a:xfrm>
            <a:prstGeom prst="rect">
              <a:avLst/>
            </a:prstGeom>
          </p:spPr>
        </p:pic>
        <p:sp>
          <p:nvSpPr>
            <p:cNvPr id="41" name="正方形/長方形 40"/>
            <p:cNvSpPr/>
            <p:nvPr/>
          </p:nvSpPr>
          <p:spPr bwMode="auto">
            <a:xfrm>
              <a:off x="4890999" y="1800448"/>
              <a:ext cx="884998" cy="290995"/>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endParaRPr lang="ja-JP" altLang="en-US" smtClean="0">
                <a:solidFill>
                  <a:srgbClr val="000000"/>
                </a:solidFill>
              </a:endParaRPr>
            </a:p>
          </p:txBody>
        </p:sp>
        <p:sp>
          <p:nvSpPr>
            <p:cNvPr id="42" name="正方形/長方形 41"/>
            <p:cNvSpPr/>
            <p:nvPr/>
          </p:nvSpPr>
          <p:spPr bwMode="auto">
            <a:xfrm>
              <a:off x="2109509" y="2211828"/>
              <a:ext cx="904190" cy="265758"/>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endParaRPr lang="ja-JP" altLang="en-US" smtClean="0">
                <a:solidFill>
                  <a:srgbClr val="000000"/>
                </a:solidFill>
              </a:endParaRPr>
            </a:p>
          </p:txBody>
        </p:sp>
        <p:sp>
          <p:nvSpPr>
            <p:cNvPr id="43" name="正方形/長方形 42"/>
            <p:cNvSpPr/>
            <p:nvPr/>
          </p:nvSpPr>
          <p:spPr bwMode="auto">
            <a:xfrm>
              <a:off x="2222615" y="1493518"/>
              <a:ext cx="920542" cy="273704"/>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endParaRPr lang="ja-JP" altLang="en-US" smtClean="0">
                <a:solidFill>
                  <a:srgbClr val="000000"/>
                </a:solidFill>
              </a:endParaRPr>
            </a:p>
          </p:txBody>
        </p:sp>
        <p:sp>
          <p:nvSpPr>
            <p:cNvPr id="44" name="テキスト ボックス 43"/>
            <p:cNvSpPr txBox="1"/>
            <p:nvPr/>
          </p:nvSpPr>
          <p:spPr>
            <a:xfrm>
              <a:off x="2140494" y="1420538"/>
              <a:ext cx="1063039" cy="422007"/>
            </a:xfrm>
            <a:prstGeom prst="rect">
              <a:avLst/>
            </a:prstGeom>
            <a:noFill/>
          </p:spPr>
          <p:txBody>
            <a:bodyPr wrap="square" rtlCol="0">
              <a:spAutoFit/>
            </a:bodyPr>
            <a:lstStyle/>
            <a:p>
              <a:r>
                <a:rPr lang="ja-JP" altLang="en-US" sz="1600" dirty="0" smtClean="0">
                  <a:solidFill>
                    <a:srgbClr val="0000FF"/>
                  </a:solidFill>
                </a:rPr>
                <a:t>入射波</a:t>
              </a:r>
              <a:endParaRPr lang="ja-JP" altLang="en-US" sz="1600" dirty="0">
                <a:solidFill>
                  <a:srgbClr val="0000FF"/>
                </a:solidFill>
              </a:endParaRPr>
            </a:p>
          </p:txBody>
        </p:sp>
        <p:sp>
          <p:nvSpPr>
            <p:cNvPr id="61" name="テキスト ボックス 60"/>
            <p:cNvSpPr txBox="1"/>
            <p:nvPr/>
          </p:nvSpPr>
          <p:spPr>
            <a:xfrm>
              <a:off x="2041646" y="2132517"/>
              <a:ext cx="1006576" cy="422007"/>
            </a:xfrm>
            <a:prstGeom prst="rect">
              <a:avLst/>
            </a:prstGeom>
            <a:noFill/>
          </p:spPr>
          <p:txBody>
            <a:bodyPr wrap="square" rtlCol="0">
              <a:spAutoFit/>
            </a:bodyPr>
            <a:lstStyle/>
            <a:p>
              <a:r>
                <a:rPr lang="ja-JP" altLang="en-US" sz="1600" dirty="0" smtClean="0">
                  <a:solidFill>
                    <a:srgbClr val="0000FF"/>
                  </a:solidFill>
                </a:rPr>
                <a:t>反射波</a:t>
              </a:r>
              <a:endParaRPr lang="ja-JP" altLang="en-US" sz="1600" dirty="0">
                <a:solidFill>
                  <a:srgbClr val="0000FF"/>
                </a:solidFill>
              </a:endParaRPr>
            </a:p>
          </p:txBody>
        </p:sp>
        <p:sp>
          <p:nvSpPr>
            <p:cNvPr id="62" name="テキスト ボックス 61"/>
            <p:cNvSpPr txBox="1"/>
            <p:nvPr/>
          </p:nvSpPr>
          <p:spPr>
            <a:xfrm>
              <a:off x="4804060" y="1742435"/>
              <a:ext cx="1054853" cy="422007"/>
            </a:xfrm>
            <a:prstGeom prst="rect">
              <a:avLst/>
            </a:prstGeom>
            <a:noFill/>
          </p:spPr>
          <p:txBody>
            <a:bodyPr wrap="square" rtlCol="0">
              <a:spAutoFit/>
            </a:bodyPr>
            <a:lstStyle/>
            <a:p>
              <a:r>
                <a:rPr lang="ja-JP" altLang="en-US" sz="1600" dirty="0" smtClean="0">
                  <a:solidFill>
                    <a:srgbClr val="0000FF"/>
                  </a:solidFill>
                </a:rPr>
                <a:t>透過波</a:t>
              </a:r>
              <a:endParaRPr lang="ja-JP" altLang="en-US" sz="1600" dirty="0">
                <a:solidFill>
                  <a:srgbClr val="0000FF"/>
                </a:solidFill>
              </a:endParaRPr>
            </a:p>
          </p:txBody>
        </p:sp>
        <p:sp>
          <p:nvSpPr>
            <p:cNvPr id="63" name="テキスト ボックス 62"/>
            <p:cNvSpPr txBox="1"/>
            <p:nvPr/>
          </p:nvSpPr>
          <p:spPr>
            <a:xfrm>
              <a:off x="3769517" y="2509689"/>
              <a:ext cx="1253232" cy="422007"/>
            </a:xfrm>
            <a:prstGeom prst="rect">
              <a:avLst/>
            </a:prstGeom>
            <a:noFill/>
          </p:spPr>
          <p:txBody>
            <a:bodyPr wrap="none" rtlCol="0">
              <a:spAutoFit/>
            </a:bodyPr>
            <a:lstStyle/>
            <a:p>
              <a:r>
                <a:rPr lang="ja-JP" altLang="en-US" sz="1600" dirty="0" smtClean="0">
                  <a:solidFill>
                    <a:srgbClr val="000000"/>
                  </a:solidFill>
                </a:rPr>
                <a:t>ナノ構造</a:t>
              </a:r>
              <a:endParaRPr lang="ja-JP" altLang="en-US" sz="1600" dirty="0">
                <a:solidFill>
                  <a:srgbClr val="000000"/>
                </a:solidFill>
              </a:endParaRPr>
            </a:p>
          </p:txBody>
        </p:sp>
        <p:sp>
          <p:nvSpPr>
            <p:cNvPr id="64" name="テキスト ボックス 63"/>
            <p:cNvSpPr txBox="1"/>
            <p:nvPr/>
          </p:nvSpPr>
          <p:spPr>
            <a:xfrm rot="16200000">
              <a:off x="1379447" y="2062314"/>
              <a:ext cx="741710" cy="422007"/>
            </a:xfrm>
            <a:prstGeom prst="rect">
              <a:avLst/>
            </a:prstGeom>
            <a:noFill/>
          </p:spPr>
          <p:txBody>
            <a:bodyPr wrap="none" rtlCol="0">
              <a:spAutoFit/>
            </a:bodyPr>
            <a:lstStyle/>
            <a:p>
              <a:r>
                <a:rPr lang="ja-JP" altLang="en-US" sz="1600" dirty="0" smtClean="0">
                  <a:solidFill>
                    <a:srgbClr val="FF0000"/>
                  </a:solidFill>
                </a:rPr>
                <a:t>電極</a:t>
              </a:r>
              <a:endParaRPr lang="ja-JP" altLang="en-US" sz="1600" dirty="0">
                <a:solidFill>
                  <a:srgbClr val="FF0000"/>
                </a:solidFill>
              </a:endParaRPr>
            </a:p>
          </p:txBody>
        </p:sp>
        <p:sp>
          <p:nvSpPr>
            <p:cNvPr id="65" name="テキスト ボックス 64"/>
            <p:cNvSpPr txBox="1"/>
            <p:nvPr/>
          </p:nvSpPr>
          <p:spPr>
            <a:xfrm rot="16200000">
              <a:off x="6784410" y="2257488"/>
              <a:ext cx="741710" cy="422007"/>
            </a:xfrm>
            <a:prstGeom prst="rect">
              <a:avLst/>
            </a:prstGeom>
            <a:noFill/>
          </p:spPr>
          <p:txBody>
            <a:bodyPr wrap="none" rtlCol="0">
              <a:spAutoFit/>
            </a:bodyPr>
            <a:lstStyle/>
            <a:p>
              <a:r>
                <a:rPr lang="ja-JP" altLang="en-US" sz="1600" dirty="0" smtClean="0">
                  <a:solidFill>
                    <a:srgbClr val="FF0000"/>
                  </a:solidFill>
                </a:rPr>
                <a:t>電極</a:t>
              </a:r>
              <a:endParaRPr lang="ja-JP" altLang="en-US" sz="1600" dirty="0">
                <a:solidFill>
                  <a:srgbClr val="FF0000"/>
                </a:solidFill>
              </a:endParaRPr>
            </a:p>
          </p:txBody>
        </p:sp>
      </p:grpSp>
      <p:sp>
        <p:nvSpPr>
          <p:cNvPr id="7" name="テキスト ボックス 6"/>
          <p:cNvSpPr txBox="1"/>
          <p:nvPr/>
        </p:nvSpPr>
        <p:spPr>
          <a:xfrm>
            <a:off x="1971230" y="4721606"/>
            <a:ext cx="1467068" cy="400110"/>
          </a:xfrm>
          <a:prstGeom prst="rect">
            <a:avLst/>
          </a:prstGeom>
          <a:noFill/>
        </p:spPr>
        <p:txBody>
          <a:bodyPr wrap="none" rtlCol="0">
            <a:spAutoFit/>
          </a:bodyPr>
          <a:lstStyle/>
          <a:p>
            <a:r>
              <a:rPr kumimoji="1" lang="ja-JP" altLang="en-US" sz="2000" dirty="0" smtClean="0">
                <a:solidFill>
                  <a:srgbClr val="FF0000"/>
                </a:solidFill>
                <a:latin typeface="+mn-lt"/>
                <a:ea typeface="ＭＳ Ｐゴシック" pitchFamily="50" charset="-128"/>
              </a:rPr>
              <a:t>不純物原子</a:t>
            </a:r>
          </a:p>
        </p:txBody>
      </p:sp>
      <p:cxnSp>
        <p:nvCxnSpPr>
          <p:cNvPr id="9" name="直線矢印コネクタ 8"/>
          <p:cNvCxnSpPr/>
          <p:nvPr/>
        </p:nvCxnSpPr>
        <p:spPr bwMode="auto">
          <a:xfrm flipV="1">
            <a:off x="3002376" y="4021519"/>
            <a:ext cx="203532" cy="745904"/>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sp>
        <p:nvSpPr>
          <p:cNvPr id="12" name="正方形/長方形 11"/>
          <p:cNvSpPr/>
          <p:nvPr/>
        </p:nvSpPr>
        <p:spPr bwMode="auto">
          <a:xfrm>
            <a:off x="1701316" y="3232341"/>
            <a:ext cx="623242" cy="488442"/>
          </a:xfrm>
          <a:prstGeom prst="rect">
            <a:avLst/>
          </a:prstGeom>
          <a:solidFill>
            <a:srgbClr val="0000FF">
              <a:alpha val="3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80" name="テキスト ボックス 79"/>
          <p:cNvSpPr txBox="1"/>
          <p:nvPr/>
        </p:nvSpPr>
        <p:spPr>
          <a:xfrm>
            <a:off x="126208" y="4567368"/>
            <a:ext cx="1656223" cy="400110"/>
          </a:xfrm>
          <a:prstGeom prst="rect">
            <a:avLst/>
          </a:prstGeom>
          <a:noFill/>
        </p:spPr>
        <p:txBody>
          <a:bodyPr wrap="none" rtlCol="0">
            <a:spAutoFit/>
          </a:bodyPr>
          <a:lstStyle/>
          <a:p>
            <a:r>
              <a:rPr kumimoji="1" lang="ja-JP" altLang="en-US" sz="2000" dirty="0" smtClean="0">
                <a:solidFill>
                  <a:srgbClr val="0000FF"/>
                </a:solidFill>
                <a:latin typeface="+mn-lt"/>
                <a:ea typeface="ＭＳ Ｐゴシック" pitchFamily="50" charset="-128"/>
              </a:rPr>
              <a:t>スーパーセル</a:t>
            </a:r>
          </a:p>
        </p:txBody>
      </p:sp>
      <p:cxnSp>
        <p:nvCxnSpPr>
          <p:cNvPr id="81" name="直線矢印コネクタ 80"/>
          <p:cNvCxnSpPr/>
          <p:nvPr/>
        </p:nvCxnSpPr>
        <p:spPr bwMode="auto">
          <a:xfrm flipV="1">
            <a:off x="1402170" y="3740151"/>
            <a:ext cx="567811" cy="882344"/>
          </a:xfrm>
          <a:prstGeom prst="straightConnector1">
            <a:avLst/>
          </a:prstGeom>
          <a:solidFill>
            <a:schemeClr val="accent1"/>
          </a:solidFill>
          <a:ln w="19050" cap="flat" cmpd="sng" algn="ctr">
            <a:solidFill>
              <a:srgbClr val="0000FF"/>
            </a:solidFill>
            <a:prstDash val="solid"/>
            <a:round/>
            <a:headEnd type="none" w="med" len="med"/>
            <a:tailEnd type="arrow"/>
          </a:ln>
          <a:effectLst/>
        </p:spPr>
      </p:cxnSp>
      <p:sp>
        <p:nvSpPr>
          <p:cNvPr id="82" name="正方形/長方形 81"/>
          <p:cNvSpPr/>
          <p:nvPr/>
        </p:nvSpPr>
        <p:spPr bwMode="auto">
          <a:xfrm>
            <a:off x="5397499" y="2081100"/>
            <a:ext cx="469901" cy="1471725"/>
          </a:xfrm>
          <a:prstGeom prst="rect">
            <a:avLst/>
          </a:prstGeom>
          <a:solidFill>
            <a:srgbClr val="0000FF">
              <a:alpha val="3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Tree>
    <p:extLst>
      <p:ext uri="{BB962C8B-B14F-4D97-AF65-F5344CB8AC3E}">
        <p14:creationId xmlns:p14="http://schemas.microsoft.com/office/powerpoint/2010/main" val="3530071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350"/>
            <a:ext cx="9144000" cy="533400"/>
          </a:xfrm>
        </p:spPr>
        <p:txBody>
          <a:bodyPr/>
          <a:lstStyle/>
          <a:p>
            <a:r>
              <a:rPr lang="en-US" altLang="ja-JP" dirty="0" smtClean="0"/>
              <a:t>Background</a:t>
            </a:r>
            <a:endParaRPr kumimoji="1" lang="ja-JP" altLang="en-US" dirty="0"/>
          </a:p>
        </p:txBody>
      </p:sp>
      <p:sp>
        <p:nvSpPr>
          <p:cNvPr id="9" name="テキスト ボックス 8"/>
          <p:cNvSpPr txBox="1"/>
          <p:nvPr/>
        </p:nvSpPr>
        <p:spPr>
          <a:xfrm>
            <a:off x="-1244" y="5223237"/>
            <a:ext cx="4093557" cy="646331"/>
          </a:xfrm>
          <a:prstGeom prst="rect">
            <a:avLst/>
          </a:prstGeom>
          <a:noFill/>
        </p:spPr>
        <p:txBody>
          <a:bodyPr wrap="none" rtlCol="0">
            <a:spAutoFit/>
          </a:bodyPr>
          <a:lstStyle/>
          <a:p>
            <a:pPr algn="ctr"/>
            <a:r>
              <a:rPr kumimoji="1" lang="en-US" altLang="ja-JP" sz="2000" u="sng" dirty="0" err="1" smtClean="0"/>
              <a:t>dI</a:t>
            </a:r>
            <a:r>
              <a:rPr kumimoji="1" lang="en-US" altLang="ja-JP" sz="2000" u="sng" dirty="0" smtClean="0"/>
              <a:t>/</a:t>
            </a:r>
            <a:r>
              <a:rPr kumimoji="1" lang="en-US" altLang="ja-JP" sz="2000" u="sng" dirty="0" err="1" smtClean="0"/>
              <a:t>dV</a:t>
            </a:r>
            <a:r>
              <a:rPr kumimoji="1" lang="en-US" altLang="ja-JP" sz="2000" u="sng" dirty="0" smtClean="0"/>
              <a:t> images of </a:t>
            </a:r>
            <a:r>
              <a:rPr kumimoji="1" lang="en-US" altLang="ja-JP" sz="2000" u="sng" dirty="0" err="1" smtClean="0"/>
              <a:t>Ge</a:t>
            </a:r>
            <a:r>
              <a:rPr kumimoji="1" lang="en-US" altLang="ja-JP" sz="2000" u="sng" dirty="0" smtClean="0"/>
              <a:t> dimer rows</a:t>
            </a:r>
          </a:p>
          <a:p>
            <a:pPr algn="ctr"/>
            <a:r>
              <a:rPr lang="en-US" altLang="ja-JP" sz="1600" dirty="0" smtClean="0"/>
              <a:t>From </a:t>
            </a:r>
            <a:r>
              <a:rPr lang="en-US" altLang="ja-JP" sz="1600" dirty="0" err="1" smtClean="0"/>
              <a:t>Tomatsu</a:t>
            </a:r>
            <a:r>
              <a:rPr lang="en-US" altLang="ja-JP" sz="1600" dirty="0" smtClean="0"/>
              <a:t> </a:t>
            </a:r>
            <a:r>
              <a:rPr lang="en-US" altLang="ja-JP" sz="1600" i="1" dirty="0"/>
              <a:t>et al</a:t>
            </a:r>
            <a:r>
              <a:rPr lang="en-US" altLang="ja-JP" sz="1600" dirty="0"/>
              <a:t>. PRB</a:t>
            </a:r>
            <a:r>
              <a:rPr lang="en-US" altLang="ja-JP" sz="1600" b="1" dirty="0"/>
              <a:t>78</a:t>
            </a:r>
            <a:r>
              <a:rPr lang="en-US" altLang="ja-JP" sz="1600" dirty="0"/>
              <a:t> 081401 (2008</a:t>
            </a:r>
            <a:r>
              <a:rPr lang="en-US" altLang="ja-JP" sz="1600" dirty="0" smtClean="0"/>
              <a:t>)</a:t>
            </a:r>
            <a:endParaRPr lang="ja-JP" altLang="en-US" sz="1600" dirty="0"/>
          </a:p>
        </p:txBody>
      </p:sp>
      <p:sp>
        <p:nvSpPr>
          <p:cNvPr id="272" name="テキスト ボックス 271"/>
          <p:cNvSpPr txBox="1"/>
          <p:nvPr/>
        </p:nvSpPr>
        <p:spPr>
          <a:xfrm>
            <a:off x="4963941" y="4965812"/>
            <a:ext cx="3690434" cy="400110"/>
          </a:xfrm>
          <a:prstGeom prst="rect">
            <a:avLst/>
          </a:prstGeom>
          <a:noFill/>
        </p:spPr>
        <p:txBody>
          <a:bodyPr wrap="none" rtlCol="0">
            <a:spAutoFit/>
          </a:bodyPr>
          <a:lstStyle/>
          <a:p>
            <a:r>
              <a:rPr kumimoji="1" lang="en-US" altLang="ja-JP" sz="2000" u="sng" dirty="0" smtClean="0"/>
              <a:t>Line profiles of standing waves</a:t>
            </a:r>
          </a:p>
        </p:txBody>
      </p:sp>
      <p:pic>
        <p:nvPicPr>
          <p:cNvPr id="273" name="図 27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96342" y="1343338"/>
            <a:ext cx="4554097" cy="3631915"/>
          </a:xfrm>
          <a:prstGeom prst="rect">
            <a:avLst/>
          </a:prstGeom>
        </p:spPr>
      </p:pic>
      <p:sp>
        <p:nvSpPr>
          <p:cNvPr id="274" name="テキスト ボックス 273"/>
          <p:cNvSpPr txBox="1"/>
          <p:nvPr/>
        </p:nvSpPr>
        <p:spPr>
          <a:xfrm>
            <a:off x="330426" y="4809923"/>
            <a:ext cx="1124026" cy="400110"/>
          </a:xfrm>
          <a:prstGeom prst="rect">
            <a:avLst/>
          </a:prstGeom>
          <a:noFill/>
        </p:spPr>
        <p:txBody>
          <a:bodyPr wrap="none" rtlCol="0">
            <a:spAutoFit/>
          </a:bodyPr>
          <a:lstStyle/>
          <a:p>
            <a:r>
              <a:rPr kumimoji="1" lang="en-US" altLang="ja-JP" sz="2000" dirty="0" err="1" smtClean="0"/>
              <a:t>Ge</a:t>
            </a:r>
            <a:r>
              <a:rPr kumimoji="1" lang="en-US" altLang="ja-JP" sz="2000" dirty="0" smtClean="0"/>
              <a:t>(001)</a:t>
            </a:r>
            <a:endParaRPr kumimoji="1" lang="ja-JP" altLang="en-US" sz="2000" dirty="0"/>
          </a:p>
        </p:txBody>
      </p:sp>
      <p:sp>
        <p:nvSpPr>
          <p:cNvPr id="275" name="右矢印 274"/>
          <p:cNvSpPr/>
          <p:nvPr/>
        </p:nvSpPr>
        <p:spPr bwMode="auto">
          <a:xfrm>
            <a:off x="3607014" y="2818184"/>
            <a:ext cx="444125" cy="435781"/>
          </a:xfrm>
          <a:prstGeom prst="rightArrow">
            <a:avLst/>
          </a:prstGeom>
          <a:solidFill>
            <a:srgbClr val="FF993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pic>
        <p:nvPicPr>
          <p:cNvPr id="280" name="図 27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53885" y="1329669"/>
            <a:ext cx="1763939" cy="3848594"/>
          </a:xfrm>
          <a:prstGeom prst="rect">
            <a:avLst/>
          </a:prstGeom>
        </p:spPr>
      </p:pic>
      <p:grpSp>
        <p:nvGrpSpPr>
          <p:cNvPr id="281" name="グループ化 280"/>
          <p:cNvGrpSpPr/>
          <p:nvPr/>
        </p:nvGrpSpPr>
        <p:grpSpPr>
          <a:xfrm>
            <a:off x="340837" y="1310090"/>
            <a:ext cx="1121955" cy="3507064"/>
            <a:chOff x="2256327" y="4921378"/>
            <a:chExt cx="1668617" cy="5215848"/>
          </a:xfrm>
        </p:grpSpPr>
        <p:grpSp>
          <p:nvGrpSpPr>
            <p:cNvPr id="282" name="グループ化 281"/>
            <p:cNvGrpSpPr/>
            <p:nvPr/>
          </p:nvGrpSpPr>
          <p:grpSpPr>
            <a:xfrm>
              <a:off x="2815127" y="4921378"/>
              <a:ext cx="556097" cy="5204023"/>
              <a:chOff x="7662714" y="4921158"/>
              <a:chExt cx="556097" cy="5204023"/>
            </a:xfrm>
          </p:grpSpPr>
          <p:sp>
            <p:nvSpPr>
              <p:cNvPr id="455" name="正方形/長方形 454"/>
              <p:cNvSpPr>
                <a:spLocks noChangeAspect="1"/>
              </p:cNvSpPr>
              <p:nvPr/>
            </p:nvSpPr>
            <p:spPr bwMode="auto">
              <a:xfrm>
                <a:off x="7662714" y="8910812"/>
                <a:ext cx="553049" cy="553049"/>
              </a:xfrm>
              <a:prstGeom prst="rect">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456" name="正方形/長方形 455"/>
              <p:cNvSpPr>
                <a:spLocks noChangeAspect="1"/>
              </p:cNvSpPr>
              <p:nvPr/>
            </p:nvSpPr>
            <p:spPr bwMode="auto">
              <a:xfrm>
                <a:off x="7662714" y="9465548"/>
                <a:ext cx="553049" cy="553049"/>
              </a:xfrm>
              <a:prstGeom prst="rect">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457" name="正方形/長方形 456"/>
              <p:cNvSpPr>
                <a:spLocks noChangeAspect="1"/>
              </p:cNvSpPr>
              <p:nvPr/>
            </p:nvSpPr>
            <p:spPr bwMode="auto">
              <a:xfrm>
                <a:off x="7665762" y="8353028"/>
                <a:ext cx="553049" cy="553049"/>
              </a:xfrm>
              <a:prstGeom prst="rect">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458" name="正方形/長方形 457"/>
              <p:cNvSpPr>
                <a:spLocks noChangeAspect="1"/>
              </p:cNvSpPr>
              <p:nvPr/>
            </p:nvSpPr>
            <p:spPr bwMode="auto">
              <a:xfrm>
                <a:off x="7662758" y="6691090"/>
                <a:ext cx="553049" cy="553049"/>
              </a:xfrm>
              <a:prstGeom prst="rect">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459" name="正方形/長方形 458"/>
              <p:cNvSpPr>
                <a:spLocks noChangeAspect="1"/>
              </p:cNvSpPr>
              <p:nvPr/>
            </p:nvSpPr>
            <p:spPr bwMode="auto">
              <a:xfrm>
                <a:off x="7662758" y="7243540"/>
                <a:ext cx="553049" cy="553049"/>
              </a:xfrm>
              <a:prstGeom prst="rect">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460" name="正方形/長方形 459"/>
              <p:cNvSpPr>
                <a:spLocks noChangeAspect="1"/>
              </p:cNvSpPr>
              <p:nvPr/>
            </p:nvSpPr>
            <p:spPr bwMode="auto">
              <a:xfrm>
                <a:off x="7662758" y="7795990"/>
                <a:ext cx="553049" cy="553049"/>
              </a:xfrm>
              <a:prstGeom prst="rect">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461" name="正方形/長方形 460"/>
              <p:cNvSpPr>
                <a:spLocks noChangeAspect="1"/>
              </p:cNvSpPr>
              <p:nvPr/>
            </p:nvSpPr>
            <p:spPr bwMode="auto">
              <a:xfrm>
                <a:off x="7665243" y="5033141"/>
                <a:ext cx="553049" cy="553049"/>
              </a:xfrm>
              <a:prstGeom prst="rect">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462" name="正方形/長方形 461"/>
              <p:cNvSpPr>
                <a:spLocks noChangeAspect="1"/>
              </p:cNvSpPr>
              <p:nvPr/>
            </p:nvSpPr>
            <p:spPr bwMode="auto">
              <a:xfrm>
                <a:off x="7665243" y="5585591"/>
                <a:ext cx="553049" cy="553049"/>
              </a:xfrm>
              <a:prstGeom prst="rect">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463" name="正方形/長方形 462"/>
              <p:cNvSpPr>
                <a:spLocks noChangeAspect="1"/>
              </p:cNvSpPr>
              <p:nvPr/>
            </p:nvSpPr>
            <p:spPr bwMode="auto">
              <a:xfrm>
                <a:off x="7665243" y="6138041"/>
                <a:ext cx="553049" cy="553049"/>
              </a:xfrm>
              <a:prstGeom prst="rect">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nvGrpSpPr>
              <p:cNvPr id="464" name="グループ化 463"/>
              <p:cNvGrpSpPr/>
              <p:nvPr/>
            </p:nvGrpSpPr>
            <p:grpSpPr>
              <a:xfrm>
                <a:off x="7689840" y="4921158"/>
                <a:ext cx="516351" cy="5204023"/>
                <a:chOff x="821890" y="821132"/>
                <a:chExt cx="516351" cy="5204023"/>
              </a:xfrm>
            </p:grpSpPr>
            <p:grpSp>
              <p:nvGrpSpPr>
                <p:cNvPr id="465" name="グループ化 464"/>
                <p:cNvGrpSpPr/>
                <p:nvPr/>
              </p:nvGrpSpPr>
              <p:grpSpPr>
                <a:xfrm>
                  <a:off x="833703" y="1373105"/>
                  <a:ext cx="462235" cy="222141"/>
                  <a:chOff x="547415" y="2288396"/>
                  <a:chExt cx="462235" cy="222141"/>
                </a:xfrm>
              </p:grpSpPr>
              <p:cxnSp>
                <p:nvCxnSpPr>
                  <p:cNvPr id="538" name="直線コネクタ 537"/>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539" name="円/楕円 538"/>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540" name="円/楕円 539"/>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466" name="グループ化 465"/>
                <p:cNvGrpSpPr/>
                <p:nvPr/>
              </p:nvGrpSpPr>
              <p:grpSpPr>
                <a:xfrm>
                  <a:off x="834190" y="821132"/>
                  <a:ext cx="462235" cy="222141"/>
                  <a:chOff x="547415" y="2288396"/>
                  <a:chExt cx="462235" cy="222141"/>
                </a:xfrm>
              </p:grpSpPr>
              <p:cxnSp>
                <p:nvCxnSpPr>
                  <p:cNvPr id="535" name="直線コネクタ 534"/>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536" name="円/楕円 535"/>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537" name="円/楕円 536"/>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467" name="グループ化 466"/>
                <p:cNvGrpSpPr/>
                <p:nvPr/>
              </p:nvGrpSpPr>
              <p:grpSpPr>
                <a:xfrm rot="10800000">
                  <a:off x="875519" y="1097656"/>
                  <a:ext cx="462235" cy="222141"/>
                  <a:chOff x="547415" y="2288396"/>
                  <a:chExt cx="462235" cy="222141"/>
                </a:xfrm>
              </p:grpSpPr>
              <p:cxnSp>
                <p:nvCxnSpPr>
                  <p:cNvPr id="532" name="直線コネクタ 531"/>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533" name="円/楕円 532"/>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534" name="円/楕円 533"/>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468" name="グループ化 467"/>
                <p:cNvGrpSpPr/>
                <p:nvPr/>
              </p:nvGrpSpPr>
              <p:grpSpPr>
                <a:xfrm>
                  <a:off x="833703" y="1916768"/>
                  <a:ext cx="462235" cy="222141"/>
                  <a:chOff x="547415" y="2288396"/>
                  <a:chExt cx="462235" cy="222141"/>
                </a:xfrm>
              </p:grpSpPr>
              <p:cxnSp>
                <p:nvCxnSpPr>
                  <p:cNvPr id="529" name="直線コネクタ 528"/>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530" name="円/楕円 529"/>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531" name="円/楕円 530"/>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469" name="グループ化 468"/>
                <p:cNvGrpSpPr/>
                <p:nvPr/>
              </p:nvGrpSpPr>
              <p:grpSpPr>
                <a:xfrm rot="10800000">
                  <a:off x="875519" y="1641319"/>
                  <a:ext cx="462235" cy="222141"/>
                  <a:chOff x="547415" y="2288396"/>
                  <a:chExt cx="462235" cy="222141"/>
                </a:xfrm>
              </p:grpSpPr>
              <p:cxnSp>
                <p:nvCxnSpPr>
                  <p:cNvPr id="526" name="直線コネクタ 525"/>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527" name="円/楕円 526"/>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528" name="円/楕円 527"/>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470" name="グループ化 469"/>
                <p:cNvGrpSpPr/>
                <p:nvPr/>
              </p:nvGrpSpPr>
              <p:grpSpPr>
                <a:xfrm>
                  <a:off x="833384" y="2475271"/>
                  <a:ext cx="462235" cy="222141"/>
                  <a:chOff x="547415" y="2288396"/>
                  <a:chExt cx="462235" cy="222141"/>
                </a:xfrm>
              </p:grpSpPr>
              <p:cxnSp>
                <p:nvCxnSpPr>
                  <p:cNvPr id="523" name="直線コネクタ 522"/>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524" name="円/楕円 523"/>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525" name="円/楕円 524"/>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471" name="グループ化 470"/>
                <p:cNvGrpSpPr/>
                <p:nvPr/>
              </p:nvGrpSpPr>
              <p:grpSpPr>
                <a:xfrm rot="10800000">
                  <a:off x="875200" y="2199822"/>
                  <a:ext cx="462235" cy="222141"/>
                  <a:chOff x="547415" y="2288396"/>
                  <a:chExt cx="462235" cy="222141"/>
                </a:xfrm>
              </p:grpSpPr>
              <p:cxnSp>
                <p:nvCxnSpPr>
                  <p:cNvPr id="520" name="直線コネクタ 519"/>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521" name="円/楕円 520"/>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522" name="円/楕円 521"/>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472" name="グループ化 471"/>
                <p:cNvGrpSpPr/>
                <p:nvPr/>
              </p:nvGrpSpPr>
              <p:grpSpPr>
                <a:xfrm>
                  <a:off x="834190" y="3022417"/>
                  <a:ext cx="462235" cy="222141"/>
                  <a:chOff x="547415" y="2288396"/>
                  <a:chExt cx="462235" cy="222141"/>
                </a:xfrm>
              </p:grpSpPr>
              <p:cxnSp>
                <p:nvCxnSpPr>
                  <p:cNvPr id="517" name="直線コネクタ 516"/>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518" name="円/楕円 517"/>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519" name="円/楕円 518"/>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473" name="グループ化 472"/>
                <p:cNvGrpSpPr/>
                <p:nvPr/>
              </p:nvGrpSpPr>
              <p:grpSpPr>
                <a:xfrm rot="10800000">
                  <a:off x="876006" y="2746968"/>
                  <a:ext cx="462235" cy="222141"/>
                  <a:chOff x="547415" y="2288396"/>
                  <a:chExt cx="462235" cy="222141"/>
                </a:xfrm>
              </p:grpSpPr>
              <p:cxnSp>
                <p:nvCxnSpPr>
                  <p:cNvPr id="514" name="直線コネクタ 513"/>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515" name="円/楕円 514"/>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516" name="円/楕円 515"/>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474" name="グループ化 473"/>
                <p:cNvGrpSpPr/>
                <p:nvPr/>
              </p:nvGrpSpPr>
              <p:grpSpPr>
                <a:xfrm>
                  <a:off x="825213" y="3565795"/>
                  <a:ext cx="462235" cy="222141"/>
                  <a:chOff x="547415" y="2288396"/>
                  <a:chExt cx="462235" cy="222141"/>
                </a:xfrm>
              </p:grpSpPr>
              <p:cxnSp>
                <p:nvCxnSpPr>
                  <p:cNvPr id="511" name="直線コネクタ 510"/>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512" name="円/楕円 511"/>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513" name="円/楕円 512"/>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475" name="グループ化 474"/>
                <p:cNvGrpSpPr/>
                <p:nvPr/>
              </p:nvGrpSpPr>
              <p:grpSpPr>
                <a:xfrm rot="10800000">
                  <a:off x="867029" y="3290346"/>
                  <a:ext cx="462235" cy="222141"/>
                  <a:chOff x="547415" y="2288396"/>
                  <a:chExt cx="462235" cy="222141"/>
                </a:xfrm>
              </p:grpSpPr>
              <p:cxnSp>
                <p:nvCxnSpPr>
                  <p:cNvPr id="508" name="直線コネクタ 507"/>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509" name="円/楕円 508"/>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510" name="円/楕円 509"/>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476" name="グループ化 475"/>
                <p:cNvGrpSpPr/>
                <p:nvPr/>
              </p:nvGrpSpPr>
              <p:grpSpPr>
                <a:xfrm>
                  <a:off x="824894" y="4124298"/>
                  <a:ext cx="462235" cy="222141"/>
                  <a:chOff x="547415" y="2288396"/>
                  <a:chExt cx="462235" cy="222141"/>
                </a:xfrm>
              </p:grpSpPr>
              <p:cxnSp>
                <p:nvCxnSpPr>
                  <p:cNvPr id="505" name="直線コネクタ 504"/>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506" name="円/楕円 505"/>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507" name="円/楕円 506"/>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477" name="グループ化 476"/>
                <p:cNvGrpSpPr/>
                <p:nvPr/>
              </p:nvGrpSpPr>
              <p:grpSpPr>
                <a:xfrm rot="10800000">
                  <a:off x="866710" y="3848849"/>
                  <a:ext cx="462235" cy="222141"/>
                  <a:chOff x="547415" y="2288396"/>
                  <a:chExt cx="462235" cy="222141"/>
                </a:xfrm>
              </p:grpSpPr>
              <p:cxnSp>
                <p:nvCxnSpPr>
                  <p:cNvPr id="502" name="直線コネクタ 501"/>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503" name="円/楕円 502"/>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504" name="円/楕円 503"/>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478" name="グループ化 477"/>
                <p:cNvGrpSpPr/>
                <p:nvPr/>
              </p:nvGrpSpPr>
              <p:grpSpPr>
                <a:xfrm>
                  <a:off x="825700" y="4694304"/>
                  <a:ext cx="462235" cy="222141"/>
                  <a:chOff x="547415" y="2311256"/>
                  <a:chExt cx="462235" cy="222141"/>
                </a:xfrm>
              </p:grpSpPr>
              <p:cxnSp>
                <p:nvCxnSpPr>
                  <p:cNvPr id="499" name="直線コネクタ 498"/>
                  <p:cNvCxnSpPr/>
                  <p:nvPr/>
                </p:nvCxnSpPr>
                <p:spPr bwMode="auto">
                  <a:xfrm>
                    <a:off x="671083" y="242285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500" name="円/楕円 499"/>
                  <p:cNvSpPr>
                    <a:spLocks noChangeAspect="1"/>
                  </p:cNvSpPr>
                  <p:nvPr/>
                </p:nvSpPr>
                <p:spPr bwMode="auto">
                  <a:xfrm>
                    <a:off x="547415" y="231125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501" name="円/楕円 500"/>
                  <p:cNvSpPr/>
                  <p:nvPr/>
                </p:nvSpPr>
                <p:spPr bwMode="auto">
                  <a:xfrm>
                    <a:off x="873464" y="235514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479" name="グループ化 478"/>
                <p:cNvGrpSpPr/>
                <p:nvPr/>
              </p:nvGrpSpPr>
              <p:grpSpPr>
                <a:xfrm rot="10800000">
                  <a:off x="867516" y="4407425"/>
                  <a:ext cx="462235" cy="222141"/>
                  <a:chOff x="547415" y="2276966"/>
                  <a:chExt cx="462235" cy="222141"/>
                </a:xfrm>
              </p:grpSpPr>
              <p:cxnSp>
                <p:nvCxnSpPr>
                  <p:cNvPr id="496" name="直線コネクタ 495"/>
                  <p:cNvCxnSpPr/>
                  <p:nvPr/>
                </p:nvCxnSpPr>
                <p:spPr bwMode="auto">
                  <a:xfrm>
                    <a:off x="671083" y="238856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497" name="円/楕円 496"/>
                  <p:cNvSpPr>
                    <a:spLocks noChangeAspect="1"/>
                  </p:cNvSpPr>
                  <p:nvPr/>
                </p:nvSpPr>
                <p:spPr bwMode="auto">
                  <a:xfrm>
                    <a:off x="547415" y="227696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498" name="円/楕円 497"/>
                  <p:cNvSpPr/>
                  <p:nvPr/>
                </p:nvSpPr>
                <p:spPr bwMode="auto">
                  <a:xfrm>
                    <a:off x="873464" y="232085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480" name="グループ化 479"/>
                <p:cNvGrpSpPr/>
                <p:nvPr/>
              </p:nvGrpSpPr>
              <p:grpSpPr>
                <a:xfrm>
                  <a:off x="821890" y="5254374"/>
                  <a:ext cx="462235" cy="222141"/>
                  <a:chOff x="821890" y="5254374"/>
                  <a:chExt cx="462235" cy="222141"/>
                </a:xfrm>
              </p:grpSpPr>
              <p:cxnSp>
                <p:nvCxnSpPr>
                  <p:cNvPr id="493" name="直線コネクタ 492"/>
                  <p:cNvCxnSpPr/>
                  <p:nvPr/>
                </p:nvCxnSpPr>
                <p:spPr bwMode="auto">
                  <a:xfrm>
                    <a:off x="945558" y="5365976"/>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494" name="円/楕円 493"/>
                  <p:cNvSpPr>
                    <a:spLocks noChangeAspect="1"/>
                  </p:cNvSpPr>
                  <p:nvPr/>
                </p:nvSpPr>
                <p:spPr bwMode="auto">
                  <a:xfrm>
                    <a:off x="821890" y="5254374"/>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495" name="円/楕円 494"/>
                  <p:cNvSpPr/>
                  <p:nvPr/>
                </p:nvSpPr>
                <p:spPr bwMode="auto">
                  <a:xfrm>
                    <a:off x="1147939" y="5298264"/>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481" name="グループ化 480"/>
                <p:cNvGrpSpPr/>
                <p:nvPr/>
              </p:nvGrpSpPr>
              <p:grpSpPr>
                <a:xfrm>
                  <a:off x="863706" y="4967495"/>
                  <a:ext cx="462235" cy="222141"/>
                  <a:chOff x="863706" y="4967495"/>
                  <a:chExt cx="462235" cy="222141"/>
                </a:xfrm>
              </p:grpSpPr>
              <p:cxnSp>
                <p:nvCxnSpPr>
                  <p:cNvPr id="490" name="直線コネクタ 489"/>
                  <p:cNvCxnSpPr/>
                  <p:nvPr/>
                </p:nvCxnSpPr>
                <p:spPr bwMode="auto">
                  <a:xfrm rot="10800000">
                    <a:off x="966124" y="5078034"/>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491" name="円/楕円 490"/>
                  <p:cNvSpPr>
                    <a:spLocks noChangeAspect="1"/>
                  </p:cNvSpPr>
                  <p:nvPr/>
                </p:nvSpPr>
                <p:spPr bwMode="auto">
                  <a:xfrm rot="10800000">
                    <a:off x="1103800" y="4967495"/>
                    <a:ext cx="222141" cy="222141"/>
                  </a:xfrm>
                  <a:prstGeom prst="ellipse">
                    <a:avLst/>
                  </a:prstGeom>
                  <a:gradFill flip="none" rotWithShape="1">
                    <a:gsLst>
                      <a:gs pos="0">
                        <a:srgbClr val="FF99FF"/>
                      </a:gs>
                      <a:gs pos="100000">
                        <a:srgbClr val="FF0000"/>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492" name="円/楕円 491"/>
                  <p:cNvSpPr/>
                  <p:nvPr/>
                </p:nvSpPr>
                <p:spPr bwMode="auto">
                  <a:xfrm rot="10800000">
                    <a:off x="863706" y="5009559"/>
                    <a:ext cx="136186" cy="136187"/>
                  </a:xfrm>
                  <a:prstGeom prst="ellipse">
                    <a:avLst/>
                  </a:prstGeom>
                  <a:gradFill flip="none" rotWithShape="1">
                    <a:gsLst>
                      <a:gs pos="0">
                        <a:srgbClr val="FF99FF"/>
                      </a:gs>
                      <a:gs pos="100000">
                        <a:srgbClr val="FF0000"/>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482" name="グループ化 481"/>
                <p:cNvGrpSpPr/>
                <p:nvPr/>
              </p:nvGrpSpPr>
              <p:grpSpPr>
                <a:xfrm>
                  <a:off x="825700" y="5803014"/>
                  <a:ext cx="462235" cy="222141"/>
                  <a:chOff x="825700" y="5803014"/>
                  <a:chExt cx="462235" cy="222141"/>
                </a:xfrm>
              </p:grpSpPr>
              <p:cxnSp>
                <p:nvCxnSpPr>
                  <p:cNvPr id="487" name="直線コネクタ 486"/>
                  <p:cNvCxnSpPr/>
                  <p:nvPr/>
                </p:nvCxnSpPr>
                <p:spPr bwMode="auto">
                  <a:xfrm>
                    <a:off x="949368" y="5914616"/>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488" name="円/楕円 487"/>
                  <p:cNvSpPr>
                    <a:spLocks noChangeAspect="1"/>
                  </p:cNvSpPr>
                  <p:nvPr/>
                </p:nvSpPr>
                <p:spPr bwMode="auto">
                  <a:xfrm>
                    <a:off x="825700" y="5803014"/>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489" name="円/楕円 488"/>
                  <p:cNvSpPr/>
                  <p:nvPr/>
                </p:nvSpPr>
                <p:spPr bwMode="auto">
                  <a:xfrm>
                    <a:off x="1151749" y="5846904"/>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483" name="グループ化 482"/>
                <p:cNvGrpSpPr/>
                <p:nvPr/>
              </p:nvGrpSpPr>
              <p:grpSpPr>
                <a:xfrm>
                  <a:off x="867516" y="5516135"/>
                  <a:ext cx="462235" cy="222141"/>
                  <a:chOff x="867516" y="5516135"/>
                  <a:chExt cx="462235" cy="222141"/>
                </a:xfrm>
              </p:grpSpPr>
              <p:cxnSp>
                <p:nvCxnSpPr>
                  <p:cNvPr id="484" name="直線コネクタ 483"/>
                  <p:cNvCxnSpPr/>
                  <p:nvPr/>
                </p:nvCxnSpPr>
                <p:spPr bwMode="auto">
                  <a:xfrm rot="10800000">
                    <a:off x="969934" y="5626674"/>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485" name="円/楕円 484"/>
                  <p:cNvSpPr>
                    <a:spLocks noChangeAspect="1"/>
                  </p:cNvSpPr>
                  <p:nvPr/>
                </p:nvSpPr>
                <p:spPr bwMode="auto">
                  <a:xfrm rot="10800000">
                    <a:off x="1107610" y="5516135"/>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486" name="円/楕円 485"/>
                  <p:cNvSpPr/>
                  <p:nvPr/>
                </p:nvSpPr>
                <p:spPr bwMode="auto">
                  <a:xfrm rot="10800000">
                    <a:off x="867516" y="5558199"/>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grpSp>
        <p:sp>
          <p:nvSpPr>
            <p:cNvPr id="283" name="正方形/長方形 282"/>
            <p:cNvSpPr>
              <a:spLocks noChangeAspect="1"/>
            </p:cNvSpPr>
            <p:nvPr/>
          </p:nvSpPr>
          <p:spPr bwMode="auto">
            <a:xfrm>
              <a:off x="2256327" y="8911032"/>
              <a:ext cx="553049" cy="553049"/>
            </a:xfrm>
            <a:prstGeom prst="rect">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284" name="正方形/長方形 283"/>
            <p:cNvSpPr>
              <a:spLocks noChangeAspect="1"/>
            </p:cNvSpPr>
            <p:nvPr/>
          </p:nvSpPr>
          <p:spPr bwMode="auto">
            <a:xfrm>
              <a:off x="2256327" y="9465768"/>
              <a:ext cx="553049" cy="553049"/>
            </a:xfrm>
            <a:prstGeom prst="rect">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285" name="正方形/長方形 284"/>
            <p:cNvSpPr>
              <a:spLocks noChangeAspect="1"/>
            </p:cNvSpPr>
            <p:nvPr/>
          </p:nvSpPr>
          <p:spPr bwMode="auto">
            <a:xfrm>
              <a:off x="2259375" y="8353248"/>
              <a:ext cx="553049" cy="553049"/>
            </a:xfrm>
            <a:prstGeom prst="rect">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286" name="正方形/長方形 285"/>
            <p:cNvSpPr>
              <a:spLocks noChangeAspect="1"/>
            </p:cNvSpPr>
            <p:nvPr/>
          </p:nvSpPr>
          <p:spPr bwMode="auto">
            <a:xfrm>
              <a:off x="2256371" y="6691310"/>
              <a:ext cx="553049" cy="553049"/>
            </a:xfrm>
            <a:prstGeom prst="rect">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287" name="正方形/長方形 286"/>
            <p:cNvSpPr>
              <a:spLocks noChangeAspect="1"/>
            </p:cNvSpPr>
            <p:nvPr/>
          </p:nvSpPr>
          <p:spPr bwMode="auto">
            <a:xfrm>
              <a:off x="2256371" y="7243760"/>
              <a:ext cx="553049" cy="553049"/>
            </a:xfrm>
            <a:prstGeom prst="rect">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288" name="正方形/長方形 287"/>
            <p:cNvSpPr>
              <a:spLocks noChangeAspect="1"/>
            </p:cNvSpPr>
            <p:nvPr/>
          </p:nvSpPr>
          <p:spPr bwMode="auto">
            <a:xfrm>
              <a:off x="2256371" y="7796210"/>
              <a:ext cx="553049" cy="553049"/>
            </a:xfrm>
            <a:prstGeom prst="rect">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289" name="正方形/長方形 288"/>
            <p:cNvSpPr>
              <a:spLocks noChangeAspect="1"/>
            </p:cNvSpPr>
            <p:nvPr/>
          </p:nvSpPr>
          <p:spPr bwMode="auto">
            <a:xfrm>
              <a:off x="2258856" y="5033361"/>
              <a:ext cx="553049" cy="553049"/>
            </a:xfrm>
            <a:prstGeom prst="rect">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290" name="正方形/長方形 289"/>
            <p:cNvSpPr>
              <a:spLocks noChangeAspect="1"/>
            </p:cNvSpPr>
            <p:nvPr/>
          </p:nvSpPr>
          <p:spPr bwMode="auto">
            <a:xfrm>
              <a:off x="2258856" y="5585811"/>
              <a:ext cx="553049" cy="553049"/>
            </a:xfrm>
            <a:prstGeom prst="rect">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291" name="正方形/長方形 290"/>
            <p:cNvSpPr>
              <a:spLocks noChangeAspect="1"/>
            </p:cNvSpPr>
            <p:nvPr/>
          </p:nvSpPr>
          <p:spPr bwMode="auto">
            <a:xfrm>
              <a:off x="2258856" y="6138261"/>
              <a:ext cx="553049" cy="553049"/>
            </a:xfrm>
            <a:prstGeom prst="rect">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nvGrpSpPr>
            <p:cNvPr id="292" name="グループ化 291"/>
            <p:cNvGrpSpPr/>
            <p:nvPr/>
          </p:nvGrpSpPr>
          <p:grpSpPr>
            <a:xfrm>
              <a:off x="2283453" y="4929678"/>
              <a:ext cx="516351" cy="5207548"/>
              <a:chOff x="2964173" y="4929678"/>
              <a:chExt cx="516351" cy="5207548"/>
            </a:xfrm>
          </p:grpSpPr>
          <p:grpSp>
            <p:nvGrpSpPr>
              <p:cNvPr id="379" name="グループ化 378"/>
              <p:cNvGrpSpPr/>
              <p:nvPr/>
            </p:nvGrpSpPr>
            <p:grpSpPr>
              <a:xfrm>
                <a:off x="2975986" y="5205127"/>
                <a:ext cx="462235" cy="222141"/>
                <a:chOff x="547415" y="2288396"/>
                <a:chExt cx="462235" cy="222141"/>
              </a:xfrm>
            </p:grpSpPr>
            <p:cxnSp>
              <p:nvCxnSpPr>
                <p:cNvPr id="452" name="直線コネクタ 451"/>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453" name="円/楕円 452"/>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454" name="円/楕円 453"/>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80" name="グループ化 379"/>
              <p:cNvGrpSpPr/>
              <p:nvPr/>
            </p:nvGrpSpPr>
            <p:grpSpPr>
              <a:xfrm rot="10800000">
                <a:off x="3017802" y="4929678"/>
                <a:ext cx="462235" cy="222141"/>
                <a:chOff x="547415" y="2288396"/>
                <a:chExt cx="462235" cy="222141"/>
              </a:xfrm>
            </p:grpSpPr>
            <p:cxnSp>
              <p:nvCxnSpPr>
                <p:cNvPr id="449" name="直線コネクタ 448"/>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450" name="円/楕円 449"/>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451" name="円/楕円 450"/>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81" name="グループ化 380"/>
              <p:cNvGrpSpPr/>
              <p:nvPr/>
            </p:nvGrpSpPr>
            <p:grpSpPr>
              <a:xfrm>
                <a:off x="2975986" y="5748790"/>
                <a:ext cx="462235" cy="222141"/>
                <a:chOff x="547415" y="2288396"/>
                <a:chExt cx="462235" cy="222141"/>
              </a:xfrm>
            </p:grpSpPr>
            <p:cxnSp>
              <p:nvCxnSpPr>
                <p:cNvPr id="446" name="直線コネクタ 445"/>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447" name="円/楕円 446"/>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448" name="円/楕円 447"/>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82" name="グループ化 381"/>
              <p:cNvGrpSpPr/>
              <p:nvPr/>
            </p:nvGrpSpPr>
            <p:grpSpPr>
              <a:xfrm rot="10800000">
                <a:off x="3017802" y="5473341"/>
                <a:ext cx="462235" cy="222141"/>
                <a:chOff x="547415" y="2288396"/>
                <a:chExt cx="462235" cy="222141"/>
              </a:xfrm>
            </p:grpSpPr>
            <p:cxnSp>
              <p:nvCxnSpPr>
                <p:cNvPr id="443" name="直線コネクタ 442"/>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444" name="円/楕円 443"/>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445" name="円/楕円 444"/>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83" name="グループ化 382"/>
              <p:cNvGrpSpPr/>
              <p:nvPr/>
            </p:nvGrpSpPr>
            <p:grpSpPr>
              <a:xfrm>
                <a:off x="2975667" y="6307293"/>
                <a:ext cx="462235" cy="222141"/>
                <a:chOff x="547415" y="2288396"/>
                <a:chExt cx="462235" cy="222141"/>
              </a:xfrm>
            </p:grpSpPr>
            <p:cxnSp>
              <p:nvCxnSpPr>
                <p:cNvPr id="440" name="直線コネクタ 439"/>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441" name="円/楕円 440"/>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442" name="円/楕円 441"/>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84" name="グループ化 383"/>
              <p:cNvGrpSpPr/>
              <p:nvPr/>
            </p:nvGrpSpPr>
            <p:grpSpPr>
              <a:xfrm rot="10800000">
                <a:off x="3017483" y="6031844"/>
                <a:ext cx="462235" cy="222141"/>
                <a:chOff x="547415" y="2288396"/>
                <a:chExt cx="462235" cy="222141"/>
              </a:xfrm>
            </p:grpSpPr>
            <p:cxnSp>
              <p:nvCxnSpPr>
                <p:cNvPr id="437" name="直線コネクタ 436"/>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438" name="円/楕円 437"/>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439" name="円/楕円 438"/>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85" name="グループ化 384"/>
              <p:cNvGrpSpPr/>
              <p:nvPr/>
            </p:nvGrpSpPr>
            <p:grpSpPr>
              <a:xfrm>
                <a:off x="2976473" y="6854439"/>
                <a:ext cx="462235" cy="222141"/>
                <a:chOff x="547415" y="2288396"/>
                <a:chExt cx="462235" cy="222141"/>
              </a:xfrm>
            </p:grpSpPr>
            <p:cxnSp>
              <p:nvCxnSpPr>
                <p:cNvPr id="434" name="直線コネクタ 433"/>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435" name="円/楕円 434"/>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436" name="円/楕円 435"/>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86" name="グループ化 385"/>
              <p:cNvGrpSpPr/>
              <p:nvPr/>
            </p:nvGrpSpPr>
            <p:grpSpPr>
              <a:xfrm rot="10800000">
                <a:off x="3018289" y="6578990"/>
                <a:ext cx="462235" cy="222141"/>
                <a:chOff x="547415" y="2288396"/>
                <a:chExt cx="462235" cy="222141"/>
              </a:xfrm>
            </p:grpSpPr>
            <p:cxnSp>
              <p:nvCxnSpPr>
                <p:cNvPr id="431" name="直線コネクタ 430"/>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432" name="円/楕円 431"/>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433" name="円/楕円 432"/>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87" name="グループ化 386"/>
              <p:cNvGrpSpPr/>
              <p:nvPr/>
            </p:nvGrpSpPr>
            <p:grpSpPr>
              <a:xfrm>
                <a:off x="2967496" y="7397817"/>
                <a:ext cx="462235" cy="222141"/>
                <a:chOff x="547415" y="2288396"/>
                <a:chExt cx="462235" cy="222141"/>
              </a:xfrm>
            </p:grpSpPr>
            <p:cxnSp>
              <p:nvCxnSpPr>
                <p:cNvPr id="428" name="直線コネクタ 427"/>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429" name="円/楕円 428"/>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430" name="円/楕円 429"/>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88" name="グループ化 387"/>
              <p:cNvGrpSpPr/>
              <p:nvPr/>
            </p:nvGrpSpPr>
            <p:grpSpPr>
              <a:xfrm rot="10800000">
                <a:off x="3009312" y="7122368"/>
                <a:ext cx="462235" cy="222141"/>
                <a:chOff x="547415" y="2288396"/>
                <a:chExt cx="462235" cy="222141"/>
              </a:xfrm>
            </p:grpSpPr>
            <p:cxnSp>
              <p:nvCxnSpPr>
                <p:cNvPr id="425" name="直線コネクタ 424"/>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426" name="円/楕円 425"/>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427" name="円/楕円 426"/>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89" name="グループ化 388"/>
              <p:cNvGrpSpPr/>
              <p:nvPr/>
            </p:nvGrpSpPr>
            <p:grpSpPr>
              <a:xfrm>
                <a:off x="2967177" y="7956320"/>
                <a:ext cx="462235" cy="222141"/>
                <a:chOff x="547415" y="2288396"/>
                <a:chExt cx="462235" cy="222141"/>
              </a:xfrm>
            </p:grpSpPr>
            <p:cxnSp>
              <p:nvCxnSpPr>
                <p:cNvPr id="422" name="直線コネクタ 421"/>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423" name="円/楕円 422"/>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424" name="円/楕円 423"/>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90" name="グループ化 389"/>
              <p:cNvGrpSpPr/>
              <p:nvPr/>
            </p:nvGrpSpPr>
            <p:grpSpPr>
              <a:xfrm rot="10800000">
                <a:off x="3008993" y="7680871"/>
                <a:ext cx="462235" cy="222141"/>
                <a:chOff x="547415" y="2288396"/>
                <a:chExt cx="462235" cy="222141"/>
              </a:xfrm>
            </p:grpSpPr>
            <p:cxnSp>
              <p:nvCxnSpPr>
                <p:cNvPr id="419" name="直線コネクタ 418"/>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420" name="円/楕円 419"/>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421" name="円/楕円 420"/>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91" name="グループ化 390"/>
              <p:cNvGrpSpPr/>
              <p:nvPr/>
            </p:nvGrpSpPr>
            <p:grpSpPr>
              <a:xfrm>
                <a:off x="2967983" y="8526326"/>
                <a:ext cx="462235" cy="222141"/>
                <a:chOff x="547415" y="2311256"/>
                <a:chExt cx="462235" cy="222141"/>
              </a:xfrm>
            </p:grpSpPr>
            <p:cxnSp>
              <p:nvCxnSpPr>
                <p:cNvPr id="416" name="直線コネクタ 415"/>
                <p:cNvCxnSpPr/>
                <p:nvPr/>
              </p:nvCxnSpPr>
              <p:spPr bwMode="auto">
                <a:xfrm>
                  <a:off x="671083" y="242285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417" name="円/楕円 416"/>
                <p:cNvSpPr>
                  <a:spLocks noChangeAspect="1"/>
                </p:cNvSpPr>
                <p:nvPr/>
              </p:nvSpPr>
              <p:spPr bwMode="auto">
                <a:xfrm>
                  <a:off x="547415" y="231125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418" name="円/楕円 417"/>
                <p:cNvSpPr/>
                <p:nvPr/>
              </p:nvSpPr>
              <p:spPr bwMode="auto">
                <a:xfrm>
                  <a:off x="873464" y="235514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92" name="グループ化 391"/>
              <p:cNvGrpSpPr/>
              <p:nvPr/>
            </p:nvGrpSpPr>
            <p:grpSpPr>
              <a:xfrm rot="10800000">
                <a:off x="3009799" y="8239447"/>
                <a:ext cx="462235" cy="222141"/>
                <a:chOff x="547415" y="2276966"/>
                <a:chExt cx="462235" cy="222141"/>
              </a:xfrm>
            </p:grpSpPr>
            <p:cxnSp>
              <p:nvCxnSpPr>
                <p:cNvPr id="413" name="直線コネクタ 412"/>
                <p:cNvCxnSpPr/>
                <p:nvPr/>
              </p:nvCxnSpPr>
              <p:spPr bwMode="auto">
                <a:xfrm>
                  <a:off x="671083" y="238856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414" name="円/楕円 413"/>
                <p:cNvSpPr>
                  <a:spLocks noChangeAspect="1"/>
                </p:cNvSpPr>
                <p:nvPr/>
              </p:nvSpPr>
              <p:spPr bwMode="auto">
                <a:xfrm>
                  <a:off x="547415" y="227696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415" name="円/楕円 414"/>
                <p:cNvSpPr/>
                <p:nvPr/>
              </p:nvSpPr>
              <p:spPr bwMode="auto">
                <a:xfrm>
                  <a:off x="873464" y="232085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93" name="グループ化 392"/>
              <p:cNvGrpSpPr/>
              <p:nvPr/>
            </p:nvGrpSpPr>
            <p:grpSpPr>
              <a:xfrm>
                <a:off x="2964173" y="9086396"/>
                <a:ext cx="462235" cy="222141"/>
                <a:chOff x="821890" y="5254374"/>
                <a:chExt cx="462235" cy="222141"/>
              </a:xfrm>
            </p:grpSpPr>
            <p:cxnSp>
              <p:nvCxnSpPr>
                <p:cNvPr id="410" name="直線コネクタ 409"/>
                <p:cNvCxnSpPr/>
                <p:nvPr/>
              </p:nvCxnSpPr>
              <p:spPr bwMode="auto">
                <a:xfrm>
                  <a:off x="945558" y="5365976"/>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411" name="円/楕円 410"/>
                <p:cNvSpPr>
                  <a:spLocks noChangeAspect="1"/>
                </p:cNvSpPr>
                <p:nvPr/>
              </p:nvSpPr>
              <p:spPr bwMode="auto">
                <a:xfrm>
                  <a:off x="821890" y="5254374"/>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412" name="円/楕円 411"/>
                <p:cNvSpPr/>
                <p:nvPr/>
              </p:nvSpPr>
              <p:spPr bwMode="auto">
                <a:xfrm>
                  <a:off x="1147939" y="5298264"/>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94" name="グループ化 393"/>
              <p:cNvGrpSpPr/>
              <p:nvPr/>
            </p:nvGrpSpPr>
            <p:grpSpPr>
              <a:xfrm>
                <a:off x="3005989" y="8799517"/>
                <a:ext cx="462235" cy="222141"/>
                <a:chOff x="863706" y="4967495"/>
                <a:chExt cx="462235" cy="222141"/>
              </a:xfrm>
            </p:grpSpPr>
            <p:cxnSp>
              <p:nvCxnSpPr>
                <p:cNvPr id="407" name="直線コネクタ 406"/>
                <p:cNvCxnSpPr/>
                <p:nvPr/>
              </p:nvCxnSpPr>
              <p:spPr bwMode="auto">
                <a:xfrm rot="10800000">
                  <a:off x="966124" y="5078034"/>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408" name="円/楕円 407"/>
                <p:cNvSpPr>
                  <a:spLocks noChangeAspect="1"/>
                </p:cNvSpPr>
                <p:nvPr/>
              </p:nvSpPr>
              <p:spPr bwMode="auto">
                <a:xfrm rot="10800000">
                  <a:off x="1103800" y="4967495"/>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409" name="円/楕円 408"/>
                <p:cNvSpPr/>
                <p:nvPr/>
              </p:nvSpPr>
              <p:spPr bwMode="auto">
                <a:xfrm rot="10800000">
                  <a:off x="863706" y="5009559"/>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95" name="グループ化 394"/>
              <p:cNvGrpSpPr/>
              <p:nvPr/>
            </p:nvGrpSpPr>
            <p:grpSpPr>
              <a:xfrm>
                <a:off x="2967983" y="9635036"/>
                <a:ext cx="462235" cy="222141"/>
                <a:chOff x="825700" y="5803014"/>
                <a:chExt cx="462235" cy="222141"/>
              </a:xfrm>
            </p:grpSpPr>
            <p:cxnSp>
              <p:nvCxnSpPr>
                <p:cNvPr id="404" name="直線コネクタ 403"/>
                <p:cNvCxnSpPr/>
                <p:nvPr/>
              </p:nvCxnSpPr>
              <p:spPr bwMode="auto">
                <a:xfrm>
                  <a:off x="949368" y="5914616"/>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405" name="円/楕円 404"/>
                <p:cNvSpPr>
                  <a:spLocks noChangeAspect="1"/>
                </p:cNvSpPr>
                <p:nvPr/>
              </p:nvSpPr>
              <p:spPr bwMode="auto">
                <a:xfrm>
                  <a:off x="825700" y="5803014"/>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406" name="円/楕円 405"/>
                <p:cNvSpPr/>
                <p:nvPr/>
              </p:nvSpPr>
              <p:spPr bwMode="auto">
                <a:xfrm>
                  <a:off x="1151749" y="5846904"/>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96" name="グループ化 395"/>
              <p:cNvGrpSpPr/>
              <p:nvPr/>
            </p:nvGrpSpPr>
            <p:grpSpPr>
              <a:xfrm>
                <a:off x="3009799" y="9354253"/>
                <a:ext cx="462235" cy="222141"/>
                <a:chOff x="867516" y="5522231"/>
                <a:chExt cx="462235" cy="222141"/>
              </a:xfrm>
            </p:grpSpPr>
            <p:cxnSp>
              <p:nvCxnSpPr>
                <p:cNvPr id="401" name="直線コネクタ 400"/>
                <p:cNvCxnSpPr/>
                <p:nvPr/>
              </p:nvCxnSpPr>
              <p:spPr bwMode="auto">
                <a:xfrm rot="10800000">
                  <a:off x="969934" y="5632770"/>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402" name="円/楕円 401"/>
                <p:cNvSpPr>
                  <a:spLocks noChangeAspect="1"/>
                </p:cNvSpPr>
                <p:nvPr/>
              </p:nvSpPr>
              <p:spPr bwMode="auto">
                <a:xfrm rot="10800000">
                  <a:off x="1107610" y="5522231"/>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403" name="円/楕円 402"/>
                <p:cNvSpPr/>
                <p:nvPr/>
              </p:nvSpPr>
              <p:spPr bwMode="auto">
                <a:xfrm rot="10800000">
                  <a:off x="867516" y="5564295"/>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97" name="グループ化 396"/>
              <p:cNvGrpSpPr/>
              <p:nvPr/>
            </p:nvGrpSpPr>
            <p:grpSpPr>
              <a:xfrm>
                <a:off x="2991511" y="9915085"/>
                <a:ext cx="462235" cy="222141"/>
                <a:chOff x="2991511" y="9915085"/>
                <a:chExt cx="462235" cy="222141"/>
              </a:xfrm>
            </p:grpSpPr>
            <p:cxnSp>
              <p:nvCxnSpPr>
                <p:cNvPr id="398" name="直線コネクタ 397"/>
                <p:cNvCxnSpPr/>
                <p:nvPr/>
              </p:nvCxnSpPr>
              <p:spPr bwMode="auto">
                <a:xfrm rot="10800000">
                  <a:off x="3093929" y="10025624"/>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399" name="円/楕円 398"/>
                <p:cNvSpPr>
                  <a:spLocks noChangeAspect="1"/>
                </p:cNvSpPr>
                <p:nvPr/>
              </p:nvSpPr>
              <p:spPr bwMode="auto">
                <a:xfrm rot="10800000">
                  <a:off x="3231605" y="9915085"/>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400" name="円/楕円 399"/>
                <p:cNvSpPr/>
                <p:nvPr/>
              </p:nvSpPr>
              <p:spPr bwMode="auto">
                <a:xfrm rot="10800000">
                  <a:off x="2991511" y="9957149"/>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sp>
          <p:nvSpPr>
            <p:cNvPr id="293" name="正方形/長方形 292"/>
            <p:cNvSpPr>
              <a:spLocks noChangeAspect="1"/>
            </p:cNvSpPr>
            <p:nvPr/>
          </p:nvSpPr>
          <p:spPr bwMode="auto">
            <a:xfrm>
              <a:off x="3368847" y="8911032"/>
              <a:ext cx="553049" cy="553049"/>
            </a:xfrm>
            <a:prstGeom prst="rect">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294" name="正方形/長方形 293"/>
            <p:cNvSpPr>
              <a:spLocks noChangeAspect="1"/>
            </p:cNvSpPr>
            <p:nvPr/>
          </p:nvSpPr>
          <p:spPr bwMode="auto">
            <a:xfrm>
              <a:off x="3368847" y="9465768"/>
              <a:ext cx="553049" cy="553049"/>
            </a:xfrm>
            <a:prstGeom prst="rect">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295" name="正方形/長方形 294"/>
            <p:cNvSpPr>
              <a:spLocks noChangeAspect="1"/>
            </p:cNvSpPr>
            <p:nvPr/>
          </p:nvSpPr>
          <p:spPr bwMode="auto">
            <a:xfrm>
              <a:off x="3371895" y="8353248"/>
              <a:ext cx="553049" cy="553049"/>
            </a:xfrm>
            <a:prstGeom prst="rect">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296" name="正方形/長方形 295"/>
            <p:cNvSpPr>
              <a:spLocks noChangeAspect="1"/>
            </p:cNvSpPr>
            <p:nvPr/>
          </p:nvSpPr>
          <p:spPr bwMode="auto">
            <a:xfrm>
              <a:off x="3368891" y="6691310"/>
              <a:ext cx="553049" cy="553049"/>
            </a:xfrm>
            <a:prstGeom prst="rect">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297" name="正方形/長方形 296"/>
            <p:cNvSpPr>
              <a:spLocks noChangeAspect="1"/>
            </p:cNvSpPr>
            <p:nvPr/>
          </p:nvSpPr>
          <p:spPr bwMode="auto">
            <a:xfrm>
              <a:off x="3368891" y="7243760"/>
              <a:ext cx="553049" cy="553049"/>
            </a:xfrm>
            <a:prstGeom prst="rect">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298" name="正方形/長方形 297"/>
            <p:cNvSpPr>
              <a:spLocks noChangeAspect="1"/>
            </p:cNvSpPr>
            <p:nvPr/>
          </p:nvSpPr>
          <p:spPr bwMode="auto">
            <a:xfrm>
              <a:off x="3368891" y="7796210"/>
              <a:ext cx="553049" cy="553049"/>
            </a:xfrm>
            <a:prstGeom prst="rect">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299" name="正方形/長方形 298"/>
            <p:cNvSpPr>
              <a:spLocks noChangeAspect="1"/>
            </p:cNvSpPr>
            <p:nvPr/>
          </p:nvSpPr>
          <p:spPr bwMode="auto">
            <a:xfrm>
              <a:off x="3371376" y="5033361"/>
              <a:ext cx="553049" cy="553049"/>
            </a:xfrm>
            <a:prstGeom prst="rect">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300" name="正方形/長方形 299"/>
            <p:cNvSpPr>
              <a:spLocks noChangeAspect="1"/>
            </p:cNvSpPr>
            <p:nvPr/>
          </p:nvSpPr>
          <p:spPr bwMode="auto">
            <a:xfrm>
              <a:off x="3371376" y="5585811"/>
              <a:ext cx="553049" cy="553049"/>
            </a:xfrm>
            <a:prstGeom prst="rect">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301" name="正方形/長方形 300"/>
            <p:cNvSpPr>
              <a:spLocks noChangeAspect="1"/>
            </p:cNvSpPr>
            <p:nvPr/>
          </p:nvSpPr>
          <p:spPr bwMode="auto">
            <a:xfrm>
              <a:off x="3371376" y="6138261"/>
              <a:ext cx="553049" cy="553049"/>
            </a:xfrm>
            <a:prstGeom prst="rect">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nvGrpSpPr>
            <p:cNvPr id="302" name="グループ化 301"/>
            <p:cNvGrpSpPr/>
            <p:nvPr/>
          </p:nvGrpSpPr>
          <p:grpSpPr>
            <a:xfrm>
              <a:off x="3395973" y="4929678"/>
              <a:ext cx="516351" cy="5207548"/>
              <a:chOff x="2964173" y="4929678"/>
              <a:chExt cx="516351" cy="5207548"/>
            </a:xfrm>
          </p:grpSpPr>
          <p:grpSp>
            <p:nvGrpSpPr>
              <p:cNvPr id="303" name="グループ化 302"/>
              <p:cNvGrpSpPr/>
              <p:nvPr/>
            </p:nvGrpSpPr>
            <p:grpSpPr>
              <a:xfrm>
                <a:off x="2975986" y="5205127"/>
                <a:ext cx="462235" cy="222141"/>
                <a:chOff x="547415" y="2288396"/>
                <a:chExt cx="462235" cy="222141"/>
              </a:xfrm>
            </p:grpSpPr>
            <p:cxnSp>
              <p:nvCxnSpPr>
                <p:cNvPr id="376" name="直線コネクタ 375"/>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377" name="円/楕円 376"/>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378" name="円/楕円 377"/>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04" name="グループ化 303"/>
              <p:cNvGrpSpPr/>
              <p:nvPr/>
            </p:nvGrpSpPr>
            <p:grpSpPr>
              <a:xfrm rot="10800000">
                <a:off x="3017802" y="4929678"/>
                <a:ext cx="462235" cy="222141"/>
                <a:chOff x="547415" y="2288396"/>
                <a:chExt cx="462235" cy="222141"/>
              </a:xfrm>
            </p:grpSpPr>
            <p:cxnSp>
              <p:nvCxnSpPr>
                <p:cNvPr id="373" name="直線コネクタ 372"/>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374" name="円/楕円 373"/>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375" name="円/楕円 374"/>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05" name="グループ化 304"/>
              <p:cNvGrpSpPr/>
              <p:nvPr/>
            </p:nvGrpSpPr>
            <p:grpSpPr>
              <a:xfrm>
                <a:off x="2975986" y="5748790"/>
                <a:ext cx="462235" cy="222141"/>
                <a:chOff x="547415" y="2288396"/>
                <a:chExt cx="462235" cy="222141"/>
              </a:xfrm>
            </p:grpSpPr>
            <p:cxnSp>
              <p:nvCxnSpPr>
                <p:cNvPr id="370" name="直線コネクタ 369"/>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371" name="円/楕円 370"/>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372" name="円/楕円 371"/>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06" name="グループ化 305"/>
              <p:cNvGrpSpPr/>
              <p:nvPr/>
            </p:nvGrpSpPr>
            <p:grpSpPr>
              <a:xfrm rot="10800000">
                <a:off x="3017802" y="5473341"/>
                <a:ext cx="462235" cy="222141"/>
                <a:chOff x="547415" y="2288396"/>
                <a:chExt cx="462235" cy="222141"/>
              </a:xfrm>
            </p:grpSpPr>
            <p:cxnSp>
              <p:nvCxnSpPr>
                <p:cNvPr id="367" name="直線コネクタ 366"/>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368" name="円/楕円 367"/>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369" name="円/楕円 368"/>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07" name="グループ化 306"/>
              <p:cNvGrpSpPr/>
              <p:nvPr/>
            </p:nvGrpSpPr>
            <p:grpSpPr>
              <a:xfrm>
                <a:off x="2975667" y="6307293"/>
                <a:ext cx="462235" cy="222141"/>
                <a:chOff x="547415" y="2288396"/>
                <a:chExt cx="462235" cy="222141"/>
              </a:xfrm>
            </p:grpSpPr>
            <p:cxnSp>
              <p:nvCxnSpPr>
                <p:cNvPr id="364" name="直線コネクタ 363"/>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365" name="円/楕円 364"/>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366" name="円/楕円 365"/>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08" name="グループ化 307"/>
              <p:cNvGrpSpPr/>
              <p:nvPr/>
            </p:nvGrpSpPr>
            <p:grpSpPr>
              <a:xfrm rot="10800000">
                <a:off x="3017483" y="6031844"/>
                <a:ext cx="462235" cy="222141"/>
                <a:chOff x="547415" y="2288396"/>
                <a:chExt cx="462235" cy="222141"/>
              </a:xfrm>
            </p:grpSpPr>
            <p:cxnSp>
              <p:nvCxnSpPr>
                <p:cNvPr id="361" name="直線コネクタ 360"/>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362" name="円/楕円 361"/>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363" name="円/楕円 362"/>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09" name="グループ化 308"/>
              <p:cNvGrpSpPr/>
              <p:nvPr/>
            </p:nvGrpSpPr>
            <p:grpSpPr>
              <a:xfrm>
                <a:off x="2976473" y="6854439"/>
                <a:ext cx="462235" cy="222141"/>
                <a:chOff x="547415" y="2288396"/>
                <a:chExt cx="462235" cy="222141"/>
              </a:xfrm>
            </p:grpSpPr>
            <p:cxnSp>
              <p:nvCxnSpPr>
                <p:cNvPr id="358" name="直線コネクタ 357"/>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359" name="円/楕円 358"/>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360" name="円/楕円 359"/>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10" name="グループ化 309"/>
              <p:cNvGrpSpPr/>
              <p:nvPr/>
            </p:nvGrpSpPr>
            <p:grpSpPr>
              <a:xfrm rot="10800000">
                <a:off x="3018289" y="6578990"/>
                <a:ext cx="462235" cy="222141"/>
                <a:chOff x="547415" y="2288396"/>
                <a:chExt cx="462235" cy="222141"/>
              </a:xfrm>
            </p:grpSpPr>
            <p:cxnSp>
              <p:nvCxnSpPr>
                <p:cNvPr id="355" name="直線コネクタ 354"/>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356" name="円/楕円 355"/>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357" name="円/楕円 356"/>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11" name="グループ化 310"/>
              <p:cNvGrpSpPr/>
              <p:nvPr/>
            </p:nvGrpSpPr>
            <p:grpSpPr>
              <a:xfrm>
                <a:off x="2967496" y="7397817"/>
                <a:ext cx="462235" cy="222141"/>
                <a:chOff x="547415" y="2288396"/>
                <a:chExt cx="462235" cy="222141"/>
              </a:xfrm>
            </p:grpSpPr>
            <p:cxnSp>
              <p:nvCxnSpPr>
                <p:cNvPr id="352" name="直線コネクタ 351"/>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353" name="円/楕円 352"/>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354" name="円/楕円 353"/>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12" name="グループ化 311"/>
              <p:cNvGrpSpPr/>
              <p:nvPr/>
            </p:nvGrpSpPr>
            <p:grpSpPr>
              <a:xfrm rot="10800000">
                <a:off x="3009312" y="7122368"/>
                <a:ext cx="462235" cy="222141"/>
                <a:chOff x="547415" y="2288396"/>
                <a:chExt cx="462235" cy="222141"/>
              </a:xfrm>
            </p:grpSpPr>
            <p:cxnSp>
              <p:nvCxnSpPr>
                <p:cNvPr id="349" name="直線コネクタ 348"/>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350" name="円/楕円 349"/>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351" name="円/楕円 350"/>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13" name="グループ化 312"/>
              <p:cNvGrpSpPr/>
              <p:nvPr/>
            </p:nvGrpSpPr>
            <p:grpSpPr>
              <a:xfrm>
                <a:off x="2967177" y="7956320"/>
                <a:ext cx="462235" cy="222141"/>
                <a:chOff x="547415" y="2288396"/>
                <a:chExt cx="462235" cy="222141"/>
              </a:xfrm>
            </p:grpSpPr>
            <p:cxnSp>
              <p:nvCxnSpPr>
                <p:cNvPr id="346" name="直線コネクタ 345"/>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347" name="円/楕円 346"/>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348" name="円/楕円 347"/>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14" name="グループ化 313"/>
              <p:cNvGrpSpPr/>
              <p:nvPr/>
            </p:nvGrpSpPr>
            <p:grpSpPr>
              <a:xfrm rot="10800000">
                <a:off x="3008993" y="7680871"/>
                <a:ext cx="462235" cy="222141"/>
                <a:chOff x="547415" y="2288396"/>
                <a:chExt cx="462235" cy="222141"/>
              </a:xfrm>
            </p:grpSpPr>
            <p:cxnSp>
              <p:nvCxnSpPr>
                <p:cNvPr id="343" name="直線コネクタ 342"/>
                <p:cNvCxnSpPr/>
                <p:nvPr/>
              </p:nvCxnSpPr>
              <p:spPr bwMode="auto">
                <a:xfrm>
                  <a:off x="671083" y="239999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344" name="円/楕円 343"/>
                <p:cNvSpPr>
                  <a:spLocks noChangeAspect="1"/>
                </p:cNvSpPr>
                <p:nvPr/>
              </p:nvSpPr>
              <p:spPr bwMode="auto">
                <a:xfrm>
                  <a:off x="547415" y="228839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345" name="円/楕円 344"/>
                <p:cNvSpPr/>
                <p:nvPr/>
              </p:nvSpPr>
              <p:spPr bwMode="auto">
                <a:xfrm>
                  <a:off x="873464" y="233228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15" name="グループ化 314"/>
              <p:cNvGrpSpPr/>
              <p:nvPr/>
            </p:nvGrpSpPr>
            <p:grpSpPr>
              <a:xfrm>
                <a:off x="2967983" y="8526326"/>
                <a:ext cx="462235" cy="222141"/>
                <a:chOff x="547415" y="2311256"/>
                <a:chExt cx="462235" cy="222141"/>
              </a:xfrm>
            </p:grpSpPr>
            <p:cxnSp>
              <p:nvCxnSpPr>
                <p:cNvPr id="340" name="直線コネクタ 339"/>
                <p:cNvCxnSpPr/>
                <p:nvPr/>
              </p:nvCxnSpPr>
              <p:spPr bwMode="auto">
                <a:xfrm>
                  <a:off x="671083" y="242285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341" name="円/楕円 340"/>
                <p:cNvSpPr>
                  <a:spLocks noChangeAspect="1"/>
                </p:cNvSpPr>
                <p:nvPr/>
              </p:nvSpPr>
              <p:spPr bwMode="auto">
                <a:xfrm>
                  <a:off x="547415" y="231125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342" name="円/楕円 341"/>
                <p:cNvSpPr/>
                <p:nvPr/>
              </p:nvSpPr>
              <p:spPr bwMode="auto">
                <a:xfrm>
                  <a:off x="873464" y="235514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16" name="グループ化 315"/>
              <p:cNvGrpSpPr/>
              <p:nvPr/>
            </p:nvGrpSpPr>
            <p:grpSpPr>
              <a:xfrm rot="10800000">
                <a:off x="3009799" y="8239447"/>
                <a:ext cx="462235" cy="222141"/>
                <a:chOff x="547415" y="2276966"/>
                <a:chExt cx="462235" cy="222141"/>
              </a:xfrm>
            </p:grpSpPr>
            <p:cxnSp>
              <p:nvCxnSpPr>
                <p:cNvPr id="337" name="直線コネクタ 336"/>
                <p:cNvCxnSpPr/>
                <p:nvPr/>
              </p:nvCxnSpPr>
              <p:spPr bwMode="auto">
                <a:xfrm>
                  <a:off x="671083" y="2388568"/>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338" name="円/楕円 337"/>
                <p:cNvSpPr>
                  <a:spLocks noChangeAspect="1"/>
                </p:cNvSpPr>
                <p:nvPr/>
              </p:nvSpPr>
              <p:spPr bwMode="auto">
                <a:xfrm>
                  <a:off x="547415" y="2276966"/>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339" name="円/楕円 338"/>
                <p:cNvSpPr/>
                <p:nvPr/>
              </p:nvSpPr>
              <p:spPr bwMode="auto">
                <a:xfrm>
                  <a:off x="873464" y="2320856"/>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17" name="グループ化 316"/>
              <p:cNvGrpSpPr/>
              <p:nvPr/>
            </p:nvGrpSpPr>
            <p:grpSpPr>
              <a:xfrm>
                <a:off x="2964173" y="9086396"/>
                <a:ext cx="462235" cy="222141"/>
                <a:chOff x="821890" y="5254374"/>
                <a:chExt cx="462235" cy="222141"/>
              </a:xfrm>
            </p:grpSpPr>
            <p:cxnSp>
              <p:nvCxnSpPr>
                <p:cNvPr id="334" name="直線コネクタ 333"/>
                <p:cNvCxnSpPr/>
                <p:nvPr/>
              </p:nvCxnSpPr>
              <p:spPr bwMode="auto">
                <a:xfrm>
                  <a:off x="945558" y="5365976"/>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335" name="円/楕円 334"/>
                <p:cNvSpPr>
                  <a:spLocks noChangeAspect="1"/>
                </p:cNvSpPr>
                <p:nvPr/>
              </p:nvSpPr>
              <p:spPr bwMode="auto">
                <a:xfrm>
                  <a:off x="821890" y="5254374"/>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336" name="円/楕円 335"/>
                <p:cNvSpPr/>
                <p:nvPr/>
              </p:nvSpPr>
              <p:spPr bwMode="auto">
                <a:xfrm>
                  <a:off x="1147939" y="5298264"/>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18" name="グループ化 317"/>
              <p:cNvGrpSpPr/>
              <p:nvPr/>
            </p:nvGrpSpPr>
            <p:grpSpPr>
              <a:xfrm>
                <a:off x="3005989" y="8799517"/>
                <a:ext cx="462235" cy="222141"/>
                <a:chOff x="863706" y="4967495"/>
                <a:chExt cx="462235" cy="222141"/>
              </a:xfrm>
            </p:grpSpPr>
            <p:cxnSp>
              <p:nvCxnSpPr>
                <p:cNvPr id="331" name="直線コネクタ 330"/>
                <p:cNvCxnSpPr/>
                <p:nvPr/>
              </p:nvCxnSpPr>
              <p:spPr bwMode="auto">
                <a:xfrm rot="10800000">
                  <a:off x="966124" y="5078034"/>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332" name="円/楕円 331"/>
                <p:cNvSpPr>
                  <a:spLocks noChangeAspect="1"/>
                </p:cNvSpPr>
                <p:nvPr/>
              </p:nvSpPr>
              <p:spPr bwMode="auto">
                <a:xfrm rot="10800000">
                  <a:off x="1103800" y="4967495"/>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333" name="円/楕円 332"/>
                <p:cNvSpPr/>
                <p:nvPr/>
              </p:nvSpPr>
              <p:spPr bwMode="auto">
                <a:xfrm rot="10800000">
                  <a:off x="863706" y="5009559"/>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19" name="グループ化 318"/>
              <p:cNvGrpSpPr/>
              <p:nvPr/>
            </p:nvGrpSpPr>
            <p:grpSpPr>
              <a:xfrm>
                <a:off x="2967983" y="9635036"/>
                <a:ext cx="462235" cy="222141"/>
                <a:chOff x="825700" y="5803014"/>
                <a:chExt cx="462235" cy="222141"/>
              </a:xfrm>
            </p:grpSpPr>
            <p:cxnSp>
              <p:nvCxnSpPr>
                <p:cNvPr id="328" name="直線コネクタ 327"/>
                <p:cNvCxnSpPr/>
                <p:nvPr/>
              </p:nvCxnSpPr>
              <p:spPr bwMode="auto">
                <a:xfrm>
                  <a:off x="949368" y="5914616"/>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329" name="円/楕円 328"/>
                <p:cNvSpPr>
                  <a:spLocks noChangeAspect="1"/>
                </p:cNvSpPr>
                <p:nvPr/>
              </p:nvSpPr>
              <p:spPr bwMode="auto">
                <a:xfrm>
                  <a:off x="825700" y="5803014"/>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330" name="円/楕円 329"/>
                <p:cNvSpPr/>
                <p:nvPr/>
              </p:nvSpPr>
              <p:spPr bwMode="auto">
                <a:xfrm>
                  <a:off x="1151749" y="5846904"/>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20" name="グループ化 319"/>
              <p:cNvGrpSpPr/>
              <p:nvPr/>
            </p:nvGrpSpPr>
            <p:grpSpPr>
              <a:xfrm>
                <a:off x="3009799" y="9354253"/>
                <a:ext cx="462235" cy="222141"/>
                <a:chOff x="867516" y="5522231"/>
                <a:chExt cx="462235" cy="222141"/>
              </a:xfrm>
            </p:grpSpPr>
            <p:cxnSp>
              <p:nvCxnSpPr>
                <p:cNvPr id="325" name="直線コネクタ 324"/>
                <p:cNvCxnSpPr/>
                <p:nvPr/>
              </p:nvCxnSpPr>
              <p:spPr bwMode="auto">
                <a:xfrm rot="10800000">
                  <a:off x="969934" y="5632770"/>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326" name="円/楕円 325"/>
                <p:cNvSpPr>
                  <a:spLocks noChangeAspect="1"/>
                </p:cNvSpPr>
                <p:nvPr/>
              </p:nvSpPr>
              <p:spPr bwMode="auto">
                <a:xfrm rot="10800000">
                  <a:off x="1107610" y="5522231"/>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327" name="円/楕円 326"/>
                <p:cNvSpPr/>
                <p:nvPr/>
              </p:nvSpPr>
              <p:spPr bwMode="auto">
                <a:xfrm rot="10800000">
                  <a:off x="867516" y="5564295"/>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nvGrpSpPr>
              <p:cNvPr id="321" name="グループ化 320"/>
              <p:cNvGrpSpPr/>
              <p:nvPr/>
            </p:nvGrpSpPr>
            <p:grpSpPr>
              <a:xfrm>
                <a:off x="2991511" y="9915085"/>
                <a:ext cx="462235" cy="222141"/>
                <a:chOff x="2991511" y="9915085"/>
                <a:chExt cx="462235" cy="222141"/>
              </a:xfrm>
            </p:grpSpPr>
            <p:cxnSp>
              <p:nvCxnSpPr>
                <p:cNvPr id="322" name="直線コネクタ 321"/>
                <p:cNvCxnSpPr/>
                <p:nvPr/>
              </p:nvCxnSpPr>
              <p:spPr bwMode="auto">
                <a:xfrm rot="10800000">
                  <a:off x="3093929" y="10025624"/>
                  <a:ext cx="236149" cy="0"/>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323" name="円/楕円 322"/>
                <p:cNvSpPr>
                  <a:spLocks noChangeAspect="1"/>
                </p:cNvSpPr>
                <p:nvPr/>
              </p:nvSpPr>
              <p:spPr bwMode="auto">
                <a:xfrm rot="10800000">
                  <a:off x="3231605" y="9915085"/>
                  <a:ext cx="222141" cy="222141"/>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324" name="円/楕円 323"/>
                <p:cNvSpPr/>
                <p:nvPr/>
              </p:nvSpPr>
              <p:spPr bwMode="auto">
                <a:xfrm rot="10800000">
                  <a:off x="2991511" y="9957149"/>
                  <a:ext cx="136186" cy="136187"/>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grpSp>
      </p:grpSp>
      <p:sp>
        <p:nvSpPr>
          <p:cNvPr id="10" name="テキスト ボックス 9"/>
          <p:cNvSpPr txBox="1"/>
          <p:nvPr/>
        </p:nvSpPr>
        <p:spPr>
          <a:xfrm>
            <a:off x="435064" y="4298811"/>
            <a:ext cx="915635" cy="338554"/>
          </a:xfrm>
          <a:prstGeom prst="rect">
            <a:avLst/>
          </a:prstGeom>
          <a:solidFill>
            <a:schemeClr val="bg1"/>
          </a:solidFill>
        </p:spPr>
        <p:txBody>
          <a:bodyPr wrap="none" rtlCol="0">
            <a:spAutoFit/>
          </a:bodyPr>
          <a:lstStyle/>
          <a:p>
            <a:r>
              <a:rPr kumimoji="1" lang="en-US" altLang="ja-JP" sz="1600" dirty="0" smtClean="0"/>
              <a:t>Impurity</a:t>
            </a:r>
            <a:endParaRPr kumimoji="1" lang="ja-JP" altLang="en-US" sz="1600" dirty="0"/>
          </a:p>
        </p:txBody>
      </p:sp>
      <p:grpSp>
        <p:nvGrpSpPr>
          <p:cNvPr id="5" name="グループ化 4"/>
          <p:cNvGrpSpPr/>
          <p:nvPr/>
        </p:nvGrpSpPr>
        <p:grpSpPr>
          <a:xfrm>
            <a:off x="4655339" y="5333595"/>
            <a:ext cx="3317301" cy="1163722"/>
            <a:chOff x="4771089" y="5287295"/>
            <a:chExt cx="3317301" cy="1163722"/>
          </a:xfrm>
        </p:grpSpPr>
        <p:sp>
          <p:nvSpPr>
            <p:cNvPr id="541" name="テキスト ボックス 540"/>
            <p:cNvSpPr txBox="1"/>
            <p:nvPr/>
          </p:nvSpPr>
          <p:spPr>
            <a:xfrm>
              <a:off x="4774662" y="5287295"/>
              <a:ext cx="3313728" cy="646331"/>
            </a:xfrm>
            <a:prstGeom prst="rect">
              <a:avLst/>
            </a:prstGeom>
            <a:noFill/>
          </p:spPr>
          <p:txBody>
            <a:bodyPr wrap="none" rtlCol="0">
              <a:spAutoFit/>
            </a:bodyPr>
            <a:lstStyle/>
            <a:p>
              <a:pPr algn="l"/>
              <a:r>
                <a:rPr kumimoji="1" lang="en-US" altLang="ja-JP" sz="1800" dirty="0" smtClean="0">
                  <a:solidFill>
                    <a:srgbClr val="FF0000"/>
                  </a:solidFill>
                </a:rPr>
                <a:t>Red:</a:t>
              </a:r>
              <a:r>
                <a:rPr kumimoji="1" lang="en-US" altLang="ja-JP" sz="1800" dirty="0" smtClean="0"/>
                <a:t> Line profile of </a:t>
              </a:r>
              <a:r>
                <a:rPr kumimoji="1" lang="en-US" altLang="ja-JP" sz="1800" dirty="0" err="1" smtClean="0"/>
                <a:t>dI</a:t>
              </a:r>
              <a:r>
                <a:rPr kumimoji="1" lang="en-US" altLang="ja-JP" sz="1800" dirty="0" smtClean="0"/>
                <a:t>/</a:t>
              </a:r>
              <a:r>
                <a:rPr kumimoji="1" lang="en-US" altLang="ja-JP" sz="1800" dirty="0" err="1" smtClean="0"/>
                <a:t>dV</a:t>
              </a:r>
              <a:endParaRPr kumimoji="1" lang="en-US" altLang="ja-JP" sz="1800" dirty="0" smtClean="0"/>
            </a:p>
            <a:p>
              <a:r>
                <a:rPr lang="en-US" altLang="ja-JP" sz="1800" dirty="0">
                  <a:solidFill>
                    <a:srgbClr val="0000FF"/>
                  </a:solidFill>
                </a:rPr>
                <a:t>Blue: </a:t>
              </a:r>
              <a:r>
                <a:rPr lang="en-US" altLang="ja-JP" sz="1800" dirty="0"/>
                <a:t>Fitted curves following </a:t>
              </a:r>
              <a:r>
                <a:rPr lang="en-US" altLang="ja-JP" sz="1800" dirty="0" smtClean="0"/>
                <a:t>to</a:t>
              </a:r>
              <a:endParaRPr lang="ja-JP" altLang="en-US" sz="1800" dirty="0"/>
            </a:p>
          </p:txBody>
        </p:sp>
        <p:sp>
          <p:nvSpPr>
            <p:cNvPr id="542" name="テキスト ボックス 541"/>
            <p:cNvSpPr txBox="1"/>
            <p:nvPr/>
          </p:nvSpPr>
          <p:spPr>
            <a:xfrm>
              <a:off x="4771089" y="5500566"/>
              <a:ext cx="184731" cy="369332"/>
            </a:xfrm>
            <a:prstGeom prst="rect">
              <a:avLst/>
            </a:prstGeom>
            <a:noFill/>
          </p:spPr>
          <p:txBody>
            <a:bodyPr wrap="none" rtlCol="0">
              <a:spAutoFit/>
            </a:bodyPr>
            <a:lstStyle/>
            <a:p>
              <a:pPr algn="l"/>
              <a:endParaRPr kumimoji="1" lang="ja-JP" altLang="en-US" sz="1800" dirty="0"/>
            </a:p>
          </p:txBody>
        </p:sp>
        <p:graphicFrame>
          <p:nvGraphicFramePr>
            <p:cNvPr id="543" name="オブジェクト 542"/>
            <p:cNvGraphicFramePr>
              <a:graphicFrameLocks noChangeAspect="1"/>
            </p:cNvGraphicFramePr>
            <p:nvPr>
              <p:extLst/>
            </p:nvPr>
          </p:nvGraphicFramePr>
          <p:xfrm>
            <a:off x="4875415" y="5866372"/>
            <a:ext cx="3209402" cy="315210"/>
          </p:xfrm>
          <a:graphic>
            <a:graphicData uri="http://schemas.openxmlformats.org/presentationml/2006/ole">
              <mc:AlternateContent xmlns:mc="http://schemas.openxmlformats.org/markup-compatibility/2006">
                <mc:Choice xmlns:v="urn:schemas-microsoft-com:vml" Requires="v">
                  <p:oleObj spid="_x0000_s49154" name="数式" r:id="rId6" imgW="2070000" imgH="203040" progId="Equation.3">
                    <p:embed/>
                  </p:oleObj>
                </mc:Choice>
                <mc:Fallback>
                  <p:oleObj name="数式" r:id="rId6" imgW="2070000" imgH="203040" progId="Equation.3">
                    <p:embed/>
                    <p:pic>
                      <p:nvPicPr>
                        <p:cNvPr id="0" name=""/>
                        <p:cNvPicPr>
                          <a:picLocks noChangeAspect="1" noChangeArrowheads="1"/>
                        </p:cNvPicPr>
                        <p:nvPr/>
                      </p:nvPicPr>
                      <p:blipFill>
                        <a:blip r:embed="rId7"/>
                        <a:srcRect/>
                        <a:stretch>
                          <a:fillRect/>
                        </a:stretch>
                      </p:blipFill>
                      <p:spPr bwMode="auto">
                        <a:xfrm>
                          <a:off x="4875415" y="5866372"/>
                          <a:ext cx="3209402" cy="315210"/>
                        </a:xfrm>
                        <a:prstGeom prst="rect">
                          <a:avLst/>
                        </a:prstGeom>
                        <a:noFill/>
                        <a:ln>
                          <a:noFill/>
                        </a:ln>
                      </p:spPr>
                    </p:pic>
                  </p:oleObj>
                </mc:Fallback>
              </mc:AlternateContent>
            </a:graphicData>
          </a:graphic>
        </p:graphicFrame>
        <p:sp>
          <p:nvSpPr>
            <p:cNvPr id="544" name="テキスト ボックス 543"/>
            <p:cNvSpPr txBox="1"/>
            <p:nvPr/>
          </p:nvSpPr>
          <p:spPr>
            <a:xfrm>
              <a:off x="4778741" y="6081685"/>
              <a:ext cx="3147015" cy="369332"/>
            </a:xfrm>
            <a:prstGeom prst="rect">
              <a:avLst/>
            </a:prstGeom>
            <a:noFill/>
          </p:spPr>
          <p:txBody>
            <a:bodyPr wrap="none" rtlCol="0">
              <a:spAutoFit/>
            </a:bodyPr>
            <a:lstStyle/>
            <a:p>
              <a:pPr algn="l">
                <a:tabLst>
                  <a:tab pos="365125" algn="l"/>
                </a:tabLst>
              </a:pPr>
              <a:r>
                <a:rPr kumimoji="1" lang="en-US" altLang="ja-JP" sz="1800" i="1" dirty="0" smtClean="0">
                  <a:latin typeface="Times New Roman" pitchFamily="18" charset="0"/>
                  <a:cs typeface="Times New Roman" pitchFamily="18" charset="0"/>
                </a:rPr>
                <a:t>A</a:t>
              </a:r>
              <a:r>
                <a:rPr kumimoji="1" lang="en-US" altLang="ja-JP" sz="1800" dirty="0" smtClean="0">
                  <a:latin typeface="Times New Roman" pitchFamily="18" charset="0"/>
                  <a:cs typeface="Times New Roman" pitchFamily="18" charset="0"/>
                </a:rPr>
                <a:t>:	</a:t>
              </a:r>
              <a:r>
                <a:rPr kumimoji="1" lang="en-US" altLang="ja-JP" sz="1800" dirty="0" smtClean="0">
                  <a:latin typeface="+mn-lt"/>
                  <a:cs typeface="Times New Roman" pitchFamily="18" charset="0"/>
                </a:rPr>
                <a:t>amplitude, </a:t>
              </a:r>
              <a:r>
                <a:rPr lang="en-US" altLang="ja-JP" sz="1800" i="1" dirty="0" smtClean="0">
                  <a:latin typeface="Symbol" pitchFamily="18" charset="2"/>
                  <a:cs typeface="Times New Roman" pitchFamily="18" charset="0"/>
                </a:rPr>
                <a:t>f</a:t>
              </a:r>
              <a:r>
                <a:rPr lang="en-US" altLang="ja-JP" sz="1800" dirty="0" smtClean="0">
                  <a:latin typeface="Times New Roman" pitchFamily="18" charset="0"/>
                  <a:cs typeface="Times New Roman" pitchFamily="18" charset="0"/>
                </a:rPr>
                <a:t>: 	</a:t>
              </a:r>
              <a:r>
                <a:rPr lang="en-US" altLang="ja-JP" sz="1800" dirty="0">
                  <a:latin typeface="+mn-lt"/>
                  <a:cs typeface="Times New Roman" pitchFamily="18" charset="0"/>
                </a:rPr>
                <a:t>phase </a:t>
              </a:r>
              <a:r>
                <a:rPr lang="en-US" altLang="ja-JP" sz="1800" dirty="0" smtClean="0">
                  <a:latin typeface="+mn-lt"/>
                  <a:cs typeface="Times New Roman" pitchFamily="18" charset="0"/>
                </a:rPr>
                <a:t>shift</a:t>
              </a:r>
              <a:endParaRPr lang="en-US" altLang="ja-JP" sz="1800" dirty="0">
                <a:latin typeface="+mn-lt"/>
                <a:cs typeface="Times New Roman" pitchFamily="18" charset="0"/>
              </a:endParaRPr>
            </a:p>
          </p:txBody>
        </p:sp>
      </p:grpSp>
      <p:sp>
        <p:nvSpPr>
          <p:cNvPr id="545" name="テキスト ボックス 544"/>
          <p:cNvSpPr txBox="1"/>
          <p:nvPr/>
        </p:nvSpPr>
        <p:spPr>
          <a:xfrm>
            <a:off x="-868" y="572416"/>
            <a:ext cx="9144868" cy="707886"/>
          </a:xfrm>
          <a:prstGeom prst="rect">
            <a:avLst/>
          </a:prstGeom>
          <a:noFill/>
        </p:spPr>
        <p:txBody>
          <a:bodyPr wrap="square" rtlCol="0">
            <a:spAutoFit/>
          </a:bodyPr>
          <a:lstStyle/>
          <a:p>
            <a:pPr algn="l"/>
            <a:r>
              <a:rPr kumimoji="1" lang="en-US" altLang="ja-JP" sz="2000" dirty="0" err="1" smtClean="0"/>
              <a:t>Tomatsu</a:t>
            </a:r>
            <a:r>
              <a:rPr kumimoji="1" lang="en-US" altLang="ja-JP" sz="2000" dirty="0" smtClean="0"/>
              <a:t> </a:t>
            </a:r>
            <a:r>
              <a:rPr kumimoji="1" lang="en-US" altLang="ja-JP" sz="2000" i="1" dirty="0" smtClean="0"/>
              <a:t>et al</a:t>
            </a:r>
            <a:r>
              <a:rPr kumimoji="1" lang="en-US" altLang="ja-JP" sz="2000" dirty="0" smtClean="0"/>
              <a:t>. </a:t>
            </a:r>
            <a:r>
              <a:rPr lang="en-US" altLang="ja-JP" sz="2000" dirty="0" smtClean="0"/>
              <a:t>[PRB</a:t>
            </a:r>
            <a:r>
              <a:rPr lang="en-US" altLang="ja-JP" sz="2000" b="1" dirty="0" smtClean="0"/>
              <a:t>78</a:t>
            </a:r>
            <a:r>
              <a:rPr lang="en-US" altLang="ja-JP" sz="2000" dirty="0" smtClean="0"/>
              <a:t> 081401 (2008)] </a:t>
            </a:r>
            <a:r>
              <a:rPr kumimoji="1" lang="en-US" altLang="ja-JP" sz="2000" dirty="0" smtClean="0"/>
              <a:t>demonstrate the standing wave around oppositely buckled </a:t>
            </a:r>
            <a:r>
              <a:rPr kumimoji="1" lang="en-US" altLang="ja-JP" sz="2000" dirty="0" err="1" smtClean="0"/>
              <a:t>Ge</a:t>
            </a:r>
            <a:r>
              <a:rPr kumimoji="1" lang="en-US" altLang="ja-JP" sz="2000" dirty="0" smtClean="0"/>
              <a:t> dimers on a </a:t>
            </a:r>
            <a:r>
              <a:rPr kumimoji="1" lang="en-US" altLang="ja-JP" sz="2000" dirty="0" err="1" smtClean="0"/>
              <a:t>Ge</a:t>
            </a:r>
            <a:r>
              <a:rPr kumimoji="1" lang="en-US" altLang="ja-JP" sz="2000" dirty="0" smtClean="0"/>
              <a:t>(001) surfaces.</a:t>
            </a:r>
            <a:endParaRPr kumimoji="1" lang="ja-JP" altLang="en-US" sz="2000" dirty="0"/>
          </a:p>
        </p:txBody>
      </p:sp>
      <p:sp>
        <p:nvSpPr>
          <p:cNvPr id="546" name="スライド番号プレースホルダー 2"/>
          <p:cNvSpPr>
            <a:spLocks noGrp="1"/>
          </p:cNvSpPr>
          <p:nvPr>
            <p:ph type="sldNum" sz="quarter" idx="12"/>
          </p:nvPr>
        </p:nvSpPr>
        <p:spPr>
          <a:xfrm>
            <a:off x="7239000" y="6546354"/>
            <a:ext cx="1905000" cy="457200"/>
          </a:xfrm>
        </p:spPr>
        <p:txBody>
          <a:bodyPr/>
          <a:lstStyle/>
          <a:p>
            <a:pPr>
              <a:defRPr/>
            </a:pPr>
            <a:fld id="{B2F405E0-BF19-4CC4-A89D-4262436DF52E}" type="slidenum">
              <a:rPr lang="en-US" altLang="ja-JP" smtClean="0">
                <a:solidFill>
                  <a:srgbClr val="000000"/>
                </a:solidFill>
              </a:rPr>
              <a:pPr>
                <a:defRPr/>
              </a:pPr>
              <a:t>4</a:t>
            </a:fld>
            <a:endParaRPr lang="en-US" altLang="ja-JP" dirty="0">
              <a:solidFill>
                <a:srgbClr val="000000"/>
              </a:solidFill>
            </a:endParaRPr>
          </a:p>
        </p:txBody>
      </p:sp>
      <p:grpSp>
        <p:nvGrpSpPr>
          <p:cNvPr id="572" name="グループ化 571"/>
          <p:cNvGrpSpPr/>
          <p:nvPr/>
        </p:nvGrpSpPr>
        <p:grpSpPr>
          <a:xfrm>
            <a:off x="2357892" y="5765987"/>
            <a:ext cx="1249122" cy="834101"/>
            <a:chOff x="41972" y="663946"/>
            <a:chExt cx="2688342" cy="1795121"/>
          </a:xfrm>
        </p:grpSpPr>
        <p:cxnSp>
          <p:nvCxnSpPr>
            <p:cNvPr id="573" name="直線コネクタ 572"/>
            <p:cNvCxnSpPr/>
            <p:nvPr/>
          </p:nvCxnSpPr>
          <p:spPr bwMode="auto">
            <a:xfrm flipV="1">
              <a:off x="863293" y="1475623"/>
              <a:ext cx="837473" cy="142732"/>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574" name="円/楕円 573"/>
            <p:cNvSpPr/>
            <p:nvPr/>
          </p:nvSpPr>
          <p:spPr bwMode="auto">
            <a:xfrm>
              <a:off x="2442312" y="1860510"/>
              <a:ext cx="288000" cy="288000"/>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575" name="円/楕円 574"/>
            <p:cNvSpPr/>
            <p:nvPr/>
          </p:nvSpPr>
          <p:spPr bwMode="auto">
            <a:xfrm>
              <a:off x="498342" y="1860510"/>
              <a:ext cx="288000" cy="288000"/>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cxnSp>
          <p:nvCxnSpPr>
            <p:cNvPr id="576" name="直線コネクタ 575"/>
            <p:cNvCxnSpPr/>
            <p:nvPr/>
          </p:nvCxnSpPr>
          <p:spPr bwMode="auto">
            <a:xfrm flipH="1">
              <a:off x="695194" y="1690080"/>
              <a:ext cx="170640" cy="223543"/>
            </a:xfrm>
            <a:prstGeom prst="line">
              <a:avLst/>
            </a:prstGeom>
            <a:solidFill>
              <a:schemeClr val="accent1"/>
            </a:solidFill>
            <a:ln w="25400" cap="flat" cmpd="sng" algn="ctr">
              <a:solidFill>
                <a:srgbClr val="0000FF"/>
              </a:solidFill>
              <a:prstDash val="solid"/>
              <a:round/>
              <a:headEnd type="none" w="med" len="med"/>
              <a:tailEnd type="none" w="med" len="med"/>
            </a:ln>
            <a:effectLst/>
          </p:spPr>
        </p:cxnSp>
        <p:cxnSp>
          <p:nvCxnSpPr>
            <p:cNvPr id="577" name="直線コネクタ 576"/>
            <p:cNvCxnSpPr/>
            <p:nvPr/>
          </p:nvCxnSpPr>
          <p:spPr bwMode="auto">
            <a:xfrm>
              <a:off x="1665206" y="1413543"/>
              <a:ext cx="849561" cy="528887"/>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578" name="円/楕円 577"/>
            <p:cNvSpPr/>
            <p:nvPr/>
          </p:nvSpPr>
          <p:spPr bwMode="auto">
            <a:xfrm>
              <a:off x="1556750" y="1295623"/>
              <a:ext cx="360000" cy="360000"/>
            </a:xfrm>
            <a:prstGeom prst="ellipse">
              <a:avLst/>
            </a:prstGeom>
            <a:gradFill flip="none" rotWithShape="1">
              <a:gsLst>
                <a:gs pos="0">
                  <a:srgbClr val="FF99FF"/>
                </a:gs>
                <a:gs pos="100000">
                  <a:srgbClr val="FF0000"/>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579" name="円/楕円 578"/>
            <p:cNvSpPr/>
            <p:nvPr/>
          </p:nvSpPr>
          <p:spPr bwMode="auto">
            <a:xfrm>
              <a:off x="683293" y="1447489"/>
              <a:ext cx="360000" cy="360000"/>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cxnSp>
          <p:nvCxnSpPr>
            <p:cNvPr id="580" name="直線コネクタ 579"/>
            <p:cNvCxnSpPr/>
            <p:nvPr/>
          </p:nvCxnSpPr>
          <p:spPr bwMode="auto">
            <a:xfrm flipH="1">
              <a:off x="299321" y="1733707"/>
              <a:ext cx="478041" cy="467431"/>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581" name="円/楕円 580"/>
            <p:cNvSpPr>
              <a:spLocks noChangeAspect="1"/>
            </p:cNvSpPr>
            <p:nvPr/>
          </p:nvSpPr>
          <p:spPr bwMode="auto">
            <a:xfrm>
              <a:off x="41972" y="2027067"/>
              <a:ext cx="432000" cy="432000"/>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cxnSp>
          <p:nvCxnSpPr>
            <p:cNvPr id="582" name="直線コネクタ 581"/>
            <p:cNvCxnSpPr/>
            <p:nvPr/>
          </p:nvCxnSpPr>
          <p:spPr bwMode="auto">
            <a:xfrm>
              <a:off x="1804082" y="1600307"/>
              <a:ext cx="461700" cy="719624"/>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583" name="円/楕円 582"/>
            <p:cNvSpPr>
              <a:spLocks noChangeAspect="1"/>
            </p:cNvSpPr>
            <p:nvPr/>
          </p:nvSpPr>
          <p:spPr bwMode="auto">
            <a:xfrm>
              <a:off x="2002065" y="2025215"/>
              <a:ext cx="432000" cy="432000"/>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584" name="テキスト ボックス 583"/>
            <p:cNvSpPr txBox="1"/>
            <p:nvPr/>
          </p:nvSpPr>
          <p:spPr>
            <a:xfrm>
              <a:off x="759698" y="663946"/>
              <a:ext cx="1970616" cy="728623"/>
            </a:xfrm>
            <a:prstGeom prst="rect">
              <a:avLst/>
            </a:prstGeom>
            <a:noFill/>
          </p:spPr>
          <p:txBody>
            <a:bodyPr wrap="none" rtlCol="0">
              <a:spAutoFit/>
            </a:bodyPr>
            <a:lstStyle/>
            <a:p>
              <a:r>
                <a:rPr kumimoji="1" lang="en-US" altLang="ja-JP" sz="1600" dirty="0" smtClean="0">
                  <a:latin typeface="Arial" pitchFamily="34" charset="0"/>
                  <a:cs typeface="Arial" pitchFamily="34" charset="0"/>
                </a:rPr>
                <a:t>Impurity</a:t>
              </a:r>
              <a:endParaRPr kumimoji="1" lang="ja-JP" altLang="en-US" sz="1600" dirty="0">
                <a:latin typeface="Arial" pitchFamily="34" charset="0"/>
                <a:cs typeface="Arial" pitchFamily="34" charset="0"/>
              </a:endParaRPr>
            </a:p>
          </p:txBody>
        </p:sp>
      </p:grpSp>
      <p:grpSp>
        <p:nvGrpSpPr>
          <p:cNvPr id="585" name="グループ化 584"/>
          <p:cNvGrpSpPr/>
          <p:nvPr/>
        </p:nvGrpSpPr>
        <p:grpSpPr>
          <a:xfrm>
            <a:off x="462835" y="5843463"/>
            <a:ext cx="1337478" cy="756625"/>
            <a:chOff x="3085698" y="864511"/>
            <a:chExt cx="2878498" cy="1628385"/>
          </a:xfrm>
        </p:grpSpPr>
        <p:cxnSp>
          <p:nvCxnSpPr>
            <p:cNvPr id="586" name="直線コネクタ 585"/>
            <p:cNvCxnSpPr/>
            <p:nvPr/>
          </p:nvCxnSpPr>
          <p:spPr bwMode="auto">
            <a:xfrm flipV="1">
              <a:off x="4097177" y="1509452"/>
              <a:ext cx="837473" cy="142732"/>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587" name="円/楕円 586"/>
            <p:cNvSpPr/>
            <p:nvPr/>
          </p:nvSpPr>
          <p:spPr bwMode="auto">
            <a:xfrm>
              <a:off x="5676196" y="1894339"/>
              <a:ext cx="288000" cy="288000"/>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588" name="円/楕円 587"/>
            <p:cNvSpPr/>
            <p:nvPr/>
          </p:nvSpPr>
          <p:spPr bwMode="auto">
            <a:xfrm>
              <a:off x="3732226" y="1894339"/>
              <a:ext cx="288000" cy="288000"/>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cxnSp>
          <p:nvCxnSpPr>
            <p:cNvPr id="589" name="直線コネクタ 588"/>
            <p:cNvCxnSpPr/>
            <p:nvPr/>
          </p:nvCxnSpPr>
          <p:spPr bwMode="auto">
            <a:xfrm flipH="1">
              <a:off x="3929078" y="1723909"/>
              <a:ext cx="170640" cy="223543"/>
            </a:xfrm>
            <a:prstGeom prst="line">
              <a:avLst/>
            </a:prstGeom>
            <a:solidFill>
              <a:schemeClr val="accent1"/>
            </a:solidFill>
            <a:ln w="25400" cap="flat" cmpd="sng" algn="ctr">
              <a:solidFill>
                <a:srgbClr val="0000FF"/>
              </a:solidFill>
              <a:prstDash val="solid"/>
              <a:round/>
              <a:headEnd type="none" w="med" len="med"/>
              <a:tailEnd type="none" w="med" len="med"/>
            </a:ln>
            <a:effectLst/>
          </p:spPr>
        </p:cxnSp>
        <p:cxnSp>
          <p:nvCxnSpPr>
            <p:cNvPr id="590" name="直線コネクタ 589"/>
            <p:cNvCxnSpPr/>
            <p:nvPr/>
          </p:nvCxnSpPr>
          <p:spPr bwMode="auto">
            <a:xfrm>
              <a:off x="4899090" y="1447372"/>
              <a:ext cx="849561" cy="528887"/>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591" name="円/楕円 590"/>
            <p:cNvSpPr/>
            <p:nvPr/>
          </p:nvSpPr>
          <p:spPr bwMode="auto">
            <a:xfrm>
              <a:off x="4790634" y="1329452"/>
              <a:ext cx="360000" cy="360000"/>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592" name="円/楕円 591"/>
            <p:cNvSpPr/>
            <p:nvPr/>
          </p:nvSpPr>
          <p:spPr bwMode="auto">
            <a:xfrm>
              <a:off x="3917177" y="1481318"/>
              <a:ext cx="360000" cy="360000"/>
            </a:xfrm>
            <a:prstGeom prst="ellipse">
              <a:avLst/>
            </a:prstGeom>
            <a:gradFill flip="none" rotWithShape="1">
              <a:gsLst>
                <a:gs pos="0">
                  <a:srgbClr val="FF99FF"/>
                </a:gs>
                <a:gs pos="100000">
                  <a:srgbClr val="FF0000"/>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cxnSp>
          <p:nvCxnSpPr>
            <p:cNvPr id="593" name="直線コネクタ 592"/>
            <p:cNvCxnSpPr/>
            <p:nvPr/>
          </p:nvCxnSpPr>
          <p:spPr bwMode="auto">
            <a:xfrm flipH="1">
              <a:off x="3533205" y="1767536"/>
              <a:ext cx="478041" cy="467431"/>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594" name="円/楕円 593"/>
            <p:cNvSpPr>
              <a:spLocks noChangeAspect="1"/>
            </p:cNvSpPr>
            <p:nvPr/>
          </p:nvSpPr>
          <p:spPr bwMode="auto">
            <a:xfrm>
              <a:off x="3275856" y="2060896"/>
              <a:ext cx="432000" cy="432000"/>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cxnSp>
          <p:nvCxnSpPr>
            <p:cNvPr id="595" name="直線コネクタ 594"/>
            <p:cNvCxnSpPr/>
            <p:nvPr/>
          </p:nvCxnSpPr>
          <p:spPr bwMode="auto">
            <a:xfrm>
              <a:off x="5037966" y="1634136"/>
              <a:ext cx="461700" cy="719624"/>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
          <p:nvSpPr>
            <p:cNvPr id="596" name="円/楕円 595"/>
            <p:cNvSpPr>
              <a:spLocks noChangeAspect="1"/>
            </p:cNvSpPr>
            <p:nvPr/>
          </p:nvSpPr>
          <p:spPr bwMode="auto">
            <a:xfrm>
              <a:off x="5235949" y="2059044"/>
              <a:ext cx="432000" cy="432000"/>
            </a:xfrm>
            <a:prstGeom prst="ellipse">
              <a:avLst/>
            </a:prstGeom>
            <a:gradFill flip="none" rotWithShape="1">
              <a:gsLst>
                <a:gs pos="0">
                  <a:srgbClr val="66CCFF"/>
                </a:gs>
                <a:gs pos="100000">
                  <a:srgbClr val="0000FF"/>
                </a:gs>
              </a:gsLst>
              <a:path path="circle">
                <a:fillToRect l="50000" t="50000" r="50000" b="50000"/>
              </a:path>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597" name="テキスト ボックス 596"/>
            <p:cNvSpPr txBox="1"/>
            <p:nvPr/>
          </p:nvSpPr>
          <p:spPr>
            <a:xfrm>
              <a:off x="3085698" y="864511"/>
              <a:ext cx="2037508" cy="728625"/>
            </a:xfrm>
            <a:prstGeom prst="rect">
              <a:avLst/>
            </a:prstGeom>
            <a:noFill/>
          </p:spPr>
          <p:txBody>
            <a:bodyPr wrap="square" rtlCol="0">
              <a:spAutoFit/>
            </a:bodyPr>
            <a:lstStyle/>
            <a:p>
              <a:r>
                <a:rPr lang="en-US" altLang="ja-JP" sz="1600" dirty="0">
                  <a:latin typeface="Arial" pitchFamily="34" charset="0"/>
                  <a:cs typeface="Arial" pitchFamily="34" charset="0"/>
                </a:rPr>
                <a:t>I</a:t>
              </a:r>
              <a:r>
                <a:rPr lang="en-US" altLang="ja-JP" sz="1600" dirty="0" smtClean="0">
                  <a:latin typeface="Arial" pitchFamily="34" charset="0"/>
                  <a:cs typeface="Arial" pitchFamily="34" charset="0"/>
                </a:rPr>
                <a:t>mpurity</a:t>
              </a:r>
              <a:endParaRPr kumimoji="1" lang="ja-JP" altLang="en-US" sz="1600" dirty="0">
                <a:latin typeface="Arial" pitchFamily="34" charset="0"/>
                <a:cs typeface="Arial" pitchFamily="34" charset="0"/>
              </a:endParaRPr>
            </a:p>
          </p:txBody>
        </p:sp>
      </p:grpSp>
      <p:sp>
        <p:nvSpPr>
          <p:cNvPr id="598" name="テキスト ボックス 597"/>
          <p:cNvSpPr txBox="1"/>
          <p:nvPr/>
        </p:nvSpPr>
        <p:spPr>
          <a:xfrm>
            <a:off x="2461138" y="6487814"/>
            <a:ext cx="1057250" cy="369332"/>
          </a:xfrm>
          <a:prstGeom prst="rect">
            <a:avLst/>
          </a:prstGeom>
          <a:noFill/>
        </p:spPr>
        <p:txBody>
          <a:bodyPr wrap="square" rtlCol="0">
            <a:spAutoFit/>
          </a:bodyPr>
          <a:lstStyle/>
          <a:p>
            <a:r>
              <a:rPr kumimoji="1" lang="en-US" altLang="ja-JP" sz="1800" dirty="0" smtClean="0"/>
              <a:t>U dimer</a:t>
            </a:r>
            <a:endParaRPr kumimoji="1" lang="ja-JP" altLang="en-US" sz="1800" dirty="0"/>
          </a:p>
        </p:txBody>
      </p:sp>
      <p:sp>
        <p:nvSpPr>
          <p:cNvPr id="599" name="テキスト ボックス 598"/>
          <p:cNvSpPr txBox="1"/>
          <p:nvPr/>
        </p:nvSpPr>
        <p:spPr>
          <a:xfrm>
            <a:off x="630167" y="6487813"/>
            <a:ext cx="969790" cy="369332"/>
          </a:xfrm>
          <a:prstGeom prst="rect">
            <a:avLst/>
          </a:prstGeom>
          <a:noFill/>
        </p:spPr>
        <p:txBody>
          <a:bodyPr wrap="square" rtlCol="0">
            <a:spAutoFit/>
          </a:bodyPr>
          <a:lstStyle/>
          <a:p>
            <a:r>
              <a:rPr kumimoji="1" lang="en-US" altLang="ja-JP" sz="1800" dirty="0" smtClean="0"/>
              <a:t>L dimer</a:t>
            </a:r>
            <a:endParaRPr kumimoji="1" lang="ja-JP" altLang="en-US" sz="1800" dirty="0"/>
          </a:p>
        </p:txBody>
      </p:sp>
    </p:spTree>
    <p:extLst>
      <p:ext uri="{BB962C8B-B14F-4D97-AF65-F5344CB8AC3E}">
        <p14:creationId xmlns:p14="http://schemas.microsoft.com/office/powerpoint/2010/main" val="16481321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bwMode="auto">
          <a:xfrm>
            <a:off x="5301232" y="6483534"/>
            <a:ext cx="3414532" cy="374466"/>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2" name="タイトル 1"/>
          <p:cNvSpPr>
            <a:spLocks noGrp="1"/>
          </p:cNvSpPr>
          <p:nvPr>
            <p:ph type="title"/>
          </p:nvPr>
        </p:nvSpPr>
        <p:spPr>
          <a:xfrm>
            <a:off x="0" y="6350"/>
            <a:ext cx="9144000" cy="533400"/>
          </a:xfrm>
        </p:spPr>
        <p:txBody>
          <a:bodyPr/>
          <a:lstStyle/>
          <a:p>
            <a:r>
              <a:rPr lang="en-US" altLang="ja-JP" dirty="0" smtClean="0"/>
              <a:t>Background</a:t>
            </a:r>
            <a:endParaRPr kumimoji="1" lang="ja-JP" altLang="en-US" dirty="0"/>
          </a:p>
        </p:txBody>
      </p:sp>
      <p:sp>
        <p:nvSpPr>
          <p:cNvPr id="40" name="スライド番号プレースホルダー 2"/>
          <p:cNvSpPr>
            <a:spLocks noGrp="1"/>
          </p:cNvSpPr>
          <p:nvPr>
            <p:ph type="sldNum" sz="quarter" idx="12"/>
          </p:nvPr>
        </p:nvSpPr>
        <p:spPr>
          <a:xfrm>
            <a:off x="7239000" y="6546354"/>
            <a:ext cx="1905000" cy="457200"/>
          </a:xfrm>
        </p:spPr>
        <p:txBody>
          <a:bodyPr/>
          <a:lstStyle/>
          <a:p>
            <a:pPr>
              <a:defRPr/>
            </a:pPr>
            <a:fld id="{B2F405E0-BF19-4CC4-A89D-4262436DF52E}" type="slidenum">
              <a:rPr lang="en-US" altLang="ja-JP" smtClean="0">
                <a:solidFill>
                  <a:srgbClr val="000000"/>
                </a:solidFill>
              </a:rPr>
              <a:pPr>
                <a:defRPr/>
              </a:pPr>
              <a:t>5</a:t>
            </a:fld>
            <a:endParaRPr lang="en-US" altLang="ja-JP" dirty="0">
              <a:solidFill>
                <a:srgbClr val="000000"/>
              </a:solidFill>
            </a:endParaRPr>
          </a:p>
        </p:txBody>
      </p:sp>
      <p:sp>
        <p:nvSpPr>
          <p:cNvPr id="542" name="テキスト ボックス 541"/>
          <p:cNvSpPr txBox="1"/>
          <p:nvPr/>
        </p:nvSpPr>
        <p:spPr>
          <a:xfrm>
            <a:off x="6792068" y="1323749"/>
            <a:ext cx="1854995" cy="923330"/>
          </a:xfrm>
          <a:prstGeom prst="rect">
            <a:avLst/>
          </a:prstGeom>
          <a:solidFill>
            <a:schemeClr val="bg1"/>
          </a:solidFill>
        </p:spPr>
        <p:txBody>
          <a:bodyPr wrap="none" rtlCol="0">
            <a:spAutoFit/>
          </a:bodyPr>
          <a:lstStyle/>
          <a:p>
            <a:pPr>
              <a:tabLst>
                <a:tab pos="809625" algn="l"/>
              </a:tabLst>
            </a:pPr>
            <a:r>
              <a:rPr lang="ja-JP" altLang="en-US" sz="1800" dirty="0" smtClean="0">
                <a:solidFill>
                  <a:srgbClr val="00B050"/>
                </a:solidFill>
              </a:rPr>
              <a:t>■</a:t>
            </a:r>
            <a:r>
              <a:rPr lang="en-US" altLang="ja-JP" sz="1800" dirty="0" err="1" smtClean="0"/>
              <a:t>SiL</a:t>
            </a:r>
            <a:r>
              <a:rPr lang="en-US" altLang="ja-JP" sz="1800" dirty="0" smtClean="0"/>
              <a:t> 	</a:t>
            </a:r>
            <a:r>
              <a:rPr lang="ja-JP" altLang="en-US" sz="1800" dirty="0" smtClean="0"/>
              <a:t>～</a:t>
            </a:r>
            <a:r>
              <a:rPr lang="en-US" altLang="ja-JP" sz="1800" dirty="0" smtClean="0">
                <a:latin typeface="Symbol" pitchFamily="18" charset="2"/>
              </a:rPr>
              <a:t>+</a:t>
            </a:r>
            <a:r>
              <a:rPr lang="en-US" altLang="ja-JP" sz="1800" dirty="0" smtClean="0"/>
              <a:t>0.4</a:t>
            </a:r>
            <a:r>
              <a:rPr lang="el-GR" altLang="ja-JP" sz="1800" dirty="0" smtClean="0">
                <a:solidFill>
                  <a:schemeClr val="dk1"/>
                </a:solidFill>
                <a:latin typeface="Times New Roman"/>
                <a:cs typeface="Times New Roman"/>
              </a:rPr>
              <a:t>π</a:t>
            </a:r>
            <a:endParaRPr lang="en-US" altLang="ja-JP" sz="1800" dirty="0" smtClean="0">
              <a:solidFill>
                <a:schemeClr val="dk1"/>
              </a:solidFill>
              <a:latin typeface="Times New Roman"/>
              <a:cs typeface="Times New Roman"/>
            </a:endParaRPr>
          </a:p>
          <a:p>
            <a:pPr>
              <a:tabLst>
                <a:tab pos="809625" algn="l"/>
              </a:tabLst>
            </a:pPr>
            <a:r>
              <a:rPr kumimoji="1" lang="ja-JP" altLang="en-US" sz="1800" dirty="0" smtClean="0">
                <a:solidFill>
                  <a:srgbClr val="0000FF"/>
                </a:solidFill>
              </a:rPr>
              <a:t>〇</a:t>
            </a:r>
            <a:r>
              <a:rPr kumimoji="1" lang="en-US" altLang="ja-JP" sz="1800" dirty="0" err="1" smtClean="0"/>
              <a:t>SiU</a:t>
            </a:r>
            <a:r>
              <a:rPr kumimoji="1" lang="en-US" altLang="ja-JP" sz="1800" dirty="0" smtClean="0"/>
              <a:t> 	</a:t>
            </a:r>
            <a:r>
              <a:rPr kumimoji="1" lang="ja-JP" altLang="en-US" sz="1800" dirty="0" smtClean="0"/>
              <a:t>～</a:t>
            </a:r>
            <a:r>
              <a:rPr lang="en-US" altLang="ja-JP" sz="1800" dirty="0" smtClean="0">
                <a:latin typeface="Symbol" pitchFamily="18" charset="2"/>
              </a:rPr>
              <a:t>-</a:t>
            </a:r>
            <a:r>
              <a:rPr kumimoji="1" lang="en-US" altLang="ja-JP" sz="1800" dirty="0" smtClean="0"/>
              <a:t>0.6</a:t>
            </a:r>
            <a:r>
              <a:rPr lang="el-GR" altLang="ja-JP" sz="1800" dirty="0" smtClean="0">
                <a:solidFill>
                  <a:schemeClr val="dk1"/>
                </a:solidFill>
                <a:latin typeface="Times New Roman"/>
                <a:cs typeface="Times New Roman"/>
              </a:rPr>
              <a:t>π</a:t>
            </a:r>
            <a:endParaRPr lang="en-US" altLang="ja-JP" sz="1800" dirty="0" smtClean="0">
              <a:solidFill>
                <a:schemeClr val="dk1"/>
              </a:solidFill>
              <a:latin typeface="Times New Roman"/>
              <a:cs typeface="Times New Roman"/>
            </a:endParaRPr>
          </a:p>
          <a:p>
            <a:pPr algn="l">
              <a:tabLst>
                <a:tab pos="809625" algn="l"/>
              </a:tabLst>
            </a:pPr>
            <a:r>
              <a:rPr lang="ja-JP" altLang="en-US" sz="1800" dirty="0">
                <a:solidFill>
                  <a:srgbClr val="FF0000"/>
                </a:solidFill>
              </a:rPr>
              <a:t>●</a:t>
            </a:r>
            <a:r>
              <a:rPr lang="en-US" altLang="ja-JP" sz="1800" dirty="0" err="1" smtClean="0"/>
              <a:t>SnL</a:t>
            </a:r>
            <a:r>
              <a:rPr lang="en-US" altLang="ja-JP" sz="1800" dirty="0"/>
              <a:t>	</a:t>
            </a:r>
            <a:r>
              <a:rPr lang="ja-JP" altLang="en-US" sz="1800" dirty="0" smtClean="0"/>
              <a:t>～</a:t>
            </a:r>
            <a:r>
              <a:rPr lang="en-US" altLang="ja-JP" sz="1800" dirty="0" smtClean="0">
                <a:latin typeface="Symbol" pitchFamily="18" charset="2"/>
              </a:rPr>
              <a:t>-</a:t>
            </a:r>
            <a:r>
              <a:rPr lang="en-US" altLang="ja-JP" sz="1800" dirty="0" smtClean="0"/>
              <a:t>0.7</a:t>
            </a:r>
            <a:r>
              <a:rPr lang="el-GR" altLang="ja-JP" sz="1800" dirty="0" smtClean="0">
                <a:solidFill>
                  <a:schemeClr val="dk1"/>
                </a:solidFill>
                <a:latin typeface="Times New Roman"/>
                <a:cs typeface="Times New Roman"/>
              </a:rPr>
              <a:t>π</a:t>
            </a:r>
            <a:endParaRPr lang="ja-JP" altLang="en-US" sz="1800" dirty="0"/>
          </a:p>
        </p:txBody>
      </p:sp>
      <p:sp>
        <p:nvSpPr>
          <p:cNvPr id="543" name="テキスト ボックス 542"/>
          <p:cNvSpPr txBox="1"/>
          <p:nvPr/>
        </p:nvSpPr>
        <p:spPr>
          <a:xfrm>
            <a:off x="5079150" y="5688358"/>
            <a:ext cx="4093557" cy="646331"/>
          </a:xfrm>
          <a:prstGeom prst="rect">
            <a:avLst/>
          </a:prstGeom>
          <a:noFill/>
        </p:spPr>
        <p:txBody>
          <a:bodyPr wrap="none" rtlCol="0">
            <a:spAutoFit/>
          </a:bodyPr>
          <a:lstStyle/>
          <a:p>
            <a:pPr algn="ctr"/>
            <a:r>
              <a:rPr kumimoji="1" lang="en-US" altLang="ja-JP" sz="2000" u="sng" dirty="0" smtClean="0"/>
              <a:t>Phase shift </a:t>
            </a:r>
            <a:r>
              <a:rPr kumimoji="1" lang="en-US" altLang="ja-JP" sz="2000" i="1" u="sng" dirty="0" smtClean="0">
                <a:latin typeface="Symbol" pitchFamily="18" charset="2"/>
                <a:cs typeface="Times New Roman" pitchFamily="18" charset="0"/>
              </a:rPr>
              <a:t>f</a:t>
            </a:r>
            <a:r>
              <a:rPr kumimoji="1" lang="en-US" altLang="ja-JP" sz="2000" u="sng" dirty="0" smtClean="0"/>
              <a:t> of standing waves</a:t>
            </a:r>
          </a:p>
          <a:p>
            <a:pPr algn="ctr"/>
            <a:r>
              <a:rPr lang="en-US" altLang="ja-JP" sz="1600" dirty="0"/>
              <a:t>From </a:t>
            </a:r>
            <a:r>
              <a:rPr lang="en-US" altLang="ja-JP" sz="1600" dirty="0" err="1"/>
              <a:t>Tomatsu</a:t>
            </a:r>
            <a:r>
              <a:rPr lang="en-US" altLang="ja-JP" sz="1600" dirty="0"/>
              <a:t> </a:t>
            </a:r>
            <a:r>
              <a:rPr lang="en-US" altLang="ja-JP" sz="1600" i="1" dirty="0"/>
              <a:t>et al</a:t>
            </a:r>
            <a:r>
              <a:rPr lang="en-US" altLang="ja-JP" sz="1600" dirty="0"/>
              <a:t>. PRB</a:t>
            </a:r>
            <a:r>
              <a:rPr lang="en-US" altLang="ja-JP" sz="1600" b="1" dirty="0"/>
              <a:t>78</a:t>
            </a:r>
            <a:r>
              <a:rPr lang="en-US" altLang="ja-JP" sz="1600" dirty="0"/>
              <a:t> 081401 (2008</a:t>
            </a:r>
            <a:r>
              <a:rPr lang="en-US" altLang="ja-JP" sz="1600" dirty="0" smtClean="0"/>
              <a:t>)</a:t>
            </a:r>
            <a:endParaRPr lang="ja-JP" altLang="en-US" sz="1600" dirty="0"/>
          </a:p>
        </p:txBody>
      </p:sp>
      <p:sp>
        <p:nvSpPr>
          <p:cNvPr id="545" name="テキスト ボックス 544"/>
          <p:cNvSpPr txBox="1"/>
          <p:nvPr/>
        </p:nvSpPr>
        <p:spPr>
          <a:xfrm>
            <a:off x="0" y="6456988"/>
            <a:ext cx="9144000" cy="400110"/>
          </a:xfrm>
          <a:prstGeom prst="rect">
            <a:avLst/>
          </a:prstGeom>
          <a:noFill/>
        </p:spPr>
        <p:txBody>
          <a:bodyPr wrap="square" rtlCol="0">
            <a:spAutoFit/>
          </a:bodyPr>
          <a:lstStyle/>
          <a:p>
            <a:pPr algn="ctr"/>
            <a:r>
              <a:rPr kumimoji="1" lang="en-US" altLang="ja-JP" sz="2000" dirty="0" smtClean="0">
                <a:solidFill>
                  <a:srgbClr val="FF0000"/>
                </a:solidFill>
              </a:rPr>
              <a:t>Phase shift of standing waves </a:t>
            </a:r>
            <a:r>
              <a:rPr lang="en-US" altLang="ja-JP" sz="2000" dirty="0" smtClean="0">
                <a:solidFill>
                  <a:srgbClr val="FF0000"/>
                </a:solidFill>
              </a:rPr>
              <a:t>varies depending on the impurities.</a:t>
            </a:r>
            <a:endParaRPr kumimoji="1" lang="ja-JP" altLang="en-US" sz="2000" dirty="0">
              <a:solidFill>
                <a:srgbClr val="FF0000"/>
              </a:solidFill>
            </a:endParaRPr>
          </a:p>
        </p:txBody>
      </p:sp>
      <p:sp>
        <p:nvSpPr>
          <p:cNvPr id="546" name="右矢印 545"/>
          <p:cNvSpPr/>
          <p:nvPr/>
        </p:nvSpPr>
        <p:spPr bwMode="auto">
          <a:xfrm>
            <a:off x="4678890" y="2748734"/>
            <a:ext cx="444125" cy="435781"/>
          </a:xfrm>
          <a:prstGeom prst="rightArrow">
            <a:avLst/>
          </a:prstGeom>
          <a:solidFill>
            <a:srgbClr val="FF993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pic>
        <p:nvPicPr>
          <p:cNvPr id="3" name="図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57419" y="2306955"/>
            <a:ext cx="3505399" cy="3452085"/>
          </a:xfrm>
          <a:prstGeom prst="rect">
            <a:avLst/>
          </a:prstGeom>
        </p:spPr>
      </p:pic>
      <p:sp>
        <p:nvSpPr>
          <p:cNvPr id="19" name="テキスト ボックス 18"/>
          <p:cNvSpPr txBox="1"/>
          <p:nvPr/>
        </p:nvSpPr>
        <p:spPr>
          <a:xfrm>
            <a:off x="783717" y="4965812"/>
            <a:ext cx="3690434" cy="400110"/>
          </a:xfrm>
          <a:prstGeom prst="rect">
            <a:avLst/>
          </a:prstGeom>
          <a:noFill/>
        </p:spPr>
        <p:txBody>
          <a:bodyPr wrap="none" rtlCol="0">
            <a:spAutoFit/>
          </a:bodyPr>
          <a:lstStyle/>
          <a:p>
            <a:r>
              <a:rPr kumimoji="1" lang="en-US" altLang="ja-JP" sz="2000" u="sng" dirty="0" smtClean="0"/>
              <a:t>Line profiles of standing waves</a:t>
            </a:r>
          </a:p>
        </p:txBody>
      </p:sp>
      <p:pic>
        <p:nvPicPr>
          <p:cNvPr id="20" name="図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118" y="1343338"/>
            <a:ext cx="4554097" cy="3631915"/>
          </a:xfrm>
          <a:prstGeom prst="rect">
            <a:avLst/>
          </a:prstGeom>
        </p:spPr>
      </p:pic>
      <p:grpSp>
        <p:nvGrpSpPr>
          <p:cNvPr id="21" name="グループ化 20"/>
          <p:cNvGrpSpPr/>
          <p:nvPr/>
        </p:nvGrpSpPr>
        <p:grpSpPr>
          <a:xfrm>
            <a:off x="475115" y="5333595"/>
            <a:ext cx="3317301" cy="1163722"/>
            <a:chOff x="4771089" y="5287295"/>
            <a:chExt cx="3317301" cy="1163722"/>
          </a:xfrm>
        </p:grpSpPr>
        <p:sp>
          <p:nvSpPr>
            <p:cNvPr id="22" name="テキスト ボックス 21"/>
            <p:cNvSpPr txBox="1"/>
            <p:nvPr/>
          </p:nvSpPr>
          <p:spPr>
            <a:xfrm>
              <a:off x="4774662" y="5287295"/>
              <a:ext cx="3313728" cy="646331"/>
            </a:xfrm>
            <a:prstGeom prst="rect">
              <a:avLst/>
            </a:prstGeom>
            <a:noFill/>
          </p:spPr>
          <p:txBody>
            <a:bodyPr wrap="none" rtlCol="0">
              <a:spAutoFit/>
            </a:bodyPr>
            <a:lstStyle/>
            <a:p>
              <a:pPr algn="l"/>
              <a:r>
                <a:rPr kumimoji="1" lang="en-US" altLang="ja-JP" sz="1800" dirty="0" smtClean="0">
                  <a:solidFill>
                    <a:srgbClr val="FF0000"/>
                  </a:solidFill>
                </a:rPr>
                <a:t>Red:</a:t>
              </a:r>
              <a:r>
                <a:rPr kumimoji="1" lang="en-US" altLang="ja-JP" sz="1800" dirty="0" smtClean="0"/>
                <a:t> Line profile of </a:t>
              </a:r>
              <a:r>
                <a:rPr kumimoji="1" lang="en-US" altLang="ja-JP" sz="1800" dirty="0" err="1" smtClean="0"/>
                <a:t>dI</a:t>
              </a:r>
              <a:r>
                <a:rPr kumimoji="1" lang="en-US" altLang="ja-JP" sz="1800" dirty="0" smtClean="0"/>
                <a:t>/</a:t>
              </a:r>
              <a:r>
                <a:rPr kumimoji="1" lang="en-US" altLang="ja-JP" sz="1800" dirty="0" err="1" smtClean="0"/>
                <a:t>dV</a:t>
              </a:r>
              <a:endParaRPr kumimoji="1" lang="en-US" altLang="ja-JP" sz="1800" dirty="0" smtClean="0"/>
            </a:p>
            <a:p>
              <a:r>
                <a:rPr lang="en-US" altLang="ja-JP" sz="1800" dirty="0">
                  <a:solidFill>
                    <a:srgbClr val="0000FF"/>
                  </a:solidFill>
                </a:rPr>
                <a:t>Blue: </a:t>
              </a:r>
              <a:r>
                <a:rPr lang="en-US" altLang="ja-JP" sz="1800" dirty="0"/>
                <a:t>Fitted curves following </a:t>
              </a:r>
              <a:r>
                <a:rPr lang="en-US" altLang="ja-JP" sz="1800" dirty="0" smtClean="0"/>
                <a:t>to</a:t>
              </a:r>
              <a:endParaRPr lang="ja-JP" altLang="en-US" sz="1800" dirty="0"/>
            </a:p>
          </p:txBody>
        </p:sp>
        <p:sp>
          <p:nvSpPr>
            <p:cNvPr id="23" name="テキスト ボックス 22"/>
            <p:cNvSpPr txBox="1"/>
            <p:nvPr/>
          </p:nvSpPr>
          <p:spPr>
            <a:xfrm>
              <a:off x="4771089" y="5500566"/>
              <a:ext cx="184731" cy="369332"/>
            </a:xfrm>
            <a:prstGeom prst="rect">
              <a:avLst/>
            </a:prstGeom>
            <a:noFill/>
          </p:spPr>
          <p:txBody>
            <a:bodyPr wrap="none" rtlCol="0">
              <a:spAutoFit/>
            </a:bodyPr>
            <a:lstStyle/>
            <a:p>
              <a:pPr algn="l"/>
              <a:endParaRPr kumimoji="1" lang="ja-JP" altLang="en-US" sz="1800" dirty="0"/>
            </a:p>
          </p:txBody>
        </p:sp>
        <p:graphicFrame>
          <p:nvGraphicFramePr>
            <p:cNvPr id="24" name="オブジェクト 23"/>
            <p:cNvGraphicFramePr>
              <a:graphicFrameLocks noChangeAspect="1"/>
            </p:cNvGraphicFramePr>
            <p:nvPr>
              <p:extLst/>
            </p:nvPr>
          </p:nvGraphicFramePr>
          <p:xfrm>
            <a:off x="4875415" y="5866372"/>
            <a:ext cx="3209402" cy="315210"/>
          </p:xfrm>
          <a:graphic>
            <a:graphicData uri="http://schemas.openxmlformats.org/presentationml/2006/ole">
              <mc:AlternateContent xmlns:mc="http://schemas.openxmlformats.org/markup-compatibility/2006">
                <mc:Choice xmlns:v="urn:schemas-microsoft-com:vml" Requires="v">
                  <p:oleObj spid="_x0000_s50178" name="数式" r:id="rId6" imgW="2070000" imgH="203040" progId="Equation.3">
                    <p:embed/>
                  </p:oleObj>
                </mc:Choice>
                <mc:Fallback>
                  <p:oleObj name="数式" r:id="rId6" imgW="2070000" imgH="203040" progId="Equation.3">
                    <p:embed/>
                    <p:pic>
                      <p:nvPicPr>
                        <p:cNvPr id="0" name=""/>
                        <p:cNvPicPr>
                          <a:picLocks noChangeAspect="1" noChangeArrowheads="1"/>
                        </p:cNvPicPr>
                        <p:nvPr/>
                      </p:nvPicPr>
                      <p:blipFill>
                        <a:blip r:embed="rId7"/>
                        <a:srcRect/>
                        <a:stretch>
                          <a:fillRect/>
                        </a:stretch>
                      </p:blipFill>
                      <p:spPr bwMode="auto">
                        <a:xfrm>
                          <a:off x="4875415" y="5866372"/>
                          <a:ext cx="3209402" cy="315210"/>
                        </a:xfrm>
                        <a:prstGeom prst="rect">
                          <a:avLst/>
                        </a:prstGeom>
                        <a:noFill/>
                        <a:ln>
                          <a:noFill/>
                        </a:ln>
                      </p:spPr>
                    </p:pic>
                  </p:oleObj>
                </mc:Fallback>
              </mc:AlternateContent>
            </a:graphicData>
          </a:graphic>
        </p:graphicFrame>
        <p:sp>
          <p:nvSpPr>
            <p:cNvPr id="25" name="テキスト ボックス 24"/>
            <p:cNvSpPr txBox="1"/>
            <p:nvPr/>
          </p:nvSpPr>
          <p:spPr>
            <a:xfrm>
              <a:off x="4778741" y="6081685"/>
              <a:ext cx="3147015" cy="369332"/>
            </a:xfrm>
            <a:prstGeom prst="rect">
              <a:avLst/>
            </a:prstGeom>
            <a:noFill/>
          </p:spPr>
          <p:txBody>
            <a:bodyPr wrap="none" rtlCol="0">
              <a:spAutoFit/>
            </a:bodyPr>
            <a:lstStyle/>
            <a:p>
              <a:pPr algn="l">
                <a:tabLst>
                  <a:tab pos="365125" algn="l"/>
                </a:tabLst>
              </a:pPr>
              <a:r>
                <a:rPr kumimoji="1" lang="en-US" altLang="ja-JP" sz="1800" i="1" dirty="0" smtClean="0">
                  <a:latin typeface="Times New Roman" pitchFamily="18" charset="0"/>
                  <a:cs typeface="Times New Roman" pitchFamily="18" charset="0"/>
                </a:rPr>
                <a:t>A</a:t>
              </a:r>
              <a:r>
                <a:rPr kumimoji="1" lang="en-US" altLang="ja-JP" sz="1800" dirty="0" smtClean="0">
                  <a:latin typeface="Times New Roman" pitchFamily="18" charset="0"/>
                  <a:cs typeface="Times New Roman" pitchFamily="18" charset="0"/>
                </a:rPr>
                <a:t>:	</a:t>
              </a:r>
              <a:r>
                <a:rPr kumimoji="1" lang="en-US" altLang="ja-JP" sz="1800" dirty="0" smtClean="0">
                  <a:latin typeface="+mn-lt"/>
                  <a:cs typeface="Times New Roman" pitchFamily="18" charset="0"/>
                </a:rPr>
                <a:t>amplitude, </a:t>
              </a:r>
              <a:r>
                <a:rPr lang="en-US" altLang="ja-JP" sz="1800" i="1" dirty="0" smtClean="0">
                  <a:latin typeface="Symbol" pitchFamily="18" charset="2"/>
                  <a:cs typeface="Times New Roman" pitchFamily="18" charset="0"/>
                </a:rPr>
                <a:t>f</a:t>
              </a:r>
              <a:r>
                <a:rPr lang="en-US" altLang="ja-JP" sz="1800" dirty="0" smtClean="0">
                  <a:latin typeface="Times New Roman" pitchFamily="18" charset="0"/>
                  <a:cs typeface="Times New Roman" pitchFamily="18" charset="0"/>
                </a:rPr>
                <a:t>: 	</a:t>
              </a:r>
              <a:r>
                <a:rPr lang="en-US" altLang="ja-JP" sz="1800" dirty="0">
                  <a:latin typeface="+mn-lt"/>
                  <a:cs typeface="Times New Roman" pitchFamily="18" charset="0"/>
                </a:rPr>
                <a:t>phase </a:t>
              </a:r>
              <a:r>
                <a:rPr lang="en-US" altLang="ja-JP" sz="1800" dirty="0" smtClean="0">
                  <a:latin typeface="+mn-lt"/>
                  <a:cs typeface="Times New Roman" pitchFamily="18" charset="0"/>
                </a:rPr>
                <a:t>shift</a:t>
              </a:r>
              <a:endParaRPr lang="en-US" altLang="ja-JP" sz="1800" dirty="0">
                <a:latin typeface="+mn-lt"/>
                <a:cs typeface="Times New Roman" pitchFamily="18" charset="0"/>
              </a:endParaRPr>
            </a:p>
          </p:txBody>
        </p:sp>
      </p:grpSp>
      <p:sp>
        <p:nvSpPr>
          <p:cNvPr id="26" name="テキスト ボックス 25"/>
          <p:cNvSpPr txBox="1"/>
          <p:nvPr/>
        </p:nvSpPr>
        <p:spPr>
          <a:xfrm>
            <a:off x="-868" y="572416"/>
            <a:ext cx="9144868" cy="707886"/>
          </a:xfrm>
          <a:prstGeom prst="rect">
            <a:avLst/>
          </a:prstGeom>
          <a:noFill/>
        </p:spPr>
        <p:txBody>
          <a:bodyPr wrap="square" rtlCol="0">
            <a:spAutoFit/>
          </a:bodyPr>
          <a:lstStyle/>
          <a:p>
            <a:pPr algn="l"/>
            <a:r>
              <a:rPr kumimoji="1" lang="en-US" altLang="ja-JP" sz="2000" dirty="0" err="1" smtClean="0"/>
              <a:t>Tomatsu</a:t>
            </a:r>
            <a:r>
              <a:rPr kumimoji="1" lang="en-US" altLang="ja-JP" sz="2000" dirty="0" smtClean="0"/>
              <a:t> </a:t>
            </a:r>
            <a:r>
              <a:rPr kumimoji="1" lang="en-US" altLang="ja-JP" sz="2000" i="1" dirty="0" smtClean="0"/>
              <a:t>et al</a:t>
            </a:r>
            <a:r>
              <a:rPr kumimoji="1" lang="en-US" altLang="ja-JP" sz="2000" dirty="0" smtClean="0"/>
              <a:t>. </a:t>
            </a:r>
            <a:r>
              <a:rPr lang="en-US" altLang="ja-JP" sz="2000" dirty="0" smtClean="0"/>
              <a:t>[PRB</a:t>
            </a:r>
            <a:r>
              <a:rPr lang="en-US" altLang="ja-JP" sz="2000" b="1" dirty="0" smtClean="0"/>
              <a:t>78</a:t>
            </a:r>
            <a:r>
              <a:rPr lang="en-US" altLang="ja-JP" sz="2000" dirty="0" smtClean="0"/>
              <a:t> 081401 (2008)] </a:t>
            </a:r>
            <a:r>
              <a:rPr kumimoji="1" lang="en-US" altLang="ja-JP" sz="2000" dirty="0" smtClean="0"/>
              <a:t>demonstrate the standing wave around oppositely buckled </a:t>
            </a:r>
            <a:r>
              <a:rPr kumimoji="1" lang="en-US" altLang="ja-JP" sz="2000" dirty="0" err="1" smtClean="0"/>
              <a:t>Ge</a:t>
            </a:r>
            <a:r>
              <a:rPr kumimoji="1" lang="en-US" altLang="ja-JP" sz="2000" dirty="0" smtClean="0"/>
              <a:t> dimers on a </a:t>
            </a:r>
            <a:r>
              <a:rPr kumimoji="1" lang="en-US" altLang="ja-JP" sz="2000" dirty="0" err="1" smtClean="0"/>
              <a:t>Ge</a:t>
            </a:r>
            <a:r>
              <a:rPr kumimoji="1" lang="en-US" altLang="ja-JP" sz="2000" dirty="0" smtClean="0"/>
              <a:t>(001) surfaces.</a:t>
            </a:r>
            <a:endParaRPr kumimoji="1" lang="ja-JP" altLang="en-US" sz="2000" dirty="0"/>
          </a:p>
        </p:txBody>
      </p:sp>
    </p:spTree>
    <p:extLst>
      <p:ext uri="{BB962C8B-B14F-4D97-AF65-F5344CB8AC3E}">
        <p14:creationId xmlns:p14="http://schemas.microsoft.com/office/powerpoint/2010/main" val="27936495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350"/>
            <a:ext cx="9144000" cy="533400"/>
          </a:xfrm>
        </p:spPr>
        <p:txBody>
          <a:bodyPr/>
          <a:lstStyle/>
          <a:p>
            <a:r>
              <a:rPr kumimoji="1" lang="ja-JP" altLang="en-US" dirty="0" smtClean="0"/>
              <a:t>計算モデル</a:t>
            </a:r>
            <a:endParaRPr kumimoji="1" lang="ja-JP" altLang="en-US" dirty="0"/>
          </a:p>
        </p:txBody>
      </p:sp>
      <p:sp>
        <p:nvSpPr>
          <p:cNvPr id="40" name="スライド番号プレースホルダー 2"/>
          <p:cNvSpPr>
            <a:spLocks noGrp="1"/>
          </p:cNvSpPr>
          <p:nvPr>
            <p:ph type="sldNum" sz="quarter" idx="12"/>
          </p:nvPr>
        </p:nvSpPr>
        <p:spPr>
          <a:xfrm>
            <a:off x="7239000" y="6546354"/>
            <a:ext cx="1905000" cy="457200"/>
          </a:xfrm>
        </p:spPr>
        <p:txBody>
          <a:bodyPr/>
          <a:lstStyle/>
          <a:p>
            <a:pPr>
              <a:defRPr/>
            </a:pPr>
            <a:fld id="{B2F405E0-BF19-4CC4-A89D-4262436DF52E}" type="slidenum">
              <a:rPr lang="en-US" altLang="ja-JP" smtClean="0">
                <a:solidFill>
                  <a:srgbClr val="000000"/>
                </a:solidFill>
              </a:rPr>
              <a:pPr>
                <a:defRPr/>
              </a:pPr>
              <a:t>6</a:t>
            </a:fld>
            <a:endParaRPr lang="en-US" altLang="ja-JP" dirty="0">
              <a:solidFill>
                <a:srgbClr val="000000"/>
              </a:solidFill>
            </a:endParaRPr>
          </a:p>
        </p:txBody>
      </p:sp>
      <p:sp>
        <p:nvSpPr>
          <p:cNvPr id="15" name="テキスト ボックス 14"/>
          <p:cNvSpPr txBox="1"/>
          <p:nvPr/>
        </p:nvSpPr>
        <p:spPr>
          <a:xfrm>
            <a:off x="0" y="562667"/>
            <a:ext cx="7906332" cy="400110"/>
          </a:xfrm>
          <a:prstGeom prst="rect">
            <a:avLst/>
          </a:prstGeom>
          <a:noFill/>
        </p:spPr>
        <p:txBody>
          <a:bodyPr wrap="none" rtlCol="0">
            <a:spAutoFit/>
          </a:bodyPr>
          <a:lstStyle/>
          <a:p>
            <a:pPr algn="l"/>
            <a:r>
              <a:rPr kumimoji="1" lang="en-US" altLang="ja-JP" sz="2000" u="sng" dirty="0" err="1" smtClean="0">
                <a:solidFill>
                  <a:schemeClr val="accent2">
                    <a:lumMod val="75000"/>
                  </a:schemeClr>
                </a:solidFill>
              </a:rPr>
              <a:t>Ge</a:t>
            </a:r>
            <a:r>
              <a:rPr kumimoji="1" lang="en-US" altLang="ja-JP" sz="2000" u="sng" dirty="0" smtClean="0">
                <a:solidFill>
                  <a:schemeClr val="accent2">
                    <a:lumMod val="75000"/>
                  </a:schemeClr>
                </a:solidFill>
              </a:rPr>
              <a:t>-Si(</a:t>
            </a:r>
            <a:r>
              <a:rPr kumimoji="1" lang="en-US" altLang="ja-JP" sz="2000" u="sng" dirty="0" err="1" smtClean="0">
                <a:solidFill>
                  <a:schemeClr val="accent2">
                    <a:lumMod val="75000"/>
                  </a:schemeClr>
                </a:solidFill>
              </a:rPr>
              <a:t>Sn</a:t>
            </a:r>
            <a:r>
              <a:rPr kumimoji="1" lang="en-US" altLang="ja-JP" sz="2000" u="sng" dirty="0" smtClean="0">
                <a:solidFill>
                  <a:schemeClr val="accent2">
                    <a:lumMod val="75000"/>
                  </a:schemeClr>
                </a:solidFill>
              </a:rPr>
              <a:t>)</a:t>
            </a:r>
            <a:r>
              <a:rPr kumimoji="1" lang="ja-JP" altLang="en-US" sz="2000" u="sng" dirty="0" smtClean="0">
                <a:solidFill>
                  <a:schemeClr val="accent2">
                    <a:lumMod val="75000"/>
                  </a:schemeClr>
                </a:solidFill>
              </a:rPr>
              <a:t>ダイマーが、半無限に続く</a:t>
            </a:r>
            <a:r>
              <a:rPr kumimoji="1" lang="en-US" altLang="ja-JP" sz="2000" u="sng" dirty="0" err="1" smtClean="0">
                <a:solidFill>
                  <a:schemeClr val="accent2">
                    <a:lumMod val="75000"/>
                  </a:schemeClr>
                </a:solidFill>
              </a:rPr>
              <a:t>Ge</a:t>
            </a:r>
            <a:r>
              <a:rPr kumimoji="1" lang="en-US" altLang="ja-JP" sz="2000" u="sng" dirty="0" smtClean="0">
                <a:solidFill>
                  <a:schemeClr val="accent2">
                    <a:lumMod val="75000"/>
                  </a:schemeClr>
                </a:solidFill>
              </a:rPr>
              <a:t>(001)</a:t>
            </a:r>
            <a:r>
              <a:rPr kumimoji="1" lang="ja-JP" altLang="en-US" sz="2000" u="sng" dirty="0" smtClean="0">
                <a:solidFill>
                  <a:schemeClr val="accent2">
                    <a:lumMod val="75000"/>
                  </a:schemeClr>
                </a:solidFill>
              </a:rPr>
              <a:t>表面に挟まれたモデル</a:t>
            </a:r>
            <a:endParaRPr kumimoji="1" lang="ja-JP" altLang="en-US" sz="2000" u="sng" dirty="0">
              <a:solidFill>
                <a:schemeClr val="accent2">
                  <a:lumMod val="75000"/>
                </a:schemeClr>
              </a:solidFill>
            </a:endParaRPr>
          </a:p>
        </p:txBody>
      </p:sp>
      <p:sp>
        <p:nvSpPr>
          <p:cNvPr id="22" name="テキスト ボックス 21"/>
          <p:cNvSpPr txBox="1"/>
          <p:nvPr/>
        </p:nvSpPr>
        <p:spPr>
          <a:xfrm>
            <a:off x="3789" y="1017035"/>
            <a:ext cx="9140211" cy="369332"/>
          </a:xfrm>
          <a:prstGeom prst="rect">
            <a:avLst/>
          </a:prstGeom>
          <a:noFill/>
        </p:spPr>
        <p:txBody>
          <a:bodyPr wrap="square" rtlCol="0">
            <a:spAutoFit/>
          </a:bodyPr>
          <a:lstStyle/>
          <a:p>
            <a:pPr algn="l"/>
            <a:r>
              <a:rPr kumimoji="1" lang="ja-JP" altLang="en-US" sz="1800" dirty="0" smtClean="0"/>
              <a:t>両電極から電子を入射し、入射波と反射波の合成により電極領域で生じる定在波を評価</a:t>
            </a:r>
            <a:endParaRPr kumimoji="1" lang="ja-JP" altLang="en-US" sz="1800" dirty="0"/>
          </a:p>
        </p:txBody>
      </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4323" y="2809337"/>
            <a:ext cx="7514233" cy="2476801"/>
          </a:xfrm>
          <a:prstGeom prst="rect">
            <a:avLst/>
          </a:prstGeom>
        </p:spPr>
      </p:pic>
      <p:grpSp>
        <p:nvGrpSpPr>
          <p:cNvPr id="5" name="グループ化 4"/>
          <p:cNvGrpSpPr/>
          <p:nvPr/>
        </p:nvGrpSpPr>
        <p:grpSpPr>
          <a:xfrm>
            <a:off x="128917" y="4218264"/>
            <a:ext cx="1638722" cy="1202318"/>
            <a:chOff x="775001" y="5623126"/>
            <a:chExt cx="2014237" cy="1477831"/>
          </a:xfrm>
        </p:grpSpPr>
        <p:grpSp>
          <p:nvGrpSpPr>
            <p:cNvPr id="6" name="Group 4"/>
            <p:cNvGrpSpPr>
              <a:grpSpLocks/>
            </p:cNvGrpSpPr>
            <p:nvPr/>
          </p:nvGrpSpPr>
          <p:grpSpPr bwMode="auto">
            <a:xfrm>
              <a:off x="1258887" y="5921840"/>
              <a:ext cx="650875" cy="666751"/>
              <a:chOff x="1940" y="2061"/>
              <a:chExt cx="410" cy="420"/>
            </a:xfrm>
          </p:grpSpPr>
          <p:sp>
            <p:nvSpPr>
              <p:cNvPr id="13" name="Line 5"/>
              <p:cNvSpPr>
                <a:spLocks noChangeShapeType="1"/>
              </p:cNvSpPr>
              <p:nvPr/>
            </p:nvSpPr>
            <p:spPr bwMode="auto">
              <a:xfrm>
                <a:off x="1940" y="2481"/>
                <a:ext cx="410" cy="0"/>
              </a:xfrm>
              <a:prstGeom prst="line">
                <a:avLst/>
              </a:prstGeom>
              <a:noFill/>
              <a:ln w="38100">
                <a:solidFill>
                  <a:schemeClr val="tx1"/>
                </a:solidFill>
                <a:round/>
                <a:headEnd w="med" len="med"/>
                <a:tailEnd type="triangle" w="lg" len="lg"/>
              </a:ln>
              <a:effectLst/>
            </p:spPr>
            <p:txBody>
              <a:bodyPr wrap="none" anchor="ctr"/>
              <a:lstStyle/>
              <a:p>
                <a:endParaRPr lang="ja-JP" altLang="en-US"/>
              </a:p>
            </p:txBody>
          </p:sp>
          <p:sp>
            <p:nvSpPr>
              <p:cNvPr id="14" name="Line 6"/>
              <p:cNvSpPr>
                <a:spLocks noChangeShapeType="1"/>
              </p:cNvSpPr>
              <p:nvPr/>
            </p:nvSpPr>
            <p:spPr bwMode="auto">
              <a:xfrm rot="16200000">
                <a:off x="1736" y="2266"/>
                <a:ext cx="410" cy="0"/>
              </a:xfrm>
              <a:prstGeom prst="line">
                <a:avLst/>
              </a:prstGeom>
              <a:noFill/>
              <a:ln w="38100">
                <a:solidFill>
                  <a:schemeClr val="tx1"/>
                </a:solidFill>
                <a:round/>
                <a:headEnd w="med" len="med"/>
                <a:tailEnd type="triangle" w="lg" len="lg"/>
              </a:ln>
              <a:effectLst/>
            </p:spPr>
            <p:txBody>
              <a:bodyPr wrap="none" anchor="ctr"/>
              <a:lstStyle/>
              <a:p>
                <a:endParaRPr lang="ja-JP" altLang="en-US"/>
              </a:p>
            </p:txBody>
          </p:sp>
        </p:grpSp>
        <p:sp>
          <p:nvSpPr>
            <p:cNvPr id="7" name="Text Box 8"/>
            <p:cNvSpPr txBox="1">
              <a:spLocks noChangeArrowheads="1"/>
            </p:cNvSpPr>
            <p:nvPr/>
          </p:nvSpPr>
          <p:spPr bwMode="auto">
            <a:xfrm>
              <a:off x="1854201" y="6448882"/>
              <a:ext cx="935037" cy="416134"/>
            </a:xfrm>
            <a:prstGeom prst="rect">
              <a:avLst/>
            </a:prstGeom>
            <a:noFill/>
            <a:ln w="9525">
              <a:noFill/>
              <a:miter lim="800000"/>
              <a:headEnd/>
              <a:tailEnd/>
            </a:ln>
            <a:effectLst/>
          </p:spPr>
          <p:txBody>
            <a:bodyPr>
              <a:spAutoFit/>
            </a:bodyPr>
            <a:lstStyle/>
            <a:p>
              <a:pPr>
                <a:spcBef>
                  <a:spcPct val="50000"/>
                </a:spcBef>
              </a:pPr>
              <a:r>
                <a:rPr lang="en-US" altLang="ja-JP" sz="1600" i="1" dirty="0" smtClean="0">
                  <a:ea typeface="ＭＳ Ｐゴシック" pitchFamily="50" charset="-128"/>
                </a:rPr>
                <a:t>x</a:t>
              </a:r>
              <a:r>
                <a:rPr lang="en-US" altLang="ja-JP" sz="1600" dirty="0" smtClean="0">
                  <a:ea typeface="ＭＳ Ｐゴシック" pitchFamily="50" charset="-128"/>
                </a:rPr>
                <a:t>[110]</a:t>
              </a:r>
              <a:endParaRPr lang="en-US" altLang="ja-JP" sz="1600" dirty="0">
                <a:ea typeface="ＭＳ Ｐゴシック" pitchFamily="50" charset="-128"/>
              </a:endParaRPr>
            </a:p>
          </p:txBody>
        </p:sp>
        <p:sp>
          <p:nvSpPr>
            <p:cNvPr id="8" name="Text Box 13"/>
            <p:cNvSpPr txBox="1">
              <a:spLocks noChangeArrowheads="1"/>
            </p:cNvSpPr>
            <p:nvPr/>
          </p:nvSpPr>
          <p:spPr bwMode="auto">
            <a:xfrm>
              <a:off x="788366" y="6684823"/>
              <a:ext cx="935037" cy="416134"/>
            </a:xfrm>
            <a:prstGeom prst="rect">
              <a:avLst/>
            </a:prstGeom>
            <a:noFill/>
            <a:ln w="9525">
              <a:noFill/>
              <a:miter lim="800000"/>
              <a:headEnd/>
              <a:tailEnd/>
            </a:ln>
            <a:effectLst/>
          </p:spPr>
          <p:txBody>
            <a:bodyPr>
              <a:spAutoFit/>
            </a:bodyPr>
            <a:lstStyle/>
            <a:p>
              <a:pPr>
                <a:spcBef>
                  <a:spcPct val="50000"/>
                </a:spcBef>
              </a:pPr>
              <a:r>
                <a:rPr lang="en-US" altLang="ja-JP" sz="1600" dirty="0" smtClean="0">
                  <a:ea typeface="ＭＳ Ｐゴシック" pitchFamily="50" charset="-128"/>
                </a:rPr>
                <a:t>z[001]</a:t>
              </a:r>
              <a:endParaRPr lang="en-US" altLang="ja-JP" sz="1600" dirty="0">
                <a:ea typeface="ＭＳ Ｐゴシック" pitchFamily="50" charset="-128"/>
              </a:endParaRPr>
            </a:p>
          </p:txBody>
        </p:sp>
        <p:sp>
          <p:nvSpPr>
            <p:cNvPr id="9" name="Text Box 8"/>
            <p:cNvSpPr txBox="1">
              <a:spLocks noChangeArrowheads="1"/>
            </p:cNvSpPr>
            <p:nvPr/>
          </p:nvSpPr>
          <p:spPr bwMode="auto">
            <a:xfrm>
              <a:off x="775001" y="5623126"/>
              <a:ext cx="935037" cy="416134"/>
            </a:xfrm>
            <a:prstGeom prst="rect">
              <a:avLst/>
            </a:prstGeom>
            <a:noFill/>
            <a:ln w="9525">
              <a:noFill/>
              <a:miter lim="800000"/>
              <a:headEnd/>
              <a:tailEnd/>
            </a:ln>
            <a:effectLst/>
          </p:spPr>
          <p:txBody>
            <a:bodyPr>
              <a:spAutoFit/>
            </a:bodyPr>
            <a:lstStyle/>
            <a:p>
              <a:pPr>
                <a:spcBef>
                  <a:spcPct val="50000"/>
                </a:spcBef>
              </a:pPr>
              <a:r>
                <a:rPr lang="en-US" altLang="ja-JP" sz="1600" i="1" dirty="0" smtClean="0">
                  <a:ea typeface="ＭＳ Ｐゴシック" pitchFamily="50" charset="-128"/>
                </a:rPr>
                <a:t>y</a:t>
              </a:r>
              <a:r>
                <a:rPr lang="en-US" altLang="ja-JP" sz="1600" dirty="0" smtClean="0">
                  <a:ea typeface="ＭＳ Ｐゴシック" pitchFamily="50" charset="-128"/>
                </a:rPr>
                <a:t>[110]</a:t>
              </a:r>
              <a:endParaRPr lang="en-US" altLang="ja-JP" sz="1600" dirty="0">
                <a:ea typeface="ＭＳ Ｐゴシック" pitchFamily="50" charset="-128"/>
              </a:endParaRPr>
            </a:p>
          </p:txBody>
        </p:sp>
        <p:cxnSp>
          <p:nvCxnSpPr>
            <p:cNvPr id="10" name="直線コネクタ 9"/>
            <p:cNvCxnSpPr/>
            <p:nvPr/>
          </p:nvCxnSpPr>
          <p:spPr bwMode="auto">
            <a:xfrm>
              <a:off x="2181974" y="6495648"/>
              <a:ext cx="135802"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sp>
          <p:nvSpPr>
            <p:cNvPr id="11" name="円/楕円 10"/>
            <p:cNvSpPr/>
            <p:nvPr/>
          </p:nvSpPr>
          <p:spPr bwMode="auto">
            <a:xfrm>
              <a:off x="1133841" y="6457152"/>
              <a:ext cx="252000" cy="252000"/>
            </a:xfrm>
            <a:prstGeom prst="ellipse">
              <a:avLst/>
            </a:prstGeom>
            <a:solidFill>
              <a:schemeClr val="bg1"/>
            </a:solidFill>
            <a:ln w="444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12" name="円/楕円 11"/>
            <p:cNvSpPr>
              <a:spLocks noChangeAspect="1"/>
            </p:cNvSpPr>
            <p:nvPr/>
          </p:nvSpPr>
          <p:spPr bwMode="auto">
            <a:xfrm>
              <a:off x="1194914" y="6518265"/>
              <a:ext cx="126000" cy="126000"/>
            </a:xfrm>
            <a:prstGeom prst="ellipse">
              <a:avLst/>
            </a:prstGeom>
            <a:solidFill>
              <a:schemeClr val="tx1"/>
            </a:solid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sp>
        <p:nvSpPr>
          <p:cNvPr id="16" name="テキスト ボックス 15"/>
          <p:cNvSpPr txBox="1"/>
          <p:nvPr/>
        </p:nvSpPr>
        <p:spPr>
          <a:xfrm>
            <a:off x="2653039" y="2277729"/>
            <a:ext cx="3885758" cy="646331"/>
          </a:xfrm>
          <a:prstGeom prst="rect">
            <a:avLst/>
          </a:prstGeom>
          <a:noFill/>
        </p:spPr>
        <p:txBody>
          <a:bodyPr wrap="square" rtlCol="0">
            <a:spAutoFit/>
          </a:bodyPr>
          <a:lstStyle/>
          <a:p>
            <a:pPr algn="ctr"/>
            <a:r>
              <a:rPr lang="ja-JP" altLang="en-US" sz="2000" dirty="0"/>
              <a:t>散乱領域</a:t>
            </a:r>
            <a:endParaRPr lang="en-US" altLang="ja-JP" sz="2000" dirty="0"/>
          </a:p>
          <a:p>
            <a:pPr algn="ctr"/>
            <a:r>
              <a:rPr lang="en-US" altLang="ja-JP" sz="1600" dirty="0"/>
              <a:t>(</a:t>
            </a:r>
            <a:r>
              <a:rPr lang="en-US" altLang="ja-JP" sz="1600" dirty="0" err="1"/>
              <a:t>Ge</a:t>
            </a:r>
            <a:r>
              <a:rPr lang="en-US" altLang="ja-JP" sz="1600" dirty="0"/>
              <a:t>-Si(</a:t>
            </a:r>
            <a:r>
              <a:rPr lang="en-US" altLang="ja-JP" sz="1600" dirty="0" err="1"/>
              <a:t>Sn</a:t>
            </a:r>
            <a:r>
              <a:rPr lang="en-US" altLang="ja-JP" sz="1600" dirty="0" smtClean="0"/>
              <a:t>)</a:t>
            </a:r>
            <a:r>
              <a:rPr lang="ja-JP" altLang="en-US" sz="1600" dirty="0" smtClean="0"/>
              <a:t>ダイマーを含む</a:t>
            </a:r>
            <a:r>
              <a:rPr lang="en-US" altLang="ja-JP" sz="1600" dirty="0" err="1" smtClean="0"/>
              <a:t>Ge</a:t>
            </a:r>
            <a:r>
              <a:rPr lang="en-US" altLang="ja-JP" sz="1600" dirty="0" smtClean="0"/>
              <a:t>(001</a:t>
            </a:r>
            <a:r>
              <a:rPr kumimoji="1" lang="en-US" altLang="ja-JP" sz="1600" dirty="0" smtClean="0"/>
              <a:t>)</a:t>
            </a:r>
            <a:r>
              <a:rPr kumimoji="1" lang="ja-JP" altLang="en-US" sz="1600" dirty="0" smtClean="0"/>
              <a:t>表面</a:t>
            </a:r>
            <a:r>
              <a:rPr kumimoji="1" lang="en-US" altLang="ja-JP" sz="1600" dirty="0" smtClean="0"/>
              <a:t>)</a:t>
            </a:r>
            <a:endParaRPr kumimoji="1" lang="ja-JP" altLang="en-US" sz="1600" dirty="0"/>
          </a:p>
        </p:txBody>
      </p:sp>
      <p:sp>
        <p:nvSpPr>
          <p:cNvPr id="17" name="テキスト ボックス 16"/>
          <p:cNvSpPr txBox="1"/>
          <p:nvPr/>
        </p:nvSpPr>
        <p:spPr>
          <a:xfrm>
            <a:off x="6550752" y="2301373"/>
            <a:ext cx="2656800" cy="646331"/>
          </a:xfrm>
          <a:prstGeom prst="rect">
            <a:avLst/>
          </a:prstGeom>
          <a:noFill/>
        </p:spPr>
        <p:txBody>
          <a:bodyPr wrap="square" rtlCol="0">
            <a:spAutoFit/>
          </a:bodyPr>
          <a:lstStyle/>
          <a:p>
            <a:r>
              <a:rPr lang="ja-JP" altLang="en-US" sz="2000" dirty="0"/>
              <a:t>電極領域</a:t>
            </a:r>
            <a:endParaRPr lang="en-US" altLang="ja-JP" sz="2000" dirty="0"/>
          </a:p>
          <a:p>
            <a:pPr algn="r"/>
            <a:r>
              <a:rPr lang="en-US" altLang="ja-JP" sz="1600" spc="-30" dirty="0"/>
              <a:t>(</a:t>
            </a:r>
            <a:r>
              <a:rPr lang="ja-JP" altLang="en-US" sz="1600" spc="-30" dirty="0"/>
              <a:t>半無限に続く</a:t>
            </a:r>
            <a:r>
              <a:rPr lang="en-US" altLang="ja-JP" sz="1600" spc="-30" dirty="0" err="1"/>
              <a:t>Ge</a:t>
            </a:r>
            <a:r>
              <a:rPr lang="en-US" altLang="ja-JP" sz="1600" spc="-30" dirty="0"/>
              <a:t>(001)</a:t>
            </a:r>
            <a:r>
              <a:rPr lang="ja-JP" altLang="en-US" sz="1600" spc="-30" dirty="0"/>
              <a:t>表面</a:t>
            </a:r>
            <a:r>
              <a:rPr lang="en-US" altLang="ja-JP" sz="1600" spc="-30" dirty="0"/>
              <a:t>)</a:t>
            </a:r>
            <a:endParaRPr lang="ja-JP" altLang="en-US" sz="1600" spc="-30" dirty="0"/>
          </a:p>
        </p:txBody>
      </p:sp>
      <p:sp>
        <p:nvSpPr>
          <p:cNvPr id="18" name="下矢印 17"/>
          <p:cNvSpPr/>
          <p:nvPr/>
        </p:nvSpPr>
        <p:spPr bwMode="auto">
          <a:xfrm rot="10800000">
            <a:off x="4718416" y="4695110"/>
            <a:ext cx="182806" cy="263058"/>
          </a:xfrm>
          <a:prstGeom prst="downArrow">
            <a:avLst/>
          </a:prstGeom>
          <a:solidFill>
            <a:srgbClr val="FF99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19" name="正方形/長方形 18"/>
          <p:cNvSpPr/>
          <p:nvPr/>
        </p:nvSpPr>
        <p:spPr>
          <a:xfrm>
            <a:off x="3645694" y="4956837"/>
            <a:ext cx="2350323" cy="400110"/>
          </a:xfrm>
          <a:prstGeom prst="rect">
            <a:avLst/>
          </a:prstGeom>
        </p:spPr>
        <p:txBody>
          <a:bodyPr wrap="none">
            <a:spAutoFit/>
          </a:bodyPr>
          <a:lstStyle/>
          <a:p>
            <a:r>
              <a:rPr lang="en-US" altLang="ja-JP" sz="2000" dirty="0" err="1"/>
              <a:t>Ge</a:t>
            </a:r>
            <a:r>
              <a:rPr lang="en-US" altLang="ja-JP" sz="2000" dirty="0"/>
              <a:t>-Si(</a:t>
            </a:r>
            <a:r>
              <a:rPr lang="en-US" altLang="ja-JP" sz="2000" dirty="0" err="1"/>
              <a:t>Sn</a:t>
            </a:r>
            <a:r>
              <a:rPr lang="en-US" altLang="ja-JP" sz="2000" dirty="0" smtClean="0"/>
              <a:t>)</a:t>
            </a:r>
            <a:r>
              <a:rPr lang="ja-JP" altLang="en-US" sz="2000" dirty="0" smtClean="0"/>
              <a:t>ダイマー</a:t>
            </a:r>
            <a:endParaRPr lang="ja-JP" altLang="en-US" sz="2000" dirty="0"/>
          </a:p>
        </p:txBody>
      </p:sp>
      <p:sp>
        <p:nvSpPr>
          <p:cNvPr id="20" name="テキスト ボックス 19"/>
          <p:cNvSpPr txBox="1"/>
          <p:nvPr/>
        </p:nvSpPr>
        <p:spPr>
          <a:xfrm>
            <a:off x="8476580" y="3185221"/>
            <a:ext cx="343364" cy="523220"/>
          </a:xfrm>
          <a:prstGeom prst="rect">
            <a:avLst/>
          </a:prstGeom>
          <a:noFill/>
        </p:spPr>
        <p:txBody>
          <a:bodyPr wrap="none" rtlCol="0">
            <a:spAutoFit/>
          </a:bodyPr>
          <a:lstStyle/>
          <a:p>
            <a:r>
              <a:rPr kumimoji="1" lang="en-US" altLang="ja-JP" sz="2800" i="1" dirty="0" smtClean="0">
                <a:latin typeface="Times New Roman" pitchFamily="18" charset="0"/>
                <a:cs typeface="Times New Roman" pitchFamily="18" charset="0"/>
              </a:rPr>
              <a:t>e</a:t>
            </a:r>
            <a:endParaRPr kumimoji="1" lang="ja-JP" altLang="en-US" sz="2800" i="1" dirty="0">
              <a:latin typeface="Times New Roman" pitchFamily="18" charset="0"/>
              <a:cs typeface="Times New Roman" pitchFamily="18" charset="0"/>
            </a:endParaRPr>
          </a:p>
        </p:txBody>
      </p:sp>
      <p:sp>
        <p:nvSpPr>
          <p:cNvPr id="21" name="右矢印 20"/>
          <p:cNvSpPr/>
          <p:nvPr/>
        </p:nvSpPr>
        <p:spPr bwMode="auto">
          <a:xfrm rot="10800000">
            <a:off x="8169196" y="3627585"/>
            <a:ext cx="879936" cy="572742"/>
          </a:xfrm>
          <a:prstGeom prst="rightArrow">
            <a:avLst/>
          </a:prstGeom>
          <a:gradFill flip="none" rotWithShape="1">
            <a:gsLst>
              <a:gs pos="0">
                <a:schemeClr val="bg1"/>
              </a:gs>
              <a:gs pos="100000">
                <a:srgbClr val="FF0000"/>
              </a:gs>
            </a:gsLst>
            <a:lin ang="0" scaled="1"/>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23" name="テキスト ボックス 22"/>
          <p:cNvSpPr txBox="1"/>
          <p:nvPr/>
        </p:nvSpPr>
        <p:spPr>
          <a:xfrm>
            <a:off x="3789" y="2279393"/>
            <a:ext cx="2634231" cy="646331"/>
          </a:xfrm>
          <a:prstGeom prst="rect">
            <a:avLst/>
          </a:prstGeom>
          <a:noFill/>
        </p:spPr>
        <p:txBody>
          <a:bodyPr wrap="square" rtlCol="0">
            <a:spAutoFit/>
          </a:bodyPr>
          <a:lstStyle/>
          <a:p>
            <a:pPr algn="r"/>
            <a:r>
              <a:rPr lang="ja-JP" altLang="en-US" sz="2000" dirty="0"/>
              <a:t>電極領域</a:t>
            </a:r>
            <a:endParaRPr lang="en-US" altLang="ja-JP" sz="2000" dirty="0"/>
          </a:p>
          <a:p>
            <a:pPr algn="r"/>
            <a:r>
              <a:rPr kumimoji="1" lang="en-US" altLang="ja-JP" sz="1600" spc="-30" dirty="0" smtClean="0"/>
              <a:t>(</a:t>
            </a:r>
            <a:r>
              <a:rPr kumimoji="1" lang="ja-JP" altLang="en-US" sz="1600" spc="-30" dirty="0" smtClean="0"/>
              <a:t>半無限に続く</a:t>
            </a:r>
            <a:r>
              <a:rPr kumimoji="1" lang="en-US" altLang="ja-JP" sz="1600" spc="-30" dirty="0" err="1" smtClean="0"/>
              <a:t>Ge</a:t>
            </a:r>
            <a:r>
              <a:rPr kumimoji="1" lang="en-US" altLang="ja-JP" sz="1600" spc="-30" dirty="0" smtClean="0"/>
              <a:t>(001)</a:t>
            </a:r>
            <a:r>
              <a:rPr kumimoji="1" lang="ja-JP" altLang="en-US" sz="1600" spc="-30" dirty="0" smtClean="0"/>
              <a:t>表面</a:t>
            </a:r>
            <a:r>
              <a:rPr kumimoji="1" lang="en-US" altLang="ja-JP" sz="1600" spc="-30" dirty="0" smtClean="0"/>
              <a:t>)</a:t>
            </a:r>
            <a:endParaRPr kumimoji="1" lang="ja-JP" altLang="en-US" sz="1600" spc="-30" dirty="0"/>
          </a:p>
        </p:txBody>
      </p:sp>
      <p:sp>
        <p:nvSpPr>
          <p:cNvPr id="24" name="テキスト ボックス 23"/>
          <p:cNvSpPr txBox="1"/>
          <p:nvPr/>
        </p:nvSpPr>
        <p:spPr>
          <a:xfrm>
            <a:off x="493275" y="3187818"/>
            <a:ext cx="343364" cy="523220"/>
          </a:xfrm>
          <a:prstGeom prst="rect">
            <a:avLst/>
          </a:prstGeom>
          <a:noFill/>
        </p:spPr>
        <p:txBody>
          <a:bodyPr wrap="none" rtlCol="0">
            <a:spAutoFit/>
          </a:bodyPr>
          <a:lstStyle/>
          <a:p>
            <a:r>
              <a:rPr kumimoji="1" lang="en-US" altLang="ja-JP" sz="2800" i="1" dirty="0" smtClean="0">
                <a:latin typeface="Times New Roman" pitchFamily="18" charset="0"/>
                <a:cs typeface="Times New Roman" pitchFamily="18" charset="0"/>
              </a:rPr>
              <a:t>e</a:t>
            </a:r>
            <a:endParaRPr kumimoji="1" lang="ja-JP" altLang="en-US" sz="2800" i="1" dirty="0">
              <a:latin typeface="Times New Roman" pitchFamily="18" charset="0"/>
              <a:cs typeface="Times New Roman" pitchFamily="18" charset="0"/>
            </a:endParaRPr>
          </a:p>
        </p:txBody>
      </p:sp>
      <p:sp>
        <p:nvSpPr>
          <p:cNvPr id="25" name="右矢印 24"/>
          <p:cNvSpPr/>
          <p:nvPr/>
        </p:nvSpPr>
        <p:spPr bwMode="auto">
          <a:xfrm>
            <a:off x="185891" y="3630182"/>
            <a:ext cx="879936" cy="572742"/>
          </a:xfrm>
          <a:prstGeom prst="rightArrow">
            <a:avLst/>
          </a:prstGeom>
          <a:gradFill flip="none" rotWithShape="1">
            <a:gsLst>
              <a:gs pos="0">
                <a:schemeClr val="bg1"/>
              </a:gs>
              <a:gs pos="100000">
                <a:srgbClr val="FF0000"/>
              </a:gs>
            </a:gsLst>
            <a:lin ang="0" scaled="1"/>
            <a:tileRect/>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Tree>
    <p:extLst>
      <p:ext uri="{BB962C8B-B14F-4D97-AF65-F5344CB8AC3E}">
        <p14:creationId xmlns:p14="http://schemas.microsoft.com/office/powerpoint/2010/main" val="8727387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350"/>
            <a:ext cx="9144000" cy="533400"/>
          </a:xfrm>
        </p:spPr>
        <p:txBody>
          <a:bodyPr/>
          <a:lstStyle/>
          <a:p>
            <a:r>
              <a:rPr kumimoji="1" lang="ja-JP" altLang="en-US" dirty="0" smtClean="0"/>
              <a:t>計算モデル</a:t>
            </a:r>
            <a:endParaRPr kumimoji="1" lang="ja-JP" altLang="en-US" dirty="0"/>
          </a:p>
        </p:txBody>
      </p:sp>
      <p:sp>
        <p:nvSpPr>
          <p:cNvPr id="40" name="スライド番号プレースホルダー 2"/>
          <p:cNvSpPr>
            <a:spLocks noGrp="1"/>
          </p:cNvSpPr>
          <p:nvPr>
            <p:ph type="sldNum" sz="quarter" idx="12"/>
          </p:nvPr>
        </p:nvSpPr>
        <p:spPr>
          <a:xfrm>
            <a:off x="7239000" y="6546354"/>
            <a:ext cx="1905000" cy="457200"/>
          </a:xfrm>
        </p:spPr>
        <p:txBody>
          <a:bodyPr/>
          <a:lstStyle/>
          <a:p>
            <a:pPr>
              <a:defRPr/>
            </a:pPr>
            <a:fld id="{B2F405E0-BF19-4CC4-A89D-4262436DF52E}" type="slidenum">
              <a:rPr lang="en-US" altLang="ja-JP" smtClean="0">
                <a:solidFill>
                  <a:srgbClr val="000000"/>
                </a:solidFill>
              </a:rPr>
              <a:pPr>
                <a:defRPr/>
              </a:pPr>
              <a:t>7</a:t>
            </a:fld>
            <a:endParaRPr lang="en-US" altLang="ja-JP" dirty="0">
              <a:solidFill>
                <a:srgbClr val="000000"/>
              </a:solidFill>
            </a:endParaRPr>
          </a:p>
        </p:txBody>
      </p:sp>
      <p:sp>
        <p:nvSpPr>
          <p:cNvPr id="97" name="テキスト ボックス 96"/>
          <p:cNvSpPr txBox="1"/>
          <p:nvPr/>
        </p:nvSpPr>
        <p:spPr>
          <a:xfrm>
            <a:off x="0" y="584439"/>
            <a:ext cx="4544834" cy="400110"/>
          </a:xfrm>
          <a:prstGeom prst="rect">
            <a:avLst/>
          </a:prstGeom>
          <a:noFill/>
        </p:spPr>
        <p:txBody>
          <a:bodyPr wrap="none" rtlCol="0">
            <a:spAutoFit/>
          </a:bodyPr>
          <a:lstStyle/>
          <a:p>
            <a:pPr algn="l"/>
            <a:r>
              <a:rPr kumimoji="1" lang="ja-JP" altLang="en-US" sz="2000" u="sng" dirty="0" smtClean="0">
                <a:solidFill>
                  <a:schemeClr val="accent2">
                    <a:lumMod val="75000"/>
                  </a:schemeClr>
                </a:solidFill>
              </a:rPr>
              <a:t>従来の輸送特性計算に使われるモデル</a:t>
            </a:r>
            <a:endParaRPr kumimoji="1" lang="ja-JP" altLang="en-US" sz="2000" u="sng" dirty="0">
              <a:solidFill>
                <a:schemeClr val="accent2">
                  <a:lumMod val="75000"/>
                </a:schemeClr>
              </a:solidFill>
            </a:endParaRPr>
          </a:p>
        </p:txBody>
      </p:sp>
      <p:sp>
        <p:nvSpPr>
          <p:cNvPr id="98" name="テキスト ボックス 97"/>
          <p:cNvSpPr txBox="1"/>
          <p:nvPr/>
        </p:nvSpPr>
        <p:spPr>
          <a:xfrm>
            <a:off x="132907" y="915561"/>
            <a:ext cx="9011094" cy="400110"/>
          </a:xfrm>
          <a:prstGeom prst="rect">
            <a:avLst/>
          </a:prstGeom>
          <a:noFill/>
        </p:spPr>
        <p:txBody>
          <a:bodyPr wrap="square" rtlCol="0">
            <a:spAutoFit/>
          </a:bodyPr>
          <a:lstStyle/>
          <a:p>
            <a:pPr algn="l"/>
            <a:r>
              <a:rPr kumimoji="1" lang="en-US" altLang="ja-JP" sz="2000" dirty="0" smtClean="0"/>
              <a:t>2</a:t>
            </a:r>
            <a:r>
              <a:rPr kumimoji="1" lang="ja-JP" altLang="en-US" sz="2000" dirty="0" err="1" smtClean="0"/>
              <a:t>つの</a:t>
            </a:r>
            <a:r>
              <a:rPr kumimoji="1" lang="ja-JP" altLang="en-US" sz="2000" dirty="0" smtClean="0"/>
              <a:t>面する電極に挟まれたナノ構造を流れる電流を計算する</a:t>
            </a:r>
            <a:endParaRPr kumimoji="1" lang="ja-JP" altLang="en-US" sz="2000" dirty="0"/>
          </a:p>
        </p:txBody>
      </p:sp>
      <p:sp>
        <p:nvSpPr>
          <p:cNvPr id="99" name="テキスト ボックス 98"/>
          <p:cNvSpPr txBox="1"/>
          <p:nvPr/>
        </p:nvSpPr>
        <p:spPr>
          <a:xfrm>
            <a:off x="-1" y="3538025"/>
            <a:ext cx="3262432" cy="400110"/>
          </a:xfrm>
          <a:prstGeom prst="rect">
            <a:avLst/>
          </a:prstGeom>
          <a:noFill/>
        </p:spPr>
        <p:txBody>
          <a:bodyPr wrap="none" rtlCol="0">
            <a:spAutoFit/>
          </a:bodyPr>
          <a:lstStyle/>
          <a:p>
            <a:pPr algn="l"/>
            <a:r>
              <a:rPr kumimoji="1" lang="ja-JP" altLang="en-US" sz="2000" u="sng" dirty="0" smtClean="0">
                <a:solidFill>
                  <a:schemeClr val="accent2">
                    <a:lumMod val="75000"/>
                  </a:schemeClr>
                </a:solidFill>
              </a:rPr>
              <a:t>本研究で用いる計算モデル</a:t>
            </a:r>
            <a:endParaRPr kumimoji="1" lang="ja-JP" altLang="en-US" sz="2000" u="sng" dirty="0">
              <a:solidFill>
                <a:schemeClr val="accent2">
                  <a:lumMod val="75000"/>
                </a:schemeClr>
              </a:solidFill>
            </a:endParaRPr>
          </a:p>
        </p:txBody>
      </p:sp>
      <p:sp>
        <p:nvSpPr>
          <p:cNvPr id="138" name="テキスト ボックス 137"/>
          <p:cNvSpPr txBox="1"/>
          <p:nvPr/>
        </p:nvSpPr>
        <p:spPr>
          <a:xfrm>
            <a:off x="270066" y="3877175"/>
            <a:ext cx="4031873" cy="400110"/>
          </a:xfrm>
          <a:prstGeom prst="rect">
            <a:avLst/>
          </a:prstGeom>
          <a:noFill/>
        </p:spPr>
        <p:txBody>
          <a:bodyPr wrap="none" rtlCol="0">
            <a:spAutoFit/>
          </a:bodyPr>
          <a:lstStyle/>
          <a:p>
            <a:pPr algn="l"/>
            <a:r>
              <a:rPr kumimoji="1" lang="ja-JP" altLang="en-US" sz="2000" dirty="0" smtClean="0"/>
              <a:t>表面を伝わる電子波の散乱を計算</a:t>
            </a:r>
            <a:endParaRPr kumimoji="1" lang="ja-JP" altLang="en-US" sz="2000" dirty="0"/>
          </a:p>
        </p:txBody>
      </p:sp>
      <p:grpSp>
        <p:nvGrpSpPr>
          <p:cNvPr id="141" name="グループ化 140"/>
          <p:cNvGrpSpPr/>
          <p:nvPr/>
        </p:nvGrpSpPr>
        <p:grpSpPr>
          <a:xfrm>
            <a:off x="1393277" y="4118233"/>
            <a:ext cx="6877216" cy="1830614"/>
            <a:chOff x="1393277" y="4591964"/>
            <a:chExt cx="6877216" cy="1830614"/>
          </a:xfrm>
        </p:grpSpPr>
        <p:sp>
          <p:nvSpPr>
            <p:cNvPr id="100" name="直方体 99"/>
            <p:cNvSpPr/>
            <p:nvPr/>
          </p:nvSpPr>
          <p:spPr bwMode="auto">
            <a:xfrm>
              <a:off x="1393277" y="5014567"/>
              <a:ext cx="6877216" cy="1408011"/>
            </a:xfrm>
            <a:prstGeom prst="cube">
              <a:avLst>
                <a:gd name="adj" fmla="val 69828"/>
              </a:avLst>
            </a:prstGeom>
            <a:solidFill>
              <a:srgbClr val="0000F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101" name="平行四辺形 100"/>
            <p:cNvSpPr/>
            <p:nvPr/>
          </p:nvSpPr>
          <p:spPr bwMode="auto">
            <a:xfrm>
              <a:off x="4522115" y="5438121"/>
              <a:ext cx="405159" cy="149684"/>
            </a:xfrm>
            <a:prstGeom prst="parallelogram">
              <a:avLst>
                <a:gd name="adj" fmla="val 110656"/>
              </a:avLst>
            </a:prstGeom>
            <a:solidFill>
              <a:srgbClr val="FFFF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122" name="右矢印 121"/>
            <p:cNvSpPr/>
            <p:nvPr/>
          </p:nvSpPr>
          <p:spPr bwMode="auto">
            <a:xfrm>
              <a:off x="3482857" y="5195502"/>
              <a:ext cx="967076" cy="287853"/>
            </a:xfrm>
            <a:prstGeom prst="rightArrow">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123" name="右矢印 122"/>
            <p:cNvSpPr/>
            <p:nvPr/>
          </p:nvSpPr>
          <p:spPr bwMode="auto">
            <a:xfrm rot="10800000">
              <a:off x="2996391" y="5466905"/>
              <a:ext cx="967076" cy="287853"/>
            </a:xfrm>
            <a:prstGeom prst="rightArrow">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124" name="右矢印 123"/>
            <p:cNvSpPr/>
            <p:nvPr/>
          </p:nvSpPr>
          <p:spPr bwMode="auto">
            <a:xfrm>
              <a:off x="5265053" y="5346006"/>
              <a:ext cx="967076" cy="287853"/>
            </a:xfrm>
            <a:prstGeom prst="rightArrow">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125" name="テキスト ボックス 124"/>
            <p:cNvSpPr txBox="1"/>
            <p:nvPr/>
          </p:nvSpPr>
          <p:spPr>
            <a:xfrm>
              <a:off x="3379952" y="4948376"/>
              <a:ext cx="800219" cy="338554"/>
            </a:xfrm>
            <a:prstGeom prst="rect">
              <a:avLst/>
            </a:prstGeom>
            <a:noFill/>
          </p:spPr>
          <p:txBody>
            <a:bodyPr wrap="none" rtlCol="0">
              <a:spAutoFit/>
            </a:bodyPr>
            <a:lstStyle/>
            <a:p>
              <a:r>
                <a:rPr lang="ja-JP" altLang="en-US" sz="1600" dirty="0" smtClean="0">
                  <a:solidFill>
                    <a:schemeClr val="bg1"/>
                  </a:solidFill>
                </a:rPr>
                <a:t>入射波</a:t>
              </a:r>
              <a:endParaRPr lang="ja-JP" altLang="en-US" sz="1600" dirty="0">
                <a:solidFill>
                  <a:schemeClr val="bg1"/>
                </a:solidFill>
              </a:endParaRPr>
            </a:p>
          </p:txBody>
        </p:sp>
        <p:sp>
          <p:nvSpPr>
            <p:cNvPr id="126" name="テキスト ボックス 125"/>
            <p:cNvSpPr txBox="1"/>
            <p:nvPr/>
          </p:nvSpPr>
          <p:spPr>
            <a:xfrm>
              <a:off x="3159925" y="5662434"/>
              <a:ext cx="800219" cy="338554"/>
            </a:xfrm>
            <a:prstGeom prst="rect">
              <a:avLst/>
            </a:prstGeom>
            <a:noFill/>
          </p:spPr>
          <p:txBody>
            <a:bodyPr wrap="none" rtlCol="0">
              <a:spAutoFit/>
            </a:bodyPr>
            <a:lstStyle/>
            <a:p>
              <a:r>
                <a:rPr lang="ja-JP" altLang="en-US" sz="1600" dirty="0" smtClean="0">
                  <a:solidFill>
                    <a:schemeClr val="bg1"/>
                  </a:solidFill>
                </a:rPr>
                <a:t>反射波</a:t>
              </a:r>
              <a:endParaRPr lang="ja-JP" altLang="en-US" sz="1600" dirty="0">
                <a:solidFill>
                  <a:schemeClr val="bg1"/>
                </a:solidFill>
              </a:endParaRPr>
            </a:p>
          </p:txBody>
        </p:sp>
        <p:sp>
          <p:nvSpPr>
            <p:cNvPr id="128" name="テキスト ボックス 127"/>
            <p:cNvSpPr txBox="1"/>
            <p:nvPr/>
          </p:nvSpPr>
          <p:spPr>
            <a:xfrm>
              <a:off x="5231601" y="5080200"/>
              <a:ext cx="800219" cy="338554"/>
            </a:xfrm>
            <a:prstGeom prst="rect">
              <a:avLst/>
            </a:prstGeom>
            <a:noFill/>
          </p:spPr>
          <p:txBody>
            <a:bodyPr wrap="none" rtlCol="0">
              <a:spAutoFit/>
            </a:bodyPr>
            <a:lstStyle/>
            <a:p>
              <a:r>
                <a:rPr lang="ja-JP" altLang="en-US" sz="1600" dirty="0" smtClean="0">
                  <a:solidFill>
                    <a:schemeClr val="bg1"/>
                  </a:solidFill>
                </a:rPr>
                <a:t>透過波</a:t>
              </a:r>
              <a:endParaRPr lang="ja-JP" altLang="en-US" sz="1600" dirty="0">
                <a:solidFill>
                  <a:schemeClr val="bg1"/>
                </a:solidFill>
              </a:endParaRPr>
            </a:p>
          </p:txBody>
        </p:sp>
        <p:cxnSp>
          <p:nvCxnSpPr>
            <p:cNvPr id="130" name="直線矢印コネクタ 129"/>
            <p:cNvCxnSpPr/>
            <p:nvPr/>
          </p:nvCxnSpPr>
          <p:spPr bwMode="auto">
            <a:xfrm flipH="1">
              <a:off x="4784184" y="5014567"/>
              <a:ext cx="447417" cy="404187"/>
            </a:xfrm>
            <a:prstGeom prst="straightConnector1">
              <a:avLst/>
            </a:prstGeom>
            <a:solidFill>
              <a:schemeClr val="accent1"/>
            </a:solidFill>
            <a:ln w="22225" cap="flat" cmpd="sng" algn="ctr">
              <a:solidFill>
                <a:srgbClr val="FFFF00"/>
              </a:solidFill>
              <a:prstDash val="solid"/>
              <a:round/>
              <a:headEnd type="none" w="med" len="med"/>
              <a:tailEnd type="arrow"/>
            </a:ln>
            <a:effectLst/>
          </p:spPr>
        </p:cxnSp>
        <p:cxnSp>
          <p:nvCxnSpPr>
            <p:cNvPr id="134" name="直線矢印コネクタ 133"/>
            <p:cNvCxnSpPr/>
            <p:nvPr/>
          </p:nvCxnSpPr>
          <p:spPr bwMode="auto">
            <a:xfrm flipH="1">
              <a:off x="5231602" y="4876353"/>
              <a:ext cx="152996" cy="138214"/>
            </a:xfrm>
            <a:prstGeom prst="straightConnector1">
              <a:avLst/>
            </a:prstGeom>
            <a:solidFill>
              <a:schemeClr val="accent1"/>
            </a:solidFill>
            <a:ln w="22225" cap="flat" cmpd="sng" algn="ctr">
              <a:solidFill>
                <a:schemeClr val="tx1"/>
              </a:solidFill>
              <a:prstDash val="solid"/>
              <a:round/>
              <a:headEnd type="none" w="med" len="med"/>
              <a:tailEnd type="none"/>
            </a:ln>
            <a:effectLst/>
          </p:spPr>
        </p:cxnSp>
        <p:sp>
          <p:nvSpPr>
            <p:cNvPr id="137" name="テキスト ボックス 136"/>
            <p:cNvSpPr txBox="1"/>
            <p:nvPr/>
          </p:nvSpPr>
          <p:spPr>
            <a:xfrm>
              <a:off x="4981704" y="4591964"/>
              <a:ext cx="800219" cy="338554"/>
            </a:xfrm>
            <a:prstGeom prst="rect">
              <a:avLst/>
            </a:prstGeom>
            <a:noFill/>
          </p:spPr>
          <p:txBody>
            <a:bodyPr wrap="none" rtlCol="0">
              <a:spAutoFit/>
            </a:bodyPr>
            <a:lstStyle/>
            <a:p>
              <a:r>
                <a:rPr lang="ja-JP" altLang="en-US" sz="1600" dirty="0" smtClean="0"/>
                <a:t>不純物</a:t>
              </a:r>
              <a:endParaRPr lang="en-US" altLang="ja-JP" sz="1600" dirty="0" smtClean="0"/>
            </a:p>
          </p:txBody>
        </p:sp>
        <p:sp>
          <p:nvSpPr>
            <p:cNvPr id="140" name="テキスト ボックス 139"/>
            <p:cNvSpPr txBox="1"/>
            <p:nvPr/>
          </p:nvSpPr>
          <p:spPr>
            <a:xfrm>
              <a:off x="6617593" y="5655500"/>
              <a:ext cx="700833" cy="400110"/>
            </a:xfrm>
            <a:prstGeom prst="rect">
              <a:avLst/>
            </a:prstGeom>
            <a:noFill/>
          </p:spPr>
          <p:txBody>
            <a:bodyPr wrap="none" rtlCol="0">
              <a:spAutoFit/>
            </a:bodyPr>
            <a:lstStyle/>
            <a:p>
              <a:r>
                <a:rPr lang="ja-JP" altLang="en-US" sz="2000" b="1" dirty="0" smtClean="0">
                  <a:solidFill>
                    <a:schemeClr val="bg1"/>
                  </a:solidFill>
                </a:rPr>
                <a:t>表面</a:t>
              </a:r>
              <a:endParaRPr lang="ja-JP" altLang="en-US" sz="2000" b="1" dirty="0">
                <a:solidFill>
                  <a:schemeClr val="bg1"/>
                </a:solidFill>
              </a:endParaRPr>
            </a:p>
          </p:txBody>
        </p:sp>
      </p:grpSp>
      <p:grpSp>
        <p:nvGrpSpPr>
          <p:cNvPr id="39" name="グループ化 38"/>
          <p:cNvGrpSpPr/>
          <p:nvPr/>
        </p:nvGrpSpPr>
        <p:grpSpPr>
          <a:xfrm>
            <a:off x="1249809" y="1366554"/>
            <a:ext cx="5655091" cy="2059689"/>
            <a:chOff x="1561471" y="1411172"/>
            <a:chExt cx="5782624" cy="2106141"/>
          </a:xfrm>
        </p:grpSpPr>
        <p:grpSp>
          <p:nvGrpSpPr>
            <p:cNvPr id="41" name="グループ化 40"/>
            <p:cNvGrpSpPr/>
            <p:nvPr/>
          </p:nvGrpSpPr>
          <p:grpSpPr>
            <a:xfrm>
              <a:off x="1929775" y="2888342"/>
              <a:ext cx="4920392" cy="628971"/>
              <a:chOff x="3669984" y="2939592"/>
              <a:chExt cx="2209132" cy="389413"/>
            </a:xfrm>
          </p:grpSpPr>
          <p:cxnSp>
            <p:nvCxnSpPr>
              <p:cNvPr id="52" name="直線コネクタ 51"/>
              <p:cNvCxnSpPr/>
              <p:nvPr/>
            </p:nvCxnSpPr>
            <p:spPr bwMode="auto">
              <a:xfrm>
                <a:off x="4744464" y="3115469"/>
                <a:ext cx="0" cy="135236"/>
              </a:xfrm>
              <a:prstGeom prst="line">
                <a:avLst/>
              </a:prstGeom>
              <a:solidFill>
                <a:schemeClr val="accent1"/>
              </a:solidFill>
              <a:ln w="50800" cap="flat" cmpd="sng" algn="ctr">
                <a:solidFill>
                  <a:schemeClr val="tx1"/>
                </a:solidFill>
                <a:prstDash val="solid"/>
                <a:round/>
                <a:headEnd type="none" w="med" len="med"/>
                <a:tailEnd type="none" w="med" len="med"/>
              </a:ln>
              <a:effectLst/>
            </p:spPr>
          </p:cxnSp>
          <p:cxnSp>
            <p:nvCxnSpPr>
              <p:cNvPr id="53" name="直線コネクタ 52"/>
              <p:cNvCxnSpPr/>
              <p:nvPr/>
            </p:nvCxnSpPr>
            <p:spPr bwMode="auto">
              <a:xfrm flipV="1">
                <a:off x="4812149" y="3046430"/>
                <a:ext cx="0" cy="282575"/>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54" name="直線コネクタ 53"/>
              <p:cNvCxnSpPr/>
              <p:nvPr/>
            </p:nvCxnSpPr>
            <p:spPr bwMode="auto">
              <a:xfrm>
                <a:off x="3669984" y="3183087"/>
                <a:ext cx="1068964"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55" name="直線コネクタ 54"/>
              <p:cNvCxnSpPr/>
              <p:nvPr/>
            </p:nvCxnSpPr>
            <p:spPr bwMode="auto">
              <a:xfrm>
                <a:off x="4810152" y="3187717"/>
                <a:ext cx="1068964"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56" name="直線コネクタ 55"/>
              <p:cNvCxnSpPr/>
              <p:nvPr/>
            </p:nvCxnSpPr>
            <p:spPr bwMode="auto">
              <a:xfrm flipV="1">
                <a:off x="3669984" y="2939592"/>
                <a:ext cx="0" cy="243495"/>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57" name="直線コネクタ 56"/>
              <p:cNvCxnSpPr/>
              <p:nvPr/>
            </p:nvCxnSpPr>
            <p:spPr bwMode="auto">
              <a:xfrm flipV="1">
                <a:off x="5874036" y="2950890"/>
                <a:ext cx="0" cy="243495"/>
              </a:xfrm>
              <a:prstGeom prst="line">
                <a:avLst/>
              </a:prstGeom>
              <a:solidFill>
                <a:schemeClr val="accent1"/>
              </a:solidFill>
              <a:ln w="25400" cap="flat" cmpd="sng" algn="ctr">
                <a:solidFill>
                  <a:schemeClr val="tx1"/>
                </a:solidFill>
                <a:prstDash val="solid"/>
                <a:round/>
                <a:headEnd type="none" w="med" len="med"/>
                <a:tailEnd type="none" w="med" len="med"/>
              </a:ln>
              <a:effectLst/>
            </p:spPr>
          </p:cxnSp>
        </p:grpSp>
        <p:pic>
          <p:nvPicPr>
            <p:cNvPr id="42" name="図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28677" y="1411172"/>
              <a:ext cx="5355158" cy="1832090"/>
            </a:xfrm>
            <a:prstGeom prst="rect">
              <a:avLst/>
            </a:prstGeom>
          </p:spPr>
        </p:pic>
        <p:sp>
          <p:nvSpPr>
            <p:cNvPr id="43" name="正方形/長方形 42"/>
            <p:cNvSpPr/>
            <p:nvPr/>
          </p:nvSpPr>
          <p:spPr bwMode="auto">
            <a:xfrm>
              <a:off x="4890999" y="1800448"/>
              <a:ext cx="884998" cy="290995"/>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endParaRPr lang="ja-JP" altLang="en-US" smtClean="0">
                <a:solidFill>
                  <a:srgbClr val="000000"/>
                </a:solidFill>
              </a:endParaRPr>
            </a:p>
          </p:txBody>
        </p:sp>
        <p:sp>
          <p:nvSpPr>
            <p:cNvPr id="44" name="正方形/長方形 43"/>
            <p:cNvSpPr/>
            <p:nvPr/>
          </p:nvSpPr>
          <p:spPr bwMode="auto">
            <a:xfrm>
              <a:off x="2109509" y="2211828"/>
              <a:ext cx="904190" cy="265758"/>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endParaRPr lang="ja-JP" altLang="en-US" smtClean="0">
                <a:solidFill>
                  <a:srgbClr val="000000"/>
                </a:solidFill>
              </a:endParaRPr>
            </a:p>
          </p:txBody>
        </p:sp>
        <p:sp>
          <p:nvSpPr>
            <p:cNvPr id="45" name="正方形/長方形 44"/>
            <p:cNvSpPr/>
            <p:nvPr/>
          </p:nvSpPr>
          <p:spPr bwMode="auto">
            <a:xfrm>
              <a:off x="2222615" y="1493518"/>
              <a:ext cx="920542" cy="273704"/>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endParaRPr lang="ja-JP" altLang="en-US" smtClean="0">
                <a:solidFill>
                  <a:srgbClr val="000000"/>
                </a:solidFill>
              </a:endParaRPr>
            </a:p>
          </p:txBody>
        </p:sp>
        <p:sp>
          <p:nvSpPr>
            <p:cNvPr id="46" name="テキスト ボックス 45"/>
            <p:cNvSpPr txBox="1"/>
            <p:nvPr/>
          </p:nvSpPr>
          <p:spPr>
            <a:xfrm>
              <a:off x="2196821" y="1431803"/>
              <a:ext cx="1063039" cy="377662"/>
            </a:xfrm>
            <a:prstGeom prst="rect">
              <a:avLst/>
            </a:prstGeom>
            <a:noFill/>
          </p:spPr>
          <p:txBody>
            <a:bodyPr wrap="square" rtlCol="0">
              <a:spAutoFit/>
            </a:bodyPr>
            <a:lstStyle/>
            <a:p>
              <a:r>
                <a:rPr lang="ja-JP" altLang="en-US" sz="1800" dirty="0" smtClean="0">
                  <a:solidFill>
                    <a:srgbClr val="0000FF"/>
                  </a:solidFill>
                </a:rPr>
                <a:t>入射波</a:t>
              </a:r>
              <a:endParaRPr lang="ja-JP" altLang="en-US" sz="1800" dirty="0">
                <a:solidFill>
                  <a:srgbClr val="0000FF"/>
                </a:solidFill>
              </a:endParaRPr>
            </a:p>
          </p:txBody>
        </p:sp>
        <p:sp>
          <p:nvSpPr>
            <p:cNvPr id="47" name="テキスト ボックス 46"/>
            <p:cNvSpPr txBox="1"/>
            <p:nvPr/>
          </p:nvSpPr>
          <p:spPr>
            <a:xfrm>
              <a:off x="2075442" y="2155048"/>
              <a:ext cx="1006576" cy="377662"/>
            </a:xfrm>
            <a:prstGeom prst="rect">
              <a:avLst/>
            </a:prstGeom>
            <a:noFill/>
          </p:spPr>
          <p:txBody>
            <a:bodyPr wrap="square" rtlCol="0">
              <a:spAutoFit/>
            </a:bodyPr>
            <a:lstStyle/>
            <a:p>
              <a:r>
                <a:rPr lang="ja-JP" altLang="en-US" sz="1800" dirty="0" smtClean="0">
                  <a:solidFill>
                    <a:srgbClr val="0000FF"/>
                  </a:solidFill>
                </a:rPr>
                <a:t>反射波</a:t>
              </a:r>
              <a:endParaRPr lang="ja-JP" altLang="en-US" sz="1800" dirty="0">
                <a:solidFill>
                  <a:srgbClr val="0000FF"/>
                </a:solidFill>
              </a:endParaRPr>
            </a:p>
          </p:txBody>
        </p:sp>
        <p:sp>
          <p:nvSpPr>
            <p:cNvPr id="48" name="テキスト ボックス 47"/>
            <p:cNvSpPr txBox="1"/>
            <p:nvPr/>
          </p:nvSpPr>
          <p:spPr>
            <a:xfrm>
              <a:off x="4882918" y="1753701"/>
              <a:ext cx="1054853" cy="377662"/>
            </a:xfrm>
            <a:prstGeom prst="rect">
              <a:avLst/>
            </a:prstGeom>
            <a:noFill/>
          </p:spPr>
          <p:txBody>
            <a:bodyPr wrap="square" rtlCol="0">
              <a:spAutoFit/>
            </a:bodyPr>
            <a:lstStyle/>
            <a:p>
              <a:r>
                <a:rPr lang="ja-JP" altLang="en-US" sz="1800" dirty="0" smtClean="0">
                  <a:solidFill>
                    <a:srgbClr val="0000FF"/>
                  </a:solidFill>
                </a:rPr>
                <a:t>透過波</a:t>
              </a:r>
              <a:endParaRPr lang="ja-JP" altLang="en-US" sz="1800" dirty="0">
                <a:solidFill>
                  <a:srgbClr val="0000FF"/>
                </a:solidFill>
              </a:endParaRPr>
            </a:p>
          </p:txBody>
        </p:sp>
        <p:sp>
          <p:nvSpPr>
            <p:cNvPr id="49" name="テキスト ボックス 48"/>
            <p:cNvSpPr txBox="1"/>
            <p:nvPr/>
          </p:nvSpPr>
          <p:spPr>
            <a:xfrm>
              <a:off x="3769517" y="2509689"/>
              <a:ext cx="1132983" cy="377662"/>
            </a:xfrm>
            <a:prstGeom prst="rect">
              <a:avLst/>
            </a:prstGeom>
            <a:noFill/>
          </p:spPr>
          <p:txBody>
            <a:bodyPr wrap="none" rtlCol="0">
              <a:spAutoFit/>
            </a:bodyPr>
            <a:lstStyle/>
            <a:p>
              <a:r>
                <a:rPr lang="ja-JP" altLang="en-US" sz="1800" dirty="0" smtClean="0">
                  <a:solidFill>
                    <a:srgbClr val="000000"/>
                  </a:solidFill>
                </a:rPr>
                <a:t>ナノ構造</a:t>
              </a:r>
              <a:endParaRPr lang="ja-JP" altLang="en-US" sz="1800" dirty="0">
                <a:solidFill>
                  <a:srgbClr val="000000"/>
                </a:solidFill>
              </a:endParaRPr>
            </a:p>
          </p:txBody>
        </p:sp>
        <p:sp>
          <p:nvSpPr>
            <p:cNvPr id="50" name="テキスト ボックス 49"/>
            <p:cNvSpPr txBox="1"/>
            <p:nvPr/>
          </p:nvSpPr>
          <p:spPr>
            <a:xfrm rot="16200000">
              <a:off x="1419848" y="2140815"/>
              <a:ext cx="660908" cy="377661"/>
            </a:xfrm>
            <a:prstGeom prst="rect">
              <a:avLst/>
            </a:prstGeom>
            <a:noFill/>
          </p:spPr>
          <p:txBody>
            <a:bodyPr wrap="none" rtlCol="0">
              <a:spAutoFit/>
            </a:bodyPr>
            <a:lstStyle/>
            <a:p>
              <a:r>
                <a:rPr lang="ja-JP" altLang="en-US" sz="1800" dirty="0" smtClean="0">
                  <a:solidFill>
                    <a:srgbClr val="FF0000"/>
                  </a:solidFill>
                </a:rPr>
                <a:t>電極</a:t>
              </a:r>
              <a:endParaRPr lang="ja-JP" altLang="en-US" sz="1800" dirty="0">
                <a:solidFill>
                  <a:srgbClr val="FF0000"/>
                </a:solidFill>
              </a:endParaRPr>
            </a:p>
          </p:txBody>
        </p:sp>
        <p:sp>
          <p:nvSpPr>
            <p:cNvPr id="51" name="テキスト ボックス 50"/>
            <p:cNvSpPr txBox="1"/>
            <p:nvPr/>
          </p:nvSpPr>
          <p:spPr>
            <a:xfrm rot="16200000">
              <a:off x="6824811" y="2110679"/>
              <a:ext cx="660908" cy="377661"/>
            </a:xfrm>
            <a:prstGeom prst="rect">
              <a:avLst/>
            </a:prstGeom>
            <a:noFill/>
          </p:spPr>
          <p:txBody>
            <a:bodyPr wrap="none" rtlCol="0">
              <a:spAutoFit/>
            </a:bodyPr>
            <a:lstStyle/>
            <a:p>
              <a:r>
                <a:rPr lang="ja-JP" altLang="en-US" sz="1800" dirty="0" smtClean="0">
                  <a:solidFill>
                    <a:srgbClr val="FF0000"/>
                  </a:solidFill>
                </a:rPr>
                <a:t>電極</a:t>
              </a:r>
              <a:endParaRPr lang="ja-JP" altLang="en-US" sz="1800" dirty="0">
                <a:solidFill>
                  <a:srgbClr val="FF0000"/>
                </a:solidFill>
              </a:endParaRPr>
            </a:p>
          </p:txBody>
        </p:sp>
      </p:grpSp>
      <p:sp>
        <p:nvSpPr>
          <p:cNvPr id="58" name="Text Box 4"/>
          <p:cNvSpPr txBox="1">
            <a:spLocks noChangeArrowheads="1"/>
          </p:cNvSpPr>
          <p:nvPr/>
        </p:nvSpPr>
        <p:spPr bwMode="auto">
          <a:xfrm>
            <a:off x="1501648" y="6194136"/>
            <a:ext cx="5742278" cy="400110"/>
          </a:xfrm>
          <a:prstGeom prst="rect">
            <a:avLst/>
          </a:prstGeom>
          <a:noFill/>
          <a:ln w="9525">
            <a:noFill/>
            <a:miter lim="800000"/>
            <a:headEnd/>
            <a:tailEnd/>
          </a:ln>
        </p:spPr>
        <p:txBody>
          <a:bodyPr wrap="none">
            <a:spAutoFit/>
          </a:bodyPr>
          <a:lstStyle/>
          <a:p>
            <a:pPr>
              <a:defRPr/>
            </a:pPr>
            <a:r>
              <a:rPr lang="ja-JP" altLang="en-US" sz="2000" dirty="0" smtClean="0">
                <a:solidFill>
                  <a:srgbClr val="FF0000"/>
                </a:solidFill>
                <a:latin typeface="Arial"/>
                <a:ea typeface="ＭＳ Ｐゴシック" pitchFamily="50" charset="-128"/>
              </a:rPr>
              <a:t>局所的な化学結合と電子散乱の関係の理解が可能</a:t>
            </a:r>
            <a:endParaRPr lang="en-US" altLang="ja-JP" sz="2000" dirty="0">
              <a:solidFill>
                <a:srgbClr val="FF0000"/>
              </a:solidFill>
              <a:latin typeface="Arial"/>
              <a:ea typeface="ＭＳ Ｐゴシック" pitchFamily="50" charset="-128"/>
            </a:endParaRPr>
          </a:p>
        </p:txBody>
      </p:sp>
    </p:spTree>
    <p:extLst>
      <p:ext uri="{BB962C8B-B14F-4D97-AF65-F5344CB8AC3E}">
        <p14:creationId xmlns:p14="http://schemas.microsoft.com/office/powerpoint/2010/main" val="35158243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bwMode="auto">
          <a:xfrm>
            <a:off x="5671457" y="6466447"/>
            <a:ext cx="3015343" cy="391554"/>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2" name="タイトル 1"/>
          <p:cNvSpPr>
            <a:spLocks noGrp="1"/>
          </p:cNvSpPr>
          <p:nvPr>
            <p:ph type="title"/>
          </p:nvPr>
        </p:nvSpPr>
        <p:spPr>
          <a:xfrm>
            <a:off x="0" y="6350"/>
            <a:ext cx="9144000" cy="533400"/>
          </a:xfrm>
        </p:spPr>
        <p:txBody>
          <a:bodyPr/>
          <a:lstStyle/>
          <a:p>
            <a:r>
              <a:rPr lang="ja-JP" altLang="en-US" dirty="0" smtClean="0"/>
              <a:t>局所状態密度の空間分布　</a:t>
            </a:r>
            <a:r>
              <a:rPr lang="en-US" altLang="ja-JP" dirty="0" smtClean="0"/>
              <a:t>@E</a:t>
            </a:r>
            <a:r>
              <a:rPr lang="en-US" altLang="ja-JP" baseline="-25000" dirty="0" smtClean="0"/>
              <a:t>F</a:t>
            </a:r>
            <a:r>
              <a:rPr lang="en-US" altLang="ja-JP" dirty="0" smtClean="0"/>
              <a:t>+0.55 </a:t>
            </a:r>
            <a:r>
              <a:rPr lang="en-US" altLang="ja-JP" dirty="0" err="1"/>
              <a:t>eV</a:t>
            </a:r>
            <a:endParaRPr lang="ja-JP" altLang="en-US" dirty="0"/>
          </a:p>
        </p:txBody>
      </p:sp>
      <p:sp>
        <p:nvSpPr>
          <p:cNvPr id="40" name="スライド番号プレースホルダー 2"/>
          <p:cNvSpPr>
            <a:spLocks noGrp="1"/>
          </p:cNvSpPr>
          <p:nvPr>
            <p:ph type="sldNum" sz="quarter" idx="12"/>
          </p:nvPr>
        </p:nvSpPr>
        <p:spPr>
          <a:xfrm>
            <a:off x="7239000" y="6546354"/>
            <a:ext cx="1905000" cy="457200"/>
          </a:xfrm>
        </p:spPr>
        <p:txBody>
          <a:bodyPr/>
          <a:lstStyle/>
          <a:p>
            <a:pPr>
              <a:defRPr/>
            </a:pPr>
            <a:fld id="{B2F405E0-BF19-4CC4-A89D-4262436DF52E}" type="slidenum">
              <a:rPr lang="en-US" altLang="ja-JP" smtClean="0">
                <a:solidFill>
                  <a:srgbClr val="000000"/>
                </a:solidFill>
              </a:rPr>
              <a:pPr>
                <a:defRPr/>
              </a:pPr>
              <a:t>8</a:t>
            </a:fld>
            <a:endParaRPr lang="en-US" altLang="ja-JP" dirty="0">
              <a:solidFill>
                <a:srgbClr val="000000"/>
              </a:solidFill>
            </a:endParaRPr>
          </a:p>
        </p:txBody>
      </p:sp>
      <p:pic>
        <p:nvPicPr>
          <p:cNvPr id="13" name="図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09" y="2740066"/>
            <a:ext cx="8804011" cy="436806"/>
          </a:xfrm>
          <a:prstGeom prst="rect">
            <a:avLst/>
          </a:prstGeom>
        </p:spPr>
      </p:pic>
      <p:pic>
        <p:nvPicPr>
          <p:cNvPr id="14" name="図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09" y="3637686"/>
            <a:ext cx="8804011" cy="437143"/>
          </a:xfrm>
          <a:prstGeom prst="rect">
            <a:avLst/>
          </a:prstGeom>
        </p:spPr>
      </p:pic>
      <p:pic>
        <p:nvPicPr>
          <p:cNvPr id="15" name="図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09" y="4526927"/>
            <a:ext cx="8804011" cy="436806"/>
          </a:xfrm>
          <a:prstGeom prst="rect">
            <a:avLst/>
          </a:prstGeom>
        </p:spPr>
      </p:pic>
      <p:pic>
        <p:nvPicPr>
          <p:cNvPr id="16" name="図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909" y="5424603"/>
            <a:ext cx="8804011" cy="437030"/>
          </a:xfrm>
          <a:prstGeom prst="rect">
            <a:avLst/>
          </a:prstGeom>
        </p:spPr>
      </p:pic>
      <p:sp>
        <p:nvSpPr>
          <p:cNvPr id="17" name="テキスト ボックス 16"/>
          <p:cNvSpPr txBox="1"/>
          <p:nvPr/>
        </p:nvSpPr>
        <p:spPr>
          <a:xfrm>
            <a:off x="0" y="579728"/>
            <a:ext cx="9143999" cy="400110"/>
          </a:xfrm>
          <a:prstGeom prst="rect">
            <a:avLst/>
          </a:prstGeom>
          <a:noFill/>
        </p:spPr>
        <p:txBody>
          <a:bodyPr wrap="square" rtlCol="0">
            <a:spAutoFit/>
          </a:bodyPr>
          <a:lstStyle/>
          <a:p>
            <a:pPr algn="ctr"/>
            <a:r>
              <a:rPr kumimoji="1" lang="ja-JP" altLang="en-US" sz="2000" u="sng" dirty="0" smtClean="0"/>
              <a:t>原子構造</a:t>
            </a:r>
            <a:endParaRPr kumimoji="1" lang="ja-JP" altLang="en-US" sz="2000" u="sng" dirty="0"/>
          </a:p>
        </p:txBody>
      </p:sp>
      <p:sp>
        <p:nvSpPr>
          <p:cNvPr id="18" name="下矢印 17"/>
          <p:cNvSpPr/>
          <p:nvPr/>
        </p:nvSpPr>
        <p:spPr bwMode="auto">
          <a:xfrm rot="10800000">
            <a:off x="4381516" y="1424389"/>
            <a:ext cx="302878" cy="217921"/>
          </a:xfrm>
          <a:prstGeom prst="downArrow">
            <a:avLst/>
          </a:prstGeom>
          <a:solidFill>
            <a:srgbClr val="FF99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19" name="正方形/長方形 18"/>
          <p:cNvSpPr/>
          <p:nvPr/>
        </p:nvSpPr>
        <p:spPr>
          <a:xfrm>
            <a:off x="3549055" y="1608218"/>
            <a:ext cx="2350323" cy="400110"/>
          </a:xfrm>
          <a:prstGeom prst="rect">
            <a:avLst/>
          </a:prstGeom>
        </p:spPr>
        <p:txBody>
          <a:bodyPr wrap="none">
            <a:spAutoFit/>
          </a:bodyPr>
          <a:lstStyle/>
          <a:p>
            <a:r>
              <a:rPr lang="en-US" altLang="ja-JP" sz="2000" dirty="0" err="1"/>
              <a:t>Ge</a:t>
            </a:r>
            <a:r>
              <a:rPr lang="en-US" altLang="ja-JP" sz="2000" dirty="0"/>
              <a:t>-Si(</a:t>
            </a:r>
            <a:r>
              <a:rPr lang="en-US" altLang="ja-JP" sz="2000" dirty="0" err="1"/>
              <a:t>Sn</a:t>
            </a:r>
            <a:r>
              <a:rPr lang="en-US" altLang="ja-JP" sz="2000" dirty="0" smtClean="0"/>
              <a:t>)</a:t>
            </a:r>
            <a:r>
              <a:rPr lang="ja-JP" altLang="en-US" sz="2000" dirty="0" smtClean="0"/>
              <a:t>ダイマー</a:t>
            </a:r>
            <a:endParaRPr lang="ja-JP" altLang="en-US" sz="2000" dirty="0"/>
          </a:p>
        </p:txBody>
      </p:sp>
      <p:sp>
        <p:nvSpPr>
          <p:cNvPr id="20" name="テキスト ボックス 19"/>
          <p:cNvSpPr txBox="1"/>
          <p:nvPr/>
        </p:nvSpPr>
        <p:spPr>
          <a:xfrm>
            <a:off x="132907" y="2354833"/>
            <a:ext cx="556563" cy="400110"/>
          </a:xfrm>
          <a:prstGeom prst="rect">
            <a:avLst/>
          </a:prstGeom>
          <a:noFill/>
        </p:spPr>
        <p:txBody>
          <a:bodyPr wrap="none" rtlCol="0">
            <a:spAutoFit/>
          </a:bodyPr>
          <a:lstStyle/>
          <a:p>
            <a:pPr algn="l"/>
            <a:r>
              <a:rPr kumimoji="1" lang="en-US" altLang="ja-JP" sz="2000" dirty="0" err="1" smtClean="0"/>
              <a:t>SiL</a:t>
            </a:r>
            <a:endParaRPr kumimoji="1" lang="ja-JP" altLang="en-US" sz="2000" dirty="0"/>
          </a:p>
        </p:txBody>
      </p:sp>
      <p:sp>
        <p:nvSpPr>
          <p:cNvPr id="21" name="テキスト ボックス 20"/>
          <p:cNvSpPr txBox="1"/>
          <p:nvPr/>
        </p:nvSpPr>
        <p:spPr>
          <a:xfrm>
            <a:off x="131462" y="3242460"/>
            <a:ext cx="599844" cy="400110"/>
          </a:xfrm>
          <a:prstGeom prst="rect">
            <a:avLst/>
          </a:prstGeom>
          <a:noFill/>
        </p:spPr>
        <p:txBody>
          <a:bodyPr wrap="none" rtlCol="0">
            <a:spAutoFit/>
          </a:bodyPr>
          <a:lstStyle/>
          <a:p>
            <a:pPr algn="l"/>
            <a:r>
              <a:rPr kumimoji="1" lang="en-US" altLang="ja-JP" sz="2000" dirty="0" err="1" smtClean="0"/>
              <a:t>SiU</a:t>
            </a:r>
            <a:endParaRPr kumimoji="1" lang="ja-JP" altLang="en-US" sz="2000" dirty="0"/>
          </a:p>
        </p:txBody>
      </p:sp>
      <p:sp>
        <p:nvSpPr>
          <p:cNvPr id="22" name="テキスト ボックス 21"/>
          <p:cNvSpPr txBox="1"/>
          <p:nvPr/>
        </p:nvSpPr>
        <p:spPr>
          <a:xfrm>
            <a:off x="129909" y="4141694"/>
            <a:ext cx="641522" cy="400110"/>
          </a:xfrm>
          <a:prstGeom prst="rect">
            <a:avLst/>
          </a:prstGeom>
          <a:noFill/>
        </p:spPr>
        <p:txBody>
          <a:bodyPr wrap="none" rtlCol="0">
            <a:spAutoFit/>
          </a:bodyPr>
          <a:lstStyle/>
          <a:p>
            <a:pPr algn="l"/>
            <a:r>
              <a:rPr kumimoji="1" lang="en-US" altLang="ja-JP" sz="2000" dirty="0" err="1" smtClean="0"/>
              <a:t>SnL</a:t>
            </a:r>
            <a:endParaRPr kumimoji="1" lang="ja-JP" altLang="en-US" sz="2000" dirty="0"/>
          </a:p>
        </p:txBody>
      </p:sp>
      <p:sp>
        <p:nvSpPr>
          <p:cNvPr id="23" name="テキスト ボックス 22"/>
          <p:cNvSpPr txBox="1"/>
          <p:nvPr/>
        </p:nvSpPr>
        <p:spPr>
          <a:xfrm>
            <a:off x="129909" y="5039370"/>
            <a:ext cx="684803" cy="400110"/>
          </a:xfrm>
          <a:prstGeom prst="rect">
            <a:avLst/>
          </a:prstGeom>
          <a:noFill/>
        </p:spPr>
        <p:txBody>
          <a:bodyPr wrap="none" rtlCol="0">
            <a:spAutoFit/>
          </a:bodyPr>
          <a:lstStyle/>
          <a:p>
            <a:pPr algn="l"/>
            <a:r>
              <a:rPr kumimoji="1" lang="en-US" altLang="ja-JP" sz="2000" dirty="0" err="1" smtClean="0"/>
              <a:t>SnU</a:t>
            </a:r>
            <a:endParaRPr kumimoji="1" lang="ja-JP" altLang="en-US" sz="2000" dirty="0"/>
          </a:p>
        </p:txBody>
      </p:sp>
      <p:pic>
        <p:nvPicPr>
          <p:cNvPr id="24" name="図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6790" y="6266804"/>
            <a:ext cx="3851478" cy="161212"/>
          </a:xfrm>
          <a:prstGeom prst="rect">
            <a:avLst/>
          </a:prstGeom>
        </p:spPr>
      </p:pic>
      <p:sp>
        <p:nvSpPr>
          <p:cNvPr id="25" name="テキスト ボックス 24"/>
          <p:cNvSpPr txBox="1"/>
          <p:nvPr/>
        </p:nvSpPr>
        <p:spPr>
          <a:xfrm>
            <a:off x="3751529" y="5913363"/>
            <a:ext cx="1569660" cy="369332"/>
          </a:xfrm>
          <a:prstGeom prst="rect">
            <a:avLst/>
          </a:prstGeom>
          <a:noFill/>
        </p:spPr>
        <p:txBody>
          <a:bodyPr wrap="none" rtlCol="0">
            <a:spAutoFit/>
          </a:bodyPr>
          <a:lstStyle/>
          <a:p>
            <a:r>
              <a:rPr kumimoji="1" lang="ja-JP" altLang="en-US" sz="1800" dirty="0" smtClean="0"/>
              <a:t>局所状態密度</a:t>
            </a:r>
            <a:endParaRPr kumimoji="1" lang="ja-JP" altLang="en-US" sz="1800" dirty="0"/>
          </a:p>
        </p:txBody>
      </p:sp>
      <p:sp>
        <p:nvSpPr>
          <p:cNvPr id="26" name="テキスト ボックス 25"/>
          <p:cNvSpPr txBox="1"/>
          <p:nvPr/>
        </p:nvSpPr>
        <p:spPr>
          <a:xfrm>
            <a:off x="904510" y="6473225"/>
            <a:ext cx="7252306" cy="400110"/>
          </a:xfrm>
          <a:prstGeom prst="rect">
            <a:avLst/>
          </a:prstGeom>
          <a:noFill/>
        </p:spPr>
        <p:txBody>
          <a:bodyPr wrap="none" rtlCol="0">
            <a:spAutoFit/>
          </a:bodyPr>
          <a:lstStyle/>
          <a:p>
            <a:pPr algn="l"/>
            <a:r>
              <a:rPr lang="en-US" altLang="ja-JP" sz="2000" dirty="0" smtClean="0">
                <a:solidFill>
                  <a:srgbClr val="FF0000"/>
                </a:solidFill>
              </a:rPr>
              <a:t>4</a:t>
            </a:r>
            <a:r>
              <a:rPr lang="ja-JP" altLang="en-US" sz="2000" dirty="0" err="1" smtClean="0">
                <a:solidFill>
                  <a:srgbClr val="FF0000"/>
                </a:solidFill>
              </a:rPr>
              <a:t>つの</a:t>
            </a:r>
            <a:r>
              <a:rPr lang="ja-JP" altLang="en-US" sz="2000" dirty="0" smtClean="0">
                <a:solidFill>
                  <a:srgbClr val="FF0000"/>
                </a:solidFill>
              </a:rPr>
              <a:t>モデル全てで、局所状態密度の空間分布に定在波を観測</a:t>
            </a:r>
            <a:endParaRPr kumimoji="1" lang="ja-JP" altLang="en-US" sz="2000" dirty="0">
              <a:solidFill>
                <a:srgbClr val="FF0000"/>
              </a:solidFill>
            </a:endParaRPr>
          </a:p>
        </p:txBody>
      </p:sp>
      <p:sp>
        <p:nvSpPr>
          <p:cNvPr id="27" name="テキスト ボックス 26"/>
          <p:cNvSpPr txBox="1"/>
          <p:nvPr/>
        </p:nvSpPr>
        <p:spPr>
          <a:xfrm>
            <a:off x="2455231" y="5913363"/>
            <a:ext cx="415498" cy="369332"/>
          </a:xfrm>
          <a:prstGeom prst="rect">
            <a:avLst/>
          </a:prstGeom>
          <a:noFill/>
        </p:spPr>
        <p:txBody>
          <a:bodyPr wrap="none" rtlCol="0">
            <a:spAutoFit/>
          </a:bodyPr>
          <a:lstStyle/>
          <a:p>
            <a:r>
              <a:rPr kumimoji="1" lang="ja-JP" altLang="en-US" sz="1800" dirty="0" smtClean="0"/>
              <a:t>低</a:t>
            </a:r>
            <a:endParaRPr kumimoji="1" lang="ja-JP" altLang="en-US" sz="1800" dirty="0"/>
          </a:p>
        </p:txBody>
      </p:sp>
      <p:sp>
        <p:nvSpPr>
          <p:cNvPr id="28" name="テキスト ボックス 27"/>
          <p:cNvSpPr txBox="1"/>
          <p:nvPr/>
        </p:nvSpPr>
        <p:spPr>
          <a:xfrm>
            <a:off x="6270035" y="5913363"/>
            <a:ext cx="415498" cy="369332"/>
          </a:xfrm>
          <a:prstGeom prst="rect">
            <a:avLst/>
          </a:prstGeom>
          <a:noFill/>
        </p:spPr>
        <p:txBody>
          <a:bodyPr wrap="none" rtlCol="0">
            <a:spAutoFit/>
          </a:bodyPr>
          <a:lstStyle/>
          <a:p>
            <a:r>
              <a:rPr kumimoji="1" lang="ja-JP" altLang="en-US" sz="1800" dirty="0" smtClean="0"/>
              <a:t>高</a:t>
            </a:r>
            <a:endParaRPr kumimoji="1" lang="ja-JP" altLang="en-US" sz="1800" dirty="0"/>
          </a:p>
        </p:txBody>
      </p:sp>
      <p:grpSp>
        <p:nvGrpSpPr>
          <p:cNvPr id="29" name="グループ化 28"/>
          <p:cNvGrpSpPr/>
          <p:nvPr/>
        </p:nvGrpSpPr>
        <p:grpSpPr>
          <a:xfrm>
            <a:off x="1810529" y="2796111"/>
            <a:ext cx="1437084" cy="3001350"/>
            <a:chOff x="1745521" y="2264542"/>
            <a:chExt cx="1492581" cy="3117255"/>
          </a:xfrm>
        </p:grpSpPr>
        <p:sp>
          <p:nvSpPr>
            <p:cNvPr id="36" name="円/楕円 35"/>
            <p:cNvSpPr/>
            <p:nvPr/>
          </p:nvSpPr>
          <p:spPr bwMode="auto">
            <a:xfrm>
              <a:off x="2224730" y="2264542"/>
              <a:ext cx="1008668" cy="331586"/>
            </a:xfrm>
            <a:prstGeom prst="ellipse">
              <a:avLst/>
            </a:prstGeom>
            <a:noFill/>
            <a:ln w="25400"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37" name="円/楕円 36"/>
            <p:cNvSpPr/>
            <p:nvPr/>
          </p:nvSpPr>
          <p:spPr bwMode="auto">
            <a:xfrm>
              <a:off x="1745521" y="3189956"/>
              <a:ext cx="1008668" cy="331586"/>
            </a:xfrm>
            <a:prstGeom prst="ellipse">
              <a:avLst/>
            </a:prstGeom>
            <a:noFill/>
            <a:ln w="25400"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38" name="円/楕円 37"/>
            <p:cNvSpPr/>
            <p:nvPr/>
          </p:nvSpPr>
          <p:spPr bwMode="auto">
            <a:xfrm>
              <a:off x="1747089" y="4115370"/>
              <a:ext cx="1008668" cy="331586"/>
            </a:xfrm>
            <a:prstGeom prst="ellipse">
              <a:avLst/>
            </a:prstGeom>
            <a:noFill/>
            <a:ln w="25400"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39" name="円/楕円 38"/>
            <p:cNvSpPr/>
            <p:nvPr/>
          </p:nvSpPr>
          <p:spPr bwMode="auto">
            <a:xfrm>
              <a:off x="2229434" y="5050211"/>
              <a:ext cx="1008668" cy="331586"/>
            </a:xfrm>
            <a:prstGeom prst="ellipse">
              <a:avLst/>
            </a:prstGeom>
            <a:noFill/>
            <a:ln w="25400"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grpSp>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907" y="934457"/>
            <a:ext cx="8805544" cy="463685"/>
          </a:xfrm>
          <a:prstGeom prst="rect">
            <a:avLst/>
          </a:prstGeom>
        </p:spPr>
      </p:pic>
      <p:sp>
        <p:nvSpPr>
          <p:cNvPr id="41" name="テキスト ボックス 40"/>
          <p:cNvSpPr txBox="1"/>
          <p:nvPr/>
        </p:nvSpPr>
        <p:spPr>
          <a:xfrm>
            <a:off x="1" y="2215987"/>
            <a:ext cx="9143999" cy="400110"/>
          </a:xfrm>
          <a:prstGeom prst="rect">
            <a:avLst/>
          </a:prstGeom>
          <a:noFill/>
        </p:spPr>
        <p:txBody>
          <a:bodyPr wrap="square" rtlCol="0">
            <a:spAutoFit/>
          </a:bodyPr>
          <a:lstStyle/>
          <a:p>
            <a:pPr algn="ctr"/>
            <a:r>
              <a:rPr kumimoji="1" lang="ja-JP" altLang="en-US" sz="2000" u="sng" dirty="0" smtClean="0"/>
              <a:t>局所状態密度の空間分布</a:t>
            </a:r>
            <a:endParaRPr kumimoji="1" lang="ja-JP" altLang="en-US" sz="2000" u="sng" dirty="0"/>
          </a:p>
        </p:txBody>
      </p:sp>
    </p:spTree>
    <p:extLst>
      <p:ext uri="{BB962C8B-B14F-4D97-AF65-F5344CB8AC3E}">
        <p14:creationId xmlns:p14="http://schemas.microsoft.com/office/powerpoint/2010/main" val="746241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bwMode="auto">
          <a:xfrm>
            <a:off x="5671457" y="6466447"/>
            <a:ext cx="3015343" cy="391554"/>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2" name="タイトル 1"/>
          <p:cNvSpPr>
            <a:spLocks noGrp="1"/>
          </p:cNvSpPr>
          <p:nvPr>
            <p:ph type="title"/>
          </p:nvPr>
        </p:nvSpPr>
        <p:spPr>
          <a:xfrm>
            <a:off x="0" y="6350"/>
            <a:ext cx="9144000" cy="533400"/>
          </a:xfrm>
        </p:spPr>
        <p:txBody>
          <a:bodyPr/>
          <a:lstStyle/>
          <a:p>
            <a:r>
              <a:rPr lang="ja-JP" altLang="en-US" dirty="0" smtClean="0"/>
              <a:t>局所状態密度の</a:t>
            </a:r>
            <a:r>
              <a:rPr lang="en-US" altLang="ja-JP" dirty="0" smtClean="0"/>
              <a:t>Line Profile</a:t>
            </a:r>
            <a:r>
              <a:rPr lang="ja-JP" altLang="en-US" dirty="0" smtClean="0"/>
              <a:t>　</a:t>
            </a:r>
            <a:r>
              <a:rPr lang="en-US" altLang="ja-JP" dirty="0" smtClean="0"/>
              <a:t>@E</a:t>
            </a:r>
            <a:r>
              <a:rPr lang="en-US" altLang="ja-JP" baseline="-25000" dirty="0" smtClean="0"/>
              <a:t>F</a:t>
            </a:r>
            <a:r>
              <a:rPr lang="en-US" altLang="ja-JP" dirty="0" smtClean="0"/>
              <a:t>+0.55 </a:t>
            </a:r>
            <a:r>
              <a:rPr lang="en-US" altLang="ja-JP" dirty="0" err="1"/>
              <a:t>eV</a:t>
            </a:r>
            <a:endParaRPr lang="ja-JP" altLang="en-US" dirty="0"/>
          </a:p>
        </p:txBody>
      </p:sp>
      <p:sp>
        <p:nvSpPr>
          <p:cNvPr id="40" name="スライド番号プレースホルダー 2"/>
          <p:cNvSpPr>
            <a:spLocks noGrp="1"/>
          </p:cNvSpPr>
          <p:nvPr>
            <p:ph type="sldNum" sz="quarter" idx="12"/>
          </p:nvPr>
        </p:nvSpPr>
        <p:spPr>
          <a:xfrm>
            <a:off x="7239000" y="6546354"/>
            <a:ext cx="1905000" cy="457200"/>
          </a:xfrm>
        </p:spPr>
        <p:txBody>
          <a:bodyPr/>
          <a:lstStyle/>
          <a:p>
            <a:pPr>
              <a:defRPr/>
            </a:pPr>
            <a:fld id="{B2F405E0-BF19-4CC4-A89D-4262436DF52E}" type="slidenum">
              <a:rPr lang="en-US" altLang="ja-JP" smtClean="0">
                <a:solidFill>
                  <a:srgbClr val="000000"/>
                </a:solidFill>
              </a:rPr>
              <a:pPr>
                <a:defRPr/>
              </a:pPr>
              <a:t>9</a:t>
            </a:fld>
            <a:endParaRPr lang="en-US" altLang="ja-JP" dirty="0">
              <a:solidFill>
                <a:srgbClr val="000000"/>
              </a:solidFill>
            </a:endParaRPr>
          </a:p>
        </p:txBody>
      </p:sp>
      <p:sp>
        <p:nvSpPr>
          <p:cNvPr id="49" name="下矢印 48"/>
          <p:cNvSpPr/>
          <p:nvPr/>
        </p:nvSpPr>
        <p:spPr bwMode="auto">
          <a:xfrm>
            <a:off x="1074846" y="731103"/>
            <a:ext cx="314574" cy="226337"/>
          </a:xfrm>
          <a:prstGeom prst="downArrow">
            <a:avLst/>
          </a:prstGeom>
          <a:solidFill>
            <a:srgbClr val="FF99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ゴシック" pitchFamily="49" charset="-128"/>
            </a:endParaRPr>
          </a:p>
        </p:txBody>
      </p:sp>
      <p:sp>
        <p:nvSpPr>
          <p:cNvPr id="50" name="正方形/長方形 49"/>
          <p:cNvSpPr/>
          <p:nvPr/>
        </p:nvSpPr>
        <p:spPr>
          <a:xfrm>
            <a:off x="1371627" y="581001"/>
            <a:ext cx="1903085" cy="369332"/>
          </a:xfrm>
          <a:prstGeom prst="rect">
            <a:avLst/>
          </a:prstGeom>
        </p:spPr>
        <p:txBody>
          <a:bodyPr wrap="none">
            <a:spAutoFit/>
          </a:bodyPr>
          <a:lstStyle/>
          <a:p>
            <a:pPr algn="l"/>
            <a:r>
              <a:rPr lang="en-US" altLang="ja-JP" sz="1800" dirty="0" err="1" smtClean="0"/>
              <a:t>Ge</a:t>
            </a:r>
            <a:r>
              <a:rPr lang="en-US" altLang="ja-JP" sz="1800" dirty="0" smtClean="0"/>
              <a:t>-Si(</a:t>
            </a:r>
            <a:r>
              <a:rPr lang="en-US" altLang="ja-JP" sz="1800" dirty="0" err="1" smtClean="0"/>
              <a:t>Sn</a:t>
            </a:r>
            <a:r>
              <a:rPr lang="en-US" altLang="ja-JP" sz="1800" dirty="0" smtClean="0"/>
              <a:t>)</a:t>
            </a:r>
            <a:r>
              <a:rPr lang="ja-JP" altLang="en-US" sz="1800" dirty="0" smtClean="0"/>
              <a:t>の位置</a:t>
            </a:r>
            <a:endParaRPr lang="ja-JP" altLang="en-US" sz="1800" dirty="0"/>
          </a:p>
        </p:txBody>
      </p:sp>
      <p:graphicFrame>
        <p:nvGraphicFramePr>
          <p:cNvPr id="52" name="オブジェクト 51"/>
          <p:cNvGraphicFramePr>
            <a:graphicFrameLocks noChangeAspect="1"/>
          </p:cNvGraphicFramePr>
          <p:nvPr>
            <p:extLst/>
          </p:nvPr>
        </p:nvGraphicFramePr>
        <p:xfrm>
          <a:off x="4703647" y="6222067"/>
          <a:ext cx="2216583" cy="328141"/>
        </p:xfrm>
        <a:graphic>
          <a:graphicData uri="http://schemas.openxmlformats.org/presentationml/2006/ole">
            <mc:AlternateContent xmlns:mc="http://schemas.openxmlformats.org/markup-compatibility/2006">
              <mc:Choice xmlns:v="urn:schemas-microsoft-com:vml" Requires="v">
                <p:oleObj spid="_x0000_s46104" name="数式" r:id="rId4" imgW="1371600" imgH="203040" progId="Equation.3">
                  <p:embed/>
                </p:oleObj>
              </mc:Choice>
              <mc:Fallback>
                <p:oleObj name="数式" r:id="rId4" imgW="1371600" imgH="203040" progId="Equation.3">
                  <p:embed/>
                  <p:pic>
                    <p:nvPicPr>
                      <p:cNvPr id="0" name=""/>
                      <p:cNvPicPr>
                        <a:picLocks noChangeAspect="1" noChangeArrowheads="1"/>
                      </p:cNvPicPr>
                      <p:nvPr/>
                    </p:nvPicPr>
                    <p:blipFill>
                      <a:blip r:embed="rId5"/>
                      <a:srcRect/>
                      <a:stretch>
                        <a:fillRect/>
                      </a:stretch>
                    </p:blipFill>
                    <p:spPr bwMode="auto">
                      <a:xfrm>
                        <a:off x="4703647" y="6222067"/>
                        <a:ext cx="2216583" cy="328141"/>
                      </a:xfrm>
                      <a:prstGeom prst="rect">
                        <a:avLst/>
                      </a:prstGeom>
                      <a:noFill/>
                      <a:ln>
                        <a:noFill/>
                      </a:ln>
                    </p:spPr>
                  </p:pic>
                </p:oleObj>
              </mc:Fallback>
            </mc:AlternateContent>
          </a:graphicData>
        </a:graphic>
      </p:graphicFrame>
      <p:sp>
        <p:nvSpPr>
          <p:cNvPr id="53" name="テキスト ボックス 52"/>
          <p:cNvSpPr txBox="1"/>
          <p:nvPr/>
        </p:nvSpPr>
        <p:spPr>
          <a:xfrm>
            <a:off x="1510315" y="6196563"/>
            <a:ext cx="6376385" cy="646331"/>
          </a:xfrm>
          <a:prstGeom prst="rect">
            <a:avLst/>
          </a:prstGeom>
          <a:noFill/>
        </p:spPr>
        <p:txBody>
          <a:bodyPr wrap="square" rtlCol="0">
            <a:spAutoFit/>
          </a:bodyPr>
          <a:lstStyle/>
          <a:p>
            <a:pPr>
              <a:tabLst>
                <a:tab pos="446088" algn="l"/>
              </a:tabLst>
            </a:pPr>
            <a:r>
              <a:rPr lang="ja-JP" altLang="en-US" sz="1800" dirty="0" smtClean="0">
                <a:solidFill>
                  <a:srgbClr val="FF0000"/>
                </a:solidFill>
              </a:rPr>
              <a:t>赤</a:t>
            </a:r>
            <a:r>
              <a:rPr lang="en-US" altLang="ja-JP" sz="1800" dirty="0" smtClean="0">
                <a:solidFill>
                  <a:srgbClr val="FF0000"/>
                </a:solidFill>
              </a:rPr>
              <a:t>: </a:t>
            </a:r>
            <a:r>
              <a:rPr lang="ja-JP" altLang="en-US" sz="1800" dirty="0" smtClean="0"/>
              <a:t>ダイマー下側原子上の値を</a:t>
            </a:r>
            <a:r>
              <a:rPr lang="en-US" altLang="ja-JP" sz="1800" dirty="0" smtClean="0"/>
              <a:t>                                    </a:t>
            </a:r>
            <a:r>
              <a:rPr lang="ja-JP" altLang="en-US" sz="1800" dirty="0" smtClean="0"/>
              <a:t>に</a:t>
            </a:r>
            <a:r>
              <a:rPr lang="en-US" altLang="ja-JP" sz="1800" dirty="0" smtClean="0"/>
              <a:t>fitting</a:t>
            </a:r>
          </a:p>
          <a:p>
            <a:pPr>
              <a:tabLst>
                <a:tab pos="446088" algn="l"/>
              </a:tabLst>
            </a:pPr>
            <a:r>
              <a:rPr lang="ja-JP" altLang="en-US" sz="1800" dirty="0" smtClean="0">
                <a:solidFill>
                  <a:srgbClr val="0000FF"/>
                </a:solidFill>
              </a:rPr>
              <a:t>青</a:t>
            </a:r>
            <a:r>
              <a:rPr lang="en-US" altLang="ja-JP" sz="1800" dirty="0" smtClean="0">
                <a:solidFill>
                  <a:srgbClr val="0000FF"/>
                </a:solidFill>
              </a:rPr>
              <a:t>: </a:t>
            </a:r>
            <a:r>
              <a:rPr lang="ja-JP" altLang="en-US" sz="1800" dirty="0" smtClean="0"/>
              <a:t>ダイマー上側</a:t>
            </a:r>
            <a:r>
              <a:rPr lang="ja-JP" altLang="en-US" sz="1800" dirty="0"/>
              <a:t>原子上の値</a:t>
            </a:r>
            <a:r>
              <a:rPr lang="ja-JP" altLang="en-US" sz="1800" dirty="0" smtClean="0"/>
              <a:t>を</a:t>
            </a:r>
            <a:r>
              <a:rPr lang="en-US" altLang="ja-JP" sz="1800" dirty="0" smtClean="0"/>
              <a:t>                                    </a:t>
            </a:r>
            <a:r>
              <a:rPr lang="ja-JP" altLang="en-US" sz="1800" dirty="0" smtClean="0"/>
              <a:t>に</a:t>
            </a:r>
            <a:r>
              <a:rPr lang="en-US" altLang="ja-JP" sz="1800" dirty="0" smtClean="0"/>
              <a:t>fitting</a:t>
            </a:r>
            <a:endParaRPr lang="en-US" altLang="ja-JP" sz="1800" dirty="0"/>
          </a:p>
        </p:txBody>
      </p:sp>
      <p:pic>
        <p:nvPicPr>
          <p:cNvPr id="3" name="図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8457" y="829014"/>
            <a:ext cx="7467604" cy="5447131"/>
          </a:xfrm>
          <a:prstGeom prst="rect">
            <a:avLst/>
          </a:prstGeom>
        </p:spPr>
      </p:pic>
      <p:graphicFrame>
        <p:nvGraphicFramePr>
          <p:cNvPr id="4" name="オブジェクト 3"/>
          <p:cNvGraphicFramePr>
            <a:graphicFrameLocks noChangeAspect="1"/>
          </p:cNvGraphicFramePr>
          <p:nvPr>
            <p:extLst/>
          </p:nvPr>
        </p:nvGraphicFramePr>
        <p:xfrm>
          <a:off x="4703128" y="6497955"/>
          <a:ext cx="2217737" cy="328613"/>
        </p:xfrm>
        <a:graphic>
          <a:graphicData uri="http://schemas.openxmlformats.org/presentationml/2006/ole">
            <mc:AlternateContent xmlns:mc="http://schemas.openxmlformats.org/markup-compatibility/2006">
              <mc:Choice xmlns:v="urn:schemas-microsoft-com:vml" Requires="v">
                <p:oleObj spid="_x0000_s46105" name="数式" r:id="rId6" imgW="1371600" imgH="203040" progId="Equation.3">
                  <p:embed/>
                </p:oleObj>
              </mc:Choice>
              <mc:Fallback>
                <p:oleObj name="数式" r:id="rId6" imgW="1371600" imgH="2030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03128" y="6497955"/>
                        <a:ext cx="2217737"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3132642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ユーザー定義 1">
      <a:majorFont>
        <a:latin typeface="Tahoma"/>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00FF"/>
        </a:solidFill>
        <a:ln w="9525" cap="flat" cmpd="sng" algn="ctr">
          <a:noFill/>
          <a:prstDash val="solid"/>
          <a:round/>
          <a:headEnd type="none" w="med" len="med"/>
          <a:tailEnd type="none" w="med" len="med"/>
        </a:ln>
        <a:effectLst/>
      </a:spPr>
      <a:bodyPr vert="horz" wrap="non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2400" b="0" i="0" u="none" strike="noStrike" cap="none" normalizeH="0" baseline="0" smtClean="0">
            <a:ln>
              <a:noFill/>
            </a:ln>
            <a:solidFill>
              <a:schemeClr val="tx1"/>
            </a:solidFill>
            <a:effectLst/>
            <a:latin typeface="Arial" charset="0"/>
            <a:ea typeface="ＭＳ ゴシック" pitchFamily="49"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Arial" charset="0"/>
            <a:ea typeface="ＭＳ ゴシック" pitchFamily="49" charset="-128"/>
          </a:defRPr>
        </a:defPPr>
      </a:lstStyle>
    </a:lnDef>
    <a:txDef>
      <a:spPr>
        <a:noFill/>
      </a:spPr>
      <a:bodyPr wrap="none" rtlCol="0">
        <a:spAutoFit/>
      </a:bodyPr>
      <a:lstStyle>
        <a:defPPr>
          <a:defRPr kumimoji="1" sz="1800" dirty="0" smtClean="0">
            <a:latin typeface="ＭＳ Ｐゴシック" pitchFamily="50" charset="-128"/>
            <a:ea typeface="ＭＳ Ｐゴシック" pitchFamily="50" charset="-128"/>
          </a:defRPr>
        </a:defPPr>
      </a:lstStyle>
    </a:tx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12247</TotalTime>
  <Words>2353</Words>
  <Application>Microsoft Office PowerPoint</Application>
  <PresentationFormat>画面に合わせる (4:3)</PresentationFormat>
  <Paragraphs>464</Paragraphs>
  <Slides>24</Slides>
  <Notes>18</Notes>
  <HiddenSlides>0</HiddenSlides>
  <MMClips>0</MMClips>
  <ScaleCrop>false</ScaleCrop>
  <HeadingPairs>
    <vt:vector size="8" baseType="variant">
      <vt:variant>
        <vt:lpstr>使用されているフォント</vt:lpstr>
      </vt:variant>
      <vt:variant>
        <vt:i4>11</vt:i4>
      </vt:variant>
      <vt:variant>
        <vt:lpstr>テーマ</vt:lpstr>
      </vt:variant>
      <vt:variant>
        <vt:i4>1</vt:i4>
      </vt:variant>
      <vt:variant>
        <vt:lpstr>埋め込まれた OLE サーバー</vt:lpstr>
      </vt:variant>
      <vt:variant>
        <vt:i4>1</vt:i4>
      </vt:variant>
      <vt:variant>
        <vt:lpstr>スライド タイトル</vt:lpstr>
      </vt:variant>
      <vt:variant>
        <vt:i4>24</vt:i4>
      </vt:variant>
    </vt:vector>
  </HeadingPairs>
  <TitlesOfParts>
    <vt:vector size="37" baseType="lpstr">
      <vt:lpstr>Arial Unicode MS</vt:lpstr>
      <vt:lpstr>HGP行書体</vt:lpstr>
      <vt:lpstr>ＭＳ Ｐゴシック</vt:lpstr>
      <vt:lpstr>ＭＳ Ｐ明朝</vt:lpstr>
      <vt:lpstr>ＭＳ ゴシック</vt:lpstr>
      <vt:lpstr>ＭＳ 明朝</vt:lpstr>
      <vt:lpstr>Arial</vt:lpstr>
      <vt:lpstr>Symbol</vt:lpstr>
      <vt:lpstr>Tahoma</vt:lpstr>
      <vt:lpstr>Times New Roman</vt:lpstr>
      <vt:lpstr>Wingdings</vt:lpstr>
      <vt:lpstr>1_標準デザイン</vt:lpstr>
      <vt:lpstr>数式</vt:lpstr>
      <vt:lpstr>PowerPoint プレゼンテーション</vt:lpstr>
      <vt:lpstr>計算コード</vt:lpstr>
      <vt:lpstr>PowerPoint プレゼンテーション</vt:lpstr>
      <vt:lpstr>Background</vt:lpstr>
      <vt:lpstr>Background</vt:lpstr>
      <vt:lpstr>計算モデル</vt:lpstr>
      <vt:lpstr>計算モデル</vt:lpstr>
      <vt:lpstr>局所状態密度の空間分布　@EF+0.55 eV</vt:lpstr>
      <vt:lpstr>局所状態密度のLine Profile　@EF+0.55 eV</vt:lpstr>
      <vt:lpstr>定在波の位相シフト</vt:lpstr>
      <vt:lpstr>一次元箱型ポテンシャルの透過問題との対応</vt:lpstr>
      <vt:lpstr>散乱ポテンシャルの形状が変化する原因</vt:lpstr>
      <vt:lpstr>まとめ</vt:lpstr>
      <vt:lpstr>PowerPoint プレゼンテーション</vt:lpstr>
      <vt:lpstr>2つの輸送計算法</vt:lpstr>
      <vt:lpstr>グリーン関数法を用いた輸送計算の流れ</vt:lpstr>
      <vt:lpstr>NEGF法での電極の自己エネルギー計算方法</vt:lpstr>
      <vt:lpstr>OBM法を用いた電極の自己エネルギー計算方法</vt:lpstr>
      <vt:lpstr>OBM法を用いた電極の自己エネルギー計算方法</vt:lpstr>
      <vt:lpstr>OBM法を用いた電極の自己エネルギー計算方法</vt:lpstr>
      <vt:lpstr>一般化固有値問題を数値的に解いた場合の誤差</vt:lpstr>
      <vt:lpstr>エヴァネッセント波による数値誤差を克服する方法</vt:lpstr>
      <vt:lpstr>比行列の計算方法</vt:lpstr>
      <vt:lpstr>まとめ</vt:lpstr>
    </vt:vector>
  </TitlesOfParts>
  <Company>大阪大学</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ono</dc:creator>
  <cp:lastModifiedBy>小野倫也</cp:lastModifiedBy>
  <cp:revision>1384</cp:revision>
  <cp:lastPrinted>2012-07-11T15:28:54Z</cp:lastPrinted>
  <dcterms:created xsi:type="dcterms:W3CDTF">2002-12-13T15:54:15Z</dcterms:created>
  <dcterms:modified xsi:type="dcterms:W3CDTF">2013-07-09T05:33:51Z</dcterms:modified>
</cp:coreProperties>
</file>