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66" r:id="rId2"/>
    <p:sldId id="270" r:id="rId3"/>
    <p:sldId id="279" r:id="rId4"/>
    <p:sldId id="286" r:id="rId5"/>
    <p:sldId id="280" r:id="rId6"/>
    <p:sldId id="282" r:id="rId7"/>
    <p:sldId id="283" r:id="rId8"/>
    <p:sldId id="284" r:id="rId9"/>
    <p:sldId id="267" r:id="rId10"/>
    <p:sldId id="259" r:id="rId11"/>
    <p:sldId id="256" r:id="rId12"/>
    <p:sldId id="261" r:id="rId13"/>
    <p:sldId id="289" r:id="rId14"/>
    <p:sldId id="257" r:id="rId15"/>
    <p:sldId id="264" r:id="rId16"/>
    <p:sldId id="263" r:id="rId17"/>
    <p:sldId id="273" r:id="rId18"/>
  </p:sldIdLst>
  <p:sldSz cx="9144000" cy="6858000" type="screen4x3"/>
  <p:notesSz cx="10020300" cy="68881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12" autoAdjust="0"/>
    <p:restoredTop sz="94660"/>
  </p:normalViewPr>
  <p:slideViewPr>
    <p:cSldViewPr>
      <p:cViewPr varScale="1">
        <p:scale>
          <a:sx n="63" d="100"/>
          <a:sy n="63" d="100"/>
        </p:scale>
        <p:origin x="-1770" y="-11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41813" cy="3444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75313" y="0"/>
            <a:ext cx="4343400" cy="344488"/>
          </a:xfrm>
          <a:prstGeom prst="rect">
            <a:avLst/>
          </a:prstGeom>
        </p:spPr>
        <p:txBody>
          <a:bodyPr vert="horz" lIns="91440" tIns="45720" rIns="91440" bIns="45720" rtlCol="0"/>
          <a:lstStyle>
            <a:lvl1pPr algn="r">
              <a:defRPr sz="1200"/>
            </a:lvl1pPr>
          </a:lstStyle>
          <a:p>
            <a:fld id="{CFDFD3D2-7F5E-4850-864D-8F400512D102}" type="datetimeFigureOut">
              <a:rPr kumimoji="1" lang="ja-JP" altLang="en-US" smtClean="0"/>
              <a:t>2013/7/9</a:t>
            </a:fld>
            <a:endParaRPr kumimoji="1" lang="ja-JP" altLang="en-US"/>
          </a:p>
        </p:txBody>
      </p:sp>
      <p:sp>
        <p:nvSpPr>
          <p:cNvPr id="4" name="フッター プレースホルダー 3"/>
          <p:cNvSpPr>
            <a:spLocks noGrp="1"/>
          </p:cNvSpPr>
          <p:nvPr>
            <p:ph type="ftr" sz="quarter" idx="2"/>
          </p:nvPr>
        </p:nvSpPr>
        <p:spPr>
          <a:xfrm>
            <a:off x="0" y="6542088"/>
            <a:ext cx="4341813" cy="3444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75313" y="6542088"/>
            <a:ext cx="4343400" cy="344487"/>
          </a:xfrm>
          <a:prstGeom prst="rect">
            <a:avLst/>
          </a:prstGeom>
        </p:spPr>
        <p:txBody>
          <a:bodyPr vert="horz" lIns="91440" tIns="45720" rIns="91440" bIns="45720" rtlCol="0" anchor="b"/>
          <a:lstStyle>
            <a:lvl1pPr algn="r">
              <a:defRPr sz="1200"/>
            </a:lvl1pPr>
          </a:lstStyle>
          <a:p>
            <a:fld id="{6E6AE4F1-D3C7-4142-AE23-995FF7CD478A}" type="slidenum">
              <a:rPr kumimoji="1" lang="ja-JP" altLang="en-US" smtClean="0"/>
              <a:t>‹#›</a:t>
            </a:fld>
            <a:endParaRPr kumimoji="1" lang="ja-JP" altLang="en-US"/>
          </a:p>
        </p:txBody>
      </p:sp>
    </p:spTree>
    <p:extLst>
      <p:ext uri="{BB962C8B-B14F-4D97-AF65-F5344CB8AC3E}">
        <p14:creationId xmlns:p14="http://schemas.microsoft.com/office/powerpoint/2010/main" val="3094930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42131" cy="344408"/>
          </a:xfrm>
          <a:prstGeom prst="rect">
            <a:avLst/>
          </a:prstGeom>
        </p:spPr>
        <p:txBody>
          <a:bodyPr vert="horz" lIns="96616" tIns="48308" rIns="96616" bIns="48308" rtlCol="0"/>
          <a:lstStyle>
            <a:lvl1pPr algn="l">
              <a:defRPr sz="1300"/>
            </a:lvl1pPr>
          </a:lstStyle>
          <a:p>
            <a:endParaRPr kumimoji="1" lang="ja-JP" altLang="en-US"/>
          </a:p>
        </p:txBody>
      </p:sp>
      <p:sp>
        <p:nvSpPr>
          <p:cNvPr id="3" name="日付プレースホルダー 2"/>
          <p:cNvSpPr>
            <a:spLocks noGrp="1"/>
          </p:cNvSpPr>
          <p:nvPr>
            <p:ph type="dt" idx="1"/>
          </p:nvPr>
        </p:nvSpPr>
        <p:spPr>
          <a:xfrm>
            <a:off x="5675851" y="0"/>
            <a:ext cx="4342131" cy="344408"/>
          </a:xfrm>
          <a:prstGeom prst="rect">
            <a:avLst/>
          </a:prstGeom>
        </p:spPr>
        <p:txBody>
          <a:bodyPr vert="horz" lIns="96616" tIns="48308" rIns="96616" bIns="48308" rtlCol="0"/>
          <a:lstStyle>
            <a:lvl1pPr algn="r">
              <a:defRPr sz="1300"/>
            </a:lvl1pPr>
          </a:lstStyle>
          <a:p>
            <a:fld id="{DFEE8DE4-3E2D-4AB5-A837-712CA674F69C}" type="datetimeFigureOut">
              <a:rPr kumimoji="1" lang="ja-JP" altLang="en-US" smtClean="0"/>
              <a:t>2013/7/9</a:t>
            </a:fld>
            <a:endParaRPr kumimoji="1" lang="ja-JP" altLang="en-US"/>
          </a:p>
        </p:txBody>
      </p:sp>
      <p:sp>
        <p:nvSpPr>
          <p:cNvPr id="4" name="スライド イメージ プレースホルダー 3"/>
          <p:cNvSpPr>
            <a:spLocks noGrp="1" noRot="1" noChangeAspect="1"/>
          </p:cNvSpPr>
          <p:nvPr>
            <p:ph type="sldImg" idx="2"/>
          </p:nvPr>
        </p:nvSpPr>
        <p:spPr>
          <a:xfrm>
            <a:off x="3287713" y="515938"/>
            <a:ext cx="3444875" cy="2582862"/>
          </a:xfrm>
          <a:prstGeom prst="rect">
            <a:avLst/>
          </a:prstGeom>
          <a:noFill/>
          <a:ln w="12700">
            <a:solidFill>
              <a:prstClr val="black"/>
            </a:solidFill>
          </a:ln>
        </p:spPr>
        <p:txBody>
          <a:bodyPr vert="horz" lIns="96616" tIns="48308" rIns="96616" bIns="48308" rtlCol="0" anchor="ctr"/>
          <a:lstStyle/>
          <a:p>
            <a:endParaRPr lang="ja-JP" altLang="en-US"/>
          </a:p>
        </p:txBody>
      </p:sp>
      <p:sp>
        <p:nvSpPr>
          <p:cNvPr id="5" name="ノート プレースホルダー 4"/>
          <p:cNvSpPr>
            <a:spLocks noGrp="1"/>
          </p:cNvSpPr>
          <p:nvPr>
            <p:ph type="body" sz="quarter" idx="3"/>
          </p:nvPr>
        </p:nvSpPr>
        <p:spPr>
          <a:xfrm>
            <a:off x="1002031" y="3271878"/>
            <a:ext cx="8016239" cy="3099673"/>
          </a:xfrm>
          <a:prstGeom prst="rect">
            <a:avLst/>
          </a:prstGeom>
        </p:spPr>
        <p:txBody>
          <a:bodyPr vert="horz" lIns="96616" tIns="48308" rIns="96616" bIns="4830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542560"/>
            <a:ext cx="4342131" cy="344408"/>
          </a:xfrm>
          <a:prstGeom prst="rect">
            <a:avLst/>
          </a:prstGeom>
        </p:spPr>
        <p:txBody>
          <a:bodyPr vert="horz" lIns="96616" tIns="48308" rIns="96616" bIns="48308"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5675851" y="6542560"/>
            <a:ext cx="4342131" cy="344408"/>
          </a:xfrm>
          <a:prstGeom prst="rect">
            <a:avLst/>
          </a:prstGeom>
        </p:spPr>
        <p:txBody>
          <a:bodyPr vert="horz" lIns="96616" tIns="48308" rIns="96616" bIns="48308" rtlCol="0" anchor="b"/>
          <a:lstStyle>
            <a:lvl1pPr algn="r">
              <a:defRPr sz="1300"/>
            </a:lvl1pPr>
          </a:lstStyle>
          <a:p>
            <a:fld id="{88095259-90BD-4752-A47B-F6DE00C7E8D0}" type="slidenum">
              <a:rPr kumimoji="1" lang="ja-JP" altLang="en-US" smtClean="0"/>
              <a:t>‹#›</a:t>
            </a:fld>
            <a:endParaRPr kumimoji="1" lang="ja-JP" altLang="en-US"/>
          </a:p>
        </p:txBody>
      </p:sp>
    </p:spTree>
    <p:extLst>
      <p:ext uri="{BB962C8B-B14F-4D97-AF65-F5344CB8AC3E}">
        <p14:creationId xmlns:p14="http://schemas.microsoft.com/office/powerpoint/2010/main" val="94067086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8095259-90BD-4752-A47B-F6DE00C7E8D0}" type="slidenum">
              <a:rPr kumimoji="1" lang="ja-JP" altLang="en-US" smtClean="0"/>
              <a:t>13</a:t>
            </a:fld>
            <a:endParaRPr kumimoji="1" lang="ja-JP" altLang="en-US"/>
          </a:p>
        </p:txBody>
      </p:sp>
    </p:spTree>
    <p:extLst>
      <p:ext uri="{BB962C8B-B14F-4D97-AF65-F5344CB8AC3E}">
        <p14:creationId xmlns:p14="http://schemas.microsoft.com/office/powerpoint/2010/main" val="174604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8095259-90BD-4752-A47B-F6DE00C7E8D0}" type="slidenum">
              <a:rPr kumimoji="1" lang="ja-JP" altLang="en-US" smtClean="0"/>
              <a:t>16</a:t>
            </a:fld>
            <a:endParaRPr kumimoji="1" lang="ja-JP" altLang="en-US"/>
          </a:p>
        </p:txBody>
      </p:sp>
    </p:spTree>
    <p:extLst>
      <p:ext uri="{BB962C8B-B14F-4D97-AF65-F5344CB8AC3E}">
        <p14:creationId xmlns:p14="http://schemas.microsoft.com/office/powerpoint/2010/main" val="1151263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0FE5B23-43C7-41D1-9819-60A10CF5CE9E}" type="datetimeFigureOut">
              <a:rPr kumimoji="1" lang="ja-JP" altLang="en-US" smtClean="0"/>
              <a:t>2013/7/9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B4EECDA-E89F-4C84-A96C-914CD151CD5D}" type="slidenum">
              <a:rPr kumimoji="1" lang="ja-JP" altLang="en-US" smtClean="0"/>
              <a:t>‹#›</a:t>
            </a:fld>
            <a:endParaRPr kumimoji="1" lang="ja-JP" altLang="en-US"/>
          </a:p>
        </p:txBody>
      </p:sp>
    </p:spTree>
    <p:extLst>
      <p:ext uri="{BB962C8B-B14F-4D97-AF65-F5344CB8AC3E}">
        <p14:creationId xmlns:p14="http://schemas.microsoft.com/office/powerpoint/2010/main" val="2449102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0FE5B23-43C7-41D1-9819-60A10CF5CE9E}" type="datetimeFigureOut">
              <a:rPr kumimoji="1" lang="ja-JP" altLang="en-US" smtClean="0"/>
              <a:t>2013/7/9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B4EECDA-E89F-4C84-A96C-914CD151CD5D}" type="slidenum">
              <a:rPr kumimoji="1" lang="ja-JP" altLang="en-US" smtClean="0"/>
              <a:t>‹#›</a:t>
            </a:fld>
            <a:endParaRPr kumimoji="1" lang="ja-JP" altLang="en-US"/>
          </a:p>
        </p:txBody>
      </p:sp>
    </p:spTree>
    <p:extLst>
      <p:ext uri="{BB962C8B-B14F-4D97-AF65-F5344CB8AC3E}">
        <p14:creationId xmlns:p14="http://schemas.microsoft.com/office/powerpoint/2010/main" val="2860843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0FE5B23-43C7-41D1-9819-60A10CF5CE9E}" type="datetimeFigureOut">
              <a:rPr kumimoji="1" lang="ja-JP" altLang="en-US" smtClean="0"/>
              <a:t>2013/7/9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B4EECDA-E89F-4C84-A96C-914CD151CD5D}" type="slidenum">
              <a:rPr kumimoji="1" lang="ja-JP" altLang="en-US" smtClean="0"/>
              <a:t>‹#›</a:t>
            </a:fld>
            <a:endParaRPr kumimoji="1" lang="ja-JP" altLang="en-US"/>
          </a:p>
        </p:txBody>
      </p:sp>
    </p:spTree>
    <p:extLst>
      <p:ext uri="{BB962C8B-B14F-4D97-AF65-F5344CB8AC3E}">
        <p14:creationId xmlns:p14="http://schemas.microsoft.com/office/powerpoint/2010/main" val="3143553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0FE5B23-43C7-41D1-9819-60A10CF5CE9E}" type="datetimeFigureOut">
              <a:rPr kumimoji="1" lang="ja-JP" altLang="en-US" smtClean="0"/>
              <a:t>2013/7/9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B4EECDA-E89F-4C84-A96C-914CD151CD5D}" type="slidenum">
              <a:rPr kumimoji="1" lang="ja-JP" altLang="en-US" smtClean="0"/>
              <a:t>‹#›</a:t>
            </a:fld>
            <a:endParaRPr kumimoji="1" lang="ja-JP" altLang="en-US"/>
          </a:p>
        </p:txBody>
      </p:sp>
    </p:spTree>
    <p:extLst>
      <p:ext uri="{BB962C8B-B14F-4D97-AF65-F5344CB8AC3E}">
        <p14:creationId xmlns:p14="http://schemas.microsoft.com/office/powerpoint/2010/main" val="342013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0FE5B23-43C7-41D1-9819-60A10CF5CE9E}" type="datetimeFigureOut">
              <a:rPr kumimoji="1" lang="ja-JP" altLang="en-US" smtClean="0"/>
              <a:t>2013/7/9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B4EECDA-E89F-4C84-A96C-914CD151CD5D}" type="slidenum">
              <a:rPr kumimoji="1" lang="ja-JP" altLang="en-US" smtClean="0"/>
              <a:t>‹#›</a:t>
            </a:fld>
            <a:endParaRPr kumimoji="1" lang="ja-JP" altLang="en-US"/>
          </a:p>
        </p:txBody>
      </p:sp>
    </p:spTree>
    <p:extLst>
      <p:ext uri="{BB962C8B-B14F-4D97-AF65-F5344CB8AC3E}">
        <p14:creationId xmlns:p14="http://schemas.microsoft.com/office/powerpoint/2010/main" val="207947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0FE5B23-43C7-41D1-9819-60A10CF5CE9E}" type="datetimeFigureOut">
              <a:rPr kumimoji="1" lang="ja-JP" altLang="en-US" smtClean="0"/>
              <a:t>2013/7/9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B4EECDA-E89F-4C84-A96C-914CD151CD5D}" type="slidenum">
              <a:rPr kumimoji="1" lang="ja-JP" altLang="en-US" smtClean="0"/>
              <a:t>‹#›</a:t>
            </a:fld>
            <a:endParaRPr kumimoji="1" lang="ja-JP" altLang="en-US"/>
          </a:p>
        </p:txBody>
      </p:sp>
    </p:spTree>
    <p:extLst>
      <p:ext uri="{BB962C8B-B14F-4D97-AF65-F5344CB8AC3E}">
        <p14:creationId xmlns:p14="http://schemas.microsoft.com/office/powerpoint/2010/main" val="1622432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0FE5B23-43C7-41D1-9819-60A10CF5CE9E}" type="datetimeFigureOut">
              <a:rPr kumimoji="1" lang="ja-JP" altLang="en-US" smtClean="0"/>
              <a:t>2013/7/9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B4EECDA-E89F-4C84-A96C-914CD151CD5D}" type="slidenum">
              <a:rPr kumimoji="1" lang="ja-JP" altLang="en-US" smtClean="0"/>
              <a:t>‹#›</a:t>
            </a:fld>
            <a:endParaRPr kumimoji="1" lang="ja-JP" altLang="en-US"/>
          </a:p>
        </p:txBody>
      </p:sp>
    </p:spTree>
    <p:extLst>
      <p:ext uri="{BB962C8B-B14F-4D97-AF65-F5344CB8AC3E}">
        <p14:creationId xmlns:p14="http://schemas.microsoft.com/office/powerpoint/2010/main" val="1198150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0FE5B23-43C7-41D1-9819-60A10CF5CE9E}" type="datetimeFigureOut">
              <a:rPr kumimoji="1" lang="ja-JP" altLang="en-US" smtClean="0"/>
              <a:t>2013/7/9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B4EECDA-E89F-4C84-A96C-914CD151CD5D}" type="slidenum">
              <a:rPr kumimoji="1" lang="ja-JP" altLang="en-US" smtClean="0"/>
              <a:t>‹#›</a:t>
            </a:fld>
            <a:endParaRPr kumimoji="1" lang="ja-JP" altLang="en-US"/>
          </a:p>
        </p:txBody>
      </p:sp>
    </p:spTree>
    <p:extLst>
      <p:ext uri="{BB962C8B-B14F-4D97-AF65-F5344CB8AC3E}">
        <p14:creationId xmlns:p14="http://schemas.microsoft.com/office/powerpoint/2010/main" val="4006826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0FE5B23-43C7-41D1-9819-60A10CF5CE9E}" type="datetimeFigureOut">
              <a:rPr kumimoji="1" lang="ja-JP" altLang="en-US" smtClean="0"/>
              <a:t>2013/7/9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B4EECDA-E89F-4C84-A96C-914CD151CD5D}" type="slidenum">
              <a:rPr kumimoji="1" lang="ja-JP" altLang="en-US" smtClean="0"/>
              <a:t>‹#›</a:t>
            </a:fld>
            <a:endParaRPr kumimoji="1" lang="ja-JP" altLang="en-US"/>
          </a:p>
        </p:txBody>
      </p:sp>
    </p:spTree>
    <p:extLst>
      <p:ext uri="{BB962C8B-B14F-4D97-AF65-F5344CB8AC3E}">
        <p14:creationId xmlns:p14="http://schemas.microsoft.com/office/powerpoint/2010/main" val="110118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0FE5B23-43C7-41D1-9819-60A10CF5CE9E}" type="datetimeFigureOut">
              <a:rPr kumimoji="1" lang="ja-JP" altLang="en-US" smtClean="0"/>
              <a:t>2013/7/9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B4EECDA-E89F-4C84-A96C-914CD151CD5D}" type="slidenum">
              <a:rPr kumimoji="1" lang="ja-JP" altLang="en-US" smtClean="0"/>
              <a:t>‹#›</a:t>
            </a:fld>
            <a:endParaRPr kumimoji="1" lang="ja-JP" altLang="en-US"/>
          </a:p>
        </p:txBody>
      </p:sp>
    </p:spTree>
    <p:extLst>
      <p:ext uri="{BB962C8B-B14F-4D97-AF65-F5344CB8AC3E}">
        <p14:creationId xmlns:p14="http://schemas.microsoft.com/office/powerpoint/2010/main" val="37843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0FE5B23-43C7-41D1-9819-60A10CF5CE9E}" type="datetimeFigureOut">
              <a:rPr kumimoji="1" lang="ja-JP" altLang="en-US" smtClean="0"/>
              <a:t>2013/7/9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B4EECDA-E89F-4C84-A96C-914CD151CD5D}" type="slidenum">
              <a:rPr kumimoji="1" lang="ja-JP" altLang="en-US" smtClean="0"/>
              <a:t>‹#›</a:t>
            </a:fld>
            <a:endParaRPr kumimoji="1" lang="ja-JP" altLang="en-US"/>
          </a:p>
        </p:txBody>
      </p:sp>
    </p:spTree>
    <p:extLst>
      <p:ext uri="{BB962C8B-B14F-4D97-AF65-F5344CB8AC3E}">
        <p14:creationId xmlns:p14="http://schemas.microsoft.com/office/powerpoint/2010/main" val="1117815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FE5B23-43C7-41D1-9819-60A10CF5CE9E}" type="datetimeFigureOut">
              <a:rPr kumimoji="1" lang="ja-JP" altLang="en-US" smtClean="0"/>
              <a:t>2013/7/9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4EECDA-E89F-4C84-A96C-914CD151CD5D}" type="slidenum">
              <a:rPr kumimoji="1" lang="ja-JP" altLang="en-US" smtClean="0"/>
              <a:t>‹#›</a:t>
            </a:fld>
            <a:endParaRPr kumimoji="1" lang="ja-JP" altLang="en-US"/>
          </a:p>
        </p:txBody>
      </p:sp>
    </p:spTree>
    <p:extLst>
      <p:ext uri="{BB962C8B-B14F-4D97-AF65-F5344CB8AC3E}">
        <p14:creationId xmlns:p14="http://schemas.microsoft.com/office/powerpoint/2010/main" val="210133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39.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wmf"/></Relationships>
</file>

<file path=ppt/slides/_rels/slide11.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image" Target="../media/image42.wmf"/><Relationship Id="rId7"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40.wmf"/><Relationship Id="rId5" Type="http://schemas.openxmlformats.org/officeDocument/2006/relationships/oleObject" Target="../embeddings/oleObject2.bin"/><Relationship Id="rId4" Type="http://schemas.openxmlformats.org/officeDocument/2006/relationships/image" Target="../media/image43.wmf"/></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notesSlide" Target="../notesSlides/notesSlide1.xml"/><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6.wmf"/><Relationship Id="rId5" Type="http://schemas.openxmlformats.org/officeDocument/2006/relationships/oleObject" Target="../embeddings/oleObject4.bin"/><Relationship Id="rId10" Type="http://schemas.openxmlformats.org/officeDocument/2006/relationships/image" Target="../media/image48.wmf"/><Relationship Id="rId4" Type="http://schemas.openxmlformats.org/officeDocument/2006/relationships/image" Target="../media/image49.png"/><Relationship Id="rId9"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6.wmf"/><Relationship Id="rId5" Type="http://schemas.openxmlformats.org/officeDocument/2006/relationships/image" Target="../media/image55.jpeg"/><Relationship Id="rId4" Type="http://schemas.openxmlformats.org/officeDocument/2006/relationships/image" Target="../media/image54.wmf"/></Relationships>
</file>

<file path=ppt/slides/_rels/slide1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emf"/><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wmf"/><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emf"/></Relationships>
</file>

<file path=ppt/slides/_rels/slide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3" name="テキスト ボックス 6"/>
          <p:cNvSpPr txBox="1">
            <a:spLocks noChangeArrowheads="1"/>
          </p:cNvSpPr>
          <p:nvPr/>
        </p:nvSpPr>
        <p:spPr bwMode="auto">
          <a:xfrm>
            <a:off x="2699220" y="2409302"/>
            <a:ext cx="4537075" cy="384721"/>
          </a:xfrm>
          <a:prstGeom prst="rect">
            <a:avLst/>
          </a:prstGeom>
          <a:noFill/>
          <a:ln w="9525">
            <a:noFill/>
            <a:miter lim="800000"/>
            <a:headEnd/>
            <a:tailEnd/>
          </a:ln>
        </p:spPr>
        <p:txBody>
          <a:bodyPr>
            <a:spAutoFit/>
          </a:bodyPr>
          <a:lstStyle/>
          <a:p>
            <a:r>
              <a:rPr lang="ja-JP" altLang="en-US" sz="1900" dirty="0" smtClean="0">
                <a:latin typeface="+mj-ea"/>
                <a:ea typeface="+mj-ea"/>
                <a:cs typeface="Arial Unicode MS" pitchFamily="50" charset="-128"/>
              </a:rPr>
              <a:t>東京大学大学院工学系研究科</a:t>
            </a:r>
            <a:endParaRPr lang="ja-JP" altLang="en-US" sz="1900" baseline="30000" dirty="0">
              <a:latin typeface="+mj-ea"/>
              <a:ea typeface="+mj-ea"/>
              <a:cs typeface="Arial Unicode MS" pitchFamily="50" charset="-128"/>
            </a:endParaRPr>
          </a:p>
        </p:txBody>
      </p:sp>
      <p:sp>
        <p:nvSpPr>
          <p:cNvPr id="2" name="テキスト ボックス 1"/>
          <p:cNvSpPr txBox="1"/>
          <p:nvPr/>
        </p:nvSpPr>
        <p:spPr>
          <a:xfrm>
            <a:off x="3707490" y="4137494"/>
            <a:ext cx="1748299" cy="384721"/>
          </a:xfrm>
          <a:prstGeom prst="rect">
            <a:avLst/>
          </a:prstGeom>
          <a:noFill/>
        </p:spPr>
        <p:txBody>
          <a:bodyPr wrap="square" rtlCol="0">
            <a:spAutoFit/>
          </a:bodyPr>
          <a:lstStyle/>
          <a:p>
            <a:r>
              <a:rPr kumimoji="1" lang="ja-JP" altLang="en-US" sz="1900" dirty="0" smtClean="0"/>
              <a:t>松井　裕章</a:t>
            </a:r>
            <a:endParaRPr kumimoji="1" lang="ja-JP" altLang="en-US" sz="1900" dirty="0"/>
          </a:p>
        </p:txBody>
      </p:sp>
      <p:sp>
        <p:nvSpPr>
          <p:cNvPr id="12" name="テキスト ボックス 6"/>
          <p:cNvSpPr txBox="1">
            <a:spLocks noChangeArrowheads="1"/>
          </p:cNvSpPr>
          <p:nvPr/>
        </p:nvSpPr>
        <p:spPr bwMode="auto">
          <a:xfrm>
            <a:off x="2070842" y="3040486"/>
            <a:ext cx="4537075" cy="786434"/>
          </a:xfrm>
          <a:prstGeom prst="rect">
            <a:avLst/>
          </a:prstGeom>
          <a:noFill/>
          <a:ln w="9525">
            <a:noFill/>
            <a:miter lim="800000"/>
            <a:headEnd/>
            <a:tailEnd/>
          </a:ln>
        </p:spPr>
        <p:txBody>
          <a:bodyPr>
            <a:spAutoFit/>
          </a:bodyPr>
          <a:lstStyle/>
          <a:p>
            <a:pPr algn="ctr">
              <a:lnSpc>
                <a:spcPts val="2900"/>
              </a:lnSpc>
            </a:pPr>
            <a:r>
              <a:rPr lang="ja-JP" altLang="en-US" sz="1900" dirty="0" smtClean="0">
                <a:latin typeface="+mj-ea"/>
                <a:ea typeface="+mj-ea"/>
                <a:cs typeface="Arial Unicode MS" pitchFamily="50" charset="-128"/>
              </a:rPr>
              <a:t>電気系工学専攻</a:t>
            </a:r>
            <a:endParaRPr lang="en-US" altLang="ja-JP" sz="1900" dirty="0" smtClean="0">
              <a:latin typeface="+mj-ea"/>
              <a:ea typeface="+mj-ea"/>
              <a:cs typeface="Arial Unicode MS" pitchFamily="50" charset="-128"/>
            </a:endParaRPr>
          </a:p>
          <a:p>
            <a:pPr algn="ctr">
              <a:lnSpc>
                <a:spcPts val="2900"/>
              </a:lnSpc>
            </a:pPr>
            <a:r>
              <a:rPr lang="ja-JP" altLang="en-US" sz="1900" dirty="0" smtClean="0">
                <a:latin typeface="+mj-ea"/>
                <a:ea typeface="+mj-ea"/>
                <a:cs typeface="Arial Unicode MS" pitchFamily="50" charset="-128"/>
              </a:rPr>
              <a:t>バイオエンジニアリング専攻</a:t>
            </a:r>
            <a:endParaRPr lang="ja-JP" altLang="en-US" sz="1900" dirty="0">
              <a:latin typeface="+mj-ea"/>
              <a:ea typeface="+mj-ea"/>
              <a:cs typeface="Arial Unicode MS" pitchFamily="50" charset="-128"/>
            </a:endParaRPr>
          </a:p>
        </p:txBody>
      </p:sp>
      <p:sp>
        <p:nvSpPr>
          <p:cNvPr id="3" name="正方形/長方形 2"/>
          <p:cNvSpPr/>
          <p:nvPr/>
        </p:nvSpPr>
        <p:spPr>
          <a:xfrm>
            <a:off x="-252537" y="1281855"/>
            <a:ext cx="9649072" cy="831446"/>
          </a:xfrm>
          <a:prstGeom prst="rect">
            <a:avLst/>
          </a:prstGeom>
        </p:spPr>
        <p:txBody>
          <a:bodyPr wrap="square">
            <a:spAutoFit/>
          </a:bodyPr>
          <a:lstStyle/>
          <a:p>
            <a:pPr algn="ctr">
              <a:lnSpc>
                <a:spcPts val="3000"/>
              </a:lnSpc>
            </a:pPr>
            <a:r>
              <a:rPr lang="ja-JP" altLang="ja-JP" sz="2100" dirty="0"/>
              <a:t>酸化物磁性量子井戸構造の</a:t>
            </a:r>
            <a:r>
              <a:rPr lang="ja-JP" altLang="ja-JP" sz="2100" dirty="0" smtClean="0"/>
              <a:t>形成</a:t>
            </a:r>
            <a:r>
              <a:rPr lang="ja-JP" altLang="en-US" sz="2100" dirty="0" smtClean="0"/>
              <a:t>と</a:t>
            </a:r>
            <a:endParaRPr lang="en-US" altLang="ja-JP" sz="2100" dirty="0" smtClean="0"/>
          </a:p>
          <a:p>
            <a:pPr algn="ctr">
              <a:lnSpc>
                <a:spcPts val="3000"/>
              </a:lnSpc>
            </a:pPr>
            <a:r>
              <a:rPr lang="ja-JP" altLang="ja-JP" sz="2100" dirty="0" smtClean="0"/>
              <a:t>表面プラズモン</a:t>
            </a:r>
            <a:r>
              <a:rPr lang="ja-JP" altLang="en-US" sz="2100" dirty="0" smtClean="0"/>
              <a:t>の</a:t>
            </a:r>
            <a:r>
              <a:rPr lang="ja-JP" altLang="ja-JP" sz="2100" dirty="0" smtClean="0"/>
              <a:t>磁気</a:t>
            </a:r>
            <a:r>
              <a:rPr lang="ja-JP" altLang="ja-JP" sz="2100" dirty="0"/>
              <a:t>光学の結合に</a:t>
            </a:r>
            <a:r>
              <a:rPr lang="ja-JP" altLang="ja-JP" sz="2100" dirty="0" smtClean="0"/>
              <a:t>向けて</a:t>
            </a:r>
            <a:endParaRPr lang="ja-JP" altLang="ja-JP" sz="21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71103"/>
            <a:ext cx="4600575"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683568" y="4909810"/>
            <a:ext cx="8208912" cy="709810"/>
          </a:xfrm>
          <a:prstGeom prst="rect">
            <a:avLst/>
          </a:prstGeom>
          <a:noFill/>
        </p:spPr>
        <p:txBody>
          <a:bodyPr wrap="square" rtlCol="0">
            <a:spAutoFit/>
          </a:bodyPr>
          <a:lstStyle/>
          <a:p>
            <a:pPr>
              <a:lnSpc>
                <a:spcPts val="2500"/>
              </a:lnSpc>
            </a:pPr>
            <a:r>
              <a:rPr kumimoji="1" lang="en-US" altLang="ja-JP" dirty="0" smtClean="0"/>
              <a:t>A03</a:t>
            </a:r>
            <a:r>
              <a:rPr kumimoji="1" lang="ja-JP" altLang="en-US" dirty="0" smtClean="0"/>
              <a:t>班：</a:t>
            </a:r>
            <a:r>
              <a:rPr lang="ja-JP" altLang="en-US" dirty="0" smtClean="0"/>
              <a:t>実験系</a:t>
            </a:r>
            <a:endParaRPr lang="en-US" altLang="ja-JP" dirty="0" smtClean="0"/>
          </a:p>
          <a:p>
            <a:pPr>
              <a:lnSpc>
                <a:spcPts val="2500"/>
              </a:lnSpc>
            </a:pPr>
            <a:r>
              <a:rPr kumimoji="1" lang="ja-JP" altLang="en-US" dirty="0"/>
              <a:t>　</a:t>
            </a:r>
            <a:r>
              <a:rPr kumimoji="1" lang="ja-JP" altLang="en-US" dirty="0" smtClean="0"/>
              <a:t>　「金属・磁性量子井戸ヘテロ構造における表面プラズモンと磁気光学の融合」</a:t>
            </a:r>
            <a:endParaRPr kumimoji="1" lang="en-US" altLang="ja-JP" dirty="0" smtClean="0"/>
          </a:p>
        </p:txBody>
      </p:sp>
    </p:spTree>
    <p:extLst>
      <p:ext uri="{BB962C8B-B14F-4D97-AF65-F5344CB8AC3E}">
        <p14:creationId xmlns:p14="http://schemas.microsoft.com/office/powerpoint/2010/main" val="15252946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79512" y="188640"/>
            <a:ext cx="6768752" cy="400110"/>
          </a:xfrm>
          <a:prstGeom prst="rect">
            <a:avLst/>
          </a:prstGeom>
          <a:noFill/>
        </p:spPr>
        <p:txBody>
          <a:bodyPr wrap="square" rtlCol="0">
            <a:spAutoFit/>
          </a:bodyPr>
          <a:lstStyle/>
          <a:p>
            <a:r>
              <a:rPr kumimoji="1" lang="ja-JP" altLang="en-US" sz="2000" dirty="0" smtClean="0"/>
              <a:t>磁気光学応答 </a:t>
            </a:r>
            <a:r>
              <a:rPr kumimoji="1" lang="en-US" altLang="ja-JP" sz="2000" dirty="0" smtClean="0"/>
              <a:t>(Magneto-optics: MO)</a:t>
            </a:r>
            <a:endParaRPr kumimoji="1" lang="ja-JP" altLang="en-US" sz="2000" dirty="0"/>
          </a:p>
        </p:txBody>
      </p:sp>
      <p:grpSp>
        <p:nvGrpSpPr>
          <p:cNvPr id="7" name="グループ化 93"/>
          <p:cNvGrpSpPr>
            <a:grpSpLocks/>
          </p:cNvGrpSpPr>
          <p:nvPr/>
        </p:nvGrpSpPr>
        <p:grpSpPr bwMode="auto">
          <a:xfrm>
            <a:off x="1129407" y="843921"/>
            <a:ext cx="4104014" cy="2554288"/>
            <a:chOff x="627097" y="607536"/>
            <a:chExt cx="4989908" cy="2553109"/>
          </a:xfrm>
        </p:grpSpPr>
        <p:cxnSp>
          <p:nvCxnSpPr>
            <p:cNvPr id="8" name="直線コネクタ 7"/>
            <p:cNvCxnSpPr/>
            <p:nvPr/>
          </p:nvCxnSpPr>
          <p:spPr bwMode="auto">
            <a:xfrm>
              <a:off x="1331613" y="1294607"/>
              <a:ext cx="4323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bwMode="auto">
            <a:xfrm>
              <a:off x="1331613" y="2489442"/>
              <a:ext cx="4323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bwMode="auto">
            <a:xfrm flipV="1">
              <a:off x="1692556" y="1223202"/>
              <a:ext cx="648540" cy="7299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bwMode="auto">
            <a:xfrm>
              <a:off x="1763973" y="1296193"/>
              <a:ext cx="577123" cy="7140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bwMode="auto">
            <a:xfrm>
              <a:off x="2341096" y="1223202"/>
              <a:ext cx="11503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bwMode="auto">
            <a:xfrm>
              <a:off x="2341096" y="1367598"/>
              <a:ext cx="11503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59"/>
            <p:cNvSpPr txBox="1">
              <a:spLocks noChangeArrowheads="1"/>
            </p:cNvSpPr>
            <p:nvPr/>
          </p:nvSpPr>
          <p:spPr bwMode="auto">
            <a:xfrm>
              <a:off x="627097" y="1144867"/>
              <a:ext cx="787905" cy="292323"/>
            </a:xfrm>
            <a:prstGeom prst="rect">
              <a:avLst/>
            </a:prstGeom>
            <a:noFill/>
            <a:ln w="9525">
              <a:noFill/>
              <a:miter lim="800000"/>
              <a:headEnd/>
              <a:tailEnd/>
            </a:ln>
          </p:spPr>
          <p:txBody>
            <a:bodyPr>
              <a:spAutoFit/>
            </a:bodyPr>
            <a:lstStyle/>
            <a:p>
              <a:r>
                <a:rPr lang="en-US" altLang="ja-JP" sz="1300"/>
                <a:t>C.B. </a:t>
              </a:r>
            </a:p>
          </p:txBody>
        </p:sp>
        <p:sp>
          <p:nvSpPr>
            <p:cNvPr id="15" name="テキスト ボックス 60"/>
            <p:cNvSpPr txBox="1">
              <a:spLocks noChangeArrowheads="1"/>
            </p:cNvSpPr>
            <p:nvPr/>
          </p:nvSpPr>
          <p:spPr bwMode="auto">
            <a:xfrm>
              <a:off x="714642" y="2364377"/>
              <a:ext cx="700360" cy="292323"/>
            </a:xfrm>
            <a:prstGeom prst="rect">
              <a:avLst/>
            </a:prstGeom>
            <a:noFill/>
            <a:ln w="9525">
              <a:noFill/>
              <a:miter lim="800000"/>
              <a:headEnd/>
              <a:tailEnd/>
            </a:ln>
          </p:spPr>
          <p:txBody>
            <a:bodyPr>
              <a:spAutoFit/>
            </a:bodyPr>
            <a:lstStyle/>
            <a:p>
              <a:r>
                <a:rPr lang="en-US" altLang="ja-JP" sz="1300"/>
                <a:t>V.B.</a:t>
              </a:r>
            </a:p>
          </p:txBody>
        </p:sp>
        <p:cxnSp>
          <p:nvCxnSpPr>
            <p:cNvPr id="16" name="直線コネクタ 15"/>
            <p:cNvCxnSpPr/>
            <p:nvPr/>
          </p:nvCxnSpPr>
          <p:spPr bwMode="auto">
            <a:xfrm flipV="1">
              <a:off x="1763973" y="2345047"/>
              <a:ext cx="577123" cy="14439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bwMode="auto">
            <a:xfrm>
              <a:off x="1835389" y="2489442"/>
              <a:ext cx="505707" cy="29196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bwMode="auto">
            <a:xfrm>
              <a:off x="2341096" y="2132420"/>
              <a:ext cx="11503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bwMode="auto">
            <a:xfrm>
              <a:off x="2341096" y="2781407"/>
              <a:ext cx="11503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bwMode="auto">
            <a:xfrm>
              <a:off x="1835389" y="2468814"/>
              <a:ext cx="505707" cy="7140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bwMode="auto">
            <a:xfrm>
              <a:off x="2341096" y="2540219"/>
              <a:ext cx="11503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bwMode="auto">
            <a:xfrm flipV="1">
              <a:off x="1839249" y="2132420"/>
              <a:ext cx="501846" cy="36178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bwMode="auto">
            <a:xfrm>
              <a:off x="2341096" y="2348220"/>
              <a:ext cx="11503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テキスト ボックス 62"/>
            <p:cNvSpPr txBox="1">
              <a:spLocks noChangeArrowheads="1"/>
            </p:cNvSpPr>
            <p:nvPr/>
          </p:nvSpPr>
          <p:spPr bwMode="auto">
            <a:xfrm>
              <a:off x="1156495" y="2551322"/>
              <a:ext cx="1046413" cy="307709"/>
            </a:xfrm>
            <a:prstGeom prst="rect">
              <a:avLst/>
            </a:prstGeom>
            <a:noFill/>
            <a:ln w="9525">
              <a:noFill/>
              <a:miter lim="800000"/>
              <a:headEnd/>
              <a:tailEnd/>
            </a:ln>
          </p:spPr>
          <p:txBody>
            <a:bodyPr>
              <a:spAutoFit/>
            </a:bodyPr>
            <a:lstStyle/>
            <a:p>
              <a:r>
                <a:rPr lang="en-US" altLang="ja-JP" sz="1400" i="1"/>
                <a:t>B</a:t>
              </a:r>
              <a:r>
                <a:rPr lang="en-US" altLang="ja-JP" sz="1400"/>
                <a:t> = 0</a:t>
              </a:r>
              <a:endParaRPr lang="ja-JP" altLang="en-US" sz="1400"/>
            </a:p>
          </p:txBody>
        </p:sp>
        <p:sp>
          <p:nvSpPr>
            <p:cNvPr id="25" name="テキスト ボックス 63"/>
            <p:cNvSpPr txBox="1">
              <a:spLocks noChangeArrowheads="1"/>
            </p:cNvSpPr>
            <p:nvPr/>
          </p:nvSpPr>
          <p:spPr bwMode="auto">
            <a:xfrm>
              <a:off x="2555776" y="2852936"/>
              <a:ext cx="1135398" cy="307709"/>
            </a:xfrm>
            <a:prstGeom prst="rect">
              <a:avLst/>
            </a:prstGeom>
            <a:noFill/>
            <a:ln w="9525">
              <a:noFill/>
              <a:miter lim="800000"/>
              <a:headEnd/>
              <a:tailEnd/>
            </a:ln>
          </p:spPr>
          <p:txBody>
            <a:bodyPr>
              <a:spAutoFit/>
            </a:bodyPr>
            <a:lstStyle/>
            <a:p>
              <a:r>
                <a:rPr lang="en-US" altLang="ja-JP" sz="1400" i="1"/>
                <a:t>B</a:t>
              </a:r>
              <a:r>
                <a:rPr lang="en-US" altLang="ja-JP" sz="1400"/>
                <a:t> </a:t>
              </a:r>
              <a:r>
                <a:rPr lang="en-US" altLang="ja-JP" sz="1400">
                  <a:latin typeface="Century" pitchFamily="18" charset="0"/>
                </a:rPr>
                <a:t>≠</a:t>
              </a:r>
              <a:r>
                <a:rPr lang="en-US" altLang="ja-JP" sz="1400"/>
                <a:t> 0</a:t>
              </a:r>
              <a:endParaRPr lang="ja-JP" altLang="en-US" sz="1400"/>
            </a:p>
          </p:txBody>
        </p:sp>
        <p:sp>
          <p:nvSpPr>
            <p:cNvPr id="26" name="テキスト ボックス 64"/>
            <p:cNvSpPr txBox="1">
              <a:spLocks noChangeArrowheads="1"/>
            </p:cNvSpPr>
            <p:nvPr/>
          </p:nvSpPr>
          <p:spPr bwMode="auto">
            <a:xfrm>
              <a:off x="3691014" y="1464027"/>
              <a:ext cx="1925991" cy="492443"/>
            </a:xfrm>
            <a:prstGeom prst="rect">
              <a:avLst/>
            </a:prstGeom>
            <a:noFill/>
            <a:ln w="9525">
              <a:noFill/>
              <a:miter lim="800000"/>
              <a:headEnd/>
              <a:tailEnd/>
            </a:ln>
          </p:spPr>
          <p:txBody>
            <a:bodyPr>
              <a:spAutoFit/>
            </a:bodyPr>
            <a:lstStyle/>
            <a:p>
              <a:r>
                <a:rPr lang="en-US" altLang="ja-JP" sz="1300" i="1" dirty="0"/>
                <a:t>Zeeman </a:t>
              </a:r>
            </a:p>
            <a:p>
              <a:r>
                <a:rPr lang="en-US" altLang="ja-JP" sz="1300" i="1" dirty="0"/>
                <a:t>    </a:t>
              </a:r>
              <a:r>
                <a:rPr lang="en-US" altLang="ja-JP" sz="1300" i="1" dirty="0" smtClean="0"/>
                <a:t>splitting: </a:t>
              </a:r>
              <a:r>
                <a:rPr lang="en-US" altLang="ja-JP" sz="1300" i="1" dirty="0" smtClean="0">
                  <a:latin typeface="Symbol" pitchFamily="18" charset="2"/>
                </a:rPr>
                <a:t>D</a:t>
              </a:r>
              <a:r>
                <a:rPr lang="en-US" altLang="ja-JP" sz="1300" i="1" dirty="0" smtClean="0"/>
                <a:t>E</a:t>
              </a:r>
              <a:endParaRPr lang="ja-JP" altLang="en-US" sz="1300" i="1" dirty="0"/>
            </a:p>
          </p:txBody>
        </p:sp>
        <p:cxnSp>
          <p:nvCxnSpPr>
            <p:cNvPr id="27" name="直線矢印コネクタ 26"/>
            <p:cNvCxnSpPr/>
            <p:nvPr/>
          </p:nvCxnSpPr>
          <p:spPr bwMode="auto">
            <a:xfrm rot="16200000" flipV="1">
              <a:off x="2123732" y="1751596"/>
              <a:ext cx="720392" cy="0"/>
            </a:xfrm>
            <a:prstGeom prst="straightConnector1">
              <a:avLst/>
            </a:prstGeom>
            <a:ln w="12700">
              <a:solidFill>
                <a:srgbClr val="C0000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bwMode="auto">
            <a:xfrm rot="5400000" flipH="1" flipV="1">
              <a:off x="2212984" y="1786505"/>
              <a:ext cx="1117084" cy="0"/>
            </a:xfrm>
            <a:prstGeom prst="straightConnector1">
              <a:avLst/>
            </a:prstGeom>
            <a:ln w="12700">
              <a:solidFill>
                <a:srgbClr val="00660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テキスト ボックス 67"/>
            <p:cNvSpPr txBox="1">
              <a:spLocks noChangeArrowheads="1"/>
            </p:cNvSpPr>
            <p:nvPr/>
          </p:nvSpPr>
          <p:spPr bwMode="auto">
            <a:xfrm>
              <a:off x="2027818" y="1519947"/>
              <a:ext cx="540529" cy="323165"/>
            </a:xfrm>
            <a:prstGeom prst="rect">
              <a:avLst/>
            </a:prstGeom>
            <a:noFill/>
            <a:ln w="9525">
              <a:noFill/>
              <a:miter lim="800000"/>
              <a:headEnd/>
              <a:tailEnd/>
            </a:ln>
          </p:spPr>
          <p:txBody>
            <a:bodyPr>
              <a:spAutoFit/>
            </a:bodyPr>
            <a:lstStyle/>
            <a:p>
              <a:r>
                <a:rPr lang="en-US" altLang="ja-JP" sz="1500" b="1" i="1">
                  <a:solidFill>
                    <a:srgbClr val="C00000"/>
                  </a:solidFill>
                  <a:latin typeface="Symbol" pitchFamily="18" charset="2"/>
                </a:rPr>
                <a:t>s </a:t>
              </a:r>
              <a:r>
                <a:rPr lang="en-US" altLang="ja-JP" sz="1500" b="1" baseline="30000">
                  <a:solidFill>
                    <a:srgbClr val="C00000"/>
                  </a:solidFill>
                </a:rPr>
                <a:t>+</a:t>
              </a:r>
              <a:endParaRPr lang="ja-JP" altLang="en-US" sz="1500" b="1" baseline="30000">
                <a:solidFill>
                  <a:srgbClr val="C00000"/>
                </a:solidFill>
              </a:endParaRPr>
            </a:p>
          </p:txBody>
        </p:sp>
        <p:sp>
          <p:nvSpPr>
            <p:cNvPr id="30" name="テキスト ボックス 68"/>
            <p:cNvSpPr txBox="1">
              <a:spLocks noChangeArrowheads="1"/>
            </p:cNvSpPr>
            <p:nvPr/>
          </p:nvSpPr>
          <p:spPr bwMode="auto">
            <a:xfrm>
              <a:off x="2699792" y="1484784"/>
              <a:ext cx="540530" cy="323165"/>
            </a:xfrm>
            <a:prstGeom prst="rect">
              <a:avLst/>
            </a:prstGeom>
            <a:noFill/>
            <a:ln w="9525">
              <a:noFill/>
              <a:miter lim="800000"/>
              <a:headEnd/>
              <a:tailEnd/>
            </a:ln>
          </p:spPr>
          <p:txBody>
            <a:bodyPr>
              <a:spAutoFit/>
            </a:bodyPr>
            <a:lstStyle/>
            <a:p>
              <a:r>
                <a:rPr lang="en-US" altLang="ja-JP" sz="1500" b="1" i="1">
                  <a:solidFill>
                    <a:srgbClr val="006600"/>
                  </a:solidFill>
                  <a:latin typeface="Symbol" pitchFamily="18" charset="2"/>
                </a:rPr>
                <a:t>s </a:t>
              </a:r>
              <a:r>
                <a:rPr lang="en-US" altLang="ja-JP" sz="1500" b="1" baseline="30000">
                  <a:solidFill>
                    <a:srgbClr val="006600"/>
                  </a:solidFill>
                </a:rPr>
                <a:t>-</a:t>
              </a:r>
              <a:endParaRPr lang="ja-JP" altLang="en-US" sz="1500" b="1" baseline="30000">
                <a:solidFill>
                  <a:srgbClr val="006600"/>
                </a:solidFill>
              </a:endParaRPr>
            </a:p>
          </p:txBody>
        </p:sp>
        <p:sp>
          <p:nvSpPr>
            <p:cNvPr id="31" name="テキスト ボックス 51"/>
            <p:cNvSpPr txBox="1">
              <a:spLocks noChangeArrowheads="1"/>
            </p:cNvSpPr>
            <p:nvPr/>
          </p:nvSpPr>
          <p:spPr bwMode="auto">
            <a:xfrm>
              <a:off x="802187" y="607536"/>
              <a:ext cx="4567632" cy="323165"/>
            </a:xfrm>
            <a:prstGeom prst="rect">
              <a:avLst/>
            </a:prstGeom>
            <a:noFill/>
            <a:ln w="9525">
              <a:noFill/>
              <a:miter lim="800000"/>
              <a:headEnd/>
              <a:tailEnd/>
            </a:ln>
          </p:spPr>
          <p:txBody>
            <a:bodyPr>
              <a:spAutoFit/>
            </a:bodyPr>
            <a:lstStyle/>
            <a:p>
              <a:r>
                <a:rPr lang="ja-JP" altLang="en-US" sz="1500" u="sng" dirty="0" smtClean="0">
                  <a:solidFill>
                    <a:srgbClr val="002060"/>
                  </a:solidFill>
                </a:rPr>
                <a:t>磁気円二色性 </a:t>
              </a:r>
              <a:r>
                <a:rPr lang="en-US" altLang="ja-JP" sz="1500" u="sng" dirty="0" smtClean="0">
                  <a:solidFill>
                    <a:srgbClr val="002060"/>
                  </a:solidFill>
                </a:rPr>
                <a:t>(MCD</a:t>
              </a:r>
              <a:r>
                <a:rPr lang="en-US" altLang="ja-JP" sz="1500" u="sng" dirty="0">
                  <a:solidFill>
                    <a:srgbClr val="002060"/>
                  </a:solidFill>
                </a:rPr>
                <a:t>) </a:t>
              </a:r>
              <a:endParaRPr lang="ja-JP" altLang="en-US" sz="1500" u="sng" dirty="0">
                <a:solidFill>
                  <a:srgbClr val="002060"/>
                </a:solidFill>
              </a:endParaRPr>
            </a:p>
          </p:txBody>
        </p:sp>
        <p:cxnSp>
          <p:nvCxnSpPr>
            <p:cNvPr id="32" name="直線矢印コネクタ 31"/>
            <p:cNvCxnSpPr/>
            <p:nvPr/>
          </p:nvCxnSpPr>
          <p:spPr bwMode="auto">
            <a:xfrm rot="16200000" flipV="1">
              <a:off x="2575513" y="1970570"/>
              <a:ext cx="1113911" cy="0"/>
            </a:xfrm>
            <a:prstGeom prst="straightConnector1">
              <a:avLst/>
            </a:prstGeom>
            <a:ln w="12700">
              <a:solidFill>
                <a:srgbClr val="C0000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bwMode="auto">
            <a:xfrm rot="5400000" flipH="1" flipV="1">
              <a:off x="2556851" y="1989611"/>
              <a:ext cx="1583594" cy="0"/>
            </a:xfrm>
            <a:prstGeom prst="straightConnector1">
              <a:avLst/>
            </a:prstGeom>
            <a:ln w="12700">
              <a:solidFill>
                <a:srgbClr val="00660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テキスト ボックス 67"/>
            <p:cNvSpPr txBox="1">
              <a:spLocks noChangeArrowheads="1"/>
            </p:cNvSpPr>
            <p:nvPr/>
          </p:nvSpPr>
          <p:spPr bwMode="auto">
            <a:xfrm>
              <a:off x="3491880" y="1052736"/>
              <a:ext cx="576064" cy="276938"/>
            </a:xfrm>
            <a:prstGeom prst="rect">
              <a:avLst/>
            </a:prstGeom>
            <a:noFill/>
            <a:ln w="9525">
              <a:noFill/>
              <a:miter lim="800000"/>
              <a:headEnd/>
              <a:tailEnd/>
            </a:ln>
          </p:spPr>
          <p:txBody>
            <a:bodyPr>
              <a:spAutoFit/>
            </a:bodyPr>
            <a:lstStyle/>
            <a:p>
              <a:r>
                <a:rPr lang="en-US" altLang="ja-JP" sz="1200"/>
                <a:t>1/2</a:t>
              </a:r>
              <a:endParaRPr lang="ja-JP" altLang="en-US" sz="1200"/>
            </a:p>
          </p:txBody>
        </p:sp>
        <p:sp>
          <p:nvSpPr>
            <p:cNvPr id="35" name="テキスト ボックス 68"/>
            <p:cNvSpPr txBox="1">
              <a:spLocks noChangeArrowheads="1"/>
            </p:cNvSpPr>
            <p:nvPr/>
          </p:nvSpPr>
          <p:spPr bwMode="auto">
            <a:xfrm>
              <a:off x="3419871" y="1264404"/>
              <a:ext cx="576064" cy="276938"/>
            </a:xfrm>
            <a:prstGeom prst="rect">
              <a:avLst/>
            </a:prstGeom>
            <a:noFill/>
            <a:ln w="9525">
              <a:noFill/>
              <a:miter lim="800000"/>
              <a:headEnd/>
              <a:tailEnd/>
            </a:ln>
          </p:spPr>
          <p:txBody>
            <a:bodyPr>
              <a:spAutoFit/>
            </a:bodyPr>
            <a:lstStyle/>
            <a:p>
              <a:r>
                <a:rPr lang="en-US" altLang="ja-JP" sz="1200"/>
                <a:t>-1/2</a:t>
              </a:r>
              <a:endParaRPr lang="ja-JP" altLang="en-US" sz="1200"/>
            </a:p>
          </p:txBody>
        </p:sp>
        <p:sp>
          <p:nvSpPr>
            <p:cNvPr id="36" name="テキスト ボックス 69"/>
            <p:cNvSpPr txBox="1">
              <a:spLocks noChangeArrowheads="1"/>
            </p:cNvSpPr>
            <p:nvPr/>
          </p:nvSpPr>
          <p:spPr bwMode="auto">
            <a:xfrm>
              <a:off x="3491880" y="2204864"/>
              <a:ext cx="576064" cy="276938"/>
            </a:xfrm>
            <a:prstGeom prst="rect">
              <a:avLst/>
            </a:prstGeom>
            <a:noFill/>
            <a:ln w="9525">
              <a:noFill/>
              <a:miter lim="800000"/>
              <a:headEnd/>
              <a:tailEnd/>
            </a:ln>
          </p:spPr>
          <p:txBody>
            <a:bodyPr>
              <a:spAutoFit/>
            </a:bodyPr>
            <a:lstStyle/>
            <a:p>
              <a:r>
                <a:rPr lang="en-US" altLang="ja-JP" sz="1200"/>
                <a:t>-1/2</a:t>
              </a:r>
              <a:endParaRPr lang="ja-JP" altLang="en-US" sz="1200"/>
            </a:p>
          </p:txBody>
        </p:sp>
        <p:sp>
          <p:nvSpPr>
            <p:cNvPr id="37" name="テキスト ボックス 70"/>
            <p:cNvSpPr txBox="1">
              <a:spLocks noChangeArrowheads="1"/>
            </p:cNvSpPr>
            <p:nvPr/>
          </p:nvSpPr>
          <p:spPr bwMode="auto">
            <a:xfrm>
              <a:off x="3527999" y="2416532"/>
              <a:ext cx="576064" cy="276938"/>
            </a:xfrm>
            <a:prstGeom prst="rect">
              <a:avLst/>
            </a:prstGeom>
            <a:noFill/>
            <a:ln w="9525">
              <a:noFill/>
              <a:miter lim="800000"/>
              <a:headEnd/>
              <a:tailEnd/>
            </a:ln>
          </p:spPr>
          <p:txBody>
            <a:bodyPr>
              <a:spAutoFit/>
            </a:bodyPr>
            <a:lstStyle/>
            <a:p>
              <a:r>
                <a:rPr lang="en-US" altLang="ja-JP" sz="1200"/>
                <a:t>1/2</a:t>
              </a:r>
              <a:endParaRPr lang="ja-JP" altLang="en-US" sz="1200"/>
            </a:p>
          </p:txBody>
        </p:sp>
        <p:sp>
          <p:nvSpPr>
            <p:cNvPr id="38" name="テキスト ボックス 71"/>
            <p:cNvSpPr txBox="1">
              <a:spLocks noChangeArrowheads="1"/>
            </p:cNvSpPr>
            <p:nvPr/>
          </p:nvSpPr>
          <p:spPr bwMode="auto">
            <a:xfrm>
              <a:off x="3527999" y="2632556"/>
              <a:ext cx="576064" cy="276938"/>
            </a:xfrm>
            <a:prstGeom prst="rect">
              <a:avLst/>
            </a:prstGeom>
            <a:noFill/>
            <a:ln w="9525">
              <a:noFill/>
              <a:miter lim="800000"/>
              <a:headEnd/>
              <a:tailEnd/>
            </a:ln>
          </p:spPr>
          <p:txBody>
            <a:bodyPr>
              <a:spAutoFit/>
            </a:bodyPr>
            <a:lstStyle/>
            <a:p>
              <a:r>
                <a:rPr lang="en-US" altLang="ja-JP" sz="1200"/>
                <a:t>3/2</a:t>
              </a:r>
              <a:endParaRPr lang="ja-JP" altLang="en-US" sz="1200"/>
            </a:p>
          </p:txBody>
        </p:sp>
        <p:sp>
          <p:nvSpPr>
            <p:cNvPr id="39" name="テキスト ボックス 72"/>
            <p:cNvSpPr txBox="1">
              <a:spLocks noChangeArrowheads="1"/>
            </p:cNvSpPr>
            <p:nvPr/>
          </p:nvSpPr>
          <p:spPr bwMode="auto">
            <a:xfrm>
              <a:off x="3491880" y="1988840"/>
              <a:ext cx="576064" cy="276938"/>
            </a:xfrm>
            <a:prstGeom prst="rect">
              <a:avLst/>
            </a:prstGeom>
            <a:noFill/>
            <a:ln w="9525">
              <a:noFill/>
              <a:miter lim="800000"/>
              <a:headEnd/>
              <a:tailEnd/>
            </a:ln>
          </p:spPr>
          <p:txBody>
            <a:bodyPr>
              <a:spAutoFit/>
            </a:bodyPr>
            <a:lstStyle/>
            <a:p>
              <a:r>
                <a:rPr lang="en-US" altLang="ja-JP" sz="1200"/>
                <a:t>-3/2</a:t>
              </a:r>
              <a:endParaRPr lang="ja-JP" altLang="en-US" sz="1200"/>
            </a:p>
          </p:txBody>
        </p:sp>
        <p:cxnSp>
          <p:nvCxnSpPr>
            <p:cNvPr id="40" name="直線矢印コネクタ 39"/>
            <p:cNvCxnSpPr/>
            <p:nvPr/>
          </p:nvCxnSpPr>
          <p:spPr>
            <a:xfrm rot="5400000">
              <a:off x="3860520" y="1305542"/>
              <a:ext cx="360196" cy="1931"/>
            </a:xfrm>
            <a:prstGeom prst="straightConnector1">
              <a:avLst/>
            </a:prstGeom>
            <a:ln w="1270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rot="5400000">
              <a:off x="3644719" y="2455949"/>
              <a:ext cx="791797" cy="1931"/>
            </a:xfrm>
            <a:prstGeom prst="straightConnector1">
              <a:avLst/>
            </a:prstGeom>
            <a:ln w="1270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42" name="グループ化 110"/>
          <p:cNvGrpSpPr>
            <a:grpSpLocks/>
          </p:cNvGrpSpPr>
          <p:nvPr/>
        </p:nvGrpSpPr>
        <p:grpSpPr bwMode="auto">
          <a:xfrm>
            <a:off x="251520" y="1024896"/>
            <a:ext cx="1022350" cy="2159000"/>
            <a:chOff x="251520" y="873587"/>
            <a:chExt cx="1021622" cy="2159157"/>
          </a:xfrm>
        </p:grpSpPr>
        <p:cxnSp>
          <p:nvCxnSpPr>
            <p:cNvPr id="43" name="直線コネクタ 42"/>
            <p:cNvCxnSpPr/>
            <p:nvPr/>
          </p:nvCxnSpPr>
          <p:spPr>
            <a:xfrm>
              <a:off x="322906" y="2597737"/>
              <a:ext cx="8645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rot="5400000" flipH="1" flipV="1">
              <a:off x="-198965" y="2077794"/>
              <a:ext cx="1908314" cy="1587"/>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45" name="フリーフォーム 44"/>
            <p:cNvSpPr/>
            <p:nvPr/>
          </p:nvSpPr>
          <p:spPr>
            <a:xfrm>
              <a:off x="251520" y="2604088"/>
              <a:ext cx="1021622" cy="381028"/>
            </a:xfrm>
            <a:custGeom>
              <a:avLst/>
              <a:gdLst>
                <a:gd name="connsiteX0" fmla="*/ 0 w 836023"/>
                <a:gd name="connsiteY0" fmla="*/ 367937 h 381000"/>
                <a:gd name="connsiteX1" fmla="*/ 391886 w 836023"/>
                <a:gd name="connsiteY1" fmla="*/ 2177 h 381000"/>
                <a:gd name="connsiteX2" fmla="*/ 836023 w 836023"/>
                <a:gd name="connsiteY2" fmla="*/ 381000 h 381000"/>
              </a:gdLst>
              <a:ahLst/>
              <a:cxnLst>
                <a:cxn ang="0">
                  <a:pos x="connsiteX0" y="connsiteY0"/>
                </a:cxn>
                <a:cxn ang="0">
                  <a:pos x="connsiteX1" y="connsiteY1"/>
                </a:cxn>
                <a:cxn ang="0">
                  <a:pos x="connsiteX2" y="connsiteY2"/>
                </a:cxn>
              </a:cxnLst>
              <a:rect l="l" t="t" r="r" b="b"/>
              <a:pathLst>
                <a:path w="836023" h="381000">
                  <a:moveTo>
                    <a:pt x="0" y="367937"/>
                  </a:moveTo>
                  <a:cubicBezTo>
                    <a:pt x="126274" y="183968"/>
                    <a:pt x="252549" y="0"/>
                    <a:pt x="391886" y="2177"/>
                  </a:cubicBezTo>
                  <a:cubicBezTo>
                    <a:pt x="531223" y="4354"/>
                    <a:pt x="683623" y="192677"/>
                    <a:pt x="836023" y="38100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46" name="フリーフォーム 45"/>
            <p:cNvSpPr/>
            <p:nvPr/>
          </p:nvSpPr>
          <p:spPr>
            <a:xfrm flipV="1">
              <a:off x="467266" y="1175234"/>
              <a:ext cx="585370" cy="381028"/>
            </a:xfrm>
            <a:custGeom>
              <a:avLst/>
              <a:gdLst>
                <a:gd name="connsiteX0" fmla="*/ 0 w 836023"/>
                <a:gd name="connsiteY0" fmla="*/ 367937 h 381000"/>
                <a:gd name="connsiteX1" fmla="*/ 391886 w 836023"/>
                <a:gd name="connsiteY1" fmla="*/ 2177 h 381000"/>
                <a:gd name="connsiteX2" fmla="*/ 836023 w 836023"/>
                <a:gd name="connsiteY2" fmla="*/ 381000 h 381000"/>
              </a:gdLst>
              <a:ahLst/>
              <a:cxnLst>
                <a:cxn ang="0">
                  <a:pos x="connsiteX0" y="connsiteY0"/>
                </a:cxn>
                <a:cxn ang="0">
                  <a:pos x="connsiteX1" y="connsiteY1"/>
                </a:cxn>
                <a:cxn ang="0">
                  <a:pos x="connsiteX2" y="connsiteY2"/>
                </a:cxn>
              </a:cxnLst>
              <a:rect l="l" t="t" r="r" b="b"/>
              <a:pathLst>
                <a:path w="836023" h="381000">
                  <a:moveTo>
                    <a:pt x="0" y="367937"/>
                  </a:moveTo>
                  <a:cubicBezTo>
                    <a:pt x="126274" y="183968"/>
                    <a:pt x="252549" y="0"/>
                    <a:pt x="391886" y="2177"/>
                  </a:cubicBezTo>
                  <a:cubicBezTo>
                    <a:pt x="531223" y="4354"/>
                    <a:pt x="683623" y="192677"/>
                    <a:pt x="836023" y="38100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47" name="テキスト ボックス 103"/>
            <p:cNvSpPr txBox="1">
              <a:spLocks noChangeArrowheads="1"/>
            </p:cNvSpPr>
            <p:nvPr/>
          </p:nvSpPr>
          <p:spPr bwMode="auto">
            <a:xfrm>
              <a:off x="611560" y="873587"/>
              <a:ext cx="432048" cy="323165"/>
            </a:xfrm>
            <a:prstGeom prst="rect">
              <a:avLst/>
            </a:prstGeom>
            <a:noFill/>
            <a:ln w="9525">
              <a:noFill/>
              <a:miter lim="800000"/>
              <a:headEnd/>
              <a:tailEnd/>
            </a:ln>
          </p:spPr>
          <p:txBody>
            <a:bodyPr>
              <a:spAutoFit/>
            </a:bodyPr>
            <a:lstStyle/>
            <a:p>
              <a:r>
                <a:rPr lang="en-US" altLang="ja-JP" sz="1500" i="1"/>
                <a:t>E</a:t>
              </a:r>
              <a:endParaRPr lang="ja-JP" altLang="en-US" sz="1500" i="1"/>
            </a:p>
          </p:txBody>
        </p:sp>
      </p:grpSp>
      <p:grpSp>
        <p:nvGrpSpPr>
          <p:cNvPr id="48" name="グループ化 108"/>
          <p:cNvGrpSpPr>
            <a:grpSpLocks/>
          </p:cNvGrpSpPr>
          <p:nvPr/>
        </p:nvGrpSpPr>
        <p:grpSpPr bwMode="auto">
          <a:xfrm>
            <a:off x="337245" y="3683959"/>
            <a:ext cx="4752975" cy="2697877"/>
            <a:chOff x="395536" y="3532684"/>
            <a:chExt cx="4752975" cy="2697973"/>
          </a:xfrm>
        </p:grpSpPr>
        <p:sp>
          <p:nvSpPr>
            <p:cNvPr id="49" name="テキスト ボックス 26"/>
            <p:cNvSpPr txBox="1">
              <a:spLocks noChangeArrowheads="1"/>
            </p:cNvSpPr>
            <p:nvPr/>
          </p:nvSpPr>
          <p:spPr bwMode="auto">
            <a:xfrm>
              <a:off x="395536" y="5548908"/>
              <a:ext cx="4752975" cy="681749"/>
            </a:xfrm>
            <a:prstGeom prst="rect">
              <a:avLst/>
            </a:prstGeom>
            <a:noFill/>
            <a:ln w="9525">
              <a:noFill/>
              <a:miter lim="800000"/>
              <a:headEnd/>
              <a:tailEnd/>
            </a:ln>
          </p:spPr>
          <p:txBody>
            <a:bodyPr>
              <a:spAutoFit/>
            </a:bodyPr>
            <a:lstStyle/>
            <a:p>
              <a:pPr>
                <a:lnSpc>
                  <a:spcPts val="2400"/>
                </a:lnSpc>
              </a:pPr>
              <a:r>
                <a:rPr lang="ja-JP" altLang="en-US" sz="1500" dirty="0" smtClean="0"/>
                <a:t>励起子キャリアと局在</a:t>
              </a:r>
              <a:r>
                <a:rPr lang="en-US" altLang="ja-JP" sz="1500" dirty="0" smtClean="0"/>
                <a:t>Co</a:t>
              </a:r>
              <a:r>
                <a:rPr lang="ja-JP" altLang="en-US" sz="1500" dirty="0" smtClean="0"/>
                <a:t>スピン系の磁気的相互作用</a:t>
              </a:r>
              <a:endParaRPr lang="en-US" altLang="ja-JP" sz="1500" dirty="0" smtClean="0"/>
            </a:p>
            <a:p>
              <a:pPr>
                <a:lnSpc>
                  <a:spcPts val="2400"/>
                </a:lnSpc>
              </a:pPr>
              <a:r>
                <a:rPr lang="en-US" altLang="ja-JP" sz="1500" dirty="0" smtClean="0"/>
                <a:t>(</a:t>
              </a:r>
              <a:r>
                <a:rPr lang="en-US" altLang="ja-JP" sz="1500" i="1" dirty="0" err="1" smtClean="0"/>
                <a:t>s,p</a:t>
              </a:r>
              <a:r>
                <a:rPr lang="en-US" altLang="ja-JP" sz="1500" i="1" dirty="0" smtClean="0"/>
                <a:t>-d exchange interaction</a:t>
              </a:r>
              <a:r>
                <a:rPr lang="en-US" altLang="ja-JP" sz="1500" dirty="0" smtClean="0"/>
                <a:t>)</a:t>
              </a:r>
            </a:p>
          </p:txBody>
        </p:sp>
        <p:graphicFrame>
          <p:nvGraphicFramePr>
            <p:cNvPr id="50" name="Object 2"/>
            <p:cNvGraphicFramePr>
              <a:graphicFrameLocks noChangeAspect="1"/>
            </p:cNvGraphicFramePr>
            <p:nvPr/>
          </p:nvGraphicFramePr>
          <p:xfrm>
            <a:off x="1836218" y="4900836"/>
            <a:ext cx="1654175" cy="514350"/>
          </p:xfrm>
          <a:graphic>
            <a:graphicData uri="http://schemas.openxmlformats.org/presentationml/2006/ole">
              <mc:AlternateContent xmlns:mc="http://schemas.openxmlformats.org/markup-compatibility/2006">
                <mc:Choice xmlns:v="urn:schemas-microsoft-com:vml" Requires="v">
                  <p:oleObj spid="_x0000_s1265" name="Microsoft 数式 3.0" r:id="rId3" imgW="1371600" imgH="431800" progId="Equation.3">
                    <p:embed/>
                  </p:oleObj>
                </mc:Choice>
                <mc:Fallback>
                  <p:oleObj name="Microsoft 数式 3.0" r:id="rId3" imgW="1371600" imgH="43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6218" y="4900836"/>
                          <a:ext cx="1654175"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 name="テキスト ボックス 78"/>
            <p:cNvSpPr txBox="1">
              <a:spLocks noChangeArrowheads="1"/>
            </p:cNvSpPr>
            <p:nvPr/>
          </p:nvSpPr>
          <p:spPr bwMode="auto">
            <a:xfrm>
              <a:off x="2772322" y="4252764"/>
              <a:ext cx="1909142" cy="297517"/>
            </a:xfrm>
            <a:prstGeom prst="rect">
              <a:avLst/>
            </a:prstGeom>
            <a:noFill/>
            <a:ln w="9525">
              <a:noFill/>
              <a:miter lim="800000"/>
              <a:headEnd/>
              <a:tailEnd/>
            </a:ln>
          </p:spPr>
          <p:txBody>
            <a:bodyPr>
              <a:spAutoFit/>
            </a:bodyPr>
            <a:lstStyle/>
            <a:p>
              <a:pPr>
                <a:lnSpc>
                  <a:spcPts val="1600"/>
                </a:lnSpc>
              </a:pPr>
              <a:r>
                <a:rPr lang="en-US" altLang="ja-JP" sz="1300" i="1"/>
                <a:t>I </a:t>
              </a:r>
              <a:r>
                <a:rPr lang="en-US" altLang="ja-JP" sz="1300">
                  <a:latin typeface="Symbol" pitchFamily="18" charset="2"/>
                </a:rPr>
                <a:t>s</a:t>
              </a:r>
              <a:r>
                <a:rPr lang="en-US" altLang="ja-JP" sz="1300"/>
                <a:t>+, </a:t>
              </a:r>
              <a:r>
                <a:rPr lang="en-US" altLang="ja-JP" sz="1300" i="1"/>
                <a:t>I </a:t>
              </a:r>
              <a:r>
                <a:rPr lang="en-US" altLang="ja-JP" sz="1300" baseline="-25000">
                  <a:latin typeface="Symbol" pitchFamily="18" charset="2"/>
                </a:rPr>
                <a:t>s</a:t>
              </a:r>
              <a:r>
                <a:rPr lang="en-US" altLang="ja-JP" sz="1300" baseline="-25000"/>
                <a:t>-</a:t>
              </a:r>
              <a:r>
                <a:rPr lang="en-US" altLang="ja-JP" sz="1300"/>
                <a:t> transmittance</a:t>
              </a:r>
            </a:p>
          </p:txBody>
        </p:sp>
        <p:grpSp>
          <p:nvGrpSpPr>
            <p:cNvPr id="52" name="グループ化 96"/>
            <p:cNvGrpSpPr>
              <a:grpSpLocks/>
            </p:cNvGrpSpPr>
            <p:nvPr/>
          </p:nvGrpSpPr>
          <p:grpSpPr bwMode="auto">
            <a:xfrm>
              <a:off x="612082" y="3636368"/>
              <a:ext cx="3600842" cy="1185416"/>
              <a:chOff x="1835696" y="3112859"/>
              <a:chExt cx="3600792" cy="1184593"/>
            </a:xfrm>
          </p:grpSpPr>
          <p:grpSp>
            <p:nvGrpSpPr>
              <p:cNvPr id="56" name="グループ化 88"/>
              <p:cNvGrpSpPr>
                <a:grpSpLocks/>
              </p:cNvGrpSpPr>
              <p:nvPr/>
            </p:nvGrpSpPr>
            <p:grpSpPr bwMode="auto">
              <a:xfrm flipV="1">
                <a:off x="2843808" y="3284984"/>
                <a:ext cx="360040" cy="720080"/>
                <a:chOff x="5868144" y="4725144"/>
                <a:chExt cx="432048" cy="864096"/>
              </a:xfrm>
            </p:grpSpPr>
            <p:sp>
              <p:nvSpPr>
                <p:cNvPr id="65" name="円/楕円 64"/>
                <p:cNvSpPr/>
                <p:nvPr/>
              </p:nvSpPr>
              <p:spPr>
                <a:xfrm>
                  <a:off x="6084459" y="4724572"/>
                  <a:ext cx="215263" cy="864300"/>
                </a:xfrm>
                <a:prstGeom prst="ellipse">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6" name="正方形/長方形 65"/>
                <p:cNvSpPr/>
                <p:nvPr/>
              </p:nvSpPr>
              <p:spPr>
                <a:xfrm>
                  <a:off x="5867292" y="5012038"/>
                  <a:ext cx="287652" cy="2893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67" name="直線矢印コネクタ 66"/>
                <p:cNvCxnSpPr/>
                <p:nvPr/>
              </p:nvCxnSpPr>
              <p:spPr>
                <a:xfrm rot="15000000" flipH="1" flipV="1">
                  <a:off x="6018791" y="4910155"/>
                  <a:ext cx="161819" cy="102869"/>
                </a:xfrm>
                <a:prstGeom prst="straightConnector1">
                  <a:avLst/>
                </a:prstGeom>
                <a:ln w="9525">
                  <a:solidFill>
                    <a:srgbClr val="0066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57" name="グループ化 87"/>
              <p:cNvGrpSpPr>
                <a:grpSpLocks/>
              </p:cNvGrpSpPr>
              <p:nvPr/>
            </p:nvGrpSpPr>
            <p:grpSpPr bwMode="auto">
              <a:xfrm>
                <a:off x="2483768" y="3284984"/>
                <a:ext cx="360040" cy="720080"/>
                <a:chOff x="5868144" y="4725144"/>
                <a:chExt cx="432048" cy="864096"/>
              </a:xfrm>
            </p:grpSpPr>
            <p:sp>
              <p:nvSpPr>
                <p:cNvPr id="62" name="円/楕円 61"/>
                <p:cNvSpPr/>
                <p:nvPr/>
              </p:nvSpPr>
              <p:spPr>
                <a:xfrm>
                  <a:off x="6072649" y="4725512"/>
                  <a:ext cx="226691" cy="86430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3" name="正方形/長方形 62"/>
                <p:cNvSpPr/>
                <p:nvPr/>
              </p:nvSpPr>
              <p:spPr>
                <a:xfrm>
                  <a:off x="5855482" y="5012977"/>
                  <a:ext cx="287650" cy="2893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64" name="直線矢印コネクタ 63"/>
                <p:cNvCxnSpPr/>
                <p:nvPr/>
              </p:nvCxnSpPr>
              <p:spPr>
                <a:xfrm rot="15000000" flipH="1" flipV="1">
                  <a:off x="6006979" y="4911094"/>
                  <a:ext cx="161818" cy="102869"/>
                </a:xfrm>
                <a:prstGeom prst="straightConnector1">
                  <a:avLst/>
                </a:prstGeom>
                <a:ln w="952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58" name="円柱 57"/>
              <p:cNvSpPr/>
              <p:nvPr/>
            </p:nvSpPr>
            <p:spPr>
              <a:xfrm rot="16200000">
                <a:off x="3383143" y="3464466"/>
                <a:ext cx="936008" cy="288921"/>
              </a:xfrm>
              <a:prstGeom prst="can">
                <a:avLst>
                  <a:gd name="adj" fmla="val 50000"/>
                </a:avLst>
              </a:prstGeom>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59" name="直線矢印コネクタ 58"/>
              <p:cNvCxnSpPr/>
              <p:nvPr/>
            </p:nvCxnSpPr>
            <p:spPr>
              <a:xfrm>
                <a:off x="2266844" y="3645415"/>
                <a:ext cx="1223945" cy="1587"/>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 name="テキスト ボックス 94"/>
              <p:cNvSpPr txBox="1">
                <a:spLocks noChangeArrowheads="1"/>
              </p:cNvSpPr>
              <p:nvPr/>
            </p:nvSpPr>
            <p:spPr bwMode="auto">
              <a:xfrm>
                <a:off x="1835696" y="4005064"/>
                <a:ext cx="2088232" cy="292388"/>
              </a:xfrm>
              <a:prstGeom prst="rect">
                <a:avLst/>
              </a:prstGeom>
              <a:noFill/>
              <a:ln w="9525">
                <a:noFill/>
                <a:miter lim="800000"/>
                <a:headEnd/>
                <a:tailEnd/>
              </a:ln>
            </p:spPr>
            <p:txBody>
              <a:bodyPr>
                <a:spAutoFit/>
              </a:bodyPr>
              <a:lstStyle/>
              <a:p>
                <a:r>
                  <a:rPr lang="en-US" altLang="ja-JP" sz="1300"/>
                  <a:t>Circular polarized light</a:t>
                </a:r>
                <a:endParaRPr lang="ja-JP" altLang="en-US" sz="1300"/>
              </a:p>
            </p:txBody>
          </p:sp>
          <p:sp>
            <p:nvSpPr>
              <p:cNvPr id="61" name="テキスト ボックス 95"/>
              <p:cNvSpPr txBox="1">
                <a:spLocks noChangeArrowheads="1"/>
              </p:cNvSpPr>
              <p:nvPr/>
            </p:nvSpPr>
            <p:spPr bwMode="auto">
              <a:xfrm>
                <a:off x="3996328" y="3112859"/>
                <a:ext cx="1440160" cy="292388"/>
              </a:xfrm>
              <a:prstGeom prst="rect">
                <a:avLst/>
              </a:prstGeom>
              <a:noFill/>
              <a:ln w="9525">
                <a:noFill/>
                <a:miter lim="800000"/>
                <a:headEnd/>
                <a:tailEnd/>
              </a:ln>
            </p:spPr>
            <p:txBody>
              <a:bodyPr>
                <a:spAutoFit/>
              </a:bodyPr>
              <a:lstStyle/>
              <a:p>
                <a:r>
                  <a:rPr lang="en-US" altLang="ja-JP" sz="1300">
                    <a:solidFill>
                      <a:srgbClr val="002060"/>
                    </a:solidFill>
                  </a:rPr>
                  <a:t>ZnCoO layer</a:t>
                </a:r>
                <a:endParaRPr lang="ja-JP" altLang="en-US" sz="1300">
                  <a:solidFill>
                    <a:srgbClr val="002060"/>
                  </a:solidFill>
                </a:endParaRPr>
              </a:p>
            </p:txBody>
          </p:sp>
        </p:grpSp>
        <p:cxnSp>
          <p:nvCxnSpPr>
            <p:cNvPr id="53" name="直線矢印コネクタ 52"/>
            <p:cNvCxnSpPr/>
            <p:nvPr/>
          </p:nvCxnSpPr>
          <p:spPr>
            <a:xfrm>
              <a:off x="2916486" y="4167707"/>
              <a:ext cx="720725" cy="15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テキスト ボックス 106"/>
            <p:cNvSpPr txBox="1">
              <a:spLocks noChangeArrowheads="1"/>
            </p:cNvSpPr>
            <p:nvPr/>
          </p:nvSpPr>
          <p:spPr bwMode="auto">
            <a:xfrm>
              <a:off x="1188146" y="3532684"/>
              <a:ext cx="576064" cy="307777"/>
            </a:xfrm>
            <a:prstGeom prst="rect">
              <a:avLst/>
            </a:prstGeom>
            <a:noFill/>
            <a:ln w="9525">
              <a:noFill/>
              <a:miter lim="800000"/>
              <a:headEnd/>
              <a:tailEnd/>
            </a:ln>
          </p:spPr>
          <p:txBody>
            <a:bodyPr>
              <a:spAutoFit/>
            </a:bodyPr>
            <a:lstStyle/>
            <a:p>
              <a:r>
                <a:rPr lang="en-US" altLang="ja-JP" sz="1400" b="1" dirty="0" smtClean="0">
                  <a:solidFill>
                    <a:srgbClr val="C00000"/>
                  </a:solidFill>
                </a:rPr>
                <a:t>Left</a:t>
              </a:r>
              <a:endParaRPr lang="ja-JP" altLang="en-US" sz="1400" b="1" dirty="0">
                <a:solidFill>
                  <a:srgbClr val="C00000"/>
                </a:solidFill>
              </a:endParaRPr>
            </a:p>
          </p:txBody>
        </p:sp>
        <p:sp>
          <p:nvSpPr>
            <p:cNvPr id="55" name="テキスト ボックス 107"/>
            <p:cNvSpPr txBox="1">
              <a:spLocks noChangeArrowheads="1"/>
            </p:cNvSpPr>
            <p:nvPr/>
          </p:nvSpPr>
          <p:spPr bwMode="auto">
            <a:xfrm>
              <a:off x="1692202" y="3532684"/>
              <a:ext cx="792088" cy="307777"/>
            </a:xfrm>
            <a:prstGeom prst="rect">
              <a:avLst/>
            </a:prstGeom>
            <a:noFill/>
            <a:ln w="9525">
              <a:noFill/>
              <a:miter lim="800000"/>
              <a:headEnd/>
              <a:tailEnd/>
            </a:ln>
          </p:spPr>
          <p:txBody>
            <a:bodyPr>
              <a:spAutoFit/>
            </a:bodyPr>
            <a:lstStyle/>
            <a:p>
              <a:r>
                <a:rPr lang="en-US" altLang="ja-JP" sz="1400" b="1">
                  <a:solidFill>
                    <a:srgbClr val="006600"/>
                  </a:solidFill>
                </a:rPr>
                <a:t>Right</a:t>
              </a:r>
              <a:endParaRPr lang="ja-JP" altLang="en-US" sz="1400" b="1">
                <a:solidFill>
                  <a:srgbClr val="006600"/>
                </a:solidFill>
              </a:endParaRPr>
            </a:p>
          </p:txBody>
        </p:sp>
      </p:grpSp>
      <p:grpSp>
        <p:nvGrpSpPr>
          <p:cNvPr id="86" name="グループ化 85"/>
          <p:cNvGrpSpPr/>
          <p:nvPr/>
        </p:nvGrpSpPr>
        <p:grpSpPr>
          <a:xfrm>
            <a:off x="4386078" y="799461"/>
            <a:ext cx="5082466" cy="5437851"/>
            <a:chOff x="4441393" y="764704"/>
            <a:chExt cx="5082466" cy="5437851"/>
          </a:xfrm>
        </p:grpSpPr>
        <p:grpSp>
          <p:nvGrpSpPr>
            <p:cNvPr id="73" name="グループ化 72"/>
            <p:cNvGrpSpPr/>
            <p:nvPr/>
          </p:nvGrpSpPr>
          <p:grpSpPr>
            <a:xfrm>
              <a:off x="4441393" y="764704"/>
              <a:ext cx="5082466" cy="5210516"/>
              <a:chOff x="4570763" y="489595"/>
              <a:chExt cx="5095876" cy="5431904"/>
            </a:xfrm>
          </p:grpSpPr>
          <p:pic>
            <p:nvPicPr>
              <p:cNvPr id="70" name="図 6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0763" y="489595"/>
                <a:ext cx="5095875" cy="2219325"/>
              </a:xfrm>
              <a:prstGeom prst="rect">
                <a:avLst/>
              </a:prstGeom>
            </p:spPr>
          </p:pic>
          <p:pic>
            <p:nvPicPr>
              <p:cNvPr id="71" name="図 7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2111871"/>
                <a:ext cx="5094638" cy="2181225"/>
              </a:xfrm>
              <a:prstGeom prst="rect">
                <a:avLst/>
              </a:prstGeom>
            </p:spPr>
          </p:pic>
          <p:pic>
            <p:nvPicPr>
              <p:cNvPr id="72" name="図 7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1" y="3645024"/>
                <a:ext cx="5094638" cy="2276475"/>
              </a:xfrm>
              <a:prstGeom prst="rect">
                <a:avLst/>
              </a:prstGeom>
            </p:spPr>
          </p:pic>
        </p:grpSp>
        <p:sp>
          <p:nvSpPr>
            <p:cNvPr id="74" name="テキスト ボックス 73"/>
            <p:cNvSpPr txBox="1"/>
            <p:nvPr/>
          </p:nvSpPr>
          <p:spPr>
            <a:xfrm>
              <a:off x="6228184" y="5864001"/>
              <a:ext cx="2736304" cy="338554"/>
            </a:xfrm>
            <a:prstGeom prst="rect">
              <a:avLst/>
            </a:prstGeom>
            <a:noFill/>
          </p:spPr>
          <p:txBody>
            <a:bodyPr wrap="square" rtlCol="0">
              <a:spAutoFit/>
            </a:bodyPr>
            <a:lstStyle/>
            <a:p>
              <a:r>
                <a:rPr kumimoji="1" lang="en-US" altLang="ja-JP" sz="1600" dirty="0" smtClean="0">
                  <a:latin typeface="Times New Roman" pitchFamily="18" charset="0"/>
                  <a:cs typeface="Times New Roman" pitchFamily="18" charset="0"/>
                </a:rPr>
                <a:t>Photon energy (eV)</a:t>
              </a:r>
              <a:endParaRPr kumimoji="1" lang="ja-JP" altLang="en-US" sz="1600" dirty="0">
                <a:latin typeface="Times New Roman" pitchFamily="18" charset="0"/>
                <a:cs typeface="Times New Roman" pitchFamily="18" charset="0"/>
              </a:endParaRPr>
            </a:p>
          </p:txBody>
        </p:sp>
        <p:sp>
          <p:nvSpPr>
            <p:cNvPr id="75" name="テキスト ボックス 74"/>
            <p:cNvSpPr txBox="1"/>
            <p:nvPr/>
          </p:nvSpPr>
          <p:spPr>
            <a:xfrm rot="16200000">
              <a:off x="3892350" y="3268071"/>
              <a:ext cx="1800200" cy="338554"/>
            </a:xfrm>
            <a:prstGeom prst="rect">
              <a:avLst/>
            </a:prstGeom>
            <a:noFill/>
          </p:spPr>
          <p:txBody>
            <a:bodyPr wrap="square" rtlCol="0">
              <a:spAutoFit/>
            </a:bodyPr>
            <a:lstStyle/>
            <a:p>
              <a:r>
                <a:rPr kumimoji="1" lang="en-US" altLang="ja-JP" sz="1600" dirty="0" smtClean="0">
                  <a:latin typeface="Times New Roman" pitchFamily="18" charset="0"/>
                  <a:cs typeface="Times New Roman" pitchFamily="18" charset="0"/>
                </a:rPr>
                <a:t>MCD (</a:t>
              </a:r>
              <a:r>
                <a:rPr kumimoji="1" lang="en-US" altLang="ja-JP" sz="1600" dirty="0" err="1" smtClean="0">
                  <a:latin typeface="Times New Roman" pitchFamily="18" charset="0"/>
                  <a:cs typeface="Times New Roman" pitchFamily="18" charset="0"/>
                </a:rPr>
                <a:t>deg</a:t>
              </a:r>
              <a:r>
                <a:rPr kumimoji="1" lang="en-US" altLang="ja-JP" sz="1600" dirty="0" smtClean="0">
                  <a:latin typeface="Times New Roman" pitchFamily="18" charset="0"/>
                  <a:cs typeface="Times New Roman" pitchFamily="18" charset="0"/>
                </a:rPr>
                <a:t>/cm)</a:t>
              </a:r>
              <a:endParaRPr kumimoji="1" lang="ja-JP" altLang="en-US" sz="1600" dirty="0">
                <a:latin typeface="Times New Roman" pitchFamily="18" charset="0"/>
                <a:cs typeface="Times New Roman" pitchFamily="18" charset="0"/>
              </a:endParaRPr>
            </a:p>
          </p:txBody>
        </p:sp>
        <p:sp>
          <p:nvSpPr>
            <p:cNvPr id="76" name="テキスト ボックス 75"/>
            <p:cNvSpPr txBox="1"/>
            <p:nvPr/>
          </p:nvSpPr>
          <p:spPr>
            <a:xfrm>
              <a:off x="5508104" y="2276872"/>
              <a:ext cx="1224136" cy="325436"/>
            </a:xfrm>
            <a:prstGeom prst="rect">
              <a:avLst/>
            </a:prstGeom>
            <a:noFill/>
          </p:spPr>
          <p:txBody>
            <a:bodyPr wrap="square" rtlCol="0">
              <a:spAutoFit/>
            </a:bodyPr>
            <a:lstStyle/>
            <a:p>
              <a:r>
                <a:rPr lang="en-US" altLang="ja-JP" sz="1500" dirty="0" smtClean="0"/>
                <a:t>[</a:t>
              </a:r>
              <a:r>
                <a:rPr lang="en-US" altLang="ja-JP" sz="1500" i="1" dirty="0" smtClean="0"/>
                <a:t>x</a:t>
              </a:r>
              <a:r>
                <a:rPr lang="en-US" altLang="ja-JP" sz="1500" dirty="0" smtClean="0"/>
                <a:t>] = 0.01</a:t>
              </a:r>
              <a:endParaRPr kumimoji="1" lang="ja-JP" altLang="en-US" sz="1500" dirty="0"/>
            </a:p>
          </p:txBody>
        </p:sp>
        <p:sp>
          <p:nvSpPr>
            <p:cNvPr id="77" name="テキスト ボックス 76"/>
            <p:cNvSpPr txBox="1"/>
            <p:nvPr/>
          </p:nvSpPr>
          <p:spPr>
            <a:xfrm>
              <a:off x="5508104" y="3823644"/>
              <a:ext cx="1224136" cy="325436"/>
            </a:xfrm>
            <a:prstGeom prst="rect">
              <a:avLst/>
            </a:prstGeom>
            <a:noFill/>
          </p:spPr>
          <p:txBody>
            <a:bodyPr wrap="square" rtlCol="0">
              <a:spAutoFit/>
            </a:bodyPr>
            <a:lstStyle/>
            <a:p>
              <a:r>
                <a:rPr lang="en-US" altLang="ja-JP" sz="1500" dirty="0" smtClean="0">
                  <a:solidFill>
                    <a:srgbClr val="C00000"/>
                  </a:solidFill>
                </a:rPr>
                <a:t>[</a:t>
              </a:r>
              <a:r>
                <a:rPr lang="en-US" altLang="ja-JP" sz="1500" i="1" dirty="0" smtClean="0">
                  <a:solidFill>
                    <a:srgbClr val="C00000"/>
                  </a:solidFill>
                </a:rPr>
                <a:t>x</a:t>
              </a:r>
              <a:r>
                <a:rPr lang="en-US" altLang="ja-JP" sz="1500" dirty="0" smtClean="0">
                  <a:solidFill>
                    <a:srgbClr val="C00000"/>
                  </a:solidFill>
                </a:rPr>
                <a:t>] = 0.10</a:t>
              </a:r>
              <a:endParaRPr kumimoji="1" lang="ja-JP" altLang="en-US" sz="1500" dirty="0">
                <a:solidFill>
                  <a:srgbClr val="C00000"/>
                </a:solidFill>
              </a:endParaRPr>
            </a:p>
          </p:txBody>
        </p:sp>
        <p:sp>
          <p:nvSpPr>
            <p:cNvPr id="78" name="テキスト ボックス 77"/>
            <p:cNvSpPr txBox="1"/>
            <p:nvPr/>
          </p:nvSpPr>
          <p:spPr>
            <a:xfrm>
              <a:off x="5508104" y="5335812"/>
              <a:ext cx="1224136" cy="325436"/>
            </a:xfrm>
            <a:prstGeom prst="rect">
              <a:avLst/>
            </a:prstGeom>
            <a:noFill/>
          </p:spPr>
          <p:txBody>
            <a:bodyPr wrap="square" rtlCol="0">
              <a:spAutoFit/>
            </a:bodyPr>
            <a:lstStyle/>
            <a:p>
              <a:r>
                <a:rPr lang="en-US" altLang="ja-JP" sz="1500" dirty="0" smtClean="0">
                  <a:solidFill>
                    <a:srgbClr val="006600"/>
                  </a:solidFill>
                </a:rPr>
                <a:t>[</a:t>
              </a:r>
              <a:r>
                <a:rPr lang="en-US" altLang="ja-JP" sz="1500" i="1" dirty="0" smtClean="0">
                  <a:solidFill>
                    <a:srgbClr val="006600"/>
                  </a:solidFill>
                </a:rPr>
                <a:t>x</a:t>
              </a:r>
              <a:r>
                <a:rPr lang="en-US" altLang="ja-JP" sz="1500" dirty="0" smtClean="0">
                  <a:solidFill>
                    <a:srgbClr val="006600"/>
                  </a:solidFill>
                </a:rPr>
                <a:t>] = 0.24</a:t>
              </a:r>
              <a:endParaRPr kumimoji="1" lang="ja-JP" altLang="en-US" sz="1500" dirty="0">
                <a:solidFill>
                  <a:srgbClr val="006600"/>
                </a:solidFill>
              </a:endParaRPr>
            </a:p>
          </p:txBody>
        </p:sp>
        <p:sp>
          <p:nvSpPr>
            <p:cNvPr id="79" name="テキスト ボックス 78"/>
            <p:cNvSpPr txBox="1"/>
            <p:nvPr/>
          </p:nvSpPr>
          <p:spPr>
            <a:xfrm>
              <a:off x="5364088" y="851771"/>
              <a:ext cx="2376264" cy="346249"/>
            </a:xfrm>
            <a:prstGeom prst="rect">
              <a:avLst/>
            </a:prstGeom>
            <a:noFill/>
          </p:spPr>
          <p:txBody>
            <a:bodyPr wrap="square" rtlCol="0">
              <a:spAutoFit/>
            </a:bodyPr>
            <a:lstStyle/>
            <a:p>
              <a:r>
                <a:rPr kumimoji="1" lang="en-US" altLang="ja-JP" sz="1650" dirty="0" smtClean="0"/>
                <a:t>MCD spectra (</a:t>
              </a:r>
              <a:r>
                <a:rPr kumimoji="1" lang="en-US" altLang="ja-JP" sz="1650" i="1" dirty="0" smtClean="0"/>
                <a:t>T</a:t>
              </a:r>
              <a:r>
                <a:rPr kumimoji="1" lang="en-US" altLang="ja-JP" sz="1650" dirty="0" smtClean="0"/>
                <a:t> = 10 K)</a:t>
              </a:r>
              <a:endParaRPr kumimoji="1" lang="ja-JP" altLang="en-US" sz="1650" dirty="0"/>
            </a:p>
          </p:txBody>
        </p:sp>
        <p:sp>
          <p:nvSpPr>
            <p:cNvPr id="80" name="テキスト ボックス 79"/>
            <p:cNvSpPr txBox="1"/>
            <p:nvPr/>
          </p:nvSpPr>
          <p:spPr>
            <a:xfrm>
              <a:off x="6444208" y="2852936"/>
              <a:ext cx="1008112" cy="292388"/>
            </a:xfrm>
            <a:prstGeom prst="rect">
              <a:avLst/>
            </a:prstGeom>
            <a:noFill/>
          </p:spPr>
          <p:txBody>
            <a:bodyPr wrap="square" rtlCol="0">
              <a:spAutoFit/>
            </a:bodyPr>
            <a:lstStyle/>
            <a:p>
              <a:r>
                <a:rPr kumimoji="1" lang="en-US" altLang="ja-JP" sz="1300" dirty="0" smtClean="0"/>
                <a:t>CT-gap</a:t>
              </a:r>
              <a:endParaRPr kumimoji="1" lang="ja-JP" altLang="en-US" sz="1300" dirty="0"/>
            </a:p>
          </p:txBody>
        </p:sp>
        <p:sp>
          <p:nvSpPr>
            <p:cNvPr id="81" name="テキスト ボックス 80"/>
            <p:cNvSpPr txBox="1"/>
            <p:nvPr/>
          </p:nvSpPr>
          <p:spPr>
            <a:xfrm>
              <a:off x="7164288" y="2848580"/>
              <a:ext cx="1440160" cy="292388"/>
            </a:xfrm>
            <a:prstGeom prst="rect">
              <a:avLst/>
            </a:prstGeom>
            <a:noFill/>
          </p:spPr>
          <p:txBody>
            <a:bodyPr wrap="square" rtlCol="0">
              <a:spAutoFit/>
            </a:bodyPr>
            <a:lstStyle/>
            <a:p>
              <a:r>
                <a:rPr kumimoji="1" lang="en-US" altLang="ja-JP" sz="1300" dirty="0" smtClean="0"/>
                <a:t>Band-gap (</a:t>
              </a:r>
              <a:r>
                <a:rPr kumimoji="1" lang="en-US" altLang="ja-JP" sz="1300" dirty="0" smtClean="0">
                  <a:latin typeface="Symbol" pitchFamily="18" charset="2"/>
                </a:rPr>
                <a:t>G</a:t>
              </a:r>
              <a:r>
                <a:rPr kumimoji="1" lang="en-US" altLang="ja-JP" sz="1300" dirty="0" smtClean="0"/>
                <a:t>)</a:t>
              </a:r>
              <a:endParaRPr kumimoji="1" lang="ja-JP" altLang="en-US" sz="1300" dirty="0"/>
            </a:p>
          </p:txBody>
        </p:sp>
        <p:cxnSp>
          <p:nvCxnSpPr>
            <p:cNvPr id="83" name="直線コネクタ 82"/>
            <p:cNvCxnSpPr/>
            <p:nvPr/>
          </p:nvCxnSpPr>
          <p:spPr>
            <a:xfrm>
              <a:off x="7596336" y="3096456"/>
              <a:ext cx="144016" cy="301753"/>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7020272" y="3068960"/>
              <a:ext cx="144016" cy="301753"/>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5" name="テキスト ボックス 84"/>
            <p:cNvSpPr txBox="1"/>
            <p:nvPr/>
          </p:nvSpPr>
          <p:spPr>
            <a:xfrm>
              <a:off x="5652120" y="2920588"/>
              <a:ext cx="792088" cy="292388"/>
            </a:xfrm>
            <a:prstGeom prst="rect">
              <a:avLst/>
            </a:prstGeom>
            <a:noFill/>
          </p:spPr>
          <p:txBody>
            <a:bodyPr wrap="square" rtlCol="0">
              <a:spAutoFit/>
            </a:bodyPr>
            <a:lstStyle/>
            <a:p>
              <a:r>
                <a:rPr kumimoji="1" lang="en-US" altLang="ja-JP" sz="1300" dirty="0" smtClean="0"/>
                <a:t>Co(3</a:t>
              </a:r>
              <a:r>
                <a:rPr kumimoji="1" lang="en-US" altLang="ja-JP" sz="1300" i="1" dirty="0" smtClean="0"/>
                <a:t>d</a:t>
              </a:r>
              <a:r>
                <a:rPr kumimoji="1" lang="en-US" altLang="ja-JP" sz="1300" dirty="0" smtClean="0"/>
                <a:t>)</a:t>
              </a:r>
              <a:endParaRPr kumimoji="1" lang="ja-JP" altLang="en-US" sz="1300" dirty="0"/>
            </a:p>
          </p:txBody>
        </p:sp>
      </p:grpSp>
      <p:sp>
        <p:nvSpPr>
          <p:cNvPr id="87" name="テキスト ボックス 86"/>
          <p:cNvSpPr txBox="1"/>
          <p:nvPr/>
        </p:nvSpPr>
        <p:spPr>
          <a:xfrm>
            <a:off x="5436096" y="1249805"/>
            <a:ext cx="936104" cy="325437"/>
          </a:xfrm>
          <a:prstGeom prst="rect">
            <a:avLst/>
          </a:prstGeom>
          <a:noFill/>
        </p:spPr>
        <p:txBody>
          <a:bodyPr wrap="square" rtlCol="0">
            <a:spAutoFit/>
          </a:bodyPr>
          <a:lstStyle/>
          <a:p>
            <a:r>
              <a:rPr kumimoji="1" lang="en-US" altLang="ja-JP" sz="1500" i="1" dirty="0" smtClean="0"/>
              <a:t>B</a:t>
            </a:r>
            <a:r>
              <a:rPr kumimoji="1" lang="en-US" altLang="ja-JP" sz="1500" dirty="0" smtClean="0"/>
              <a:t> = 1T</a:t>
            </a:r>
            <a:endParaRPr kumimoji="1" lang="ja-JP" altLang="en-US" sz="1500" dirty="0"/>
          </a:p>
        </p:txBody>
      </p:sp>
    </p:spTree>
    <p:extLst>
      <p:ext uri="{BB962C8B-B14F-4D97-AF65-F5344CB8AC3E}">
        <p14:creationId xmlns:p14="http://schemas.microsoft.com/office/powerpoint/2010/main" val="17571310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79512" y="188640"/>
            <a:ext cx="7056784" cy="400110"/>
          </a:xfrm>
          <a:prstGeom prst="rect">
            <a:avLst/>
          </a:prstGeom>
          <a:noFill/>
        </p:spPr>
        <p:txBody>
          <a:bodyPr wrap="square" rtlCol="0">
            <a:spAutoFit/>
          </a:bodyPr>
          <a:lstStyle/>
          <a:p>
            <a:r>
              <a:rPr kumimoji="1" lang="en-US" altLang="ja-JP" sz="2000" dirty="0" smtClean="0"/>
              <a:t>Zn</a:t>
            </a:r>
            <a:r>
              <a:rPr kumimoji="1" lang="en-US" altLang="ja-JP" sz="2000" baseline="-25000" dirty="0" smtClean="0"/>
              <a:t>1-x</a:t>
            </a:r>
            <a:r>
              <a:rPr kumimoji="1" lang="en-US" altLang="ja-JP" sz="2000" dirty="0" smtClean="0"/>
              <a:t>Co</a:t>
            </a:r>
            <a:r>
              <a:rPr kumimoji="1" lang="en-US" altLang="ja-JP" sz="2000" baseline="-25000" dirty="0" smtClean="0"/>
              <a:t>x</a:t>
            </a:r>
            <a:r>
              <a:rPr kumimoji="1" lang="en-US" altLang="ja-JP" sz="2000" dirty="0" smtClean="0"/>
              <a:t>O</a:t>
            </a:r>
            <a:r>
              <a:rPr kumimoji="1" lang="ja-JP" altLang="en-US" sz="2000" dirty="0" smtClean="0"/>
              <a:t>におけるゼーマン分裂と</a:t>
            </a:r>
            <a:r>
              <a:rPr lang="en-US" altLang="ja-JP" sz="2000" dirty="0" smtClean="0"/>
              <a:t>Co</a:t>
            </a:r>
            <a:r>
              <a:rPr lang="ja-JP" altLang="en-US" sz="2000" dirty="0" smtClean="0"/>
              <a:t>複合体 </a:t>
            </a:r>
            <a:r>
              <a:rPr lang="en-US" altLang="ja-JP" sz="2000" dirty="0" smtClean="0"/>
              <a:t>(Co complexes)</a:t>
            </a:r>
            <a:endParaRPr kumimoji="1" lang="ja-JP" altLang="en-US" sz="2000" dirty="0"/>
          </a:p>
        </p:txBody>
      </p:sp>
      <p:grpSp>
        <p:nvGrpSpPr>
          <p:cNvPr id="2" name="グループ化 1"/>
          <p:cNvGrpSpPr/>
          <p:nvPr/>
        </p:nvGrpSpPr>
        <p:grpSpPr>
          <a:xfrm>
            <a:off x="3949142" y="562471"/>
            <a:ext cx="5087354" cy="5458817"/>
            <a:chOff x="3923928" y="620688"/>
            <a:chExt cx="5087354" cy="5458817"/>
          </a:xfrm>
        </p:grpSpPr>
        <p:grpSp>
          <p:nvGrpSpPr>
            <p:cNvPr id="19" name="グループ化 18"/>
            <p:cNvGrpSpPr/>
            <p:nvPr/>
          </p:nvGrpSpPr>
          <p:grpSpPr>
            <a:xfrm>
              <a:off x="3923928" y="620688"/>
              <a:ext cx="5087354" cy="5458817"/>
              <a:chOff x="3923928" y="692696"/>
              <a:chExt cx="5087354" cy="5458817"/>
            </a:xfrm>
          </p:grpSpPr>
          <p:grpSp>
            <p:nvGrpSpPr>
              <p:cNvPr id="7" name="グループ化 6"/>
              <p:cNvGrpSpPr/>
              <p:nvPr/>
            </p:nvGrpSpPr>
            <p:grpSpPr>
              <a:xfrm>
                <a:off x="3923928" y="764704"/>
                <a:ext cx="5087354" cy="5256584"/>
                <a:chOff x="3804220" y="391751"/>
                <a:chExt cx="5448300" cy="5629537"/>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4220" y="391751"/>
                  <a:ext cx="5448300" cy="3352800"/>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1920" y="2829562"/>
                  <a:ext cx="5203701" cy="3191726"/>
                </a:xfrm>
                <a:prstGeom prst="rect">
                  <a:avLst/>
                </a:prstGeom>
              </p:spPr>
            </p:pic>
          </p:grpSp>
          <p:sp>
            <p:nvSpPr>
              <p:cNvPr id="8" name="テキスト ボックス 7"/>
              <p:cNvSpPr txBox="1"/>
              <p:nvPr/>
            </p:nvSpPr>
            <p:spPr>
              <a:xfrm>
                <a:off x="6444208" y="1412776"/>
                <a:ext cx="2376264" cy="369332"/>
              </a:xfrm>
              <a:prstGeom prst="rect">
                <a:avLst/>
              </a:prstGeom>
              <a:noFill/>
            </p:spPr>
            <p:txBody>
              <a:bodyPr wrap="square" rtlCol="0">
                <a:spAutoFit/>
              </a:bodyPr>
              <a:lstStyle/>
              <a:p>
                <a:r>
                  <a:rPr kumimoji="1" lang="ja-JP" altLang="en-US" sz="1000" dirty="0" smtClean="0"/>
                  <a:t>●</a:t>
                </a:r>
                <a:r>
                  <a:rPr kumimoji="1" lang="ja-JP" altLang="en-US" dirty="0" smtClean="0"/>
                  <a:t> </a:t>
                </a:r>
                <a:r>
                  <a:rPr kumimoji="1" lang="en-US" altLang="ja-JP" sz="1600" dirty="0" smtClean="0"/>
                  <a:t>Experiment data</a:t>
                </a:r>
                <a:endParaRPr kumimoji="1" lang="ja-JP" altLang="en-US" sz="1600" dirty="0"/>
              </a:p>
            </p:txBody>
          </p:sp>
          <p:sp>
            <p:nvSpPr>
              <p:cNvPr id="9" name="テキスト ボックス 8"/>
              <p:cNvSpPr txBox="1"/>
              <p:nvPr/>
            </p:nvSpPr>
            <p:spPr>
              <a:xfrm>
                <a:off x="7236296" y="1782108"/>
                <a:ext cx="1080120" cy="553998"/>
              </a:xfrm>
              <a:prstGeom prst="rect">
                <a:avLst/>
              </a:prstGeom>
              <a:noFill/>
            </p:spPr>
            <p:txBody>
              <a:bodyPr wrap="square" rtlCol="0">
                <a:spAutoFit/>
              </a:bodyPr>
              <a:lstStyle/>
              <a:p>
                <a:r>
                  <a:rPr kumimoji="1" lang="en-US" altLang="ja-JP" sz="1500" i="1" dirty="0" smtClean="0"/>
                  <a:t>B</a:t>
                </a:r>
                <a:r>
                  <a:rPr kumimoji="1" lang="en-US" altLang="ja-JP" sz="1500" dirty="0" smtClean="0"/>
                  <a:t> = 1 T</a:t>
                </a:r>
              </a:p>
              <a:p>
                <a:r>
                  <a:rPr lang="en-US" altLang="ja-JP" sz="1500" i="1" dirty="0" smtClean="0"/>
                  <a:t>T</a:t>
                </a:r>
                <a:r>
                  <a:rPr lang="en-US" altLang="ja-JP" sz="1500" dirty="0" smtClean="0"/>
                  <a:t> = 10 K</a:t>
                </a:r>
                <a:endParaRPr kumimoji="1" lang="ja-JP" altLang="en-US" sz="1500" dirty="0"/>
              </a:p>
            </p:txBody>
          </p:sp>
          <p:sp>
            <p:nvSpPr>
              <p:cNvPr id="10" name="テキスト ボックス 9"/>
              <p:cNvSpPr txBox="1"/>
              <p:nvPr/>
            </p:nvSpPr>
            <p:spPr>
              <a:xfrm>
                <a:off x="5675517" y="2702458"/>
                <a:ext cx="792088" cy="323165"/>
              </a:xfrm>
              <a:prstGeom prst="rect">
                <a:avLst/>
              </a:prstGeom>
              <a:noFill/>
            </p:spPr>
            <p:txBody>
              <a:bodyPr wrap="square" rtlCol="0">
                <a:spAutoFit/>
              </a:bodyPr>
              <a:lstStyle/>
              <a:p>
                <a:r>
                  <a:rPr kumimoji="1" lang="en-US" altLang="ja-JP" sz="1500" dirty="0" smtClean="0">
                    <a:solidFill>
                      <a:srgbClr val="C00000"/>
                    </a:solidFill>
                  </a:rPr>
                  <a:t>Single</a:t>
                </a:r>
                <a:endParaRPr kumimoji="1" lang="ja-JP" altLang="en-US" sz="1500" dirty="0">
                  <a:solidFill>
                    <a:srgbClr val="C00000"/>
                  </a:solidFill>
                </a:endParaRPr>
              </a:p>
            </p:txBody>
          </p:sp>
          <p:sp>
            <p:nvSpPr>
              <p:cNvPr id="11" name="テキスト ボックス 10"/>
              <p:cNvSpPr txBox="1"/>
              <p:nvPr/>
            </p:nvSpPr>
            <p:spPr>
              <a:xfrm>
                <a:off x="4968484" y="3041012"/>
                <a:ext cx="1440160" cy="323165"/>
              </a:xfrm>
              <a:prstGeom prst="rect">
                <a:avLst/>
              </a:prstGeom>
              <a:noFill/>
            </p:spPr>
            <p:txBody>
              <a:bodyPr wrap="square" rtlCol="0">
                <a:spAutoFit/>
              </a:bodyPr>
              <a:lstStyle/>
              <a:p>
                <a:r>
                  <a:rPr kumimoji="1" lang="en-US" altLang="ja-JP" sz="1500" dirty="0" smtClean="0">
                    <a:solidFill>
                      <a:srgbClr val="006600"/>
                    </a:solidFill>
                  </a:rPr>
                  <a:t>Open triple</a:t>
                </a:r>
                <a:endParaRPr kumimoji="1" lang="ja-JP" altLang="en-US" sz="1500" dirty="0">
                  <a:solidFill>
                    <a:srgbClr val="006600"/>
                  </a:solidFill>
                </a:endParaRPr>
              </a:p>
            </p:txBody>
          </p:sp>
          <p:sp>
            <p:nvSpPr>
              <p:cNvPr id="12" name="テキスト ボックス 11"/>
              <p:cNvSpPr txBox="1"/>
              <p:nvPr/>
            </p:nvSpPr>
            <p:spPr>
              <a:xfrm>
                <a:off x="5605860" y="4525799"/>
                <a:ext cx="792088" cy="323165"/>
              </a:xfrm>
              <a:prstGeom prst="rect">
                <a:avLst/>
              </a:prstGeom>
              <a:noFill/>
            </p:spPr>
            <p:txBody>
              <a:bodyPr wrap="square" rtlCol="0">
                <a:spAutoFit/>
              </a:bodyPr>
              <a:lstStyle/>
              <a:p>
                <a:r>
                  <a:rPr kumimoji="1" lang="en-US" altLang="ja-JP" sz="1500" dirty="0" smtClean="0"/>
                  <a:t>Pairs</a:t>
                </a:r>
                <a:endParaRPr kumimoji="1" lang="ja-JP" altLang="en-US" sz="1500" dirty="0"/>
              </a:p>
            </p:txBody>
          </p:sp>
          <p:sp>
            <p:nvSpPr>
              <p:cNvPr id="13" name="テキスト ボックス 12"/>
              <p:cNvSpPr txBox="1"/>
              <p:nvPr/>
            </p:nvSpPr>
            <p:spPr>
              <a:xfrm>
                <a:off x="5148064" y="5229200"/>
                <a:ext cx="1512168" cy="323165"/>
              </a:xfrm>
              <a:prstGeom prst="rect">
                <a:avLst/>
              </a:prstGeom>
              <a:noFill/>
            </p:spPr>
            <p:txBody>
              <a:bodyPr wrap="square" rtlCol="0">
                <a:spAutoFit/>
              </a:bodyPr>
              <a:lstStyle/>
              <a:p>
                <a:r>
                  <a:rPr kumimoji="1" lang="en-US" altLang="ja-JP" sz="1500" dirty="0" smtClean="0">
                    <a:solidFill>
                      <a:srgbClr val="002060"/>
                    </a:solidFill>
                  </a:rPr>
                  <a:t>Closed circles</a:t>
                </a:r>
                <a:endParaRPr kumimoji="1" lang="ja-JP" altLang="en-US" sz="1500" dirty="0">
                  <a:solidFill>
                    <a:srgbClr val="002060"/>
                  </a:solidFill>
                </a:endParaRPr>
              </a:p>
            </p:txBody>
          </p:sp>
          <p:sp>
            <p:nvSpPr>
              <p:cNvPr id="14" name="テキスト ボックス 13"/>
              <p:cNvSpPr txBox="1"/>
              <p:nvPr/>
            </p:nvSpPr>
            <p:spPr>
              <a:xfrm>
                <a:off x="5004048" y="5805264"/>
                <a:ext cx="3672408" cy="346249"/>
              </a:xfrm>
              <a:prstGeom prst="rect">
                <a:avLst/>
              </a:prstGeom>
              <a:noFill/>
            </p:spPr>
            <p:txBody>
              <a:bodyPr wrap="square" rtlCol="0">
                <a:spAutoFit/>
              </a:bodyPr>
              <a:lstStyle/>
              <a:p>
                <a:r>
                  <a:rPr kumimoji="1" lang="en-US" altLang="ja-JP" sz="1650" dirty="0" smtClean="0">
                    <a:latin typeface="Times New Roman" pitchFamily="18" charset="0"/>
                    <a:cs typeface="Times New Roman" pitchFamily="18" charset="0"/>
                  </a:rPr>
                  <a:t>Co concentration (</a:t>
                </a:r>
                <a:r>
                  <a:rPr kumimoji="1" lang="en-US" altLang="ja-JP" sz="1650" i="1" dirty="0" smtClean="0">
                    <a:latin typeface="Times New Roman" pitchFamily="18" charset="0"/>
                    <a:cs typeface="Times New Roman" pitchFamily="18" charset="0"/>
                  </a:rPr>
                  <a:t>x</a:t>
                </a:r>
                <a:r>
                  <a:rPr kumimoji="1" lang="en-US" altLang="ja-JP" sz="1650" dirty="0" smtClean="0">
                    <a:latin typeface="Times New Roman" pitchFamily="18" charset="0"/>
                    <a:cs typeface="Times New Roman" pitchFamily="18" charset="0"/>
                  </a:rPr>
                  <a:t>) in Zn</a:t>
                </a:r>
                <a:r>
                  <a:rPr kumimoji="1" lang="en-US" altLang="ja-JP" sz="1650" baseline="-25000" dirty="0" smtClean="0">
                    <a:latin typeface="Times New Roman" pitchFamily="18" charset="0"/>
                    <a:cs typeface="Times New Roman" pitchFamily="18" charset="0"/>
                  </a:rPr>
                  <a:t>1-x</a:t>
                </a:r>
                <a:r>
                  <a:rPr kumimoji="1" lang="en-US" altLang="ja-JP" sz="1650" dirty="0" smtClean="0">
                    <a:latin typeface="Times New Roman" pitchFamily="18" charset="0"/>
                    <a:cs typeface="Times New Roman" pitchFamily="18" charset="0"/>
                  </a:rPr>
                  <a:t>Co</a:t>
                </a:r>
                <a:r>
                  <a:rPr kumimoji="1" lang="en-US" altLang="ja-JP" sz="1650" baseline="-25000" dirty="0" smtClean="0">
                    <a:latin typeface="Times New Roman" pitchFamily="18" charset="0"/>
                    <a:cs typeface="Times New Roman" pitchFamily="18" charset="0"/>
                  </a:rPr>
                  <a:t>x</a:t>
                </a:r>
                <a:r>
                  <a:rPr kumimoji="1" lang="en-US" altLang="ja-JP" sz="1650" dirty="0" smtClean="0">
                    <a:latin typeface="Times New Roman" pitchFamily="18" charset="0"/>
                    <a:cs typeface="Times New Roman" pitchFamily="18" charset="0"/>
                  </a:rPr>
                  <a:t>O</a:t>
                </a:r>
                <a:endParaRPr kumimoji="1" lang="ja-JP" altLang="en-US" sz="1650" dirty="0">
                  <a:latin typeface="Times New Roman" pitchFamily="18" charset="0"/>
                  <a:cs typeface="Times New Roman" pitchFamily="18" charset="0"/>
                </a:endParaRPr>
              </a:p>
            </p:txBody>
          </p:sp>
          <p:sp>
            <p:nvSpPr>
              <p:cNvPr id="16" name="テキスト ボックス 15"/>
              <p:cNvSpPr txBox="1"/>
              <p:nvPr/>
            </p:nvSpPr>
            <p:spPr>
              <a:xfrm rot="16200000">
                <a:off x="2945405" y="2103268"/>
                <a:ext cx="2879359" cy="346248"/>
              </a:xfrm>
              <a:prstGeom prst="rect">
                <a:avLst/>
              </a:prstGeom>
              <a:noFill/>
            </p:spPr>
            <p:txBody>
              <a:bodyPr wrap="square" rtlCol="0">
                <a:spAutoFit/>
              </a:bodyPr>
              <a:lstStyle/>
              <a:p>
                <a:r>
                  <a:rPr kumimoji="1" lang="en-US" altLang="ja-JP" sz="1600" dirty="0" smtClean="0">
                    <a:latin typeface="Times New Roman" pitchFamily="18" charset="0"/>
                    <a:cs typeface="Times New Roman" pitchFamily="18" charset="0"/>
                  </a:rPr>
                  <a:t>Zeeman splitting </a:t>
                </a:r>
                <a:r>
                  <a:rPr kumimoji="1" lang="en-US" altLang="ja-JP" sz="1600" dirty="0" err="1" smtClean="0">
                    <a:latin typeface="Symbol" pitchFamily="18" charset="2"/>
                    <a:cs typeface="Times New Roman" pitchFamily="18" charset="0"/>
                  </a:rPr>
                  <a:t>D</a:t>
                </a:r>
                <a:r>
                  <a:rPr kumimoji="1" lang="en-US" altLang="ja-JP" sz="1600" i="1" dirty="0" err="1" smtClean="0">
                    <a:latin typeface="Times New Roman" pitchFamily="18" charset="0"/>
                    <a:cs typeface="Times New Roman" pitchFamily="18" charset="0"/>
                  </a:rPr>
                  <a:t>E</a:t>
                </a:r>
                <a:r>
                  <a:rPr kumimoji="1" lang="en-US" altLang="ja-JP" sz="1600" baseline="-25000" dirty="0" err="1" smtClean="0">
                    <a:latin typeface="Times New Roman" pitchFamily="18" charset="0"/>
                    <a:cs typeface="Times New Roman" pitchFamily="18" charset="0"/>
                  </a:rPr>
                  <a:t>sp</a:t>
                </a:r>
                <a:r>
                  <a:rPr kumimoji="1" lang="en-US" altLang="ja-JP" sz="1600" baseline="-25000" dirty="0" smtClean="0">
                    <a:latin typeface="Times New Roman" pitchFamily="18" charset="0"/>
                    <a:cs typeface="Times New Roman" pitchFamily="18" charset="0"/>
                  </a:rPr>
                  <a:t>-d </a:t>
                </a:r>
                <a:r>
                  <a:rPr kumimoji="1" lang="en-US" altLang="ja-JP" sz="1600" dirty="0" smtClean="0">
                    <a:latin typeface="Times New Roman" pitchFamily="18" charset="0"/>
                    <a:cs typeface="Times New Roman" pitchFamily="18" charset="0"/>
                  </a:rPr>
                  <a:t>(meV)</a:t>
                </a:r>
                <a:endParaRPr kumimoji="1" lang="ja-JP" altLang="en-US" sz="1600" dirty="0">
                  <a:latin typeface="Times New Roman" pitchFamily="18" charset="0"/>
                  <a:cs typeface="Times New Roman" pitchFamily="18" charset="0"/>
                </a:endParaRPr>
              </a:p>
            </p:txBody>
          </p:sp>
          <p:sp>
            <p:nvSpPr>
              <p:cNvPr id="17" name="テキスト ボックス 16"/>
              <p:cNvSpPr txBox="1"/>
              <p:nvPr/>
            </p:nvSpPr>
            <p:spPr>
              <a:xfrm rot="16200000">
                <a:off x="7499067" y="1603539"/>
                <a:ext cx="2160240" cy="338554"/>
              </a:xfrm>
              <a:prstGeom prst="rect">
                <a:avLst/>
              </a:prstGeom>
              <a:noFill/>
            </p:spPr>
            <p:txBody>
              <a:bodyPr wrap="square" rtlCol="0">
                <a:spAutoFit/>
              </a:bodyPr>
              <a:lstStyle/>
              <a:p>
                <a:r>
                  <a:rPr kumimoji="1" lang="en-US" altLang="ja-JP" sz="1600" dirty="0" smtClean="0">
                    <a:latin typeface="Times New Roman" pitchFamily="18" charset="0"/>
                    <a:cs typeface="Times New Roman" pitchFamily="18" charset="0"/>
                  </a:rPr>
                  <a:t>Probability</a:t>
                </a:r>
                <a:endParaRPr kumimoji="1" lang="ja-JP" altLang="en-US" sz="1600" dirty="0">
                  <a:latin typeface="Times New Roman" pitchFamily="18" charset="0"/>
                  <a:cs typeface="Times New Roman" pitchFamily="18" charset="0"/>
                </a:endParaRPr>
              </a:p>
            </p:txBody>
          </p:sp>
          <p:sp>
            <p:nvSpPr>
              <p:cNvPr id="18" name="テキスト ボックス 17"/>
              <p:cNvSpPr txBox="1"/>
              <p:nvPr/>
            </p:nvSpPr>
            <p:spPr>
              <a:xfrm rot="16200000">
                <a:off x="7499067" y="3835787"/>
                <a:ext cx="2160240" cy="338554"/>
              </a:xfrm>
              <a:prstGeom prst="rect">
                <a:avLst/>
              </a:prstGeom>
              <a:noFill/>
            </p:spPr>
            <p:txBody>
              <a:bodyPr wrap="square" rtlCol="0">
                <a:spAutoFit/>
              </a:bodyPr>
              <a:lstStyle/>
              <a:p>
                <a:r>
                  <a:rPr kumimoji="1" lang="en-US" altLang="ja-JP" sz="1600" dirty="0" smtClean="0">
                    <a:latin typeface="Times New Roman" pitchFamily="18" charset="0"/>
                    <a:cs typeface="Times New Roman" pitchFamily="18" charset="0"/>
                  </a:rPr>
                  <a:t>Probability</a:t>
                </a:r>
                <a:endParaRPr kumimoji="1" lang="ja-JP" altLang="en-US" sz="1600" dirty="0">
                  <a:latin typeface="Times New Roman" pitchFamily="18" charset="0"/>
                  <a:cs typeface="Times New Roman" pitchFamily="18" charset="0"/>
                </a:endParaRPr>
              </a:p>
            </p:txBody>
          </p:sp>
        </p:grpSp>
        <p:sp>
          <p:nvSpPr>
            <p:cNvPr id="20" name="テキスト ボックス 19"/>
            <p:cNvSpPr txBox="1"/>
            <p:nvPr/>
          </p:nvSpPr>
          <p:spPr>
            <a:xfrm>
              <a:off x="4821952" y="924719"/>
              <a:ext cx="3845532" cy="338554"/>
            </a:xfrm>
            <a:prstGeom prst="rect">
              <a:avLst/>
            </a:prstGeom>
            <a:noFill/>
          </p:spPr>
          <p:txBody>
            <a:bodyPr wrap="square" rtlCol="0">
              <a:spAutoFit/>
            </a:bodyPr>
            <a:lstStyle/>
            <a:p>
              <a:r>
                <a:rPr kumimoji="1" lang="en-US" altLang="ja-JP" sz="1600" dirty="0" smtClean="0"/>
                <a:t>Zeeman splitting and Co complexes</a:t>
              </a:r>
              <a:endParaRPr kumimoji="1" lang="ja-JP" altLang="en-US" sz="1600" dirty="0"/>
            </a:p>
          </p:txBody>
        </p:sp>
      </p:grpSp>
      <p:sp>
        <p:nvSpPr>
          <p:cNvPr id="3" name="テキスト ボックス 2"/>
          <p:cNvSpPr txBox="1"/>
          <p:nvPr/>
        </p:nvSpPr>
        <p:spPr>
          <a:xfrm>
            <a:off x="6130962" y="6052646"/>
            <a:ext cx="3409590" cy="323165"/>
          </a:xfrm>
          <a:prstGeom prst="rect">
            <a:avLst/>
          </a:prstGeom>
          <a:noFill/>
        </p:spPr>
        <p:txBody>
          <a:bodyPr wrap="square" rtlCol="0">
            <a:spAutoFit/>
          </a:bodyPr>
          <a:lstStyle/>
          <a:p>
            <a:r>
              <a:rPr lang="en-US" altLang="ja-JP" sz="1500" i="1" dirty="0"/>
              <a:t>J. Appl. Phys</a:t>
            </a:r>
            <a:r>
              <a:rPr lang="en-US" altLang="ja-JP" sz="1500" dirty="0"/>
              <a:t>.</a:t>
            </a:r>
            <a:r>
              <a:rPr lang="en-US" altLang="ja-JP" sz="1500" b="1" dirty="0"/>
              <a:t> 113</a:t>
            </a:r>
            <a:r>
              <a:rPr lang="en-US" altLang="ja-JP" sz="1500" dirty="0"/>
              <a:t>, 183523 (2013).</a:t>
            </a:r>
            <a:endParaRPr kumimoji="1" lang="ja-JP" altLang="en-US" sz="1500" dirty="0"/>
          </a:p>
        </p:txBody>
      </p:sp>
      <p:graphicFrame>
        <p:nvGraphicFramePr>
          <p:cNvPr id="21" name="オブジェクト 20"/>
          <p:cNvGraphicFramePr>
            <a:graphicFrameLocks noChangeAspect="1"/>
          </p:cNvGraphicFramePr>
          <p:nvPr>
            <p:extLst>
              <p:ext uri="{D42A27DB-BD31-4B8C-83A1-F6EECF244321}">
                <p14:modId xmlns:p14="http://schemas.microsoft.com/office/powerpoint/2010/main" val="3839444117"/>
              </p:ext>
            </p:extLst>
          </p:nvPr>
        </p:nvGraphicFramePr>
        <p:xfrm>
          <a:off x="683568" y="1279222"/>
          <a:ext cx="1872208" cy="577410"/>
        </p:xfrm>
        <a:graphic>
          <a:graphicData uri="http://schemas.openxmlformats.org/presentationml/2006/ole">
            <mc:AlternateContent xmlns:mc="http://schemas.openxmlformats.org/markup-compatibility/2006">
              <mc:Choice xmlns:v="urn:schemas-microsoft-com:vml" Requires="v">
                <p:oleObj spid="_x0000_s2500" name="数式" r:id="rId5" imgW="1358640" imgH="419040" progId="Equation.3">
                  <p:embed/>
                </p:oleObj>
              </mc:Choice>
              <mc:Fallback>
                <p:oleObj name="数式" r:id="rId5" imgW="1358640" imgH="419040" progId="Equation.3">
                  <p:embed/>
                  <p:pic>
                    <p:nvPicPr>
                      <p:cNvPr id="0" name=""/>
                      <p:cNvPicPr/>
                      <p:nvPr/>
                    </p:nvPicPr>
                    <p:blipFill>
                      <a:blip r:embed="rId6"/>
                      <a:stretch>
                        <a:fillRect/>
                      </a:stretch>
                    </p:blipFill>
                    <p:spPr>
                      <a:xfrm>
                        <a:off x="683568" y="1279222"/>
                        <a:ext cx="1872208" cy="577410"/>
                      </a:xfrm>
                      <a:prstGeom prst="rect">
                        <a:avLst/>
                      </a:prstGeom>
                    </p:spPr>
                  </p:pic>
                </p:oleObj>
              </mc:Fallback>
            </mc:AlternateContent>
          </a:graphicData>
        </a:graphic>
      </p:graphicFrame>
      <p:sp>
        <p:nvSpPr>
          <p:cNvPr id="22" name="テキスト ボックス 21"/>
          <p:cNvSpPr txBox="1"/>
          <p:nvPr/>
        </p:nvSpPr>
        <p:spPr>
          <a:xfrm>
            <a:off x="295008" y="843743"/>
            <a:ext cx="3096344" cy="353943"/>
          </a:xfrm>
          <a:prstGeom prst="rect">
            <a:avLst/>
          </a:prstGeom>
          <a:noFill/>
        </p:spPr>
        <p:txBody>
          <a:bodyPr wrap="square" rtlCol="0">
            <a:spAutoFit/>
          </a:bodyPr>
          <a:lstStyle/>
          <a:p>
            <a:r>
              <a:rPr lang="en-US" altLang="ja-JP" sz="1700" dirty="0" smtClean="0"/>
              <a:t>*Zeeman splitting: </a:t>
            </a:r>
            <a:r>
              <a:rPr lang="en-US" altLang="ja-JP" sz="1700" dirty="0" err="1" smtClean="0">
                <a:latin typeface="Symbol" pitchFamily="18" charset="2"/>
              </a:rPr>
              <a:t>D</a:t>
            </a:r>
            <a:r>
              <a:rPr lang="en-US" altLang="ja-JP" sz="1700" i="1" dirty="0" err="1" smtClean="0"/>
              <a:t>E</a:t>
            </a:r>
            <a:r>
              <a:rPr lang="en-US" altLang="ja-JP" sz="1700" baseline="-25000" dirty="0" err="1" smtClean="0"/>
              <a:t>z</a:t>
            </a:r>
            <a:endParaRPr kumimoji="1" lang="ja-JP" altLang="en-US" sz="1700" baseline="-25000" dirty="0"/>
          </a:p>
        </p:txBody>
      </p:sp>
      <p:graphicFrame>
        <p:nvGraphicFramePr>
          <p:cNvPr id="23" name="オブジェクト 22"/>
          <p:cNvGraphicFramePr>
            <a:graphicFrameLocks noChangeAspect="1"/>
          </p:cNvGraphicFramePr>
          <p:nvPr>
            <p:extLst>
              <p:ext uri="{D42A27DB-BD31-4B8C-83A1-F6EECF244321}">
                <p14:modId xmlns:p14="http://schemas.microsoft.com/office/powerpoint/2010/main" val="3418454864"/>
              </p:ext>
            </p:extLst>
          </p:nvPr>
        </p:nvGraphicFramePr>
        <p:xfrm>
          <a:off x="683568" y="2020985"/>
          <a:ext cx="2664296" cy="701726"/>
        </p:xfrm>
        <a:graphic>
          <a:graphicData uri="http://schemas.openxmlformats.org/presentationml/2006/ole">
            <mc:AlternateContent xmlns:mc="http://schemas.openxmlformats.org/markup-compatibility/2006">
              <mc:Choice xmlns:v="urn:schemas-microsoft-com:vml" Requires="v">
                <p:oleObj spid="_x0000_s2501" name="数式" r:id="rId7" imgW="1828800" imgH="482400" progId="Equation.3">
                  <p:embed/>
                </p:oleObj>
              </mc:Choice>
              <mc:Fallback>
                <p:oleObj name="数式" r:id="rId7" imgW="1828800" imgH="482400" progId="Equation.3">
                  <p:embed/>
                  <p:pic>
                    <p:nvPicPr>
                      <p:cNvPr id="0" name=""/>
                      <p:cNvPicPr/>
                      <p:nvPr/>
                    </p:nvPicPr>
                    <p:blipFill>
                      <a:blip r:embed="rId8"/>
                      <a:stretch>
                        <a:fillRect/>
                      </a:stretch>
                    </p:blipFill>
                    <p:spPr>
                      <a:xfrm>
                        <a:off x="683568" y="2020985"/>
                        <a:ext cx="2664296" cy="701726"/>
                      </a:xfrm>
                      <a:prstGeom prst="rect">
                        <a:avLst/>
                      </a:prstGeom>
                    </p:spPr>
                  </p:pic>
                </p:oleObj>
              </mc:Fallback>
            </mc:AlternateContent>
          </a:graphicData>
        </a:graphic>
      </p:graphicFrame>
      <p:sp>
        <p:nvSpPr>
          <p:cNvPr id="24" name="テキスト ボックス 23"/>
          <p:cNvSpPr txBox="1"/>
          <p:nvPr/>
        </p:nvSpPr>
        <p:spPr>
          <a:xfrm>
            <a:off x="1691680" y="2749204"/>
            <a:ext cx="3024336" cy="307777"/>
          </a:xfrm>
          <a:prstGeom prst="rect">
            <a:avLst/>
          </a:prstGeom>
          <a:noFill/>
        </p:spPr>
        <p:txBody>
          <a:bodyPr wrap="square" rtlCol="0">
            <a:spAutoFit/>
          </a:bodyPr>
          <a:lstStyle/>
          <a:p>
            <a:r>
              <a:rPr lang="en-US" altLang="ja-JP" sz="1400" i="1" dirty="0" err="1"/>
              <a:t>s</a:t>
            </a:r>
            <a:r>
              <a:rPr kumimoji="1" lang="en-US" altLang="ja-JP" sz="1400" i="1" dirty="0" err="1" smtClean="0"/>
              <a:t>,p</a:t>
            </a:r>
            <a:r>
              <a:rPr kumimoji="1" lang="en-US" altLang="ja-JP" sz="1400" i="1" dirty="0" smtClean="0"/>
              <a:t>-d exchange interaction</a:t>
            </a:r>
            <a:endParaRPr kumimoji="1" lang="ja-JP" altLang="en-US" sz="1400" i="1" dirty="0"/>
          </a:p>
        </p:txBody>
      </p:sp>
      <p:cxnSp>
        <p:nvCxnSpPr>
          <p:cNvPr id="26" name="直線コネクタ 25"/>
          <p:cNvCxnSpPr/>
          <p:nvPr/>
        </p:nvCxnSpPr>
        <p:spPr>
          <a:xfrm>
            <a:off x="1691680" y="2722711"/>
            <a:ext cx="1699672"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323528" y="3501008"/>
            <a:ext cx="3096344" cy="353943"/>
          </a:xfrm>
          <a:prstGeom prst="rect">
            <a:avLst/>
          </a:prstGeom>
          <a:noFill/>
        </p:spPr>
        <p:txBody>
          <a:bodyPr wrap="square" rtlCol="0">
            <a:spAutoFit/>
          </a:bodyPr>
          <a:lstStyle/>
          <a:p>
            <a:r>
              <a:rPr lang="en-US" altLang="ja-JP" sz="1700" dirty="0" smtClean="0"/>
              <a:t>*Co-complexes(clusters)</a:t>
            </a:r>
            <a:endParaRPr kumimoji="1" lang="ja-JP" altLang="en-US" sz="1700" baseline="-25000" dirty="0"/>
          </a:p>
        </p:txBody>
      </p:sp>
      <p:sp>
        <p:nvSpPr>
          <p:cNvPr id="28" name="テキスト ボックス 27"/>
          <p:cNvSpPr txBox="1"/>
          <p:nvPr/>
        </p:nvSpPr>
        <p:spPr>
          <a:xfrm>
            <a:off x="1187624" y="3835206"/>
            <a:ext cx="3960440" cy="292388"/>
          </a:xfrm>
          <a:prstGeom prst="rect">
            <a:avLst/>
          </a:prstGeom>
          <a:noFill/>
        </p:spPr>
        <p:txBody>
          <a:bodyPr wrap="square" rtlCol="0">
            <a:spAutoFit/>
          </a:bodyPr>
          <a:lstStyle/>
          <a:p>
            <a:r>
              <a:rPr kumimoji="1" lang="en-US" altLang="ja-JP" sz="1300" dirty="0" smtClean="0"/>
              <a:t>A. Ney et al., </a:t>
            </a:r>
            <a:r>
              <a:rPr kumimoji="1" lang="en-US" altLang="ja-JP" sz="1300" i="1" dirty="0" smtClean="0"/>
              <a:t>Phys. Rev. </a:t>
            </a:r>
            <a:r>
              <a:rPr lang="en-US" altLang="ja-JP" sz="1300" i="1" dirty="0" smtClean="0"/>
              <a:t>B </a:t>
            </a:r>
            <a:r>
              <a:rPr lang="en-US" altLang="ja-JP" sz="1300" b="1" dirty="0" smtClean="0"/>
              <a:t>85</a:t>
            </a:r>
            <a:r>
              <a:rPr lang="en-US" altLang="ja-JP" sz="1300" dirty="0" smtClean="0"/>
              <a:t>, 245202 (2012).</a:t>
            </a:r>
            <a:endParaRPr kumimoji="1" lang="ja-JP" altLang="en-US" sz="1300" dirty="0"/>
          </a:p>
        </p:txBody>
      </p:sp>
      <p:sp>
        <p:nvSpPr>
          <p:cNvPr id="29" name="テキスト ボックス 28"/>
          <p:cNvSpPr txBox="1"/>
          <p:nvPr/>
        </p:nvSpPr>
        <p:spPr>
          <a:xfrm>
            <a:off x="960766" y="4136400"/>
            <a:ext cx="2988376" cy="1300612"/>
          </a:xfrm>
          <a:prstGeom prst="rect">
            <a:avLst/>
          </a:prstGeom>
          <a:noFill/>
        </p:spPr>
        <p:txBody>
          <a:bodyPr wrap="square" rtlCol="0">
            <a:spAutoFit/>
          </a:bodyPr>
          <a:lstStyle/>
          <a:p>
            <a:pPr>
              <a:lnSpc>
                <a:spcPts val="2300"/>
              </a:lnSpc>
            </a:pPr>
            <a:r>
              <a:rPr lang="en-US" altLang="ja-JP" sz="1600" b="1" dirty="0" smtClean="0">
                <a:solidFill>
                  <a:srgbClr val="C00000"/>
                </a:solidFill>
              </a:rPr>
              <a:t>Single</a:t>
            </a:r>
            <a:r>
              <a:rPr lang="en-US" altLang="ja-JP" sz="1600" b="1" dirty="0" smtClean="0"/>
              <a:t>: </a:t>
            </a:r>
            <a:r>
              <a:rPr lang="en-US" altLang="ja-JP" sz="1600" dirty="0" smtClean="0"/>
              <a:t> isolated Co ions </a:t>
            </a:r>
          </a:p>
          <a:p>
            <a:pPr>
              <a:lnSpc>
                <a:spcPts val="2300"/>
              </a:lnSpc>
            </a:pPr>
            <a:r>
              <a:rPr kumimoji="1" lang="en-US" altLang="ja-JP" sz="1600" b="1" dirty="0" smtClean="0"/>
              <a:t>Pairs:    </a:t>
            </a:r>
            <a:r>
              <a:rPr kumimoji="1" lang="en-US" altLang="ja-JP" sz="1600" dirty="0" smtClean="0"/>
              <a:t>Co-O-Co pairs </a:t>
            </a:r>
          </a:p>
          <a:p>
            <a:pPr>
              <a:lnSpc>
                <a:spcPts val="2300"/>
              </a:lnSpc>
            </a:pPr>
            <a:r>
              <a:rPr lang="en-US" altLang="ja-JP" sz="1600" b="1" dirty="0" smtClean="0">
                <a:solidFill>
                  <a:srgbClr val="006600"/>
                </a:solidFill>
              </a:rPr>
              <a:t>Open</a:t>
            </a:r>
            <a:r>
              <a:rPr lang="en-US" altLang="ja-JP" sz="1600" b="1" dirty="0" smtClean="0"/>
              <a:t> and </a:t>
            </a:r>
            <a:r>
              <a:rPr lang="en-US" altLang="ja-JP" sz="1600" b="1" dirty="0" smtClean="0">
                <a:solidFill>
                  <a:srgbClr val="002060"/>
                </a:solidFill>
              </a:rPr>
              <a:t>closed</a:t>
            </a:r>
            <a:r>
              <a:rPr lang="en-US" altLang="ja-JP" sz="1600" b="1" dirty="0" smtClean="0"/>
              <a:t> triples</a:t>
            </a:r>
          </a:p>
          <a:p>
            <a:pPr>
              <a:lnSpc>
                <a:spcPts val="2300"/>
              </a:lnSpc>
            </a:pPr>
            <a:r>
              <a:rPr kumimoji="1" lang="en-US" altLang="ja-JP" sz="1600" dirty="0"/>
              <a:t> </a:t>
            </a:r>
            <a:r>
              <a:rPr kumimoji="1" lang="en-US" altLang="ja-JP" sz="1600" dirty="0" smtClean="0"/>
              <a:t>             Co-O-Co-O-Co triples</a:t>
            </a:r>
          </a:p>
        </p:txBody>
      </p:sp>
      <p:sp>
        <p:nvSpPr>
          <p:cNvPr id="30" name="テキスト ボックス 29"/>
          <p:cNvSpPr txBox="1"/>
          <p:nvPr/>
        </p:nvSpPr>
        <p:spPr>
          <a:xfrm>
            <a:off x="467544" y="5528656"/>
            <a:ext cx="5040560" cy="1092607"/>
          </a:xfrm>
          <a:prstGeom prst="rect">
            <a:avLst/>
          </a:prstGeom>
          <a:noFill/>
        </p:spPr>
        <p:txBody>
          <a:bodyPr wrap="square" rtlCol="0">
            <a:spAutoFit/>
          </a:bodyPr>
          <a:lstStyle/>
          <a:p>
            <a:pPr>
              <a:lnSpc>
                <a:spcPts val="2600"/>
              </a:lnSpc>
            </a:pPr>
            <a:r>
              <a:rPr lang="ja-JP" altLang="en-US" sz="1600" dirty="0" smtClean="0"/>
              <a:t>・磁気光学効果は、</a:t>
            </a:r>
            <a:r>
              <a:rPr lang="en-US" altLang="ja-JP" sz="1600" dirty="0" smtClean="0"/>
              <a:t>10%</a:t>
            </a:r>
            <a:r>
              <a:rPr lang="ja-JP" altLang="en-US" sz="1600" dirty="0" smtClean="0"/>
              <a:t>の</a:t>
            </a:r>
            <a:r>
              <a:rPr lang="en-US" altLang="ja-JP" sz="1600" dirty="0" smtClean="0"/>
              <a:t>Co</a:t>
            </a:r>
            <a:r>
              <a:rPr lang="ja-JP" altLang="en-US" sz="1600" dirty="0" smtClean="0"/>
              <a:t>濃度で最大</a:t>
            </a:r>
            <a:endParaRPr lang="en-US" altLang="ja-JP" sz="1600" dirty="0" smtClean="0"/>
          </a:p>
          <a:p>
            <a:pPr>
              <a:lnSpc>
                <a:spcPts val="2600"/>
              </a:lnSpc>
            </a:pPr>
            <a:r>
              <a:rPr lang="ja-JP" altLang="en-US" sz="1600" dirty="0" smtClean="0"/>
              <a:t>・</a:t>
            </a:r>
            <a:r>
              <a:rPr lang="ja-JP" altLang="en-US" sz="1600" u="sng" dirty="0" smtClean="0"/>
              <a:t>反強磁性的相互作用を生み出す</a:t>
            </a:r>
            <a:r>
              <a:rPr kumimoji="1" lang="en-US" altLang="ja-JP" sz="1600" u="sng" dirty="0" smtClean="0"/>
              <a:t>pairs</a:t>
            </a:r>
            <a:r>
              <a:rPr kumimoji="1" lang="ja-JP" altLang="en-US" sz="1600" u="sng" dirty="0" smtClean="0"/>
              <a:t>や</a:t>
            </a:r>
            <a:endParaRPr kumimoji="1" lang="en-US" altLang="ja-JP" sz="1600" u="sng" dirty="0" smtClean="0"/>
          </a:p>
          <a:p>
            <a:pPr>
              <a:lnSpc>
                <a:spcPts val="2600"/>
              </a:lnSpc>
            </a:pPr>
            <a:r>
              <a:rPr lang="ja-JP" altLang="en-US" sz="1600" dirty="0"/>
              <a:t>　</a:t>
            </a:r>
            <a:r>
              <a:rPr lang="ja-JP" altLang="en-US" sz="1600" dirty="0" smtClean="0"/>
              <a:t>           </a:t>
            </a:r>
            <a:r>
              <a:rPr lang="en-US" altLang="ja-JP" sz="1600" u="sng" dirty="0" smtClean="0"/>
              <a:t>c</a:t>
            </a:r>
            <a:r>
              <a:rPr kumimoji="1" lang="en-US" altLang="ja-JP" sz="1600" u="sng" dirty="0" smtClean="0"/>
              <a:t>losed triples</a:t>
            </a:r>
            <a:r>
              <a:rPr kumimoji="1" lang="ja-JP" altLang="en-US" sz="1600" u="sng" dirty="0" smtClean="0"/>
              <a:t>等の複合体の形成が関与</a:t>
            </a:r>
            <a:endParaRPr kumimoji="1" lang="ja-JP" altLang="en-US" sz="1600" u="sng" dirty="0"/>
          </a:p>
        </p:txBody>
      </p:sp>
    </p:spTree>
    <p:extLst>
      <p:ext uri="{BB962C8B-B14F-4D97-AF65-F5344CB8AC3E}">
        <p14:creationId xmlns:p14="http://schemas.microsoft.com/office/powerpoint/2010/main" val="36503872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テキスト ボックス 3"/>
          <p:cNvSpPr txBox="1">
            <a:spLocks noChangeArrowheads="1"/>
          </p:cNvSpPr>
          <p:nvPr/>
        </p:nvSpPr>
        <p:spPr bwMode="auto">
          <a:xfrm>
            <a:off x="253057" y="292586"/>
            <a:ext cx="8207375" cy="400110"/>
          </a:xfrm>
          <a:prstGeom prst="rect">
            <a:avLst/>
          </a:prstGeom>
          <a:noFill/>
          <a:ln w="9525">
            <a:noFill/>
            <a:miter lim="800000"/>
            <a:headEnd/>
            <a:tailEnd/>
          </a:ln>
        </p:spPr>
        <p:txBody>
          <a:bodyPr>
            <a:spAutoFit/>
          </a:bodyPr>
          <a:lstStyle/>
          <a:p>
            <a:r>
              <a:rPr lang="en-US" altLang="ja-JP" sz="2000" dirty="0" smtClean="0">
                <a:latin typeface="+mj-lt"/>
                <a:ea typeface="+mj-ea"/>
                <a:cs typeface="Arial Unicode MS" pitchFamily="50" charset="-128"/>
              </a:rPr>
              <a:t>Co</a:t>
            </a:r>
            <a:r>
              <a:rPr lang="en-US" altLang="ja-JP" sz="2000" baseline="30000" dirty="0" smtClean="0">
                <a:latin typeface="+mj-lt"/>
                <a:ea typeface="+mj-ea"/>
                <a:cs typeface="Arial Unicode MS" pitchFamily="50" charset="-128"/>
              </a:rPr>
              <a:t>2+ </a:t>
            </a:r>
            <a:r>
              <a:rPr lang="ja-JP" altLang="en-US" sz="2000" dirty="0" smtClean="0">
                <a:latin typeface="+mj-ea"/>
                <a:ea typeface="+mj-ea"/>
                <a:cs typeface="Arial Unicode MS" pitchFamily="50" charset="-128"/>
              </a:rPr>
              <a:t>イオンの不均一分布（複合体）</a:t>
            </a:r>
            <a:r>
              <a:rPr lang="ja-JP" altLang="en-US" sz="2000" dirty="0">
                <a:latin typeface="+mj-ea"/>
                <a:ea typeface="+mj-ea"/>
                <a:cs typeface="Arial Unicode MS" pitchFamily="50" charset="-128"/>
              </a:rPr>
              <a:t>と</a:t>
            </a:r>
            <a:r>
              <a:rPr lang="ja-JP" altLang="en-US" sz="2000" dirty="0" smtClean="0">
                <a:latin typeface="+mj-ea"/>
                <a:ea typeface="+mj-ea"/>
                <a:cs typeface="Arial Unicode MS" pitchFamily="50" charset="-128"/>
              </a:rPr>
              <a:t>磁気物性</a:t>
            </a:r>
            <a:endParaRPr lang="ja-JP" altLang="en-US" sz="2000" dirty="0">
              <a:latin typeface="+mj-ea"/>
              <a:ea typeface="+mj-ea"/>
              <a:cs typeface="Arial Unicode MS"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899299306"/>
              </p:ext>
            </p:extLst>
          </p:nvPr>
        </p:nvGraphicFramePr>
        <p:xfrm>
          <a:off x="4500563" y="1230313"/>
          <a:ext cx="3888432" cy="1140587"/>
        </p:xfrm>
        <a:graphic>
          <a:graphicData uri="http://schemas.openxmlformats.org/drawingml/2006/table">
            <a:tbl>
              <a:tblPr firstRow="1" bandRow="1">
                <a:tableStyleId>{9D7B26C5-4107-4FEC-AEDC-1716B250A1EF}</a:tableStyleId>
              </a:tblPr>
              <a:tblGrid>
                <a:gridCol w="1128900"/>
                <a:gridCol w="1191616"/>
                <a:gridCol w="1567916"/>
              </a:tblGrid>
              <a:tr h="313677">
                <a:tc>
                  <a:txBody>
                    <a:bodyPr/>
                    <a:lstStyle/>
                    <a:p>
                      <a:pPr algn="ctr"/>
                      <a:endParaRPr kumimoji="1" lang="ja-JP" altLang="en-US" sz="1400" dirty="0">
                        <a:latin typeface="+mj-lt"/>
                        <a:ea typeface="Arial Unicode MS" pitchFamily="50" charset="-128"/>
                        <a:cs typeface="Arial Unicode MS" pitchFamily="50" charset="-128"/>
                      </a:endParaRPr>
                    </a:p>
                  </a:txBody>
                  <a:tcPr/>
                </a:tc>
                <a:tc>
                  <a:txBody>
                    <a:bodyPr/>
                    <a:lstStyle/>
                    <a:p>
                      <a:pPr algn="ctr"/>
                      <a:r>
                        <a:rPr kumimoji="1" lang="en-US" altLang="ja-JP" sz="1400" b="0" i="1" baseline="0" dirty="0" smtClean="0"/>
                        <a:t>M</a:t>
                      </a:r>
                      <a:r>
                        <a:rPr kumimoji="1" lang="en-US" altLang="ja-JP" sz="1400" b="0" baseline="-25000" dirty="0" smtClean="0"/>
                        <a:t>s</a:t>
                      </a:r>
                      <a:r>
                        <a:rPr kumimoji="1" lang="en-US" altLang="ja-JP" sz="1400" b="0" dirty="0" smtClean="0"/>
                        <a:t> (X-MCD)</a:t>
                      </a:r>
                    </a:p>
                    <a:p>
                      <a:pPr algn="ctr"/>
                      <a:r>
                        <a:rPr kumimoji="1" lang="en-US" altLang="ja-JP" sz="1400" b="0" dirty="0" smtClean="0"/>
                        <a:t>x 10</a:t>
                      </a:r>
                      <a:r>
                        <a:rPr kumimoji="1" lang="en-US" altLang="ja-JP" sz="1400" b="0" baseline="30000" dirty="0" smtClean="0"/>
                        <a:t>-2 </a:t>
                      </a:r>
                      <a:r>
                        <a:rPr kumimoji="1" lang="en-US" altLang="ja-JP" sz="1400" b="0" dirty="0" err="1" smtClean="0"/>
                        <a:t>m</a:t>
                      </a:r>
                      <a:r>
                        <a:rPr kumimoji="1" lang="en-US" altLang="ja-JP" sz="1400" b="0" baseline="-25000" dirty="0" err="1" smtClean="0"/>
                        <a:t>B</a:t>
                      </a:r>
                      <a:endParaRPr kumimoji="1" lang="ja-JP" altLang="en-US" sz="1400" b="0" baseline="-25000" dirty="0">
                        <a:latin typeface="+mj-lt"/>
                        <a:ea typeface="Arial Unicode MS" pitchFamily="50" charset="-128"/>
                        <a:cs typeface="Arial Unicode MS" pitchFamily="50" charset="-128"/>
                      </a:endParaRPr>
                    </a:p>
                  </a:txBody>
                  <a:tcPr/>
                </a:tc>
                <a:tc>
                  <a:txBody>
                    <a:bodyPr/>
                    <a:lstStyle/>
                    <a:p>
                      <a:pPr algn="ctr"/>
                      <a:r>
                        <a:rPr kumimoji="1" lang="en-US" altLang="ja-JP" sz="1400" b="0" i="1" dirty="0" smtClean="0"/>
                        <a:t>M</a:t>
                      </a:r>
                      <a:r>
                        <a:rPr kumimoji="1" lang="en-US" altLang="ja-JP" sz="1400" b="0" baseline="-25000" dirty="0" smtClean="0"/>
                        <a:t>s </a:t>
                      </a:r>
                      <a:r>
                        <a:rPr kumimoji="1" lang="en-US" altLang="ja-JP" sz="1400" b="0" dirty="0" smtClean="0"/>
                        <a:t>(SQUID)</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smtClean="0"/>
                        <a:t>x 10</a:t>
                      </a:r>
                      <a:r>
                        <a:rPr kumimoji="1" lang="en-US" altLang="ja-JP" sz="1400" b="0" baseline="30000" dirty="0" smtClean="0"/>
                        <a:t>-2 </a:t>
                      </a:r>
                      <a:r>
                        <a:rPr kumimoji="1" lang="en-US" altLang="ja-JP" sz="1400" b="0" dirty="0" err="1" smtClean="0"/>
                        <a:t>m</a:t>
                      </a:r>
                      <a:r>
                        <a:rPr kumimoji="1" lang="en-US" altLang="ja-JP" sz="1400" b="0" baseline="-25000" dirty="0" err="1" smtClean="0"/>
                        <a:t>B</a:t>
                      </a:r>
                      <a:endParaRPr kumimoji="1" lang="ja-JP" altLang="en-US" sz="1400" b="0" baseline="-25000" dirty="0" smtClean="0">
                        <a:latin typeface="+mj-lt"/>
                        <a:ea typeface="Arial Unicode MS" pitchFamily="50" charset="-128"/>
                        <a:cs typeface="Arial Unicode MS" pitchFamily="50" charset="-128"/>
                      </a:endParaRPr>
                    </a:p>
                  </a:txBody>
                  <a:tcPr/>
                </a:tc>
              </a:tr>
              <a:tr h="308750">
                <a:tc>
                  <a:txBody>
                    <a:bodyPr/>
                    <a:lstStyle/>
                    <a:p>
                      <a:pPr algn="ctr"/>
                      <a:r>
                        <a:rPr kumimoji="1" lang="en-US" altLang="ja-JP" sz="1400" dirty="0" smtClean="0"/>
                        <a:t>As - grown</a:t>
                      </a:r>
                      <a:endParaRPr kumimoji="1" lang="ja-JP" altLang="en-US" sz="1400" dirty="0">
                        <a:latin typeface="+mj-lt"/>
                        <a:ea typeface="Arial Unicode MS" pitchFamily="50" charset="-128"/>
                        <a:cs typeface="Arial Unicode MS" pitchFamily="50" charset="-128"/>
                      </a:endParaRPr>
                    </a:p>
                  </a:txBody>
                  <a:tcPr/>
                </a:tc>
                <a:tc>
                  <a:txBody>
                    <a:bodyPr/>
                    <a:lstStyle/>
                    <a:p>
                      <a:pPr algn="ctr"/>
                      <a:r>
                        <a:rPr kumimoji="1" lang="en-US" altLang="ja-JP" sz="1400" dirty="0" smtClean="0"/>
                        <a:t>3.4 ± 0.8</a:t>
                      </a:r>
                      <a:endParaRPr kumimoji="1" lang="ja-JP" altLang="en-US" sz="1400" dirty="0">
                        <a:latin typeface="+mj-lt"/>
                        <a:ea typeface="Arial Unicode MS" pitchFamily="50" charset="-128"/>
                        <a:cs typeface="Arial Unicode MS" pitchFamily="50" charset="-128"/>
                      </a:endParaRPr>
                    </a:p>
                  </a:txBody>
                  <a:tcPr/>
                </a:tc>
                <a:tc>
                  <a:txBody>
                    <a:bodyPr/>
                    <a:lstStyle/>
                    <a:p>
                      <a:pPr algn="ctr"/>
                      <a:r>
                        <a:rPr kumimoji="1" lang="en-US" altLang="ja-JP" sz="1400" dirty="0" smtClean="0"/>
                        <a:t>2.5 ± 0.3</a:t>
                      </a:r>
                      <a:endParaRPr kumimoji="1" lang="ja-JP" altLang="en-US" sz="1400" dirty="0">
                        <a:latin typeface="+mj-lt"/>
                        <a:ea typeface="Arial Unicode MS" pitchFamily="50" charset="-128"/>
                        <a:cs typeface="Arial Unicode MS" pitchFamily="50" charset="-128"/>
                      </a:endParaRPr>
                    </a:p>
                  </a:txBody>
                  <a:tcPr/>
                </a:tc>
              </a:tr>
              <a:tr h="313677">
                <a:tc>
                  <a:txBody>
                    <a:bodyPr/>
                    <a:lstStyle/>
                    <a:p>
                      <a:pPr algn="ctr"/>
                      <a:r>
                        <a:rPr kumimoji="1" lang="en-US" altLang="ja-JP" sz="1400" dirty="0" smtClean="0"/>
                        <a:t>Annealed</a:t>
                      </a:r>
                      <a:endParaRPr kumimoji="1" lang="ja-JP" altLang="en-US" sz="1400" b="1" dirty="0">
                        <a:solidFill>
                          <a:srgbClr val="C00000"/>
                        </a:solidFill>
                        <a:latin typeface="+mj-lt"/>
                        <a:ea typeface="Arial Unicode MS" pitchFamily="50" charset="-128"/>
                        <a:cs typeface="Arial Unicode MS" pitchFamily="50" charset="-12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1.0 ± 0.8</a:t>
                      </a:r>
                      <a:endParaRPr kumimoji="1" lang="ja-JP" altLang="en-US" sz="1400" b="1" dirty="0" smtClean="0">
                        <a:solidFill>
                          <a:srgbClr val="C00000"/>
                        </a:solidFill>
                        <a:latin typeface="+mj-lt"/>
                        <a:ea typeface="Arial Unicode MS" pitchFamily="50" charset="-128"/>
                        <a:cs typeface="Arial Unicode MS" pitchFamily="50" charset="-12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1.7 ± 0.3</a:t>
                      </a:r>
                      <a:endParaRPr kumimoji="1" lang="ja-JP" altLang="en-US" sz="1400" b="1" dirty="0" smtClean="0">
                        <a:solidFill>
                          <a:srgbClr val="C00000"/>
                        </a:solidFill>
                        <a:latin typeface="+mj-lt"/>
                        <a:ea typeface="Arial Unicode MS" pitchFamily="50" charset="-128"/>
                        <a:cs typeface="Arial Unicode MS" pitchFamily="50" charset="-128"/>
                      </a:endParaRPr>
                    </a:p>
                  </a:txBody>
                  <a:tcPr/>
                </a:tc>
              </a:tr>
            </a:tbl>
          </a:graphicData>
        </a:graphic>
      </p:graphicFrame>
      <p:sp>
        <p:nvSpPr>
          <p:cNvPr id="14357" name="テキスト ボックス 5"/>
          <p:cNvSpPr txBox="1">
            <a:spLocks noChangeArrowheads="1"/>
          </p:cNvSpPr>
          <p:nvPr/>
        </p:nvSpPr>
        <p:spPr bwMode="auto">
          <a:xfrm>
            <a:off x="4284663" y="908050"/>
            <a:ext cx="3167062" cy="322263"/>
          </a:xfrm>
          <a:prstGeom prst="rect">
            <a:avLst/>
          </a:prstGeom>
          <a:noFill/>
          <a:ln w="9525">
            <a:noFill/>
            <a:miter lim="800000"/>
            <a:headEnd/>
            <a:tailEnd/>
          </a:ln>
        </p:spPr>
        <p:txBody>
          <a:bodyPr>
            <a:spAutoFit/>
          </a:bodyPr>
          <a:lstStyle/>
          <a:p>
            <a:r>
              <a:rPr lang="ja-JP" altLang="en-US" sz="1500" dirty="0"/>
              <a:t>熱処理</a:t>
            </a:r>
            <a:r>
              <a:rPr lang="ja-JP" altLang="en-US" sz="1500" dirty="0" smtClean="0"/>
              <a:t>と磁化率の相関</a:t>
            </a:r>
            <a:endParaRPr lang="ja-JP" altLang="en-US" sz="1500" dirty="0"/>
          </a:p>
        </p:txBody>
      </p:sp>
      <p:grpSp>
        <p:nvGrpSpPr>
          <p:cNvPr id="14358" name="グループ化 34"/>
          <p:cNvGrpSpPr>
            <a:grpSpLocks/>
          </p:cNvGrpSpPr>
          <p:nvPr/>
        </p:nvGrpSpPr>
        <p:grpSpPr bwMode="auto">
          <a:xfrm>
            <a:off x="71438" y="873600"/>
            <a:ext cx="3924498" cy="4827113"/>
            <a:chOff x="0" y="764044"/>
            <a:chExt cx="3923348" cy="4827314"/>
          </a:xfrm>
        </p:grpSpPr>
        <p:pic>
          <p:nvPicPr>
            <p:cNvPr id="14380" name="Picture 5"/>
            <p:cNvPicPr>
              <a:picLocks noChangeAspect="1" noChangeArrowheads="1"/>
            </p:cNvPicPr>
            <p:nvPr/>
          </p:nvPicPr>
          <p:blipFill>
            <a:blip r:embed="rId2" cstate="print"/>
            <a:srcRect/>
            <a:stretch>
              <a:fillRect/>
            </a:stretch>
          </p:blipFill>
          <p:spPr bwMode="auto">
            <a:xfrm>
              <a:off x="0" y="908720"/>
              <a:ext cx="3528392" cy="4682638"/>
            </a:xfrm>
            <a:prstGeom prst="rect">
              <a:avLst/>
            </a:prstGeom>
            <a:noFill/>
            <a:ln w="9525">
              <a:noFill/>
              <a:miter lim="800000"/>
              <a:headEnd/>
              <a:tailEnd/>
            </a:ln>
          </p:spPr>
        </p:pic>
        <p:sp>
          <p:nvSpPr>
            <p:cNvPr id="14381" name="テキスト ボックス 7"/>
            <p:cNvSpPr txBox="1">
              <a:spLocks noChangeArrowheads="1"/>
            </p:cNvSpPr>
            <p:nvPr/>
          </p:nvSpPr>
          <p:spPr bwMode="auto">
            <a:xfrm>
              <a:off x="754996" y="764044"/>
              <a:ext cx="3168352" cy="323165"/>
            </a:xfrm>
            <a:prstGeom prst="rect">
              <a:avLst/>
            </a:prstGeom>
            <a:noFill/>
            <a:ln w="9525">
              <a:noFill/>
              <a:miter lim="800000"/>
              <a:headEnd/>
              <a:tailEnd/>
            </a:ln>
          </p:spPr>
          <p:txBody>
            <a:bodyPr>
              <a:spAutoFit/>
            </a:bodyPr>
            <a:lstStyle/>
            <a:p>
              <a:r>
                <a:rPr lang="en-US" altLang="ja-JP" sz="1500" dirty="0" smtClean="0"/>
                <a:t>X-ray MCD </a:t>
              </a:r>
              <a:r>
                <a:rPr lang="en-US" altLang="ja-JP" sz="1500" dirty="0"/>
                <a:t>spectra</a:t>
              </a:r>
              <a:endParaRPr lang="ja-JP" altLang="en-US" sz="1500" dirty="0"/>
            </a:p>
          </p:txBody>
        </p:sp>
        <p:sp>
          <p:nvSpPr>
            <p:cNvPr id="12" name="正方形/長方形 11"/>
            <p:cNvSpPr/>
            <p:nvPr/>
          </p:nvSpPr>
          <p:spPr>
            <a:xfrm>
              <a:off x="826845" y="5084924"/>
              <a:ext cx="2593215" cy="431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383" name="テキスト ボックス 10"/>
            <p:cNvSpPr txBox="1">
              <a:spLocks noChangeArrowheads="1"/>
            </p:cNvSpPr>
            <p:nvPr/>
          </p:nvSpPr>
          <p:spPr bwMode="auto">
            <a:xfrm>
              <a:off x="971600" y="4962654"/>
              <a:ext cx="2664296" cy="338554"/>
            </a:xfrm>
            <a:prstGeom prst="rect">
              <a:avLst/>
            </a:prstGeom>
            <a:noFill/>
            <a:ln w="9525">
              <a:noFill/>
              <a:miter lim="800000"/>
              <a:headEnd/>
              <a:tailEnd/>
            </a:ln>
          </p:spPr>
          <p:txBody>
            <a:bodyPr>
              <a:spAutoFit/>
            </a:bodyPr>
            <a:lstStyle/>
            <a:p>
              <a:r>
                <a:rPr lang="en-US" altLang="ja-JP" sz="1600">
                  <a:latin typeface="Times New Roman" pitchFamily="18" charset="0"/>
                  <a:cs typeface="Times New Roman" pitchFamily="18" charset="0"/>
                </a:rPr>
                <a:t>777              779             781</a:t>
              </a:r>
              <a:endParaRPr lang="ja-JP" altLang="en-US" sz="1600">
                <a:latin typeface="Times New Roman" pitchFamily="18" charset="0"/>
                <a:cs typeface="Times New Roman" pitchFamily="18" charset="0"/>
              </a:endParaRPr>
            </a:p>
          </p:txBody>
        </p:sp>
        <p:sp>
          <p:nvSpPr>
            <p:cNvPr id="14384" name="テキスト ボックス 12"/>
            <p:cNvSpPr txBox="1">
              <a:spLocks noChangeArrowheads="1"/>
            </p:cNvSpPr>
            <p:nvPr/>
          </p:nvSpPr>
          <p:spPr bwMode="auto">
            <a:xfrm>
              <a:off x="1331640" y="5157192"/>
              <a:ext cx="1944216" cy="338554"/>
            </a:xfrm>
            <a:prstGeom prst="rect">
              <a:avLst/>
            </a:prstGeom>
            <a:noFill/>
            <a:ln w="9525">
              <a:noFill/>
              <a:miter lim="800000"/>
              <a:headEnd/>
              <a:tailEnd/>
            </a:ln>
          </p:spPr>
          <p:txBody>
            <a:bodyPr>
              <a:spAutoFit/>
            </a:bodyPr>
            <a:lstStyle/>
            <a:p>
              <a:r>
                <a:rPr lang="en-US" altLang="ja-JP" sz="1600">
                  <a:latin typeface="Times New Roman" pitchFamily="18" charset="0"/>
                  <a:cs typeface="Times New Roman" pitchFamily="18" charset="0"/>
                </a:rPr>
                <a:t>Photon energy (eV)</a:t>
              </a:r>
              <a:endParaRPr lang="ja-JP" altLang="en-US" sz="1600">
                <a:latin typeface="Times New Roman" pitchFamily="18" charset="0"/>
                <a:cs typeface="Times New Roman" pitchFamily="18" charset="0"/>
              </a:endParaRPr>
            </a:p>
          </p:txBody>
        </p:sp>
        <p:sp>
          <p:nvSpPr>
            <p:cNvPr id="15" name="正方形/長方形 14"/>
            <p:cNvSpPr/>
            <p:nvPr/>
          </p:nvSpPr>
          <p:spPr>
            <a:xfrm>
              <a:off x="468175" y="981066"/>
              <a:ext cx="287254" cy="14399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386" name="テキスト ボックス 13"/>
            <p:cNvSpPr txBox="1">
              <a:spLocks noChangeArrowheads="1"/>
            </p:cNvSpPr>
            <p:nvPr/>
          </p:nvSpPr>
          <p:spPr bwMode="auto">
            <a:xfrm>
              <a:off x="288000" y="972000"/>
              <a:ext cx="576064" cy="1567096"/>
            </a:xfrm>
            <a:prstGeom prst="rect">
              <a:avLst/>
            </a:prstGeom>
            <a:noFill/>
            <a:ln w="9525">
              <a:noFill/>
              <a:miter lim="800000"/>
              <a:headEnd/>
              <a:tailEnd/>
            </a:ln>
          </p:spPr>
          <p:txBody>
            <a:bodyPr>
              <a:spAutoFit/>
            </a:bodyPr>
            <a:lstStyle/>
            <a:p>
              <a:pPr algn="r">
                <a:lnSpc>
                  <a:spcPts val="2300"/>
                </a:lnSpc>
              </a:pPr>
              <a:r>
                <a:rPr lang="en-US" altLang="ja-JP" sz="1600">
                  <a:latin typeface="Times New Roman" pitchFamily="18" charset="0"/>
                  <a:cs typeface="Times New Roman" pitchFamily="18" charset="0"/>
                </a:rPr>
                <a:t>100</a:t>
              </a:r>
            </a:p>
            <a:p>
              <a:pPr algn="r">
                <a:lnSpc>
                  <a:spcPts val="2300"/>
                </a:lnSpc>
              </a:pPr>
              <a:endParaRPr lang="en-US" altLang="ja-JP" sz="1600">
                <a:latin typeface="Times New Roman" pitchFamily="18" charset="0"/>
                <a:cs typeface="Times New Roman" pitchFamily="18" charset="0"/>
              </a:endParaRPr>
            </a:p>
            <a:p>
              <a:pPr algn="r">
                <a:lnSpc>
                  <a:spcPts val="2300"/>
                </a:lnSpc>
              </a:pPr>
              <a:r>
                <a:rPr lang="en-US" altLang="ja-JP" sz="1600">
                  <a:latin typeface="Times New Roman" pitchFamily="18" charset="0"/>
                  <a:cs typeface="Times New Roman" pitchFamily="18" charset="0"/>
                </a:rPr>
                <a:t>50 </a:t>
              </a:r>
            </a:p>
            <a:p>
              <a:pPr algn="r">
                <a:lnSpc>
                  <a:spcPts val="2300"/>
                </a:lnSpc>
              </a:pPr>
              <a:endParaRPr lang="en-US" altLang="ja-JP" sz="1600">
                <a:latin typeface="Times New Roman" pitchFamily="18" charset="0"/>
                <a:cs typeface="Times New Roman" pitchFamily="18" charset="0"/>
              </a:endParaRPr>
            </a:p>
            <a:p>
              <a:pPr algn="r">
                <a:lnSpc>
                  <a:spcPts val="2300"/>
                </a:lnSpc>
              </a:pPr>
              <a:r>
                <a:rPr lang="en-US" altLang="ja-JP" sz="1600">
                  <a:latin typeface="Times New Roman" pitchFamily="18" charset="0"/>
                  <a:cs typeface="Times New Roman" pitchFamily="18" charset="0"/>
                </a:rPr>
                <a:t>0</a:t>
              </a:r>
              <a:endParaRPr lang="ja-JP" altLang="en-US" sz="1600">
                <a:latin typeface="Times New Roman" pitchFamily="18" charset="0"/>
                <a:cs typeface="Times New Roman" pitchFamily="18" charset="0"/>
              </a:endParaRPr>
            </a:p>
          </p:txBody>
        </p:sp>
        <p:sp>
          <p:nvSpPr>
            <p:cNvPr id="17" name="正方形/長方形 16"/>
            <p:cNvSpPr/>
            <p:nvPr/>
          </p:nvSpPr>
          <p:spPr>
            <a:xfrm>
              <a:off x="179334" y="2060611"/>
              <a:ext cx="360257" cy="2160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8" name="正方形/長方形 17"/>
            <p:cNvSpPr/>
            <p:nvPr/>
          </p:nvSpPr>
          <p:spPr>
            <a:xfrm>
              <a:off x="468175" y="2492429"/>
              <a:ext cx="287254" cy="244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389" name="テキスト ボックス 15"/>
            <p:cNvSpPr txBox="1">
              <a:spLocks noChangeArrowheads="1"/>
            </p:cNvSpPr>
            <p:nvPr/>
          </p:nvSpPr>
          <p:spPr bwMode="auto">
            <a:xfrm>
              <a:off x="216000" y="2420888"/>
              <a:ext cx="648072" cy="2391039"/>
            </a:xfrm>
            <a:prstGeom prst="rect">
              <a:avLst/>
            </a:prstGeom>
            <a:noFill/>
            <a:ln w="9525">
              <a:noFill/>
              <a:miter lim="800000"/>
              <a:headEnd/>
              <a:tailEnd/>
            </a:ln>
          </p:spPr>
          <p:txBody>
            <a:bodyPr>
              <a:spAutoFit/>
            </a:bodyPr>
            <a:lstStyle/>
            <a:p>
              <a:pPr algn="r">
                <a:lnSpc>
                  <a:spcPts val="2600"/>
                </a:lnSpc>
              </a:pPr>
              <a:r>
                <a:rPr lang="en-US" altLang="ja-JP" sz="1600">
                  <a:latin typeface="Times New Roman" pitchFamily="18" charset="0"/>
                  <a:cs typeface="Times New Roman" pitchFamily="18" charset="0"/>
                </a:rPr>
                <a:t>0</a:t>
              </a:r>
            </a:p>
            <a:p>
              <a:pPr algn="r">
                <a:lnSpc>
                  <a:spcPts val="2600"/>
                </a:lnSpc>
              </a:pPr>
              <a:endParaRPr lang="en-US" altLang="ja-JP" sz="1600">
                <a:latin typeface="Times New Roman" pitchFamily="18" charset="0"/>
                <a:cs typeface="Times New Roman" pitchFamily="18" charset="0"/>
              </a:endParaRPr>
            </a:p>
            <a:p>
              <a:pPr algn="r">
                <a:lnSpc>
                  <a:spcPts val="2600"/>
                </a:lnSpc>
              </a:pPr>
              <a:endParaRPr lang="en-US" altLang="ja-JP" sz="1600">
                <a:latin typeface="Times New Roman" pitchFamily="18" charset="0"/>
                <a:cs typeface="Times New Roman" pitchFamily="18" charset="0"/>
              </a:endParaRPr>
            </a:p>
            <a:p>
              <a:pPr algn="r">
                <a:lnSpc>
                  <a:spcPts val="2600"/>
                </a:lnSpc>
              </a:pPr>
              <a:r>
                <a:rPr lang="en-US" altLang="ja-JP" sz="1600">
                  <a:latin typeface="Times New Roman" pitchFamily="18" charset="0"/>
                  <a:cs typeface="Times New Roman" pitchFamily="18" charset="0"/>
                </a:rPr>
                <a:t>-10</a:t>
              </a:r>
            </a:p>
            <a:p>
              <a:pPr algn="r">
                <a:lnSpc>
                  <a:spcPts val="2600"/>
                </a:lnSpc>
              </a:pPr>
              <a:endParaRPr lang="en-US" altLang="ja-JP" sz="1600">
                <a:latin typeface="Times New Roman" pitchFamily="18" charset="0"/>
                <a:cs typeface="Times New Roman" pitchFamily="18" charset="0"/>
              </a:endParaRPr>
            </a:p>
            <a:p>
              <a:pPr algn="r">
                <a:lnSpc>
                  <a:spcPts val="2600"/>
                </a:lnSpc>
              </a:pPr>
              <a:endParaRPr lang="en-US" altLang="ja-JP" sz="1600">
                <a:latin typeface="Times New Roman" pitchFamily="18" charset="0"/>
                <a:cs typeface="Times New Roman" pitchFamily="18" charset="0"/>
              </a:endParaRPr>
            </a:p>
            <a:p>
              <a:pPr algn="r">
                <a:lnSpc>
                  <a:spcPts val="2600"/>
                </a:lnSpc>
              </a:pPr>
              <a:r>
                <a:rPr lang="en-US" altLang="ja-JP" sz="1600">
                  <a:latin typeface="Times New Roman" pitchFamily="18" charset="0"/>
                  <a:cs typeface="Times New Roman" pitchFamily="18" charset="0"/>
                </a:rPr>
                <a:t>-20</a:t>
              </a:r>
              <a:endParaRPr lang="ja-JP" altLang="en-US" sz="1600">
                <a:latin typeface="Times New Roman" pitchFamily="18" charset="0"/>
                <a:cs typeface="Times New Roman" pitchFamily="18" charset="0"/>
              </a:endParaRPr>
            </a:p>
          </p:txBody>
        </p:sp>
        <p:sp>
          <p:nvSpPr>
            <p:cNvPr id="14390" name="テキスト ボックス 18"/>
            <p:cNvSpPr txBox="1">
              <a:spLocks noChangeArrowheads="1"/>
            </p:cNvSpPr>
            <p:nvPr/>
          </p:nvSpPr>
          <p:spPr bwMode="auto">
            <a:xfrm rot="-5400000">
              <a:off x="-443299" y="2827675"/>
              <a:ext cx="1584176" cy="338554"/>
            </a:xfrm>
            <a:prstGeom prst="rect">
              <a:avLst/>
            </a:prstGeom>
            <a:noFill/>
            <a:ln w="9525">
              <a:noFill/>
              <a:miter lim="800000"/>
              <a:headEnd/>
              <a:tailEnd/>
            </a:ln>
          </p:spPr>
          <p:txBody>
            <a:bodyPr>
              <a:spAutoFit/>
            </a:bodyPr>
            <a:lstStyle/>
            <a:p>
              <a:r>
                <a:rPr lang="en-US" altLang="ja-JP" sz="1600">
                  <a:latin typeface="Times New Roman" pitchFamily="18" charset="0"/>
                  <a:cs typeface="Times New Roman" pitchFamily="18" charset="0"/>
                </a:rPr>
                <a:t>Intensity (a.u.)</a:t>
              </a:r>
              <a:endParaRPr lang="ja-JP" altLang="en-US" sz="1600">
                <a:latin typeface="Times New Roman" pitchFamily="18" charset="0"/>
                <a:cs typeface="Times New Roman" pitchFamily="18" charset="0"/>
              </a:endParaRPr>
            </a:p>
          </p:txBody>
        </p:sp>
        <p:sp>
          <p:nvSpPr>
            <p:cNvPr id="21" name="正方形/長方形 20"/>
            <p:cNvSpPr/>
            <p:nvPr/>
          </p:nvSpPr>
          <p:spPr>
            <a:xfrm>
              <a:off x="1044269" y="3500533"/>
              <a:ext cx="576093" cy="576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392" name="テキスト ボックス 19"/>
            <p:cNvSpPr txBox="1">
              <a:spLocks noChangeArrowheads="1"/>
            </p:cNvSpPr>
            <p:nvPr/>
          </p:nvSpPr>
          <p:spPr bwMode="auto">
            <a:xfrm>
              <a:off x="899592" y="3789040"/>
              <a:ext cx="936104" cy="492443"/>
            </a:xfrm>
            <a:prstGeom prst="rect">
              <a:avLst/>
            </a:prstGeom>
            <a:noFill/>
            <a:ln w="9525">
              <a:noFill/>
              <a:miter lim="800000"/>
              <a:headEnd/>
              <a:tailEnd/>
            </a:ln>
          </p:spPr>
          <p:txBody>
            <a:bodyPr>
              <a:spAutoFit/>
            </a:bodyPr>
            <a:lstStyle/>
            <a:p>
              <a:r>
                <a:rPr lang="en-US" altLang="ja-JP" sz="1300"/>
                <a:t>XMCD</a:t>
              </a:r>
            </a:p>
            <a:p>
              <a:r>
                <a:rPr lang="en-US" altLang="ja-JP" sz="1300" i="1"/>
                <a:t>T</a:t>
              </a:r>
              <a:r>
                <a:rPr lang="en-US" altLang="ja-JP" sz="1300"/>
                <a:t> = 20 K</a:t>
              </a:r>
              <a:endParaRPr lang="ja-JP" altLang="en-US" sz="1300"/>
            </a:p>
          </p:txBody>
        </p:sp>
        <p:sp>
          <p:nvSpPr>
            <p:cNvPr id="23" name="正方形/長方形 22"/>
            <p:cNvSpPr/>
            <p:nvPr/>
          </p:nvSpPr>
          <p:spPr>
            <a:xfrm>
              <a:off x="2412293" y="3500533"/>
              <a:ext cx="863347" cy="288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394" name="テキスト ボックス 21"/>
            <p:cNvSpPr txBox="1">
              <a:spLocks noChangeArrowheads="1"/>
            </p:cNvSpPr>
            <p:nvPr/>
          </p:nvSpPr>
          <p:spPr bwMode="auto">
            <a:xfrm>
              <a:off x="2411760" y="3496652"/>
              <a:ext cx="1080120" cy="292388"/>
            </a:xfrm>
            <a:prstGeom prst="rect">
              <a:avLst/>
            </a:prstGeom>
            <a:noFill/>
            <a:ln w="9525">
              <a:noFill/>
              <a:miter lim="800000"/>
              <a:headEnd/>
              <a:tailEnd/>
            </a:ln>
          </p:spPr>
          <p:txBody>
            <a:bodyPr>
              <a:spAutoFit/>
            </a:bodyPr>
            <a:lstStyle/>
            <a:p>
              <a:r>
                <a:rPr lang="en-US" altLang="ja-JP" sz="1300">
                  <a:solidFill>
                    <a:srgbClr val="002060"/>
                  </a:solidFill>
                </a:rPr>
                <a:t>As grown</a:t>
              </a:r>
              <a:endParaRPr lang="ja-JP" altLang="en-US" sz="1300">
                <a:solidFill>
                  <a:srgbClr val="002060"/>
                </a:solidFill>
              </a:endParaRPr>
            </a:p>
          </p:txBody>
        </p:sp>
        <p:sp>
          <p:nvSpPr>
            <p:cNvPr id="24" name="正方形/長方形 23"/>
            <p:cNvSpPr/>
            <p:nvPr/>
          </p:nvSpPr>
          <p:spPr>
            <a:xfrm>
              <a:off x="2412293" y="4221288"/>
              <a:ext cx="863347" cy="215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396" name="テキスト ボックス 24"/>
            <p:cNvSpPr txBox="1">
              <a:spLocks noChangeArrowheads="1"/>
            </p:cNvSpPr>
            <p:nvPr/>
          </p:nvSpPr>
          <p:spPr bwMode="auto">
            <a:xfrm>
              <a:off x="2411760" y="4176000"/>
              <a:ext cx="1080120" cy="292388"/>
            </a:xfrm>
            <a:prstGeom prst="rect">
              <a:avLst/>
            </a:prstGeom>
            <a:noFill/>
            <a:ln w="9525">
              <a:noFill/>
              <a:miter lim="800000"/>
              <a:headEnd/>
              <a:tailEnd/>
            </a:ln>
          </p:spPr>
          <p:txBody>
            <a:bodyPr>
              <a:spAutoFit/>
            </a:bodyPr>
            <a:lstStyle/>
            <a:p>
              <a:r>
                <a:rPr lang="en-US" altLang="ja-JP" sz="1300">
                  <a:solidFill>
                    <a:srgbClr val="C00000"/>
                  </a:solidFill>
                </a:rPr>
                <a:t>Annealed</a:t>
              </a:r>
              <a:endParaRPr lang="ja-JP" altLang="en-US" sz="1300">
                <a:solidFill>
                  <a:srgbClr val="C00000"/>
                </a:solidFill>
              </a:endParaRPr>
            </a:p>
          </p:txBody>
        </p:sp>
        <p:sp>
          <p:nvSpPr>
            <p:cNvPr id="27" name="正方形/長方形 26"/>
            <p:cNvSpPr/>
            <p:nvPr/>
          </p:nvSpPr>
          <p:spPr>
            <a:xfrm>
              <a:off x="2843966" y="3789470"/>
              <a:ext cx="431673" cy="360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398" name="テキスト ボックス 25"/>
            <p:cNvSpPr txBox="1">
              <a:spLocks noChangeArrowheads="1"/>
            </p:cNvSpPr>
            <p:nvPr/>
          </p:nvSpPr>
          <p:spPr bwMode="auto">
            <a:xfrm>
              <a:off x="2771800" y="3744000"/>
              <a:ext cx="648072" cy="492443"/>
            </a:xfrm>
            <a:prstGeom prst="rect">
              <a:avLst/>
            </a:prstGeom>
            <a:noFill/>
            <a:ln w="9525">
              <a:noFill/>
              <a:miter lim="800000"/>
              <a:headEnd/>
              <a:tailEnd/>
            </a:ln>
          </p:spPr>
          <p:txBody>
            <a:bodyPr>
              <a:spAutoFit/>
            </a:bodyPr>
            <a:lstStyle/>
            <a:p>
              <a:r>
                <a:rPr lang="en-US" altLang="ja-JP" sz="1300">
                  <a:solidFill>
                    <a:srgbClr val="002060"/>
                  </a:solidFill>
                </a:rPr>
                <a:t>4.5 T</a:t>
              </a:r>
            </a:p>
            <a:p>
              <a:r>
                <a:rPr lang="en-US" altLang="ja-JP" sz="1300">
                  <a:solidFill>
                    <a:srgbClr val="002060"/>
                  </a:solidFill>
                </a:rPr>
                <a:t>7.0 T</a:t>
              </a:r>
              <a:endParaRPr lang="ja-JP" altLang="en-US" sz="1300">
                <a:solidFill>
                  <a:srgbClr val="002060"/>
                </a:solidFill>
              </a:endParaRPr>
            </a:p>
          </p:txBody>
        </p:sp>
        <p:sp>
          <p:nvSpPr>
            <p:cNvPr id="29" name="正方形/長方形 28"/>
            <p:cNvSpPr/>
            <p:nvPr/>
          </p:nvSpPr>
          <p:spPr>
            <a:xfrm>
              <a:off x="2843966" y="4437197"/>
              <a:ext cx="431673" cy="3603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400" name="テキスト ボックス 27"/>
            <p:cNvSpPr txBox="1">
              <a:spLocks noChangeArrowheads="1"/>
            </p:cNvSpPr>
            <p:nvPr/>
          </p:nvSpPr>
          <p:spPr bwMode="auto">
            <a:xfrm>
              <a:off x="2772000" y="4392000"/>
              <a:ext cx="648072" cy="492443"/>
            </a:xfrm>
            <a:prstGeom prst="rect">
              <a:avLst/>
            </a:prstGeom>
            <a:noFill/>
            <a:ln w="9525">
              <a:noFill/>
              <a:miter lim="800000"/>
              <a:headEnd/>
              <a:tailEnd/>
            </a:ln>
          </p:spPr>
          <p:txBody>
            <a:bodyPr>
              <a:spAutoFit/>
            </a:bodyPr>
            <a:lstStyle/>
            <a:p>
              <a:r>
                <a:rPr lang="en-US" altLang="ja-JP" sz="1300">
                  <a:solidFill>
                    <a:srgbClr val="C00000"/>
                  </a:solidFill>
                </a:rPr>
                <a:t>4.5 T</a:t>
              </a:r>
            </a:p>
            <a:p>
              <a:r>
                <a:rPr lang="en-US" altLang="ja-JP" sz="1300">
                  <a:solidFill>
                    <a:srgbClr val="C00000"/>
                  </a:solidFill>
                </a:rPr>
                <a:t>7.0 T</a:t>
              </a:r>
              <a:endParaRPr lang="ja-JP" altLang="en-US" sz="1300">
                <a:solidFill>
                  <a:srgbClr val="C00000"/>
                </a:solidFill>
              </a:endParaRPr>
            </a:p>
          </p:txBody>
        </p:sp>
        <p:sp>
          <p:nvSpPr>
            <p:cNvPr id="30" name="正方形/長方形 29"/>
            <p:cNvSpPr/>
            <p:nvPr/>
          </p:nvSpPr>
          <p:spPr>
            <a:xfrm>
              <a:off x="899848" y="4653106"/>
              <a:ext cx="1007768" cy="215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 name="正方形/長方形 30"/>
            <p:cNvSpPr/>
            <p:nvPr/>
          </p:nvSpPr>
          <p:spPr>
            <a:xfrm>
              <a:off x="899848" y="4292729"/>
              <a:ext cx="791931" cy="288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2" name="正方形/長方形 31"/>
            <p:cNvSpPr/>
            <p:nvPr/>
          </p:nvSpPr>
          <p:spPr>
            <a:xfrm>
              <a:off x="1691779" y="4365757"/>
              <a:ext cx="71416" cy="215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3" name="正方形/長方形 32"/>
            <p:cNvSpPr/>
            <p:nvPr/>
          </p:nvSpPr>
          <p:spPr>
            <a:xfrm>
              <a:off x="1691779" y="4437197"/>
              <a:ext cx="144420" cy="1444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405" name="テキスト ボックス 33"/>
            <p:cNvSpPr txBox="1">
              <a:spLocks noChangeArrowheads="1"/>
            </p:cNvSpPr>
            <p:nvPr/>
          </p:nvSpPr>
          <p:spPr bwMode="auto">
            <a:xfrm>
              <a:off x="899592" y="4509120"/>
              <a:ext cx="1296144" cy="292388"/>
            </a:xfrm>
            <a:prstGeom prst="rect">
              <a:avLst/>
            </a:prstGeom>
            <a:noFill/>
            <a:ln w="9525">
              <a:noFill/>
              <a:miter lim="800000"/>
              <a:headEnd/>
              <a:tailEnd/>
            </a:ln>
          </p:spPr>
          <p:txBody>
            <a:bodyPr>
              <a:spAutoFit/>
            </a:bodyPr>
            <a:lstStyle/>
            <a:p>
              <a:r>
                <a:rPr lang="en-US" altLang="ja-JP" sz="1300"/>
                <a:t>Zn</a:t>
              </a:r>
              <a:r>
                <a:rPr lang="en-US" altLang="ja-JP" sz="1300" baseline="-25000"/>
                <a:t>0.90</a:t>
              </a:r>
              <a:r>
                <a:rPr lang="en-US" altLang="ja-JP" sz="1300"/>
                <a:t>Co</a:t>
              </a:r>
              <a:r>
                <a:rPr lang="en-US" altLang="ja-JP" sz="1300" baseline="-25000"/>
                <a:t>0.10</a:t>
              </a:r>
              <a:r>
                <a:rPr lang="en-US" altLang="ja-JP" sz="1300"/>
                <a:t>O</a:t>
              </a:r>
              <a:endParaRPr lang="ja-JP" altLang="en-US" sz="1300"/>
            </a:p>
          </p:txBody>
        </p:sp>
      </p:grpSp>
      <p:sp>
        <p:nvSpPr>
          <p:cNvPr id="14359" name="テキスト ボックス 35"/>
          <p:cNvSpPr txBox="1">
            <a:spLocks noChangeArrowheads="1"/>
          </p:cNvSpPr>
          <p:nvPr/>
        </p:nvSpPr>
        <p:spPr bwMode="auto">
          <a:xfrm>
            <a:off x="6732835" y="908050"/>
            <a:ext cx="2879725" cy="292100"/>
          </a:xfrm>
          <a:prstGeom prst="rect">
            <a:avLst/>
          </a:prstGeom>
          <a:noFill/>
          <a:ln w="9525">
            <a:noFill/>
            <a:miter lim="800000"/>
            <a:headEnd/>
            <a:tailEnd/>
          </a:ln>
        </p:spPr>
        <p:txBody>
          <a:bodyPr>
            <a:spAutoFit/>
          </a:bodyPr>
          <a:lstStyle/>
          <a:p>
            <a:r>
              <a:rPr lang="en-US" altLang="ja-JP" sz="1300" i="1" dirty="0"/>
              <a:t>Phys. Rev. </a:t>
            </a:r>
            <a:r>
              <a:rPr lang="en-US" altLang="ja-JP" sz="1300" dirty="0"/>
              <a:t>B </a:t>
            </a:r>
            <a:r>
              <a:rPr lang="en-US" altLang="ja-JP" sz="1300" b="1" dirty="0"/>
              <a:t>81</a:t>
            </a:r>
            <a:r>
              <a:rPr lang="en-US" altLang="ja-JP" sz="1300" dirty="0"/>
              <a:t> (2010) 075204</a:t>
            </a:r>
            <a:endParaRPr lang="ja-JP" altLang="en-US" sz="1300" dirty="0"/>
          </a:p>
        </p:txBody>
      </p:sp>
      <p:sp>
        <p:nvSpPr>
          <p:cNvPr id="37" name="正方形/長方形 36"/>
          <p:cNvSpPr/>
          <p:nvPr/>
        </p:nvSpPr>
        <p:spPr>
          <a:xfrm>
            <a:off x="971550" y="1304925"/>
            <a:ext cx="287338" cy="2174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8" name="正方形/長方形 37"/>
          <p:cNvSpPr/>
          <p:nvPr/>
        </p:nvSpPr>
        <p:spPr>
          <a:xfrm>
            <a:off x="971550" y="1522413"/>
            <a:ext cx="647700" cy="215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9" name="正方形/長方形 38"/>
          <p:cNvSpPr/>
          <p:nvPr/>
        </p:nvSpPr>
        <p:spPr>
          <a:xfrm>
            <a:off x="1042988" y="1809750"/>
            <a:ext cx="433387" cy="215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0" name="正方形/長方形 39"/>
          <p:cNvSpPr/>
          <p:nvPr/>
        </p:nvSpPr>
        <p:spPr>
          <a:xfrm>
            <a:off x="971550" y="1881188"/>
            <a:ext cx="287338" cy="144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14364" name="グループ化 50"/>
          <p:cNvGrpSpPr>
            <a:grpSpLocks/>
          </p:cNvGrpSpPr>
          <p:nvPr/>
        </p:nvGrpSpPr>
        <p:grpSpPr bwMode="auto">
          <a:xfrm>
            <a:off x="4270286" y="2924175"/>
            <a:ext cx="4189502" cy="2413000"/>
            <a:chOff x="4067944" y="2348880"/>
            <a:chExt cx="4638110" cy="2592288"/>
          </a:xfrm>
        </p:grpSpPr>
        <p:pic>
          <p:nvPicPr>
            <p:cNvPr id="14369" name="Picture 6"/>
            <p:cNvPicPr>
              <a:picLocks noChangeAspect="1" noChangeArrowheads="1"/>
            </p:cNvPicPr>
            <p:nvPr/>
          </p:nvPicPr>
          <p:blipFill>
            <a:blip r:embed="rId3" cstate="print"/>
            <a:srcRect/>
            <a:stretch>
              <a:fillRect/>
            </a:stretch>
          </p:blipFill>
          <p:spPr bwMode="auto">
            <a:xfrm>
              <a:off x="4067944" y="2348880"/>
              <a:ext cx="4638110" cy="2592288"/>
            </a:xfrm>
            <a:prstGeom prst="rect">
              <a:avLst/>
            </a:prstGeom>
            <a:noFill/>
            <a:ln w="9525">
              <a:noFill/>
              <a:miter lim="800000"/>
              <a:headEnd/>
              <a:tailEnd/>
            </a:ln>
          </p:spPr>
        </p:pic>
        <p:sp>
          <p:nvSpPr>
            <p:cNvPr id="42" name="正方形/長方形 41"/>
            <p:cNvSpPr/>
            <p:nvPr/>
          </p:nvSpPr>
          <p:spPr>
            <a:xfrm>
              <a:off x="4212156" y="2348880"/>
              <a:ext cx="1439383" cy="359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371" name="テキスト ボックス 40"/>
            <p:cNvSpPr txBox="1">
              <a:spLocks noChangeArrowheads="1"/>
            </p:cNvSpPr>
            <p:nvPr/>
          </p:nvSpPr>
          <p:spPr bwMode="auto">
            <a:xfrm>
              <a:off x="4234689" y="2420888"/>
              <a:ext cx="2160240" cy="307778"/>
            </a:xfrm>
            <a:prstGeom prst="rect">
              <a:avLst/>
            </a:prstGeom>
            <a:noFill/>
            <a:ln w="9525">
              <a:noFill/>
              <a:miter lim="800000"/>
              <a:headEnd/>
              <a:tailEnd/>
            </a:ln>
          </p:spPr>
          <p:txBody>
            <a:bodyPr>
              <a:spAutoFit/>
            </a:bodyPr>
            <a:lstStyle/>
            <a:p>
              <a:r>
                <a:rPr lang="en-US" altLang="ja-JP" sz="1400" dirty="0"/>
                <a:t>As-grown sample</a:t>
              </a:r>
              <a:endParaRPr lang="ja-JP" altLang="en-US" sz="1400" dirty="0"/>
            </a:p>
          </p:txBody>
        </p:sp>
        <p:sp>
          <p:nvSpPr>
            <p:cNvPr id="43" name="正方形/長方形 42"/>
            <p:cNvSpPr/>
            <p:nvPr/>
          </p:nvSpPr>
          <p:spPr>
            <a:xfrm>
              <a:off x="6516224" y="2420509"/>
              <a:ext cx="1439382" cy="2882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373" name="テキスト ボックス 43"/>
            <p:cNvSpPr txBox="1">
              <a:spLocks noChangeArrowheads="1"/>
            </p:cNvSpPr>
            <p:nvPr/>
          </p:nvSpPr>
          <p:spPr bwMode="auto">
            <a:xfrm>
              <a:off x="6466808" y="2420888"/>
              <a:ext cx="2160240" cy="307778"/>
            </a:xfrm>
            <a:prstGeom prst="rect">
              <a:avLst/>
            </a:prstGeom>
            <a:noFill/>
            <a:ln w="9525">
              <a:noFill/>
              <a:miter lim="800000"/>
              <a:headEnd/>
              <a:tailEnd/>
            </a:ln>
          </p:spPr>
          <p:txBody>
            <a:bodyPr>
              <a:spAutoFit/>
            </a:bodyPr>
            <a:lstStyle/>
            <a:p>
              <a:r>
                <a:rPr lang="en-US" altLang="ja-JP" sz="1400" dirty="0"/>
                <a:t>Annealed sample</a:t>
              </a:r>
              <a:endParaRPr lang="ja-JP" altLang="en-US" sz="1400" dirty="0"/>
            </a:p>
          </p:txBody>
        </p:sp>
        <p:sp>
          <p:nvSpPr>
            <p:cNvPr id="46" name="正方形/長方形 45"/>
            <p:cNvSpPr/>
            <p:nvPr/>
          </p:nvSpPr>
          <p:spPr>
            <a:xfrm>
              <a:off x="4500384" y="4652947"/>
              <a:ext cx="432342" cy="216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375" name="テキスト ボックス 44"/>
            <p:cNvSpPr txBox="1">
              <a:spLocks noChangeArrowheads="1"/>
            </p:cNvSpPr>
            <p:nvPr/>
          </p:nvSpPr>
          <p:spPr bwMode="auto">
            <a:xfrm>
              <a:off x="4427984" y="4633391"/>
              <a:ext cx="648072" cy="307777"/>
            </a:xfrm>
            <a:prstGeom prst="rect">
              <a:avLst/>
            </a:prstGeom>
            <a:noFill/>
            <a:ln w="9525">
              <a:noFill/>
              <a:miter lim="800000"/>
              <a:headEnd/>
              <a:tailEnd/>
            </a:ln>
          </p:spPr>
          <p:txBody>
            <a:bodyPr>
              <a:spAutoFit/>
            </a:bodyPr>
            <a:lstStyle/>
            <a:p>
              <a:r>
                <a:rPr lang="en-US" altLang="ja-JP" sz="1400"/>
                <a:t>Free</a:t>
              </a:r>
              <a:endParaRPr lang="ja-JP" altLang="en-US" sz="1400"/>
            </a:p>
          </p:txBody>
        </p:sp>
        <p:sp>
          <p:nvSpPr>
            <p:cNvPr id="48" name="正方形/長方形 47"/>
            <p:cNvSpPr/>
            <p:nvPr/>
          </p:nvSpPr>
          <p:spPr>
            <a:xfrm>
              <a:off x="5148898" y="4652947"/>
              <a:ext cx="286470" cy="288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377" name="テキスト ボックス 46"/>
            <p:cNvSpPr txBox="1">
              <a:spLocks noChangeArrowheads="1"/>
            </p:cNvSpPr>
            <p:nvPr/>
          </p:nvSpPr>
          <p:spPr bwMode="auto">
            <a:xfrm>
              <a:off x="5076056" y="4633391"/>
              <a:ext cx="504056" cy="307777"/>
            </a:xfrm>
            <a:prstGeom prst="rect">
              <a:avLst/>
            </a:prstGeom>
            <a:noFill/>
            <a:ln w="9525">
              <a:noFill/>
              <a:miter lim="800000"/>
              <a:headEnd/>
              <a:tailEnd/>
            </a:ln>
          </p:spPr>
          <p:txBody>
            <a:bodyPr>
              <a:spAutoFit/>
            </a:bodyPr>
            <a:lstStyle/>
            <a:p>
              <a:r>
                <a:rPr lang="en-US" altLang="ja-JP" sz="1400"/>
                <a:t>Up</a:t>
              </a:r>
              <a:endParaRPr lang="ja-JP" altLang="en-US" sz="1400"/>
            </a:p>
          </p:txBody>
        </p:sp>
        <p:sp>
          <p:nvSpPr>
            <p:cNvPr id="49" name="正方形/長方形 48"/>
            <p:cNvSpPr/>
            <p:nvPr/>
          </p:nvSpPr>
          <p:spPr>
            <a:xfrm>
              <a:off x="5651539" y="4652947"/>
              <a:ext cx="648513" cy="288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379" name="テキスト ボックス 49"/>
            <p:cNvSpPr txBox="1">
              <a:spLocks noChangeArrowheads="1"/>
            </p:cNvSpPr>
            <p:nvPr/>
          </p:nvSpPr>
          <p:spPr bwMode="auto">
            <a:xfrm>
              <a:off x="5652120" y="4633391"/>
              <a:ext cx="720080" cy="307777"/>
            </a:xfrm>
            <a:prstGeom prst="rect">
              <a:avLst/>
            </a:prstGeom>
            <a:noFill/>
            <a:ln w="9525">
              <a:noFill/>
              <a:miter lim="800000"/>
              <a:headEnd/>
              <a:tailEnd/>
            </a:ln>
          </p:spPr>
          <p:txBody>
            <a:bodyPr>
              <a:spAutoFit/>
            </a:bodyPr>
            <a:lstStyle/>
            <a:p>
              <a:r>
                <a:rPr lang="en-US" altLang="ja-JP" sz="1400"/>
                <a:t>Down</a:t>
              </a:r>
              <a:endParaRPr lang="ja-JP" altLang="en-US" sz="1400"/>
            </a:p>
          </p:txBody>
        </p:sp>
      </p:grpSp>
      <p:sp>
        <p:nvSpPr>
          <p:cNvPr id="14365" name="テキスト ボックス 52"/>
          <p:cNvSpPr txBox="1">
            <a:spLocks noChangeArrowheads="1"/>
          </p:cNvSpPr>
          <p:nvPr/>
        </p:nvSpPr>
        <p:spPr bwMode="auto">
          <a:xfrm>
            <a:off x="3996059" y="2636912"/>
            <a:ext cx="4824413" cy="322262"/>
          </a:xfrm>
          <a:prstGeom prst="rect">
            <a:avLst/>
          </a:prstGeom>
          <a:noFill/>
          <a:ln w="9525">
            <a:noFill/>
            <a:miter lim="800000"/>
            <a:headEnd/>
            <a:tailEnd/>
          </a:ln>
        </p:spPr>
        <p:txBody>
          <a:bodyPr>
            <a:spAutoFit/>
          </a:bodyPr>
          <a:lstStyle/>
          <a:p>
            <a:r>
              <a:rPr lang="en-US" altLang="ja-JP" sz="1450" i="1" dirty="0" smtClean="0"/>
              <a:t>“Schematic </a:t>
            </a:r>
            <a:r>
              <a:rPr lang="en-US" altLang="ja-JP" sz="1450" i="1" dirty="0"/>
              <a:t>drawings of Co ion distribution in </a:t>
            </a:r>
            <a:r>
              <a:rPr lang="en-US" altLang="ja-JP" sz="1450" i="1" dirty="0" smtClean="0"/>
              <a:t>Zn</a:t>
            </a:r>
            <a:r>
              <a:rPr lang="en-US" altLang="ja-JP" sz="1450" i="1" baseline="-25000" dirty="0" smtClean="0"/>
              <a:t>1-x</a:t>
            </a:r>
            <a:r>
              <a:rPr lang="en-US" altLang="ja-JP" sz="1450" i="1" dirty="0" smtClean="0"/>
              <a:t>Co</a:t>
            </a:r>
            <a:r>
              <a:rPr lang="en-US" altLang="ja-JP" sz="1450" i="1" baseline="-25000" dirty="0" smtClean="0"/>
              <a:t>x</a:t>
            </a:r>
            <a:r>
              <a:rPr lang="en-US" altLang="ja-JP" sz="1450" i="1" dirty="0" smtClean="0"/>
              <a:t>O</a:t>
            </a:r>
            <a:r>
              <a:rPr lang="en-US" altLang="ja-JP" sz="1450" dirty="0" smtClean="0"/>
              <a:t>”</a:t>
            </a:r>
            <a:endParaRPr lang="ja-JP" altLang="en-US" sz="1450" i="1" dirty="0"/>
          </a:p>
        </p:txBody>
      </p:sp>
      <p:sp>
        <p:nvSpPr>
          <p:cNvPr id="14366" name="テキスト ボックス 53"/>
          <p:cNvSpPr txBox="1">
            <a:spLocks noChangeArrowheads="1"/>
          </p:cNvSpPr>
          <p:nvPr/>
        </p:nvSpPr>
        <p:spPr bwMode="auto">
          <a:xfrm>
            <a:off x="754509" y="5661025"/>
            <a:ext cx="3673475" cy="682238"/>
          </a:xfrm>
          <a:prstGeom prst="rect">
            <a:avLst/>
          </a:prstGeom>
          <a:noFill/>
          <a:ln w="9525">
            <a:noFill/>
            <a:miter lim="800000"/>
            <a:headEnd/>
            <a:tailEnd/>
          </a:ln>
        </p:spPr>
        <p:txBody>
          <a:bodyPr>
            <a:spAutoFit/>
          </a:bodyPr>
          <a:lstStyle/>
          <a:p>
            <a:pPr>
              <a:lnSpc>
                <a:spcPts val="2300"/>
              </a:lnSpc>
            </a:pPr>
            <a:r>
              <a:rPr lang="en-US" altLang="ja-JP" sz="1500" dirty="0" smtClean="0"/>
              <a:t>X-ray MCD</a:t>
            </a:r>
            <a:r>
              <a:rPr lang="ja-JP" altLang="en-US" sz="1500" dirty="0" smtClean="0"/>
              <a:t>強度</a:t>
            </a:r>
            <a:endParaRPr lang="en-US" altLang="ja-JP" sz="1500" dirty="0" smtClean="0"/>
          </a:p>
          <a:p>
            <a:pPr>
              <a:lnSpc>
                <a:spcPts val="2300"/>
              </a:lnSpc>
            </a:pPr>
            <a:r>
              <a:rPr lang="ja-JP" altLang="en-US" sz="1500" dirty="0"/>
              <a:t>　</a:t>
            </a:r>
            <a:r>
              <a:rPr lang="ja-JP" altLang="en-US" sz="1500" dirty="0" smtClean="0"/>
              <a:t>　　熱処理（</a:t>
            </a:r>
            <a:r>
              <a:rPr lang="en-US" altLang="ja-JP" sz="1500" dirty="0" smtClean="0"/>
              <a:t>600</a:t>
            </a:r>
            <a:r>
              <a:rPr lang="en-US" altLang="ja-JP" sz="1500" baseline="30000" dirty="0" smtClean="0"/>
              <a:t>o</a:t>
            </a:r>
            <a:r>
              <a:rPr lang="en-US" altLang="ja-JP" sz="1500" dirty="0" smtClean="0"/>
              <a:t>C</a:t>
            </a:r>
            <a:r>
              <a:rPr lang="ja-JP" altLang="en-US" sz="1500" dirty="0" smtClean="0"/>
              <a:t>）に伴い減少</a:t>
            </a:r>
            <a:endParaRPr lang="ja-JP" altLang="en-US" sz="1500" dirty="0"/>
          </a:p>
        </p:txBody>
      </p:sp>
      <p:sp>
        <p:nvSpPr>
          <p:cNvPr id="2" name="テキスト ボックス 1"/>
          <p:cNvSpPr txBox="1"/>
          <p:nvPr/>
        </p:nvSpPr>
        <p:spPr>
          <a:xfrm>
            <a:off x="4459665" y="5626100"/>
            <a:ext cx="4144783" cy="784830"/>
          </a:xfrm>
          <a:prstGeom prst="rect">
            <a:avLst/>
          </a:prstGeom>
          <a:noFill/>
        </p:spPr>
        <p:txBody>
          <a:bodyPr wrap="square" rtlCol="0">
            <a:spAutoFit/>
          </a:bodyPr>
          <a:lstStyle/>
          <a:p>
            <a:pPr>
              <a:lnSpc>
                <a:spcPts val="2700"/>
              </a:lnSpc>
            </a:pPr>
            <a:r>
              <a:rPr kumimoji="1" lang="en-US" altLang="ja-JP" dirty="0" smtClean="0"/>
              <a:t>Co</a:t>
            </a:r>
            <a:r>
              <a:rPr lang="ja-JP" altLang="en-US" dirty="0" smtClean="0"/>
              <a:t>イオンの複合体形成</a:t>
            </a:r>
            <a:endParaRPr lang="en-US" altLang="ja-JP" dirty="0" smtClean="0"/>
          </a:p>
          <a:p>
            <a:pPr>
              <a:lnSpc>
                <a:spcPts val="2700"/>
              </a:lnSpc>
            </a:pPr>
            <a:r>
              <a:rPr lang="ja-JP" altLang="en-US" dirty="0" smtClean="0"/>
              <a:t>　　</a:t>
            </a:r>
            <a:r>
              <a:rPr lang="ja-JP" altLang="en-US" dirty="0"/>
              <a:t>　</a:t>
            </a:r>
            <a:r>
              <a:rPr lang="ja-JP" altLang="en-US" dirty="0" smtClean="0"/>
              <a:t>　</a:t>
            </a:r>
            <a:r>
              <a:rPr lang="ja-JP" altLang="en-US" dirty="0" smtClean="0">
                <a:solidFill>
                  <a:srgbClr val="C00000"/>
                </a:solidFill>
              </a:rPr>
              <a:t>反強磁性的結合と弱い磁化率</a:t>
            </a:r>
            <a:endParaRPr kumimoji="1" lang="ja-JP" altLang="en-US" dirty="0">
              <a:solidFill>
                <a:srgbClr val="C00000"/>
              </a:solidFill>
            </a:endParaRPr>
          </a:p>
        </p:txBody>
      </p:sp>
    </p:spTree>
    <p:extLst>
      <p:ext uri="{BB962C8B-B14F-4D97-AF65-F5344CB8AC3E}">
        <p14:creationId xmlns:p14="http://schemas.microsoft.com/office/powerpoint/2010/main" val="37590072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79512" y="260648"/>
            <a:ext cx="6192688" cy="400110"/>
          </a:xfrm>
          <a:prstGeom prst="rect">
            <a:avLst/>
          </a:prstGeom>
          <a:noFill/>
        </p:spPr>
        <p:txBody>
          <a:bodyPr wrap="square" rtlCol="0">
            <a:spAutoFit/>
          </a:bodyPr>
          <a:lstStyle/>
          <a:p>
            <a:r>
              <a:rPr kumimoji="1" lang="ja-JP" altLang="en-US" sz="2000" dirty="0" smtClean="0"/>
              <a:t>表面プラズモンの近接場効果と界面磁性の考慮</a:t>
            </a:r>
            <a:endParaRPr kumimoji="1" lang="ja-JP" altLang="en-US" sz="2000" dirty="0"/>
          </a:p>
        </p:txBody>
      </p:sp>
      <p:sp>
        <p:nvSpPr>
          <p:cNvPr id="9" name="テキスト ボックス 41"/>
          <p:cNvSpPr txBox="1">
            <a:spLocks noChangeArrowheads="1"/>
          </p:cNvSpPr>
          <p:nvPr/>
        </p:nvSpPr>
        <p:spPr bwMode="auto">
          <a:xfrm>
            <a:off x="4896850" y="1700808"/>
            <a:ext cx="4283662" cy="323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500" dirty="0" smtClean="0">
                <a:latin typeface="Calibri" pitchFamily="34" charset="0"/>
              </a:rPr>
              <a:t>Electric field distributions in metal nanodisk s</a:t>
            </a:r>
            <a:endParaRPr lang="ja-JP" altLang="en-US" sz="1500" dirty="0">
              <a:latin typeface="Calibri" pitchFamily="34" charset="0"/>
            </a:endParaRPr>
          </a:p>
        </p:txBody>
      </p:sp>
      <p:sp>
        <p:nvSpPr>
          <p:cNvPr id="12" name="テキスト ボックス 11"/>
          <p:cNvSpPr txBox="1"/>
          <p:nvPr/>
        </p:nvSpPr>
        <p:spPr>
          <a:xfrm>
            <a:off x="424484" y="704890"/>
            <a:ext cx="5544616" cy="707886"/>
          </a:xfrm>
          <a:prstGeom prst="rect">
            <a:avLst/>
          </a:prstGeom>
          <a:noFill/>
        </p:spPr>
        <p:txBody>
          <a:bodyPr wrap="square" rtlCol="0">
            <a:spAutoFit/>
          </a:bodyPr>
          <a:lstStyle/>
          <a:p>
            <a:pPr>
              <a:lnSpc>
                <a:spcPts val="2400"/>
              </a:lnSpc>
            </a:pPr>
            <a:r>
              <a:rPr kumimoji="1" lang="en-US" altLang="ja-JP" sz="1700" dirty="0" smtClean="0"/>
              <a:t>3</a:t>
            </a:r>
            <a:r>
              <a:rPr kumimoji="1" lang="ja-JP" altLang="en-US" sz="1700" dirty="0" smtClean="0"/>
              <a:t>次元電磁界シミュレータ</a:t>
            </a:r>
            <a:endParaRPr kumimoji="1" lang="en-US" altLang="ja-JP" sz="1700" dirty="0" smtClean="0"/>
          </a:p>
          <a:p>
            <a:pPr>
              <a:lnSpc>
                <a:spcPts val="2400"/>
              </a:lnSpc>
            </a:pPr>
            <a:r>
              <a:rPr kumimoji="1" lang="ja-JP" altLang="en-US" sz="1700" dirty="0" smtClean="0"/>
              <a:t>                  （有限差分時間領域法：</a:t>
            </a:r>
            <a:r>
              <a:rPr kumimoji="1" lang="en-US" altLang="ja-JP" sz="1700" dirty="0" smtClean="0"/>
              <a:t>FDTD</a:t>
            </a:r>
            <a:r>
              <a:rPr kumimoji="1" lang="ja-JP" altLang="en-US" sz="1700" dirty="0" smtClean="0"/>
              <a:t>）</a:t>
            </a:r>
            <a:endParaRPr kumimoji="1" lang="ja-JP" altLang="en-US" sz="1700" dirty="0"/>
          </a:p>
        </p:txBody>
      </p:sp>
      <p:grpSp>
        <p:nvGrpSpPr>
          <p:cNvPr id="29" name="グループ化 28"/>
          <p:cNvGrpSpPr/>
          <p:nvPr/>
        </p:nvGrpSpPr>
        <p:grpSpPr>
          <a:xfrm>
            <a:off x="424484" y="1482412"/>
            <a:ext cx="5205254" cy="2162612"/>
            <a:chOff x="424484" y="1477321"/>
            <a:chExt cx="4651572" cy="1932575"/>
          </a:xfrm>
        </p:grpSpPr>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484" y="1916416"/>
              <a:ext cx="3650902" cy="1187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3" name="オブジェクト 12"/>
            <p:cNvGraphicFramePr>
              <a:graphicFrameLocks noChangeAspect="1"/>
            </p:cNvGraphicFramePr>
            <p:nvPr>
              <p:extLst>
                <p:ext uri="{D42A27DB-BD31-4B8C-83A1-F6EECF244321}">
                  <p14:modId xmlns:p14="http://schemas.microsoft.com/office/powerpoint/2010/main" val="4122033619"/>
                </p:ext>
              </p:extLst>
            </p:nvPr>
          </p:nvGraphicFramePr>
          <p:xfrm>
            <a:off x="689481" y="1479441"/>
            <a:ext cx="456772" cy="418709"/>
          </p:xfrm>
          <a:graphic>
            <a:graphicData uri="http://schemas.openxmlformats.org/presentationml/2006/ole">
              <mc:AlternateContent xmlns:mc="http://schemas.openxmlformats.org/markup-compatibility/2006">
                <mc:Choice xmlns:v="urn:schemas-microsoft-com:vml" Requires="v">
                  <p:oleObj spid="_x0000_s10336" name="数式" r:id="rId5" imgW="304560" imgH="279360" progId="Equation.3">
                    <p:embed/>
                  </p:oleObj>
                </mc:Choice>
                <mc:Fallback>
                  <p:oleObj name="数式" r:id="rId5" imgW="304560" imgH="279360" progId="Equation.3">
                    <p:embed/>
                    <p:pic>
                      <p:nvPicPr>
                        <p:cNvPr id="0" name=""/>
                        <p:cNvPicPr/>
                        <p:nvPr/>
                      </p:nvPicPr>
                      <p:blipFill>
                        <a:blip r:embed="rId6"/>
                        <a:stretch>
                          <a:fillRect/>
                        </a:stretch>
                      </p:blipFill>
                      <p:spPr>
                        <a:xfrm>
                          <a:off x="689481" y="1479441"/>
                          <a:ext cx="456772" cy="418709"/>
                        </a:xfrm>
                        <a:prstGeom prst="rect">
                          <a:avLst/>
                        </a:prstGeom>
                      </p:spPr>
                    </p:pic>
                  </p:oleObj>
                </mc:Fallback>
              </mc:AlternateContent>
            </a:graphicData>
          </a:graphic>
        </p:graphicFrame>
        <p:graphicFrame>
          <p:nvGraphicFramePr>
            <p:cNvPr id="14" name="オブジェクト 13"/>
            <p:cNvGraphicFramePr>
              <a:graphicFrameLocks noChangeAspect="1"/>
            </p:cNvGraphicFramePr>
            <p:nvPr>
              <p:extLst>
                <p:ext uri="{D42A27DB-BD31-4B8C-83A1-F6EECF244321}">
                  <p14:modId xmlns:p14="http://schemas.microsoft.com/office/powerpoint/2010/main" val="3035983604"/>
                </p:ext>
              </p:extLst>
            </p:nvPr>
          </p:nvGraphicFramePr>
          <p:xfrm>
            <a:off x="2071677" y="1518599"/>
            <a:ext cx="430671" cy="395459"/>
          </p:xfrm>
          <a:graphic>
            <a:graphicData uri="http://schemas.openxmlformats.org/presentationml/2006/ole">
              <mc:AlternateContent xmlns:mc="http://schemas.openxmlformats.org/markup-compatibility/2006">
                <mc:Choice xmlns:v="urn:schemas-microsoft-com:vml" Requires="v">
                  <p:oleObj spid="_x0000_s10337" name="数式" r:id="rId7" imgW="304560" imgH="279360" progId="Equation.3">
                    <p:embed/>
                  </p:oleObj>
                </mc:Choice>
                <mc:Fallback>
                  <p:oleObj name="数式" r:id="rId7" imgW="304560" imgH="279360" progId="Equation.3">
                    <p:embed/>
                    <p:pic>
                      <p:nvPicPr>
                        <p:cNvPr id="0" name="オブジェクト 12"/>
                        <p:cNvPicPr>
                          <a:picLocks noChangeAspect="1" noChangeArrowheads="1"/>
                        </p:cNvPicPr>
                        <p:nvPr/>
                      </p:nvPicPr>
                      <p:blipFill>
                        <a:blip r:embed="rId8"/>
                        <a:srcRect/>
                        <a:stretch>
                          <a:fillRect/>
                        </a:stretch>
                      </p:blipFill>
                      <p:spPr bwMode="auto">
                        <a:xfrm>
                          <a:off x="2071677" y="1518599"/>
                          <a:ext cx="430671" cy="395459"/>
                        </a:xfrm>
                        <a:prstGeom prst="rect">
                          <a:avLst/>
                        </a:prstGeom>
                        <a:noFill/>
                        <a:ln>
                          <a:noFill/>
                        </a:ln>
                      </p:spPr>
                    </p:pic>
                  </p:oleObj>
                </mc:Fallback>
              </mc:AlternateContent>
            </a:graphicData>
          </a:graphic>
        </p:graphicFrame>
        <p:graphicFrame>
          <p:nvGraphicFramePr>
            <p:cNvPr id="15" name="オブジェクト 14"/>
            <p:cNvGraphicFramePr>
              <a:graphicFrameLocks noChangeAspect="1"/>
            </p:cNvGraphicFramePr>
            <p:nvPr>
              <p:extLst>
                <p:ext uri="{D42A27DB-BD31-4B8C-83A1-F6EECF244321}">
                  <p14:modId xmlns:p14="http://schemas.microsoft.com/office/powerpoint/2010/main" val="567501650"/>
                </p:ext>
              </p:extLst>
            </p:nvPr>
          </p:nvGraphicFramePr>
          <p:xfrm>
            <a:off x="3384804" y="1477321"/>
            <a:ext cx="382129" cy="421063"/>
          </p:xfrm>
          <a:graphic>
            <a:graphicData uri="http://schemas.openxmlformats.org/presentationml/2006/ole">
              <mc:AlternateContent xmlns:mc="http://schemas.openxmlformats.org/markup-compatibility/2006">
                <mc:Choice xmlns:v="urn:schemas-microsoft-com:vml" Requires="v">
                  <p:oleObj spid="_x0000_s10338" name="数式" r:id="rId9" imgW="253800" imgH="279360" progId="Equation.3">
                    <p:embed/>
                  </p:oleObj>
                </mc:Choice>
                <mc:Fallback>
                  <p:oleObj name="数式" r:id="rId9" imgW="253800" imgH="279360" progId="Equation.3">
                    <p:embed/>
                    <p:pic>
                      <p:nvPicPr>
                        <p:cNvPr id="0" name="オブジェクト 12"/>
                        <p:cNvPicPr>
                          <a:picLocks noChangeAspect="1" noChangeArrowheads="1"/>
                        </p:cNvPicPr>
                        <p:nvPr/>
                      </p:nvPicPr>
                      <p:blipFill>
                        <a:blip r:embed="rId10"/>
                        <a:srcRect/>
                        <a:stretch>
                          <a:fillRect/>
                        </a:stretch>
                      </p:blipFill>
                      <p:spPr bwMode="auto">
                        <a:xfrm>
                          <a:off x="3384804" y="1477321"/>
                          <a:ext cx="382129" cy="421063"/>
                        </a:xfrm>
                        <a:prstGeom prst="rect">
                          <a:avLst/>
                        </a:prstGeom>
                        <a:noFill/>
                        <a:ln>
                          <a:noFill/>
                        </a:ln>
                      </p:spPr>
                    </p:pic>
                  </p:oleObj>
                </mc:Fallback>
              </mc:AlternateContent>
            </a:graphicData>
          </a:graphic>
        </p:graphicFrame>
        <p:cxnSp>
          <p:nvCxnSpPr>
            <p:cNvPr id="17" name="直線コネクタ 16"/>
            <p:cNvCxnSpPr/>
            <p:nvPr/>
          </p:nvCxnSpPr>
          <p:spPr>
            <a:xfrm>
              <a:off x="2987824" y="2564904"/>
              <a:ext cx="1080120" cy="0"/>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4067944" y="2401143"/>
              <a:ext cx="1008112" cy="307777"/>
            </a:xfrm>
            <a:prstGeom prst="rect">
              <a:avLst/>
            </a:prstGeom>
            <a:noFill/>
          </p:spPr>
          <p:txBody>
            <a:bodyPr wrap="square" rtlCol="0">
              <a:spAutoFit/>
            </a:bodyPr>
            <a:lstStyle/>
            <a:p>
              <a:r>
                <a:rPr kumimoji="1" lang="en-US" altLang="ja-JP" sz="1400" dirty="0" smtClean="0"/>
                <a:t>interface</a:t>
              </a:r>
              <a:endParaRPr kumimoji="1" lang="ja-JP" altLang="en-US" sz="1400" dirty="0"/>
            </a:p>
          </p:txBody>
        </p:sp>
        <p:sp>
          <p:nvSpPr>
            <p:cNvPr id="20" name="テキスト ボックス 19"/>
            <p:cNvSpPr txBox="1"/>
            <p:nvPr/>
          </p:nvSpPr>
          <p:spPr>
            <a:xfrm>
              <a:off x="1224564" y="3086731"/>
              <a:ext cx="2160240" cy="323165"/>
            </a:xfrm>
            <a:prstGeom prst="rect">
              <a:avLst/>
            </a:prstGeom>
            <a:noFill/>
          </p:spPr>
          <p:txBody>
            <a:bodyPr wrap="square" rtlCol="0">
              <a:spAutoFit/>
            </a:bodyPr>
            <a:lstStyle/>
            <a:p>
              <a:r>
                <a:rPr lang="en-US" altLang="ja-JP" sz="1500" dirty="0" smtClean="0"/>
                <a:t>Electric field</a:t>
              </a:r>
              <a:endParaRPr kumimoji="1" lang="ja-JP" altLang="en-US" sz="1500" dirty="0"/>
            </a:p>
          </p:txBody>
        </p:sp>
        <p:cxnSp>
          <p:nvCxnSpPr>
            <p:cNvPr id="22" name="直線矢印コネクタ 21"/>
            <p:cNvCxnSpPr/>
            <p:nvPr/>
          </p:nvCxnSpPr>
          <p:spPr>
            <a:xfrm flipH="1" flipV="1">
              <a:off x="1144564" y="2817939"/>
              <a:ext cx="224800" cy="285969"/>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V="1">
              <a:off x="1711870" y="2664050"/>
              <a:ext cx="185914" cy="477729"/>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28" name="テキスト ボックス 27"/>
          <p:cNvSpPr txBox="1"/>
          <p:nvPr/>
        </p:nvSpPr>
        <p:spPr>
          <a:xfrm>
            <a:off x="5154917" y="2060848"/>
            <a:ext cx="3305515" cy="338554"/>
          </a:xfrm>
          <a:prstGeom prst="rect">
            <a:avLst/>
          </a:prstGeom>
          <a:noFill/>
        </p:spPr>
        <p:txBody>
          <a:bodyPr wrap="square" rtlCol="0">
            <a:spAutoFit/>
          </a:bodyPr>
          <a:lstStyle/>
          <a:p>
            <a:r>
              <a:rPr lang="en-US" altLang="ja-JP" sz="1600" dirty="0" smtClean="0">
                <a:solidFill>
                  <a:srgbClr val="C00000"/>
                </a:solidFill>
              </a:rPr>
              <a:t>*</a:t>
            </a:r>
            <a:r>
              <a:rPr lang="en-US" altLang="ja-JP" sz="1600" i="1" dirty="0" smtClean="0">
                <a:solidFill>
                  <a:srgbClr val="C00000"/>
                </a:solidFill>
              </a:rPr>
              <a:t>Field penetration depth:  10 -20 nm</a:t>
            </a:r>
            <a:endParaRPr kumimoji="1" lang="ja-JP" altLang="en-US" sz="1600" i="1" dirty="0">
              <a:solidFill>
                <a:srgbClr val="C00000"/>
              </a:solidFill>
            </a:endParaRPr>
          </a:p>
        </p:txBody>
      </p:sp>
      <p:sp>
        <p:nvSpPr>
          <p:cNvPr id="32" name="テキスト ボックス 31"/>
          <p:cNvSpPr txBox="1"/>
          <p:nvPr/>
        </p:nvSpPr>
        <p:spPr>
          <a:xfrm>
            <a:off x="5796136" y="2563664"/>
            <a:ext cx="2736304" cy="733534"/>
          </a:xfrm>
          <a:prstGeom prst="rect">
            <a:avLst/>
          </a:prstGeom>
          <a:noFill/>
        </p:spPr>
        <p:txBody>
          <a:bodyPr wrap="square" rtlCol="0">
            <a:spAutoFit/>
          </a:bodyPr>
          <a:lstStyle/>
          <a:p>
            <a:pPr>
              <a:lnSpc>
                <a:spcPts val="2500"/>
              </a:lnSpc>
            </a:pPr>
            <a:r>
              <a:rPr lang="en-US" altLang="ja-JP" sz="1600" dirty="0" smtClean="0"/>
              <a:t>Local surface plasmons:</a:t>
            </a:r>
          </a:p>
          <a:p>
            <a:pPr>
              <a:lnSpc>
                <a:spcPts val="2500"/>
              </a:lnSpc>
            </a:pPr>
            <a:r>
              <a:rPr lang="en-US" altLang="ja-JP" sz="1600" dirty="0" smtClean="0"/>
              <a:t>   “ </a:t>
            </a:r>
            <a:r>
              <a:rPr lang="en-US" altLang="ja-JP" sz="1600" b="1" i="1" dirty="0" smtClean="0"/>
              <a:t>Near-field effect”</a:t>
            </a:r>
            <a:endParaRPr kumimoji="1" lang="en-US" altLang="ja-JP" sz="1600" b="1" i="1" dirty="0"/>
          </a:p>
        </p:txBody>
      </p:sp>
      <p:sp>
        <p:nvSpPr>
          <p:cNvPr id="37" name="テキスト ボックス 36"/>
          <p:cNvSpPr txBox="1"/>
          <p:nvPr/>
        </p:nvSpPr>
        <p:spPr>
          <a:xfrm>
            <a:off x="303692" y="3861048"/>
            <a:ext cx="6192688" cy="810478"/>
          </a:xfrm>
          <a:prstGeom prst="rect">
            <a:avLst/>
          </a:prstGeom>
          <a:noFill/>
        </p:spPr>
        <p:txBody>
          <a:bodyPr wrap="square" rtlCol="0">
            <a:spAutoFit/>
          </a:bodyPr>
          <a:lstStyle/>
          <a:p>
            <a:pPr>
              <a:lnSpc>
                <a:spcPts val="2800"/>
              </a:lnSpc>
            </a:pPr>
            <a:r>
              <a:rPr lang="ja-JP" altLang="en-US" sz="1700" dirty="0" smtClean="0"/>
              <a:t>スピン間の結合様式：</a:t>
            </a:r>
            <a:endParaRPr lang="en-US" altLang="ja-JP" sz="1700" dirty="0" smtClean="0"/>
          </a:p>
          <a:p>
            <a:pPr>
              <a:lnSpc>
                <a:spcPts val="2800"/>
              </a:lnSpc>
            </a:pPr>
            <a:r>
              <a:rPr lang="ja-JP" altLang="en-US" sz="1700" dirty="0" smtClean="0"/>
              <a:t>　</a:t>
            </a:r>
            <a:r>
              <a:rPr lang="en-US" altLang="ja-JP" sz="1700" b="1" dirty="0" smtClean="0">
                <a:solidFill>
                  <a:srgbClr val="C00000"/>
                </a:solidFill>
              </a:rPr>
              <a:t>3</a:t>
            </a:r>
            <a:r>
              <a:rPr lang="ja-JP" altLang="en-US" sz="1700" b="1" dirty="0" smtClean="0">
                <a:solidFill>
                  <a:srgbClr val="C00000"/>
                </a:solidFill>
              </a:rPr>
              <a:t>次元バルク効果よりも</a:t>
            </a:r>
            <a:r>
              <a:rPr lang="en-US" altLang="ja-JP" sz="1700" b="1" dirty="0" smtClean="0">
                <a:solidFill>
                  <a:srgbClr val="C00000"/>
                </a:solidFill>
              </a:rPr>
              <a:t>2</a:t>
            </a:r>
            <a:r>
              <a:rPr lang="ja-JP" altLang="en-US" sz="1700" b="1" dirty="0" smtClean="0">
                <a:solidFill>
                  <a:srgbClr val="C00000"/>
                </a:solidFill>
              </a:rPr>
              <a:t>次元界面効果を考慮</a:t>
            </a:r>
            <a:endParaRPr kumimoji="1" lang="ja-JP" altLang="en-US" sz="1700" b="1" dirty="0">
              <a:solidFill>
                <a:srgbClr val="C00000"/>
              </a:solidFill>
            </a:endParaRPr>
          </a:p>
        </p:txBody>
      </p:sp>
      <p:sp>
        <p:nvSpPr>
          <p:cNvPr id="38" name="正方形/長方形 37"/>
          <p:cNvSpPr/>
          <p:nvPr/>
        </p:nvSpPr>
        <p:spPr>
          <a:xfrm>
            <a:off x="7308304" y="4099138"/>
            <a:ext cx="1440160" cy="1987387"/>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5220072" y="4099138"/>
            <a:ext cx="1440160" cy="1987387"/>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0" name="直線コネクタ 39"/>
          <p:cNvCxnSpPr/>
          <p:nvPr/>
        </p:nvCxnSpPr>
        <p:spPr>
          <a:xfrm>
            <a:off x="6660232" y="4099138"/>
            <a:ext cx="0" cy="1944216"/>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7308304" y="4099138"/>
            <a:ext cx="0" cy="1944216"/>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flipH="1">
            <a:off x="5565310" y="4279158"/>
            <a:ext cx="72008" cy="360040"/>
          </a:xfrm>
          <a:prstGeom prst="straightConnector1">
            <a:avLst/>
          </a:prstGeom>
          <a:ln w="19050">
            <a:solidFill>
              <a:schemeClr val="accent3">
                <a:lumMod val="50000"/>
              </a:schemeClr>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rot="1800000" flipH="1">
            <a:off x="5744366" y="4569108"/>
            <a:ext cx="72008" cy="360040"/>
          </a:xfrm>
          <a:prstGeom prst="straightConnector1">
            <a:avLst/>
          </a:prstGeom>
          <a:ln w="19050">
            <a:solidFill>
              <a:schemeClr val="accent3">
                <a:lumMod val="50000"/>
              </a:schemeClr>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rot="5400000" flipH="1">
            <a:off x="5967248" y="4150774"/>
            <a:ext cx="72008" cy="360040"/>
          </a:xfrm>
          <a:prstGeom prst="straightConnector1">
            <a:avLst/>
          </a:prstGeom>
          <a:ln w="19050">
            <a:solidFill>
              <a:schemeClr val="accent3">
                <a:lumMod val="50000"/>
              </a:schemeClr>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rot="3000000" flipH="1">
            <a:off x="5447971" y="5681968"/>
            <a:ext cx="72008" cy="360040"/>
          </a:xfrm>
          <a:prstGeom prst="straightConnector1">
            <a:avLst/>
          </a:prstGeom>
          <a:ln w="19050">
            <a:solidFill>
              <a:schemeClr val="accent3">
                <a:lumMod val="50000"/>
              </a:schemeClr>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rot="3600000" flipH="1">
            <a:off x="5982950" y="5065189"/>
            <a:ext cx="72008" cy="360040"/>
          </a:xfrm>
          <a:prstGeom prst="straightConnector1">
            <a:avLst/>
          </a:prstGeom>
          <a:ln w="19050">
            <a:solidFill>
              <a:schemeClr val="accent3">
                <a:lumMod val="50000"/>
              </a:schemeClr>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flipH="1">
            <a:off x="6402996" y="4459178"/>
            <a:ext cx="72008" cy="360040"/>
          </a:xfrm>
          <a:prstGeom prst="straightConnector1">
            <a:avLst/>
          </a:prstGeom>
          <a:ln w="19050">
            <a:solidFill>
              <a:schemeClr val="accent3">
                <a:lumMod val="50000"/>
              </a:schemeClr>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rot="10800000" flipH="1">
            <a:off x="6411012" y="4943998"/>
            <a:ext cx="72008" cy="360040"/>
          </a:xfrm>
          <a:prstGeom prst="straightConnector1">
            <a:avLst/>
          </a:prstGeom>
          <a:ln w="19050">
            <a:solidFill>
              <a:schemeClr val="accent3">
                <a:lumMod val="50000"/>
              </a:schemeClr>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rot="12600000" flipH="1">
            <a:off x="5743013" y="4904057"/>
            <a:ext cx="72008" cy="360040"/>
          </a:xfrm>
          <a:prstGeom prst="straightConnector1">
            <a:avLst/>
          </a:prstGeom>
          <a:ln w="19050">
            <a:solidFill>
              <a:schemeClr val="accent3">
                <a:lumMod val="50000"/>
              </a:schemeClr>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rot="7200000" flipH="1">
            <a:off x="6366084" y="5408461"/>
            <a:ext cx="72008" cy="360040"/>
          </a:xfrm>
          <a:prstGeom prst="straightConnector1">
            <a:avLst/>
          </a:prstGeom>
          <a:ln w="19050">
            <a:solidFill>
              <a:schemeClr val="accent3">
                <a:lumMod val="50000"/>
              </a:schemeClr>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rot="18000000" flipH="1">
            <a:off x="5990500" y="5560776"/>
            <a:ext cx="72008" cy="360040"/>
          </a:xfrm>
          <a:prstGeom prst="straightConnector1">
            <a:avLst/>
          </a:prstGeom>
          <a:ln w="19050">
            <a:solidFill>
              <a:schemeClr val="accent3">
                <a:lumMod val="50000"/>
              </a:schemeClr>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rot="14400000" flipH="1">
            <a:off x="6424112" y="4114770"/>
            <a:ext cx="72008" cy="360040"/>
          </a:xfrm>
          <a:prstGeom prst="straightConnector1">
            <a:avLst/>
          </a:prstGeom>
          <a:ln w="19050">
            <a:solidFill>
              <a:schemeClr val="accent3">
                <a:lumMod val="50000"/>
              </a:schemeClr>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rot="19800000" flipH="1">
            <a:off x="5408116" y="4971839"/>
            <a:ext cx="72008" cy="360040"/>
          </a:xfrm>
          <a:prstGeom prst="straightConnector1">
            <a:avLst/>
          </a:prstGeom>
          <a:ln w="19050">
            <a:solidFill>
              <a:schemeClr val="accent3">
                <a:lumMod val="50000"/>
              </a:schemeClr>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rot="9600000" flipH="1">
            <a:off x="5711494" y="5439584"/>
            <a:ext cx="72008" cy="360040"/>
          </a:xfrm>
          <a:prstGeom prst="straightConnector1">
            <a:avLst/>
          </a:prstGeom>
          <a:ln w="19050">
            <a:solidFill>
              <a:schemeClr val="accent3">
                <a:lumMod val="50000"/>
              </a:schemeClr>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p:nvPr/>
        </p:nvCxnSpPr>
        <p:spPr>
          <a:xfrm rot="15000000" flipH="1">
            <a:off x="6365044" y="5811101"/>
            <a:ext cx="72008" cy="360040"/>
          </a:xfrm>
          <a:prstGeom prst="straightConnector1">
            <a:avLst/>
          </a:prstGeom>
          <a:ln w="19050">
            <a:solidFill>
              <a:schemeClr val="accent3">
                <a:lumMod val="50000"/>
              </a:schemeClr>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flipH="1">
            <a:off x="6099792" y="4575374"/>
            <a:ext cx="72008" cy="360040"/>
          </a:xfrm>
          <a:prstGeom prst="straightConnector1">
            <a:avLst/>
          </a:prstGeom>
          <a:ln w="19050">
            <a:solidFill>
              <a:schemeClr val="accent3">
                <a:lumMod val="50000"/>
              </a:schemeClr>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flipH="1">
            <a:off x="7418896" y="4575374"/>
            <a:ext cx="72008" cy="360040"/>
          </a:xfrm>
          <a:prstGeom prst="straightConnector1">
            <a:avLst/>
          </a:prstGeom>
          <a:ln w="19050">
            <a:solidFill>
              <a:schemeClr val="accent3">
                <a:lumMod val="50000"/>
              </a:schemeClr>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rot="1800000" flipH="1">
            <a:off x="7760590" y="4425092"/>
            <a:ext cx="72008" cy="360040"/>
          </a:xfrm>
          <a:prstGeom prst="straightConnector1">
            <a:avLst/>
          </a:prstGeom>
          <a:ln w="19050">
            <a:solidFill>
              <a:schemeClr val="accent3">
                <a:lumMod val="50000"/>
              </a:schemeClr>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rot="5400000" flipH="1">
            <a:off x="7553778" y="4099138"/>
            <a:ext cx="72008" cy="360040"/>
          </a:xfrm>
          <a:prstGeom prst="straightConnector1">
            <a:avLst/>
          </a:prstGeom>
          <a:ln w="19050">
            <a:solidFill>
              <a:schemeClr val="accent3">
                <a:lumMod val="50000"/>
              </a:schemeClr>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p:nvPr/>
        </p:nvCxnSpPr>
        <p:spPr>
          <a:xfrm rot="3000000" flipH="1">
            <a:off x="7464195" y="5537952"/>
            <a:ext cx="72008" cy="360040"/>
          </a:xfrm>
          <a:prstGeom prst="straightConnector1">
            <a:avLst/>
          </a:prstGeom>
          <a:ln w="19050">
            <a:solidFill>
              <a:schemeClr val="accent3">
                <a:lumMod val="50000"/>
              </a:schemeClr>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a:xfrm rot="3600000" flipH="1">
            <a:off x="8055685" y="4823259"/>
            <a:ext cx="72008" cy="360040"/>
          </a:xfrm>
          <a:prstGeom prst="straightConnector1">
            <a:avLst/>
          </a:prstGeom>
          <a:ln w="19050">
            <a:solidFill>
              <a:schemeClr val="accent3">
                <a:lumMod val="50000"/>
              </a:schemeClr>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p:nvPr/>
        </p:nvCxnSpPr>
        <p:spPr>
          <a:xfrm flipH="1">
            <a:off x="8419220" y="4315162"/>
            <a:ext cx="72008" cy="360040"/>
          </a:xfrm>
          <a:prstGeom prst="straightConnector1">
            <a:avLst/>
          </a:prstGeom>
          <a:ln w="19050">
            <a:solidFill>
              <a:schemeClr val="accent3">
                <a:lumMod val="50000"/>
              </a:schemeClr>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p:nvPr/>
        </p:nvCxnSpPr>
        <p:spPr>
          <a:xfrm rot="10800000" flipH="1">
            <a:off x="8427236" y="4799982"/>
            <a:ext cx="72008" cy="360040"/>
          </a:xfrm>
          <a:prstGeom prst="straightConnector1">
            <a:avLst/>
          </a:prstGeom>
          <a:ln w="19050">
            <a:solidFill>
              <a:schemeClr val="accent3">
                <a:lumMod val="50000"/>
              </a:schemeClr>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p:nvPr/>
        </p:nvCxnSpPr>
        <p:spPr>
          <a:xfrm rot="12600000" flipH="1">
            <a:off x="7759237" y="4760041"/>
            <a:ext cx="72008" cy="360040"/>
          </a:xfrm>
          <a:prstGeom prst="straightConnector1">
            <a:avLst/>
          </a:prstGeom>
          <a:ln w="19050">
            <a:solidFill>
              <a:schemeClr val="accent3">
                <a:lumMod val="50000"/>
              </a:schemeClr>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p:nvPr/>
        </p:nvCxnSpPr>
        <p:spPr>
          <a:xfrm rot="7200000" flipH="1">
            <a:off x="8382308" y="5264445"/>
            <a:ext cx="72008" cy="360040"/>
          </a:xfrm>
          <a:prstGeom prst="straightConnector1">
            <a:avLst/>
          </a:prstGeom>
          <a:ln w="19050">
            <a:solidFill>
              <a:schemeClr val="accent3">
                <a:lumMod val="50000"/>
              </a:schemeClr>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p:nvPr/>
        </p:nvCxnSpPr>
        <p:spPr>
          <a:xfrm rot="18000000" flipH="1">
            <a:off x="8006724" y="5416760"/>
            <a:ext cx="72008" cy="360040"/>
          </a:xfrm>
          <a:prstGeom prst="straightConnector1">
            <a:avLst/>
          </a:prstGeom>
          <a:ln w="19050">
            <a:solidFill>
              <a:schemeClr val="accent3">
                <a:lumMod val="50000"/>
              </a:schemeClr>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67" name="直線矢印コネクタ 66"/>
          <p:cNvCxnSpPr/>
          <p:nvPr/>
        </p:nvCxnSpPr>
        <p:spPr>
          <a:xfrm rot="14400000" flipH="1">
            <a:off x="8055685" y="4014201"/>
            <a:ext cx="72008" cy="360040"/>
          </a:xfrm>
          <a:prstGeom prst="straightConnector1">
            <a:avLst/>
          </a:prstGeom>
          <a:ln w="19050">
            <a:solidFill>
              <a:schemeClr val="accent3">
                <a:lumMod val="50000"/>
              </a:schemeClr>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p:nvPr/>
        </p:nvCxnSpPr>
        <p:spPr>
          <a:xfrm rot="19800000" flipH="1">
            <a:off x="7418896" y="5117902"/>
            <a:ext cx="72008" cy="360040"/>
          </a:xfrm>
          <a:prstGeom prst="straightConnector1">
            <a:avLst/>
          </a:prstGeom>
          <a:ln w="19050">
            <a:solidFill>
              <a:schemeClr val="accent3">
                <a:lumMod val="50000"/>
              </a:schemeClr>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69" name="直線矢印コネクタ 68"/>
          <p:cNvCxnSpPr/>
          <p:nvPr/>
        </p:nvCxnSpPr>
        <p:spPr>
          <a:xfrm rot="9600000" flipH="1">
            <a:off x="7727718" y="5295568"/>
            <a:ext cx="72008" cy="360040"/>
          </a:xfrm>
          <a:prstGeom prst="straightConnector1">
            <a:avLst/>
          </a:prstGeom>
          <a:ln w="19050">
            <a:solidFill>
              <a:schemeClr val="accent3">
                <a:lumMod val="50000"/>
              </a:schemeClr>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p:nvPr/>
        </p:nvCxnSpPr>
        <p:spPr>
          <a:xfrm rot="15000000" flipH="1">
            <a:off x="8381268" y="5667085"/>
            <a:ext cx="72008" cy="360040"/>
          </a:xfrm>
          <a:prstGeom prst="straightConnector1">
            <a:avLst/>
          </a:prstGeom>
          <a:ln w="19050">
            <a:solidFill>
              <a:schemeClr val="accent3">
                <a:lumMod val="50000"/>
              </a:schemeClr>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p:nvPr/>
        </p:nvCxnSpPr>
        <p:spPr>
          <a:xfrm flipH="1">
            <a:off x="8180628" y="4324920"/>
            <a:ext cx="72008" cy="360040"/>
          </a:xfrm>
          <a:prstGeom prst="straightConnector1">
            <a:avLst/>
          </a:prstGeom>
          <a:ln w="19050">
            <a:solidFill>
              <a:schemeClr val="accent3">
                <a:lumMod val="50000"/>
              </a:schemeClr>
            </a:solidFill>
            <a:tailEnd type="stealth" w="med" len="lg"/>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5148064" y="3749865"/>
            <a:ext cx="1630220" cy="323165"/>
          </a:xfrm>
          <a:prstGeom prst="rect">
            <a:avLst/>
          </a:prstGeom>
          <a:noFill/>
        </p:spPr>
        <p:txBody>
          <a:bodyPr wrap="square" rtlCol="0">
            <a:spAutoFit/>
          </a:bodyPr>
          <a:lstStyle/>
          <a:p>
            <a:r>
              <a:rPr kumimoji="1" lang="en-US" altLang="ja-JP" sz="1500" dirty="0" smtClean="0"/>
              <a:t>Magnetic layer</a:t>
            </a:r>
            <a:endParaRPr kumimoji="1" lang="ja-JP" altLang="en-US" sz="1500" dirty="0"/>
          </a:p>
        </p:txBody>
      </p:sp>
      <p:sp>
        <p:nvSpPr>
          <p:cNvPr id="73" name="テキスト ボックス 72"/>
          <p:cNvSpPr txBox="1"/>
          <p:nvPr/>
        </p:nvSpPr>
        <p:spPr>
          <a:xfrm>
            <a:off x="6496380" y="3749864"/>
            <a:ext cx="1689601" cy="323165"/>
          </a:xfrm>
          <a:prstGeom prst="rect">
            <a:avLst/>
          </a:prstGeom>
          <a:noFill/>
        </p:spPr>
        <p:txBody>
          <a:bodyPr wrap="square" rtlCol="0">
            <a:spAutoFit/>
          </a:bodyPr>
          <a:lstStyle/>
          <a:p>
            <a:r>
              <a:rPr kumimoji="1" lang="en-US" altLang="ja-JP" sz="1500" dirty="0" smtClean="0"/>
              <a:t>Interface region</a:t>
            </a:r>
            <a:endParaRPr kumimoji="1" lang="ja-JP" altLang="en-US" sz="1500" dirty="0"/>
          </a:p>
        </p:txBody>
      </p:sp>
      <p:sp>
        <p:nvSpPr>
          <p:cNvPr id="74" name="テキスト ボックス 73"/>
          <p:cNvSpPr txBox="1"/>
          <p:nvPr/>
        </p:nvSpPr>
        <p:spPr>
          <a:xfrm>
            <a:off x="5004048" y="6086525"/>
            <a:ext cx="1218928" cy="553998"/>
          </a:xfrm>
          <a:prstGeom prst="rect">
            <a:avLst/>
          </a:prstGeom>
          <a:noFill/>
        </p:spPr>
        <p:txBody>
          <a:bodyPr wrap="square" rtlCol="0">
            <a:spAutoFit/>
          </a:bodyPr>
          <a:lstStyle/>
          <a:p>
            <a:r>
              <a:rPr kumimoji="1" lang="en-US" altLang="ja-JP" sz="1500" i="1" dirty="0" smtClean="0"/>
              <a:t>3D</a:t>
            </a:r>
            <a:r>
              <a:rPr kumimoji="1" lang="en-US" altLang="ja-JP" sz="1500" dirty="0" smtClean="0"/>
              <a:t> spin coupling</a:t>
            </a:r>
            <a:endParaRPr kumimoji="1" lang="ja-JP" altLang="en-US" sz="1500" dirty="0"/>
          </a:p>
        </p:txBody>
      </p:sp>
      <p:sp>
        <p:nvSpPr>
          <p:cNvPr id="75" name="テキスト ボックス 74"/>
          <p:cNvSpPr txBox="1"/>
          <p:nvPr/>
        </p:nvSpPr>
        <p:spPr>
          <a:xfrm>
            <a:off x="6228184" y="6115362"/>
            <a:ext cx="1218928" cy="553998"/>
          </a:xfrm>
          <a:prstGeom prst="rect">
            <a:avLst/>
          </a:prstGeom>
          <a:noFill/>
        </p:spPr>
        <p:txBody>
          <a:bodyPr wrap="square" rtlCol="0">
            <a:spAutoFit/>
          </a:bodyPr>
          <a:lstStyle/>
          <a:p>
            <a:r>
              <a:rPr lang="en-US" altLang="ja-JP" sz="1500" b="1" dirty="0">
                <a:solidFill>
                  <a:schemeClr val="bg2">
                    <a:lumMod val="25000"/>
                  </a:schemeClr>
                </a:solidFill>
              </a:rPr>
              <a:t>2</a:t>
            </a:r>
            <a:r>
              <a:rPr kumimoji="1" lang="en-US" altLang="ja-JP" sz="1500" b="1" i="1" dirty="0" smtClean="0">
                <a:solidFill>
                  <a:schemeClr val="bg2">
                    <a:lumMod val="25000"/>
                  </a:schemeClr>
                </a:solidFill>
              </a:rPr>
              <a:t>D</a:t>
            </a:r>
            <a:r>
              <a:rPr kumimoji="1" lang="en-US" altLang="ja-JP" sz="1500" b="1" dirty="0" smtClean="0">
                <a:solidFill>
                  <a:schemeClr val="bg2">
                    <a:lumMod val="25000"/>
                  </a:schemeClr>
                </a:solidFill>
              </a:rPr>
              <a:t> spin coupling</a:t>
            </a:r>
            <a:endParaRPr kumimoji="1" lang="ja-JP" altLang="en-US" sz="1500" b="1" dirty="0">
              <a:solidFill>
                <a:schemeClr val="bg2">
                  <a:lumMod val="25000"/>
                </a:schemeClr>
              </a:solidFill>
            </a:endParaRPr>
          </a:p>
        </p:txBody>
      </p:sp>
      <p:sp>
        <p:nvSpPr>
          <p:cNvPr id="76" name="右矢印 75"/>
          <p:cNvSpPr/>
          <p:nvPr/>
        </p:nvSpPr>
        <p:spPr>
          <a:xfrm>
            <a:off x="5900208" y="6363524"/>
            <a:ext cx="283064" cy="45719"/>
          </a:xfrm>
          <a:prstGeom prst="rightArrow">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303692" y="4941168"/>
            <a:ext cx="4484332" cy="1477328"/>
          </a:xfrm>
          <a:prstGeom prst="rect">
            <a:avLst/>
          </a:prstGeom>
          <a:noFill/>
        </p:spPr>
        <p:txBody>
          <a:bodyPr wrap="square" rtlCol="0">
            <a:spAutoFit/>
          </a:bodyPr>
          <a:lstStyle/>
          <a:p>
            <a:r>
              <a:rPr lang="ja-JP" altLang="en-US" dirty="0" smtClean="0"/>
              <a:t>金属・半導体ヘテロ界面における</a:t>
            </a:r>
            <a:endParaRPr lang="en-US" altLang="ja-JP" dirty="0" smtClean="0"/>
          </a:p>
          <a:p>
            <a:r>
              <a:rPr lang="ja-JP" altLang="en-US" dirty="0"/>
              <a:t>　</a:t>
            </a:r>
            <a:r>
              <a:rPr lang="ja-JP" altLang="en-US" dirty="0" smtClean="0"/>
              <a:t>　　　表面プラズモンと磁気光学の結合</a:t>
            </a:r>
            <a:endParaRPr lang="en-US" altLang="ja-JP" dirty="0" smtClean="0"/>
          </a:p>
          <a:p>
            <a:endParaRPr lang="en-US" altLang="ja-JP" dirty="0" smtClean="0"/>
          </a:p>
          <a:p>
            <a:endParaRPr kumimoji="1" lang="en-US" altLang="ja-JP" dirty="0"/>
          </a:p>
          <a:p>
            <a:r>
              <a:rPr lang="ja-JP" altLang="en-US" dirty="0" smtClean="0"/>
              <a:t>　　　　“</a:t>
            </a:r>
            <a:r>
              <a:rPr lang="ja-JP" altLang="en-US" b="1" dirty="0" smtClean="0"/>
              <a:t>界面磁性効果が顕著に出現”</a:t>
            </a:r>
            <a:endParaRPr kumimoji="1" lang="ja-JP" altLang="en-US" b="1" dirty="0"/>
          </a:p>
        </p:txBody>
      </p:sp>
      <p:sp>
        <p:nvSpPr>
          <p:cNvPr id="34" name="下矢印 33"/>
          <p:cNvSpPr/>
          <p:nvPr/>
        </p:nvSpPr>
        <p:spPr>
          <a:xfrm>
            <a:off x="2467220" y="5657066"/>
            <a:ext cx="376588" cy="285443"/>
          </a:xfrm>
          <a:prstGeom prst="downArrow">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400615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1520" y="116632"/>
            <a:ext cx="7344816" cy="400110"/>
          </a:xfrm>
          <a:prstGeom prst="rect">
            <a:avLst/>
          </a:prstGeom>
          <a:noFill/>
        </p:spPr>
        <p:txBody>
          <a:bodyPr wrap="square" rtlCol="0">
            <a:spAutoFit/>
          </a:bodyPr>
          <a:lstStyle/>
          <a:p>
            <a:r>
              <a:rPr lang="en-US" altLang="ja-JP" sz="2000" dirty="0" smtClean="0"/>
              <a:t>3</a:t>
            </a:r>
            <a:r>
              <a:rPr lang="ja-JP" altLang="en-US" sz="2000" dirty="0" smtClean="0"/>
              <a:t>次元</a:t>
            </a:r>
            <a:r>
              <a:rPr kumimoji="1" lang="ja-JP" altLang="en-US" sz="2000" dirty="0" smtClean="0"/>
              <a:t>バルクと</a:t>
            </a:r>
            <a:r>
              <a:rPr kumimoji="1" lang="en-US" altLang="ja-JP" sz="2000" dirty="0" smtClean="0"/>
              <a:t>2</a:t>
            </a:r>
            <a:r>
              <a:rPr lang="ja-JP" altLang="en-US" sz="2000" dirty="0" smtClean="0"/>
              <a:t>次元</a:t>
            </a:r>
            <a:r>
              <a:rPr kumimoji="1" lang="ja-JP" altLang="en-US" sz="2000" dirty="0" smtClean="0"/>
              <a:t>界面における</a:t>
            </a:r>
            <a:r>
              <a:rPr kumimoji="1" lang="en-US" altLang="ja-JP" sz="2000" dirty="0" smtClean="0"/>
              <a:t>Co</a:t>
            </a:r>
            <a:r>
              <a:rPr kumimoji="1" lang="ja-JP" altLang="en-US" sz="2000" dirty="0" smtClean="0"/>
              <a:t>複合体</a:t>
            </a:r>
            <a:r>
              <a:rPr lang="ja-JP" altLang="en-US" sz="2000" dirty="0" smtClean="0"/>
              <a:t>の存在確率</a:t>
            </a:r>
            <a:endParaRPr kumimoji="1" lang="ja-JP" altLang="en-US" sz="2000" dirty="0"/>
          </a:p>
        </p:txBody>
      </p:sp>
      <p:graphicFrame>
        <p:nvGraphicFramePr>
          <p:cNvPr id="5" name="表 4"/>
          <p:cNvGraphicFramePr>
            <a:graphicFrameLocks noGrp="1"/>
          </p:cNvGraphicFramePr>
          <p:nvPr>
            <p:extLst>
              <p:ext uri="{D42A27DB-BD31-4B8C-83A1-F6EECF244321}">
                <p14:modId xmlns:p14="http://schemas.microsoft.com/office/powerpoint/2010/main" val="1627579511"/>
              </p:ext>
            </p:extLst>
          </p:nvPr>
        </p:nvGraphicFramePr>
        <p:xfrm>
          <a:off x="395536" y="1156683"/>
          <a:ext cx="8064896" cy="1684632"/>
        </p:xfrm>
        <a:graphic>
          <a:graphicData uri="http://schemas.openxmlformats.org/drawingml/2006/table">
            <a:tbl>
              <a:tblPr firstRow="1" bandRow="1">
                <a:tableStyleId>{9D7B26C5-4107-4FEC-AEDC-1716B250A1EF}</a:tableStyleId>
              </a:tblPr>
              <a:tblGrid>
                <a:gridCol w="1800200"/>
                <a:gridCol w="1728192"/>
                <a:gridCol w="3024336"/>
                <a:gridCol w="1512168"/>
              </a:tblGrid>
              <a:tr h="366372">
                <a:tc>
                  <a:txBody>
                    <a:bodyPr/>
                    <a:lstStyle/>
                    <a:p>
                      <a:pPr algn="ctr"/>
                      <a:endParaRPr kumimoji="1" lang="ja-JP" altLang="en-US" sz="1550" b="0" dirty="0">
                        <a:latin typeface="+mj-lt"/>
                        <a:cs typeface="Times New Roman" pitchFamily="18" charset="0"/>
                      </a:endParaRPr>
                    </a:p>
                  </a:txBody>
                  <a:tcPr/>
                </a:tc>
                <a:tc>
                  <a:txBody>
                    <a:bodyPr/>
                    <a:lstStyle/>
                    <a:p>
                      <a:pPr algn="ctr"/>
                      <a:r>
                        <a:rPr kumimoji="1" lang="en-US" altLang="ja-JP" sz="1550" b="0" dirty="0" smtClean="0">
                          <a:latin typeface="+mj-lt"/>
                          <a:cs typeface="Times New Roman" pitchFamily="18" charset="0"/>
                        </a:rPr>
                        <a:t>Bulk</a:t>
                      </a:r>
                      <a:endParaRPr kumimoji="1" lang="ja-JP" altLang="en-US" sz="1550" b="0" dirty="0">
                        <a:latin typeface="+mj-lt"/>
                        <a:cs typeface="Times New Roman" pitchFamily="18" charset="0"/>
                      </a:endParaRPr>
                    </a:p>
                  </a:txBody>
                  <a:tcPr/>
                </a:tc>
                <a:tc>
                  <a:txBody>
                    <a:bodyPr/>
                    <a:lstStyle/>
                    <a:p>
                      <a:pPr algn="ctr"/>
                      <a:r>
                        <a:rPr kumimoji="1" lang="en-US" altLang="ja-JP" sz="1550" b="0" dirty="0" smtClean="0">
                          <a:solidFill>
                            <a:srgbClr val="C00000"/>
                          </a:solidFill>
                          <a:latin typeface="+mj-lt"/>
                          <a:cs typeface="Times New Roman" pitchFamily="18" charset="0"/>
                        </a:rPr>
                        <a:t>2D</a:t>
                      </a:r>
                      <a:r>
                        <a:rPr kumimoji="1" lang="en-US" altLang="ja-JP" sz="1550" b="0" baseline="0" dirty="0" smtClean="0">
                          <a:solidFill>
                            <a:srgbClr val="C00000"/>
                          </a:solidFill>
                          <a:latin typeface="+mj-lt"/>
                          <a:cs typeface="Times New Roman" pitchFamily="18" charset="0"/>
                        </a:rPr>
                        <a:t> interface</a:t>
                      </a:r>
                      <a:endParaRPr kumimoji="1" lang="ja-JP" altLang="en-US" sz="1550" b="0" dirty="0">
                        <a:solidFill>
                          <a:srgbClr val="C00000"/>
                        </a:solidFill>
                        <a:latin typeface="+mj-lt"/>
                        <a:cs typeface="Times New Roman" pitchFamily="18" charset="0"/>
                      </a:endParaRPr>
                    </a:p>
                  </a:txBody>
                  <a:tcPr/>
                </a:tc>
                <a:tc>
                  <a:txBody>
                    <a:bodyPr/>
                    <a:lstStyle/>
                    <a:p>
                      <a:pPr algn="ctr"/>
                      <a:r>
                        <a:rPr kumimoji="1" lang="en-US" altLang="ja-JP" sz="1550" b="0" dirty="0" smtClean="0">
                          <a:solidFill>
                            <a:srgbClr val="006600"/>
                          </a:solidFill>
                          <a:latin typeface="+mj-lt"/>
                          <a:cs typeface="Times New Roman" pitchFamily="18" charset="0"/>
                        </a:rPr>
                        <a:t>Monolayer</a:t>
                      </a:r>
                      <a:endParaRPr kumimoji="1" lang="ja-JP" altLang="en-US" sz="1550" b="0" dirty="0">
                        <a:solidFill>
                          <a:srgbClr val="006600"/>
                        </a:solidFill>
                        <a:latin typeface="+mj-lt"/>
                        <a:cs typeface="Times New Roman" pitchFamily="18" charset="0"/>
                      </a:endParaRPr>
                    </a:p>
                  </a:txBody>
                  <a:tcPr/>
                </a:tc>
              </a:tr>
              <a:tr h="314469">
                <a:tc>
                  <a:txBody>
                    <a:bodyPr/>
                    <a:lstStyle/>
                    <a:p>
                      <a:pPr algn="ctr"/>
                      <a:r>
                        <a:rPr kumimoji="1" lang="en-US" altLang="ja-JP" sz="1550" b="0" i="1" dirty="0" smtClean="0">
                          <a:latin typeface="+mj-lt"/>
                          <a:cs typeface="Times New Roman" pitchFamily="18" charset="0"/>
                        </a:rPr>
                        <a:t>P</a:t>
                      </a:r>
                      <a:r>
                        <a:rPr kumimoji="1" lang="en-US" altLang="ja-JP" sz="1550" b="0" baseline="-25000" dirty="0" smtClean="0">
                          <a:latin typeface="+mj-lt"/>
                          <a:cs typeface="Times New Roman" pitchFamily="18" charset="0"/>
                        </a:rPr>
                        <a:t>1</a:t>
                      </a:r>
                      <a:r>
                        <a:rPr kumimoji="1" lang="en-US" altLang="ja-JP" sz="1550" b="0" baseline="0" dirty="0" smtClean="0">
                          <a:latin typeface="+mj-lt"/>
                          <a:cs typeface="Times New Roman" pitchFamily="18" charset="0"/>
                        </a:rPr>
                        <a:t> (single)</a:t>
                      </a:r>
                      <a:endParaRPr kumimoji="1" lang="ja-JP" altLang="en-US" sz="1550" b="0" baseline="-25000" dirty="0">
                        <a:latin typeface="+mj-lt"/>
                        <a:cs typeface="Times New Roman" pitchFamily="18" charset="0"/>
                      </a:endParaRPr>
                    </a:p>
                  </a:txBody>
                  <a:tcPr/>
                </a:tc>
                <a:tc>
                  <a:txBody>
                    <a:bodyPr/>
                    <a:lstStyle/>
                    <a:p>
                      <a:pPr algn="ctr"/>
                      <a:r>
                        <a:rPr kumimoji="1" lang="en-US" altLang="ja-JP" sz="1550" b="0" i="1" baseline="0" dirty="0" smtClean="0">
                          <a:latin typeface="+mj-lt"/>
                          <a:cs typeface="Times New Roman" pitchFamily="18" charset="0"/>
                        </a:rPr>
                        <a:t>y</a:t>
                      </a:r>
                      <a:r>
                        <a:rPr kumimoji="1" lang="en-US" altLang="ja-JP" sz="1550" b="0" baseline="30000" dirty="0" smtClean="0">
                          <a:latin typeface="+mj-lt"/>
                          <a:cs typeface="Times New Roman" pitchFamily="18" charset="0"/>
                        </a:rPr>
                        <a:t>12</a:t>
                      </a:r>
                      <a:endParaRPr kumimoji="1" lang="ja-JP" altLang="en-US" sz="1550" b="0" baseline="30000" dirty="0">
                        <a:latin typeface="+mj-lt"/>
                        <a:cs typeface="Times New Roman" pitchFamily="18" charset="0"/>
                      </a:endParaRPr>
                    </a:p>
                  </a:txBody>
                  <a:tcPr/>
                </a:tc>
                <a:tc>
                  <a:txBody>
                    <a:bodyPr/>
                    <a:lstStyle/>
                    <a:p>
                      <a:pPr algn="ctr"/>
                      <a:r>
                        <a:rPr kumimoji="1" lang="en-US" altLang="ja-JP" sz="1550" b="0" i="1" dirty="0" smtClean="0">
                          <a:solidFill>
                            <a:srgbClr val="C00000"/>
                          </a:solidFill>
                          <a:latin typeface="+mj-lt"/>
                          <a:cs typeface="Times New Roman" pitchFamily="18" charset="0"/>
                        </a:rPr>
                        <a:t>y</a:t>
                      </a:r>
                      <a:r>
                        <a:rPr kumimoji="1" lang="en-US" altLang="ja-JP" sz="1550" b="0" baseline="30000" dirty="0" smtClean="0">
                          <a:solidFill>
                            <a:srgbClr val="C00000"/>
                          </a:solidFill>
                          <a:latin typeface="+mj-lt"/>
                          <a:cs typeface="Times New Roman" pitchFamily="18" charset="0"/>
                        </a:rPr>
                        <a:t>8</a:t>
                      </a:r>
                      <a:endParaRPr kumimoji="1" lang="ja-JP" altLang="en-US" sz="1550" b="0" baseline="30000" dirty="0">
                        <a:solidFill>
                          <a:srgbClr val="C00000"/>
                        </a:solidFill>
                        <a:latin typeface="+mj-lt"/>
                        <a:cs typeface="Times New Roman" pitchFamily="18" charset="0"/>
                      </a:endParaRPr>
                    </a:p>
                  </a:txBody>
                  <a:tcPr/>
                </a:tc>
                <a:tc>
                  <a:txBody>
                    <a:bodyPr/>
                    <a:lstStyle/>
                    <a:p>
                      <a:pPr algn="ctr"/>
                      <a:r>
                        <a:rPr kumimoji="1" lang="en-US" altLang="ja-JP" sz="1550" b="0" i="1" dirty="0" smtClean="0">
                          <a:solidFill>
                            <a:srgbClr val="006600"/>
                          </a:solidFill>
                          <a:latin typeface="+mj-lt"/>
                          <a:cs typeface="Times New Roman" pitchFamily="18" charset="0"/>
                        </a:rPr>
                        <a:t>y</a:t>
                      </a:r>
                      <a:r>
                        <a:rPr kumimoji="1" lang="en-US" altLang="ja-JP" sz="1550" b="0" baseline="30000" dirty="0" smtClean="0">
                          <a:solidFill>
                            <a:srgbClr val="006600"/>
                          </a:solidFill>
                          <a:latin typeface="+mj-lt"/>
                          <a:cs typeface="Times New Roman" pitchFamily="18" charset="0"/>
                        </a:rPr>
                        <a:t>4</a:t>
                      </a:r>
                      <a:endParaRPr kumimoji="1" lang="ja-JP" altLang="en-US" sz="1550" b="0" baseline="30000" dirty="0">
                        <a:solidFill>
                          <a:srgbClr val="006600"/>
                        </a:solidFill>
                        <a:latin typeface="+mj-lt"/>
                        <a:cs typeface="Times New Roman" pitchFamily="18" charset="0"/>
                      </a:endParaRPr>
                    </a:p>
                  </a:txBody>
                  <a:tcPr/>
                </a:tc>
              </a:tr>
              <a:tr h="314469">
                <a:tc>
                  <a:txBody>
                    <a:bodyPr/>
                    <a:lstStyle/>
                    <a:p>
                      <a:pPr algn="ctr"/>
                      <a:r>
                        <a:rPr kumimoji="1" lang="en-US" altLang="ja-JP" sz="1550" b="0" dirty="0" smtClean="0">
                          <a:latin typeface="+mj-lt"/>
                          <a:cs typeface="Times New Roman" pitchFamily="18" charset="0"/>
                        </a:rPr>
                        <a:t>P</a:t>
                      </a:r>
                      <a:r>
                        <a:rPr kumimoji="1" lang="en-US" altLang="ja-JP" sz="1550" b="0" baseline="-25000" dirty="0" smtClean="0">
                          <a:latin typeface="+mj-lt"/>
                          <a:cs typeface="Times New Roman" pitchFamily="18" charset="0"/>
                        </a:rPr>
                        <a:t>2</a:t>
                      </a:r>
                      <a:r>
                        <a:rPr kumimoji="1" lang="en-US" altLang="ja-JP" sz="1550" b="0" dirty="0" smtClean="0">
                          <a:latin typeface="+mj-lt"/>
                          <a:cs typeface="Times New Roman" pitchFamily="18" charset="0"/>
                        </a:rPr>
                        <a:t> (Pairs)</a:t>
                      </a:r>
                      <a:endParaRPr kumimoji="1" lang="ja-JP" altLang="en-US" sz="1550" b="0" dirty="0">
                        <a:latin typeface="+mj-lt"/>
                        <a:cs typeface="Times New Roman" pitchFamily="18" charset="0"/>
                      </a:endParaRPr>
                    </a:p>
                  </a:txBody>
                  <a:tcPr/>
                </a:tc>
                <a:tc>
                  <a:txBody>
                    <a:bodyPr/>
                    <a:lstStyle/>
                    <a:p>
                      <a:pPr algn="ctr"/>
                      <a:r>
                        <a:rPr kumimoji="1" lang="en-US" altLang="ja-JP" sz="1550" b="0" dirty="0" smtClean="0">
                          <a:latin typeface="+mj-lt"/>
                          <a:cs typeface="Times New Roman" pitchFamily="18" charset="0"/>
                        </a:rPr>
                        <a:t>12</a:t>
                      </a:r>
                      <a:r>
                        <a:rPr kumimoji="1" lang="en-US" altLang="ja-JP" sz="1550" b="0" i="1" dirty="0" smtClean="0">
                          <a:latin typeface="+mj-lt"/>
                          <a:cs typeface="Times New Roman" pitchFamily="18" charset="0"/>
                        </a:rPr>
                        <a:t>x</a:t>
                      </a:r>
                      <a:r>
                        <a:rPr kumimoji="1" lang="en-US" altLang="ja-JP" sz="1550" b="0" i="0" dirty="0" smtClean="0">
                          <a:latin typeface="+mj-lt"/>
                          <a:cs typeface="Times New Roman" pitchFamily="18" charset="0"/>
                        </a:rPr>
                        <a:t>y</a:t>
                      </a:r>
                      <a:r>
                        <a:rPr kumimoji="1" lang="en-US" altLang="ja-JP" sz="1550" b="0" baseline="30000" dirty="0" smtClean="0">
                          <a:latin typeface="+mj-lt"/>
                          <a:cs typeface="Times New Roman" pitchFamily="18" charset="0"/>
                        </a:rPr>
                        <a:t>18</a:t>
                      </a:r>
                      <a:endParaRPr kumimoji="1" lang="ja-JP" altLang="en-US" sz="1550" b="0" baseline="30000" dirty="0">
                        <a:latin typeface="+mj-lt"/>
                        <a:cs typeface="Times New Roman" pitchFamily="18" charset="0"/>
                      </a:endParaRPr>
                    </a:p>
                  </a:txBody>
                  <a:tcPr/>
                </a:tc>
                <a:tc>
                  <a:txBody>
                    <a:bodyPr/>
                    <a:lstStyle/>
                    <a:p>
                      <a:pPr algn="ctr"/>
                      <a:r>
                        <a:rPr kumimoji="1" lang="en-US" altLang="ja-JP" sz="1550" b="0" dirty="0" smtClean="0">
                          <a:solidFill>
                            <a:srgbClr val="C00000"/>
                          </a:solidFill>
                          <a:latin typeface="+mj-lt"/>
                          <a:cs typeface="Times New Roman" pitchFamily="18" charset="0"/>
                        </a:rPr>
                        <a:t>4</a:t>
                      </a:r>
                      <a:r>
                        <a:rPr kumimoji="1" lang="en-US" altLang="ja-JP" sz="1550" b="0" i="1" dirty="0" smtClean="0">
                          <a:solidFill>
                            <a:srgbClr val="C00000"/>
                          </a:solidFill>
                          <a:latin typeface="+mj-lt"/>
                          <a:cs typeface="Times New Roman" pitchFamily="18" charset="0"/>
                        </a:rPr>
                        <a:t>x</a:t>
                      </a:r>
                      <a:r>
                        <a:rPr kumimoji="1" lang="en-US" altLang="ja-JP" sz="1550" b="0" dirty="0" smtClean="0">
                          <a:solidFill>
                            <a:srgbClr val="C00000"/>
                          </a:solidFill>
                          <a:latin typeface="+mj-lt"/>
                          <a:cs typeface="Times New Roman" pitchFamily="18" charset="0"/>
                        </a:rPr>
                        <a:t>[</a:t>
                      </a:r>
                      <a:r>
                        <a:rPr kumimoji="1" lang="en-US" altLang="ja-JP" sz="1550" b="0" i="1" dirty="0" smtClean="0">
                          <a:solidFill>
                            <a:srgbClr val="C00000"/>
                          </a:solidFill>
                          <a:latin typeface="+mj-lt"/>
                          <a:cs typeface="Times New Roman" pitchFamily="18" charset="0"/>
                        </a:rPr>
                        <a:t>y</a:t>
                      </a:r>
                      <a:r>
                        <a:rPr kumimoji="1" lang="en-US" altLang="ja-JP" sz="1550" b="0" baseline="30000" dirty="0" smtClean="0">
                          <a:solidFill>
                            <a:srgbClr val="C00000"/>
                          </a:solidFill>
                          <a:latin typeface="+mj-lt"/>
                          <a:cs typeface="Times New Roman" pitchFamily="18" charset="0"/>
                        </a:rPr>
                        <a:t>12</a:t>
                      </a:r>
                      <a:r>
                        <a:rPr kumimoji="1" lang="en-US" altLang="ja-JP" sz="1550" b="0" dirty="0" smtClean="0">
                          <a:solidFill>
                            <a:srgbClr val="C00000"/>
                          </a:solidFill>
                          <a:latin typeface="+mj-lt"/>
                          <a:cs typeface="Times New Roman" pitchFamily="18" charset="0"/>
                        </a:rPr>
                        <a:t>+</a:t>
                      </a:r>
                      <a:r>
                        <a:rPr kumimoji="1" lang="en-US" altLang="ja-JP" sz="1550" b="0" i="1" dirty="0" smtClean="0">
                          <a:solidFill>
                            <a:srgbClr val="C00000"/>
                          </a:solidFill>
                          <a:latin typeface="+mj-lt"/>
                          <a:cs typeface="Times New Roman" pitchFamily="18" charset="0"/>
                        </a:rPr>
                        <a:t>y</a:t>
                      </a:r>
                      <a:r>
                        <a:rPr kumimoji="1" lang="en-US" altLang="ja-JP" sz="1550" b="0" baseline="30000" dirty="0" smtClean="0">
                          <a:solidFill>
                            <a:srgbClr val="C00000"/>
                          </a:solidFill>
                          <a:latin typeface="+mj-lt"/>
                          <a:cs typeface="Times New Roman" pitchFamily="18" charset="0"/>
                        </a:rPr>
                        <a:t>14</a:t>
                      </a:r>
                      <a:r>
                        <a:rPr kumimoji="1" lang="en-US" altLang="ja-JP" sz="1550" b="0" dirty="0" smtClean="0">
                          <a:solidFill>
                            <a:srgbClr val="C00000"/>
                          </a:solidFill>
                          <a:latin typeface="+mj-lt"/>
                          <a:cs typeface="Times New Roman" pitchFamily="18" charset="0"/>
                        </a:rPr>
                        <a:t>]</a:t>
                      </a:r>
                      <a:endParaRPr kumimoji="1" lang="ja-JP" altLang="en-US" sz="1550" b="0" dirty="0">
                        <a:solidFill>
                          <a:srgbClr val="C00000"/>
                        </a:solidFill>
                        <a:latin typeface="+mj-lt"/>
                        <a:cs typeface="Times New Roman" pitchFamily="18" charset="0"/>
                      </a:endParaRPr>
                    </a:p>
                  </a:txBody>
                  <a:tcPr/>
                </a:tc>
                <a:tc>
                  <a:txBody>
                    <a:bodyPr/>
                    <a:lstStyle/>
                    <a:p>
                      <a:pPr algn="ctr"/>
                      <a:r>
                        <a:rPr kumimoji="1" lang="en-US" altLang="ja-JP" sz="1550" b="0" dirty="0" smtClean="0">
                          <a:solidFill>
                            <a:srgbClr val="006600"/>
                          </a:solidFill>
                          <a:latin typeface="+mj-lt"/>
                          <a:cs typeface="Times New Roman" pitchFamily="18" charset="0"/>
                        </a:rPr>
                        <a:t>4</a:t>
                      </a:r>
                      <a:r>
                        <a:rPr kumimoji="1" lang="en-US" altLang="ja-JP" sz="1550" b="0" i="1" dirty="0" smtClean="0">
                          <a:solidFill>
                            <a:srgbClr val="006600"/>
                          </a:solidFill>
                          <a:latin typeface="+mj-lt"/>
                          <a:cs typeface="Times New Roman" pitchFamily="18" charset="0"/>
                        </a:rPr>
                        <a:t>xy</a:t>
                      </a:r>
                      <a:r>
                        <a:rPr kumimoji="1" lang="en-US" altLang="ja-JP" sz="1550" b="0" baseline="30000" dirty="0" smtClean="0">
                          <a:solidFill>
                            <a:srgbClr val="006600"/>
                          </a:solidFill>
                          <a:latin typeface="+mj-lt"/>
                          <a:cs typeface="Times New Roman" pitchFamily="18" charset="0"/>
                        </a:rPr>
                        <a:t>6</a:t>
                      </a:r>
                      <a:endParaRPr kumimoji="1" lang="ja-JP" altLang="en-US" sz="1550" b="0" baseline="30000" dirty="0">
                        <a:solidFill>
                          <a:srgbClr val="006600"/>
                        </a:solidFill>
                        <a:latin typeface="+mj-lt"/>
                        <a:cs typeface="Times New Roman" pitchFamily="18" charset="0"/>
                      </a:endParaRPr>
                    </a:p>
                  </a:txBody>
                  <a:tcPr/>
                </a:tc>
              </a:tr>
              <a:tr h="314469">
                <a:tc>
                  <a:txBody>
                    <a:bodyPr/>
                    <a:lstStyle/>
                    <a:p>
                      <a:pPr algn="ctr"/>
                      <a:r>
                        <a:rPr kumimoji="1" lang="en-US" altLang="ja-JP" sz="1550" b="0" i="1" dirty="0" smtClean="0">
                          <a:latin typeface="+mj-lt"/>
                          <a:cs typeface="Times New Roman" pitchFamily="18" charset="0"/>
                        </a:rPr>
                        <a:t>P</a:t>
                      </a:r>
                      <a:r>
                        <a:rPr kumimoji="1" lang="en-US" altLang="ja-JP" sz="1550" b="0" baseline="-25000" dirty="0" smtClean="0">
                          <a:latin typeface="+mj-lt"/>
                          <a:cs typeface="Times New Roman" pitchFamily="18" charset="0"/>
                        </a:rPr>
                        <a:t>3</a:t>
                      </a:r>
                      <a:r>
                        <a:rPr kumimoji="1" lang="en-US" altLang="ja-JP" sz="1550" b="0" baseline="30000" dirty="0" smtClean="0">
                          <a:latin typeface="+mj-lt"/>
                          <a:cs typeface="Times New Roman" pitchFamily="18" charset="0"/>
                        </a:rPr>
                        <a:t>C</a:t>
                      </a:r>
                      <a:r>
                        <a:rPr kumimoji="1" lang="en-US" altLang="ja-JP" sz="1550" b="0" dirty="0" smtClean="0">
                          <a:latin typeface="+mj-lt"/>
                          <a:cs typeface="Times New Roman" pitchFamily="18" charset="0"/>
                        </a:rPr>
                        <a:t> (closed</a:t>
                      </a:r>
                      <a:r>
                        <a:rPr kumimoji="1" lang="en-US" altLang="ja-JP" sz="1550" b="0" baseline="0" dirty="0" smtClean="0">
                          <a:latin typeface="+mj-lt"/>
                          <a:cs typeface="Times New Roman" pitchFamily="18" charset="0"/>
                        </a:rPr>
                        <a:t> triplets)</a:t>
                      </a:r>
                      <a:endParaRPr kumimoji="1" lang="ja-JP" altLang="en-US" sz="1550" b="0" dirty="0">
                        <a:latin typeface="+mj-lt"/>
                        <a:cs typeface="Times New Roman" pitchFamily="18" charset="0"/>
                      </a:endParaRPr>
                    </a:p>
                  </a:txBody>
                  <a:tcPr/>
                </a:tc>
                <a:tc>
                  <a:txBody>
                    <a:bodyPr/>
                    <a:lstStyle/>
                    <a:p>
                      <a:pPr algn="ctr"/>
                      <a:r>
                        <a:rPr kumimoji="1" lang="en-US" altLang="ja-JP" sz="1550" b="0" dirty="0" smtClean="0">
                          <a:latin typeface="+mj-lt"/>
                          <a:cs typeface="Times New Roman" pitchFamily="18" charset="0"/>
                        </a:rPr>
                        <a:t>24</a:t>
                      </a:r>
                      <a:r>
                        <a:rPr kumimoji="1" lang="en-US" altLang="ja-JP" sz="1550" b="0" i="1" dirty="0" smtClean="0">
                          <a:latin typeface="+mj-lt"/>
                          <a:cs typeface="Times New Roman" pitchFamily="18" charset="0"/>
                        </a:rPr>
                        <a:t>x</a:t>
                      </a:r>
                      <a:r>
                        <a:rPr kumimoji="1" lang="en-US" altLang="ja-JP" sz="1550" b="0" baseline="30000" dirty="0" smtClean="0">
                          <a:latin typeface="+mj-lt"/>
                          <a:cs typeface="Times New Roman" pitchFamily="18" charset="0"/>
                        </a:rPr>
                        <a:t>2</a:t>
                      </a:r>
                      <a:r>
                        <a:rPr kumimoji="1" lang="en-US" altLang="ja-JP" sz="1550" b="0" i="1" dirty="0" smtClean="0">
                          <a:latin typeface="+mj-lt"/>
                          <a:cs typeface="Times New Roman" pitchFamily="18" charset="0"/>
                        </a:rPr>
                        <a:t>y</a:t>
                      </a:r>
                      <a:r>
                        <a:rPr kumimoji="1" lang="en-US" altLang="ja-JP" sz="1550" b="0" baseline="30000" dirty="0" smtClean="0">
                          <a:latin typeface="+mj-lt"/>
                          <a:cs typeface="Times New Roman" pitchFamily="18" charset="0"/>
                        </a:rPr>
                        <a:t>22</a:t>
                      </a:r>
                      <a:endParaRPr kumimoji="1" lang="ja-JP" altLang="en-US" sz="1550" b="0" baseline="30000" dirty="0">
                        <a:latin typeface="+mj-lt"/>
                        <a:cs typeface="Times New Roman" pitchFamily="18" charset="0"/>
                      </a:endParaRPr>
                    </a:p>
                  </a:txBody>
                  <a:tcPr/>
                </a:tc>
                <a:tc>
                  <a:txBody>
                    <a:bodyPr/>
                    <a:lstStyle/>
                    <a:p>
                      <a:pPr algn="ctr"/>
                      <a:r>
                        <a:rPr kumimoji="1" lang="en-US" altLang="ja-JP" sz="1550" b="0" dirty="0" smtClean="0">
                          <a:solidFill>
                            <a:srgbClr val="C00000"/>
                          </a:solidFill>
                          <a:latin typeface="+mj-lt"/>
                          <a:cs typeface="Times New Roman" pitchFamily="18" charset="0"/>
                        </a:rPr>
                        <a:t>4</a:t>
                      </a:r>
                      <a:r>
                        <a:rPr kumimoji="1" lang="en-US" altLang="ja-JP" sz="1550" b="0" i="1" dirty="0" smtClean="0">
                          <a:solidFill>
                            <a:srgbClr val="C00000"/>
                          </a:solidFill>
                          <a:latin typeface="+mj-lt"/>
                          <a:cs typeface="Times New Roman" pitchFamily="18" charset="0"/>
                        </a:rPr>
                        <a:t>x</a:t>
                      </a:r>
                      <a:r>
                        <a:rPr kumimoji="1" lang="en-US" altLang="ja-JP" sz="1550" b="0" baseline="30000" dirty="0" smtClean="0">
                          <a:solidFill>
                            <a:srgbClr val="C00000"/>
                          </a:solidFill>
                          <a:latin typeface="+mj-lt"/>
                          <a:cs typeface="Times New Roman" pitchFamily="18" charset="0"/>
                        </a:rPr>
                        <a:t>2</a:t>
                      </a:r>
                      <a:r>
                        <a:rPr kumimoji="1" lang="en-US" altLang="ja-JP" sz="1550" b="0" dirty="0" smtClean="0">
                          <a:solidFill>
                            <a:srgbClr val="C00000"/>
                          </a:solidFill>
                          <a:latin typeface="+mj-lt"/>
                          <a:cs typeface="Times New Roman" pitchFamily="18" charset="0"/>
                        </a:rPr>
                        <a:t>[2</a:t>
                      </a:r>
                      <a:r>
                        <a:rPr kumimoji="1" lang="en-US" altLang="ja-JP" sz="1550" b="0" i="1" dirty="0" smtClean="0">
                          <a:solidFill>
                            <a:srgbClr val="C00000"/>
                          </a:solidFill>
                          <a:latin typeface="+mj-lt"/>
                          <a:cs typeface="Times New Roman" pitchFamily="18" charset="0"/>
                        </a:rPr>
                        <a:t>y</a:t>
                      </a:r>
                      <a:r>
                        <a:rPr kumimoji="1" lang="en-US" altLang="ja-JP" sz="1550" b="0" baseline="30000" dirty="0" smtClean="0">
                          <a:solidFill>
                            <a:srgbClr val="C00000"/>
                          </a:solidFill>
                          <a:latin typeface="+mj-lt"/>
                          <a:cs typeface="Times New Roman" pitchFamily="18" charset="0"/>
                        </a:rPr>
                        <a:t>16</a:t>
                      </a:r>
                      <a:r>
                        <a:rPr kumimoji="1" lang="en-US" altLang="ja-JP" sz="1550" b="0" dirty="0" smtClean="0">
                          <a:solidFill>
                            <a:srgbClr val="C00000"/>
                          </a:solidFill>
                          <a:latin typeface="+mj-lt"/>
                          <a:cs typeface="Times New Roman" pitchFamily="18" charset="0"/>
                        </a:rPr>
                        <a:t>+</a:t>
                      </a:r>
                      <a:r>
                        <a:rPr kumimoji="1" lang="en-US" altLang="ja-JP" sz="1550" b="0" i="1" dirty="0" smtClean="0">
                          <a:solidFill>
                            <a:srgbClr val="C00000"/>
                          </a:solidFill>
                          <a:latin typeface="+mj-lt"/>
                          <a:cs typeface="Times New Roman" pitchFamily="18" charset="0"/>
                        </a:rPr>
                        <a:t>y</a:t>
                      </a:r>
                      <a:r>
                        <a:rPr kumimoji="1" lang="en-US" altLang="ja-JP" sz="1550" b="0" baseline="30000" dirty="0" smtClean="0">
                          <a:solidFill>
                            <a:srgbClr val="C00000"/>
                          </a:solidFill>
                          <a:latin typeface="+mj-lt"/>
                          <a:cs typeface="Times New Roman" pitchFamily="18" charset="0"/>
                        </a:rPr>
                        <a:t>18</a:t>
                      </a:r>
                      <a:r>
                        <a:rPr kumimoji="1" lang="en-US" altLang="ja-JP" sz="1550" b="0" dirty="0" smtClean="0">
                          <a:solidFill>
                            <a:srgbClr val="C00000"/>
                          </a:solidFill>
                          <a:latin typeface="+mj-lt"/>
                          <a:cs typeface="Times New Roman" pitchFamily="18" charset="0"/>
                        </a:rPr>
                        <a:t>]</a:t>
                      </a:r>
                      <a:endParaRPr kumimoji="1" lang="ja-JP" altLang="en-US" sz="1550" b="0" dirty="0">
                        <a:solidFill>
                          <a:srgbClr val="C00000"/>
                        </a:solidFill>
                        <a:latin typeface="+mj-lt"/>
                        <a:cs typeface="Times New Roman" pitchFamily="18" charset="0"/>
                      </a:endParaRPr>
                    </a:p>
                  </a:txBody>
                  <a:tcPr/>
                </a:tc>
                <a:tc>
                  <a:txBody>
                    <a:bodyPr/>
                    <a:lstStyle/>
                    <a:p>
                      <a:pPr algn="ctr"/>
                      <a:r>
                        <a:rPr kumimoji="1" lang="en-US" altLang="ja-JP" sz="1550" b="0" dirty="0" smtClean="0">
                          <a:solidFill>
                            <a:srgbClr val="006600"/>
                          </a:solidFill>
                          <a:latin typeface="+mj-lt"/>
                          <a:cs typeface="Times New Roman" pitchFamily="18" charset="0"/>
                        </a:rPr>
                        <a:t>0</a:t>
                      </a:r>
                      <a:endParaRPr kumimoji="1" lang="ja-JP" altLang="en-US" sz="1550" b="0" dirty="0">
                        <a:solidFill>
                          <a:srgbClr val="006600"/>
                        </a:solidFill>
                        <a:latin typeface="+mj-lt"/>
                        <a:cs typeface="Times New Roman" pitchFamily="18" charset="0"/>
                      </a:endParaRPr>
                    </a:p>
                  </a:txBody>
                  <a:tcPr/>
                </a:tc>
              </a:tr>
              <a:tr h="314469">
                <a:tc>
                  <a:txBody>
                    <a:bodyPr/>
                    <a:lstStyle/>
                    <a:p>
                      <a:pPr algn="ctr"/>
                      <a:r>
                        <a:rPr kumimoji="1" lang="en-US" altLang="ja-JP" sz="1600" b="0" i="1" dirty="0" smtClean="0">
                          <a:latin typeface="+mj-lt"/>
                          <a:cs typeface="Times New Roman" pitchFamily="18" charset="0"/>
                        </a:rPr>
                        <a:t>P</a:t>
                      </a:r>
                      <a:r>
                        <a:rPr kumimoji="1" lang="en-US" altLang="ja-JP" sz="1600" b="0" baseline="-25000" dirty="0" smtClean="0">
                          <a:latin typeface="+mj-lt"/>
                          <a:cs typeface="Times New Roman" pitchFamily="18" charset="0"/>
                        </a:rPr>
                        <a:t>3</a:t>
                      </a:r>
                      <a:r>
                        <a:rPr kumimoji="1" lang="en-US" altLang="ja-JP" sz="1600" b="0" baseline="30000" dirty="0" smtClean="0">
                          <a:latin typeface="+mj-lt"/>
                          <a:cs typeface="Times New Roman" pitchFamily="18" charset="0"/>
                        </a:rPr>
                        <a:t>O</a:t>
                      </a:r>
                      <a:r>
                        <a:rPr kumimoji="1" lang="en-US" altLang="ja-JP" sz="1600" b="0" dirty="0" smtClean="0">
                          <a:latin typeface="+mj-lt"/>
                          <a:cs typeface="Times New Roman" pitchFamily="18" charset="0"/>
                        </a:rPr>
                        <a:t> (open triplets)</a:t>
                      </a:r>
                      <a:endParaRPr kumimoji="1" lang="ja-JP" altLang="en-US" sz="1600" b="0" dirty="0">
                        <a:latin typeface="+mj-lt"/>
                        <a:cs typeface="Times New Roman" pitchFamily="18" charset="0"/>
                      </a:endParaRPr>
                    </a:p>
                  </a:txBody>
                  <a:tcPr/>
                </a:tc>
                <a:tc>
                  <a:txBody>
                    <a:bodyPr/>
                    <a:lstStyle/>
                    <a:p>
                      <a:pPr algn="ctr"/>
                      <a:r>
                        <a:rPr kumimoji="1" lang="en-US" altLang="ja-JP" sz="1600" b="0" dirty="0" smtClean="0">
                          <a:latin typeface="+mj-lt"/>
                          <a:cs typeface="Times New Roman" pitchFamily="18" charset="0"/>
                        </a:rPr>
                        <a:t>18x2[2</a:t>
                      </a:r>
                      <a:r>
                        <a:rPr kumimoji="1" lang="en-US" altLang="ja-JP" sz="1600" b="0" i="1" dirty="0" smtClean="0">
                          <a:latin typeface="+mj-lt"/>
                          <a:cs typeface="Times New Roman" pitchFamily="18" charset="0"/>
                        </a:rPr>
                        <a:t>y</a:t>
                      </a:r>
                      <a:r>
                        <a:rPr kumimoji="1" lang="en-US" altLang="ja-JP" sz="1600" b="0" baseline="30000" dirty="0" smtClean="0">
                          <a:latin typeface="+mj-lt"/>
                          <a:cs typeface="Times New Roman" pitchFamily="18" charset="0"/>
                        </a:rPr>
                        <a:t>2</a:t>
                      </a:r>
                      <a:r>
                        <a:rPr kumimoji="1" lang="en-US" altLang="ja-JP" sz="1600" b="0" dirty="0" smtClean="0">
                          <a:latin typeface="+mj-lt"/>
                          <a:cs typeface="Times New Roman" pitchFamily="18" charset="0"/>
                        </a:rPr>
                        <a:t>3+5</a:t>
                      </a:r>
                      <a:r>
                        <a:rPr kumimoji="1" lang="en-US" altLang="ja-JP" sz="1600" b="0" i="1" dirty="0" smtClean="0">
                          <a:latin typeface="+mj-lt"/>
                          <a:cs typeface="Times New Roman" pitchFamily="18" charset="0"/>
                        </a:rPr>
                        <a:t>y</a:t>
                      </a:r>
                      <a:r>
                        <a:rPr kumimoji="1" lang="en-US" altLang="ja-JP" sz="1600" b="0" baseline="30000" dirty="0" smtClean="0">
                          <a:latin typeface="+mj-lt"/>
                          <a:cs typeface="Times New Roman" pitchFamily="18" charset="0"/>
                        </a:rPr>
                        <a:t>24</a:t>
                      </a:r>
                      <a:r>
                        <a:rPr kumimoji="1" lang="en-US" altLang="ja-JP" sz="1600" b="0" dirty="0" smtClean="0">
                          <a:latin typeface="+mj-lt"/>
                          <a:cs typeface="Times New Roman" pitchFamily="18" charset="0"/>
                        </a:rPr>
                        <a:t>]</a:t>
                      </a:r>
                      <a:endParaRPr kumimoji="1" lang="ja-JP" altLang="en-US" sz="1600" b="0" dirty="0">
                        <a:latin typeface="+mj-lt"/>
                        <a:cs typeface="Times New Roman" pitchFamily="18" charset="0"/>
                      </a:endParaRPr>
                    </a:p>
                  </a:txBody>
                  <a:tcPr/>
                </a:tc>
                <a:tc>
                  <a:txBody>
                    <a:bodyPr/>
                    <a:lstStyle/>
                    <a:p>
                      <a:pPr algn="ctr"/>
                      <a:r>
                        <a:rPr kumimoji="1" lang="en-US" altLang="ja-JP" sz="1600" b="0" dirty="0" smtClean="0">
                          <a:solidFill>
                            <a:srgbClr val="C00000"/>
                          </a:solidFill>
                          <a:latin typeface="+mj-lt"/>
                          <a:cs typeface="Times New Roman" pitchFamily="18" charset="0"/>
                        </a:rPr>
                        <a:t>2</a:t>
                      </a:r>
                      <a:r>
                        <a:rPr kumimoji="1" lang="en-US" altLang="ja-JP" sz="1600" b="0" i="1" dirty="0" smtClean="0">
                          <a:solidFill>
                            <a:srgbClr val="C00000"/>
                          </a:solidFill>
                          <a:latin typeface="+mj-lt"/>
                          <a:cs typeface="Times New Roman" pitchFamily="18" charset="0"/>
                        </a:rPr>
                        <a:t>x</a:t>
                      </a:r>
                      <a:r>
                        <a:rPr kumimoji="1" lang="en-US" altLang="ja-JP" sz="1600" b="0" baseline="30000" dirty="0" smtClean="0">
                          <a:solidFill>
                            <a:srgbClr val="C00000"/>
                          </a:solidFill>
                          <a:latin typeface="+mj-lt"/>
                          <a:cs typeface="Times New Roman" pitchFamily="18" charset="0"/>
                        </a:rPr>
                        <a:t>2</a:t>
                      </a:r>
                      <a:r>
                        <a:rPr kumimoji="1" lang="en-US" altLang="ja-JP" sz="1600" b="0" dirty="0" smtClean="0">
                          <a:solidFill>
                            <a:srgbClr val="C00000"/>
                          </a:solidFill>
                          <a:latin typeface="+mj-lt"/>
                          <a:cs typeface="Times New Roman" pitchFamily="18" charset="0"/>
                        </a:rPr>
                        <a:t>[6</a:t>
                      </a:r>
                      <a:r>
                        <a:rPr kumimoji="1" lang="en-US" altLang="ja-JP" sz="1600" b="0" i="1" dirty="0" smtClean="0">
                          <a:solidFill>
                            <a:srgbClr val="C00000"/>
                          </a:solidFill>
                          <a:latin typeface="+mj-lt"/>
                          <a:cs typeface="Times New Roman" pitchFamily="18" charset="0"/>
                        </a:rPr>
                        <a:t>y</a:t>
                      </a:r>
                      <a:r>
                        <a:rPr kumimoji="1" lang="en-US" altLang="ja-JP" sz="1600" b="0" baseline="30000" dirty="0" smtClean="0">
                          <a:solidFill>
                            <a:srgbClr val="C00000"/>
                          </a:solidFill>
                          <a:latin typeface="+mj-lt"/>
                          <a:cs typeface="Times New Roman" pitchFamily="18" charset="0"/>
                        </a:rPr>
                        <a:t>15</a:t>
                      </a:r>
                      <a:r>
                        <a:rPr kumimoji="1" lang="en-US" altLang="ja-JP" sz="1600" b="0" dirty="0" smtClean="0">
                          <a:solidFill>
                            <a:srgbClr val="C00000"/>
                          </a:solidFill>
                          <a:latin typeface="+mj-lt"/>
                          <a:cs typeface="Times New Roman" pitchFamily="18" charset="0"/>
                        </a:rPr>
                        <a:t>+5</a:t>
                      </a:r>
                      <a:r>
                        <a:rPr kumimoji="1" lang="en-US" altLang="ja-JP" sz="1600" b="0" i="1" dirty="0" smtClean="0">
                          <a:solidFill>
                            <a:srgbClr val="C00000"/>
                          </a:solidFill>
                          <a:latin typeface="+mj-lt"/>
                          <a:cs typeface="Times New Roman" pitchFamily="18" charset="0"/>
                        </a:rPr>
                        <a:t>y</a:t>
                      </a:r>
                      <a:r>
                        <a:rPr kumimoji="1" lang="en-US" altLang="ja-JP" sz="1600" b="0" baseline="30000" dirty="0" smtClean="0">
                          <a:solidFill>
                            <a:srgbClr val="C00000"/>
                          </a:solidFill>
                          <a:latin typeface="+mj-lt"/>
                          <a:cs typeface="Times New Roman" pitchFamily="18" charset="0"/>
                        </a:rPr>
                        <a:t>16</a:t>
                      </a:r>
                      <a:r>
                        <a:rPr kumimoji="1" lang="en-US" altLang="ja-JP" sz="1600" b="0" dirty="0" smtClean="0">
                          <a:solidFill>
                            <a:srgbClr val="C00000"/>
                          </a:solidFill>
                          <a:latin typeface="+mj-lt"/>
                          <a:cs typeface="Times New Roman" pitchFamily="18" charset="0"/>
                        </a:rPr>
                        <a:t>+8</a:t>
                      </a:r>
                      <a:r>
                        <a:rPr kumimoji="1" lang="en-US" altLang="ja-JP" sz="1600" b="0" i="1" dirty="0" smtClean="0">
                          <a:solidFill>
                            <a:srgbClr val="C00000"/>
                          </a:solidFill>
                          <a:latin typeface="+mj-lt"/>
                          <a:cs typeface="Times New Roman" pitchFamily="18" charset="0"/>
                        </a:rPr>
                        <a:t>y</a:t>
                      </a:r>
                      <a:r>
                        <a:rPr kumimoji="1" lang="en-US" altLang="ja-JP" sz="1600" b="0" baseline="30000" dirty="0" smtClean="0">
                          <a:solidFill>
                            <a:srgbClr val="C00000"/>
                          </a:solidFill>
                          <a:latin typeface="+mj-lt"/>
                          <a:cs typeface="Times New Roman" pitchFamily="18" charset="0"/>
                        </a:rPr>
                        <a:t>18</a:t>
                      </a:r>
                      <a:r>
                        <a:rPr kumimoji="1" lang="en-US" altLang="ja-JP" sz="1600" b="0" dirty="0" smtClean="0">
                          <a:solidFill>
                            <a:srgbClr val="C00000"/>
                          </a:solidFill>
                          <a:latin typeface="+mj-lt"/>
                          <a:cs typeface="Times New Roman" pitchFamily="18" charset="0"/>
                        </a:rPr>
                        <a:t>+3</a:t>
                      </a:r>
                      <a:r>
                        <a:rPr kumimoji="1" lang="en-US" altLang="ja-JP" sz="1600" b="0" i="1" dirty="0" smtClean="0">
                          <a:solidFill>
                            <a:srgbClr val="C00000"/>
                          </a:solidFill>
                          <a:latin typeface="+mj-lt"/>
                          <a:cs typeface="Times New Roman" pitchFamily="18" charset="0"/>
                        </a:rPr>
                        <a:t>y</a:t>
                      </a:r>
                      <a:r>
                        <a:rPr kumimoji="1" lang="en-US" altLang="ja-JP" sz="1600" b="0" baseline="30000" dirty="0" smtClean="0">
                          <a:solidFill>
                            <a:srgbClr val="C00000"/>
                          </a:solidFill>
                          <a:latin typeface="+mj-lt"/>
                          <a:cs typeface="Times New Roman" pitchFamily="18" charset="0"/>
                        </a:rPr>
                        <a:t>19</a:t>
                      </a:r>
                      <a:r>
                        <a:rPr kumimoji="1" lang="en-US" altLang="ja-JP" sz="1600" b="0" dirty="0" smtClean="0">
                          <a:solidFill>
                            <a:srgbClr val="C00000"/>
                          </a:solidFill>
                          <a:latin typeface="+mj-lt"/>
                          <a:cs typeface="Times New Roman" pitchFamily="18" charset="0"/>
                        </a:rPr>
                        <a:t>+10</a:t>
                      </a:r>
                      <a:r>
                        <a:rPr kumimoji="1" lang="en-US" altLang="ja-JP" sz="1600" b="0" i="1" dirty="0" smtClean="0">
                          <a:solidFill>
                            <a:srgbClr val="C00000"/>
                          </a:solidFill>
                          <a:latin typeface="+mj-lt"/>
                          <a:cs typeface="Times New Roman" pitchFamily="18" charset="0"/>
                        </a:rPr>
                        <a:t>y</a:t>
                      </a:r>
                      <a:r>
                        <a:rPr kumimoji="1" lang="en-US" altLang="ja-JP" sz="1600" b="0" baseline="30000" dirty="0" smtClean="0">
                          <a:solidFill>
                            <a:srgbClr val="C00000"/>
                          </a:solidFill>
                          <a:latin typeface="+mj-lt"/>
                          <a:cs typeface="Times New Roman" pitchFamily="18" charset="0"/>
                        </a:rPr>
                        <a:t>20</a:t>
                      </a:r>
                      <a:r>
                        <a:rPr kumimoji="1" lang="en-US" altLang="ja-JP" sz="1600" b="0" dirty="0" smtClean="0">
                          <a:solidFill>
                            <a:srgbClr val="C00000"/>
                          </a:solidFill>
                          <a:latin typeface="+mj-lt"/>
                          <a:cs typeface="Times New Roman" pitchFamily="18" charset="0"/>
                        </a:rPr>
                        <a:t>]</a:t>
                      </a:r>
                      <a:endParaRPr kumimoji="1" lang="ja-JP" altLang="en-US" sz="1600" b="0" dirty="0">
                        <a:solidFill>
                          <a:srgbClr val="C00000"/>
                        </a:solidFill>
                        <a:latin typeface="+mj-lt"/>
                        <a:cs typeface="Times New Roman" pitchFamily="18" charset="0"/>
                      </a:endParaRPr>
                    </a:p>
                  </a:txBody>
                  <a:tcPr/>
                </a:tc>
                <a:tc>
                  <a:txBody>
                    <a:bodyPr/>
                    <a:lstStyle/>
                    <a:p>
                      <a:pPr algn="ctr"/>
                      <a:r>
                        <a:rPr kumimoji="1" lang="en-US" altLang="ja-JP" sz="1600" b="0" dirty="0" smtClean="0">
                          <a:solidFill>
                            <a:srgbClr val="006600"/>
                          </a:solidFill>
                          <a:latin typeface="+mj-lt"/>
                          <a:cs typeface="Times New Roman" pitchFamily="18" charset="0"/>
                        </a:rPr>
                        <a:t>6</a:t>
                      </a:r>
                      <a:r>
                        <a:rPr kumimoji="1" lang="en-US" altLang="ja-JP" sz="1600" b="0" i="1" dirty="0" smtClean="0">
                          <a:solidFill>
                            <a:srgbClr val="006600"/>
                          </a:solidFill>
                          <a:latin typeface="+mj-lt"/>
                          <a:cs typeface="Times New Roman" pitchFamily="18" charset="0"/>
                        </a:rPr>
                        <a:t>x</a:t>
                      </a:r>
                      <a:r>
                        <a:rPr kumimoji="1" lang="en-US" altLang="ja-JP" sz="1600" b="0" baseline="30000" dirty="0" smtClean="0">
                          <a:solidFill>
                            <a:srgbClr val="006600"/>
                          </a:solidFill>
                          <a:latin typeface="+mj-lt"/>
                          <a:cs typeface="Times New Roman" pitchFamily="18" charset="0"/>
                        </a:rPr>
                        <a:t>2</a:t>
                      </a:r>
                      <a:r>
                        <a:rPr kumimoji="1" lang="en-US" altLang="ja-JP" sz="1600" b="0" dirty="0" smtClean="0">
                          <a:solidFill>
                            <a:srgbClr val="006600"/>
                          </a:solidFill>
                          <a:latin typeface="+mj-lt"/>
                          <a:cs typeface="Times New Roman" pitchFamily="18" charset="0"/>
                        </a:rPr>
                        <a:t>[2</a:t>
                      </a:r>
                      <a:r>
                        <a:rPr kumimoji="1" lang="en-US" altLang="ja-JP" sz="1600" b="0" i="1" dirty="0" smtClean="0">
                          <a:solidFill>
                            <a:srgbClr val="006600"/>
                          </a:solidFill>
                          <a:latin typeface="+mj-lt"/>
                          <a:cs typeface="Times New Roman" pitchFamily="18" charset="0"/>
                        </a:rPr>
                        <a:t>y</a:t>
                      </a:r>
                      <a:r>
                        <a:rPr kumimoji="1" lang="en-US" altLang="ja-JP" sz="1600" b="0" baseline="30000" dirty="0" smtClean="0">
                          <a:solidFill>
                            <a:srgbClr val="006600"/>
                          </a:solidFill>
                          <a:latin typeface="+mj-lt"/>
                          <a:cs typeface="Times New Roman" pitchFamily="18" charset="0"/>
                        </a:rPr>
                        <a:t>7</a:t>
                      </a:r>
                      <a:r>
                        <a:rPr kumimoji="1" lang="en-US" altLang="ja-JP" sz="1600" b="0" dirty="0" smtClean="0">
                          <a:solidFill>
                            <a:srgbClr val="006600"/>
                          </a:solidFill>
                          <a:latin typeface="+mj-lt"/>
                          <a:cs typeface="Times New Roman" pitchFamily="18" charset="0"/>
                        </a:rPr>
                        <a:t>+</a:t>
                      </a:r>
                      <a:r>
                        <a:rPr kumimoji="1" lang="en-US" altLang="ja-JP" sz="1600" b="0" i="1" dirty="0" smtClean="0">
                          <a:solidFill>
                            <a:srgbClr val="006600"/>
                          </a:solidFill>
                          <a:latin typeface="+mj-lt"/>
                          <a:cs typeface="Times New Roman" pitchFamily="18" charset="0"/>
                        </a:rPr>
                        <a:t>y</a:t>
                      </a:r>
                      <a:r>
                        <a:rPr kumimoji="1" lang="en-US" altLang="ja-JP" sz="1600" b="0" baseline="30000" dirty="0" smtClean="0">
                          <a:solidFill>
                            <a:srgbClr val="006600"/>
                          </a:solidFill>
                          <a:latin typeface="+mj-lt"/>
                          <a:cs typeface="Times New Roman" pitchFamily="18" charset="0"/>
                        </a:rPr>
                        <a:t>8</a:t>
                      </a:r>
                      <a:r>
                        <a:rPr kumimoji="1" lang="en-US" altLang="ja-JP" sz="1600" b="0" dirty="0" smtClean="0">
                          <a:solidFill>
                            <a:srgbClr val="006600"/>
                          </a:solidFill>
                          <a:latin typeface="+mj-lt"/>
                          <a:cs typeface="Times New Roman" pitchFamily="18" charset="0"/>
                        </a:rPr>
                        <a:t>]</a:t>
                      </a:r>
                      <a:endParaRPr kumimoji="1" lang="ja-JP" altLang="en-US" sz="1600" b="0" dirty="0">
                        <a:solidFill>
                          <a:srgbClr val="006600"/>
                        </a:solidFill>
                        <a:latin typeface="+mj-lt"/>
                        <a:cs typeface="Times New Roman" pitchFamily="18" charset="0"/>
                      </a:endParaRPr>
                    </a:p>
                  </a:txBody>
                  <a:tcPr/>
                </a:tc>
              </a:tr>
            </a:tbl>
          </a:graphicData>
        </a:graphic>
      </p:graphicFrame>
      <p:sp>
        <p:nvSpPr>
          <p:cNvPr id="6" name="テキスト ボックス 5"/>
          <p:cNvSpPr txBox="1"/>
          <p:nvPr/>
        </p:nvSpPr>
        <p:spPr>
          <a:xfrm>
            <a:off x="395536" y="548680"/>
            <a:ext cx="8064896" cy="584775"/>
          </a:xfrm>
          <a:prstGeom prst="rect">
            <a:avLst/>
          </a:prstGeom>
          <a:noFill/>
        </p:spPr>
        <p:txBody>
          <a:bodyPr wrap="square" rtlCol="0">
            <a:spAutoFit/>
          </a:bodyPr>
          <a:lstStyle/>
          <a:p>
            <a:r>
              <a:rPr kumimoji="1" lang="en-US" altLang="ja-JP" sz="1600" dirty="0" smtClean="0"/>
              <a:t>Probability </a:t>
            </a:r>
            <a:r>
              <a:rPr kumimoji="1" lang="en-US" altLang="ja-JP" sz="1600" i="1" dirty="0" smtClean="0"/>
              <a:t>P</a:t>
            </a:r>
            <a:r>
              <a:rPr kumimoji="1" lang="en-US" altLang="ja-JP" sz="1600" baseline="-25000" dirty="0" smtClean="0"/>
              <a:t>i </a:t>
            </a:r>
            <a:r>
              <a:rPr kumimoji="1" lang="en-US" altLang="ja-JP" sz="1600" dirty="0" smtClean="0"/>
              <a:t>that a Co atom be in a cluster of </a:t>
            </a:r>
            <a:r>
              <a:rPr lang="en-US" altLang="ja-JP" sz="1600" i="1" dirty="0"/>
              <a:t>i</a:t>
            </a:r>
            <a:r>
              <a:rPr lang="en-US" altLang="ja-JP" sz="1600" i="1" dirty="0" smtClean="0"/>
              <a:t> </a:t>
            </a:r>
            <a:r>
              <a:rPr kumimoji="1" lang="en-US" altLang="ja-JP" sz="1600" dirty="0" smtClean="0"/>
              <a:t>spin for atoms in a</a:t>
            </a:r>
            <a:r>
              <a:rPr kumimoji="1" lang="ja-JP" altLang="en-US" sz="1600" dirty="0" smtClean="0"/>
              <a:t>　</a:t>
            </a:r>
            <a:r>
              <a:rPr kumimoji="1" lang="en-US" altLang="ja-JP" sz="1600" dirty="0" smtClean="0"/>
              <a:t>bulk alloy of composition </a:t>
            </a:r>
            <a:r>
              <a:rPr kumimoji="1" lang="en-US" altLang="ja-JP" sz="1600" i="1" dirty="0" smtClean="0"/>
              <a:t>x</a:t>
            </a:r>
            <a:r>
              <a:rPr kumimoji="1" lang="en-US" altLang="ja-JP" sz="1600" dirty="0" smtClean="0"/>
              <a:t>, for atom at an abrupt interface between ZnO and Zn</a:t>
            </a:r>
            <a:r>
              <a:rPr kumimoji="1" lang="en-US" altLang="ja-JP" sz="1600" baseline="-25000" dirty="0" smtClean="0"/>
              <a:t>1-x</a:t>
            </a:r>
            <a:r>
              <a:rPr kumimoji="1" lang="en-US" altLang="ja-JP" sz="1600" dirty="0" smtClean="0"/>
              <a:t>Co</a:t>
            </a:r>
            <a:r>
              <a:rPr kumimoji="1" lang="en-US" altLang="ja-JP" sz="1600" baseline="-25000" dirty="0" smtClean="0"/>
              <a:t>x</a:t>
            </a:r>
            <a:r>
              <a:rPr kumimoji="1" lang="en-US" altLang="ja-JP" sz="1600" dirty="0" smtClean="0"/>
              <a:t>O. </a:t>
            </a:r>
            <a:r>
              <a:rPr lang="en-US" altLang="ja-JP" sz="1600" i="1" dirty="0"/>
              <a:t>y</a:t>
            </a:r>
            <a:r>
              <a:rPr kumimoji="1" lang="en-US" altLang="ja-JP" sz="1600" dirty="0" smtClean="0"/>
              <a:t> = 1-</a:t>
            </a:r>
            <a:r>
              <a:rPr kumimoji="1" lang="en-US" altLang="ja-JP" sz="1600" i="1" dirty="0" smtClean="0"/>
              <a:t>x</a:t>
            </a:r>
            <a:endParaRPr kumimoji="1" lang="ja-JP" altLang="en-US" sz="1600" i="1" dirty="0"/>
          </a:p>
        </p:txBody>
      </p:sp>
      <p:grpSp>
        <p:nvGrpSpPr>
          <p:cNvPr id="28" name="グループ化 27"/>
          <p:cNvGrpSpPr/>
          <p:nvPr/>
        </p:nvGrpSpPr>
        <p:grpSpPr>
          <a:xfrm>
            <a:off x="1187624" y="2420889"/>
            <a:ext cx="6109488" cy="3703048"/>
            <a:chOff x="971600" y="2564904"/>
            <a:chExt cx="6768752" cy="4102637"/>
          </a:xfrm>
        </p:grpSpPr>
        <p:grpSp>
          <p:nvGrpSpPr>
            <p:cNvPr id="9" name="グループ化 8"/>
            <p:cNvGrpSpPr/>
            <p:nvPr/>
          </p:nvGrpSpPr>
          <p:grpSpPr>
            <a:xfrm>
              <a:off x="971600" y="2564904"/>
              <a:ext cx="6768752" cy="4102637"/>
              <a:chOff x="1187624" y="2564903"/>
              <a:chExt cx="7056784" cy="4277217"/>
            </a:xfrm>
          </p:grpSpPr>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2564904"/>
                <a:ext cx="3906019" cy="4251908"/>
              </a:xfrm>
              <a:prstGeom prst="rect">
                <a:avLst/>
              </a:prstGeom>
            </p:spPr>
          </p:pic>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8389" y="2564903"/>
                <a:ext cx="3906019" cy="4277217"/>
              </a:xfrm>
              <a:prstGeom prst="rect">
                <a:avLst/>
              </a:prstGeom>
            </p:spPr>
          </p:pic>
        </p:grpSp>
        <p:sp>
          <p:nvSpPr>
            <p:cNvPr id="10" name="テキスト ボックス 9"/>
            <p:cNvSpPr txBox="1"/>
            <p:nvPr/>
          </p:nvSpPr>
          <p:spPr>
            <a:xfrm>
              <a:off x="1928939" y="6234702"/>
              <a:ext cx="2520281" cy="375087"/>
            </a:xfrm>
            <a:prstGeom prst="rect">
              <a:avLst/>
            </a:prstGeom>
            <a:noFill/>
          </p:spPr>
          <p:txBody>
            <a:bodyPr wrap="square" rtlCol="0">
              <a:spAutoFit/>
            </a:bodyPr>
            <a:lstStyle/>
            <a:p>
              <a:r>
                <a:rPr kumimoji="1" lang="en-US" altLang="ja-JP" sz="1600" dirty="0" smtClean="0">
                  <a:latin typeface="Times New Roman" pitchFamily="18" charset="0"/>
                  <a:cs typeface="Times New Roman" pitchFamily="18" charset="0"/>
                </a:rPr>
                <a:t>Co concentration (</a:t>
              </a:r>
              <a:r>
                <a:rPr kumimoji="1" lang="en-US" altLang="ja-JP" sz="1600" i="1" dirty="0" smtClean="0">
                  <a:latin typeface="Times New Roman" pitchFamily="18" charset="0"/>
                  <a:cs typeface="Times New Roman" pitchFamily="18" charset="0"/>
                </a:rPr>
                <a:t>x</a:t>
              </a:r>
              <a:r>
                <a:rPr kumimoji="1" lang="en-US" altLang="ja-JP" sz="1600" dirty="0" smtClean="0">
                  <a:latin typeface="Times New Roman" pitchFamily="18" charset="0"/>
                  <a:cs typeface="Times New Roman" pitchFamily="18" charset="0"/>
                </a:rPr>
                <a:t>) </a:t>
              </a:r>
              <a:endParaRPr kumimoji="1" lang="ja-JP" altLang="en-US" sz="1600" dirty="0">
                <a:latin typeface="Times New Roman" pitchFamily="18" charset="0"/>
                <a:cs typeface="Times New Roman" pitchFamily="18" charset="0"/>
              </a:endParaRPr>
            </a:p>
          </p:txBody>
        </p:sp>
        <p:sp>
          <p:nvSpPr>
            <p:cNvPr id="11" name="テキスト ボックス 10"/>
            <p:cNvSpPr txBox="1"/>
            <p:nvPr/>
          </p:nvSpPr>
          <p:spPr>
            <a:xfrm>
              <a:off x="5004048" y="6237311"/>
              <a:ext cx="2160240" cy="375087"/>
            </a:xfrm>
            <a:prstGeom prst="rect">
              <a:avLst/>
            </a:prstGeom>
            <a:noFill/>
          </p:spPr>
          <p:txBody>
            <a:bodyPr wrap="square" rtlCol="0">
              <a:spAutoFit/>
            </a:bodyPr>
            <a:lstStyle/>
            <a:p>
              <a:r>
                <a:rPr kumimoji="1" lang="en-US" altLang="ja-JP" sz="1600" dirty="0" smtClean="0">
                  <a:latin typeface="Times New Roman" pitchFamily="18" charset="0"/>
                  <a:cs typeface="Times New Roman" pitchFamily="18" charset="0"/>
                </a:rPr>
                <a:t>Co concentration (</a:t>
              </a:r>
              <a:r>
                <a:rPr kumimoji="1" lang="en-US" altLang="ja-JP" sz="1600" i="1" dirty="0" smtClean="0">
                  <a:latin typeface="Times New Roman" pitchFamily="18" charset="0"/>
                  <a:cs typeface="Times New Roman" pitchFamily="18" charset="0"/>
                </a:rPr>
                <a:t>x</a:t>
              </a:r>
              <a:r>
                <a:rPr kumimoji="1" lang="en-US" altLang="ja-JP" sz="1600" dirty="0" smtClean="0">
                  <a:latin typeface="Times New Roman" pitchFamily="18" charset="0"/>
                  <a:cs typeface="Times New Roman" pitchFamily="18" charset="0"/>
                </a:rPr>
                <a:t>) </a:t>
              </a:r>
              <a:endParaRPr kumimoji="1" lang="ja-JP" altLang="en-US" sz="1600" dirty="0">
                <a:latin typeface="Times New Roman" pitchFamily="18" charset="0"/>
                <a:cs typeface="Times New Roman" pitchFamily="18" charset="0"/>
              </a:endParaRPr>
            </a:p>
          </p:txBody>
        </p:sp>
        <p:sp>
          <p:nvSpPr>
            <p:cNvPr id="12" name="テキスト ボックス 11"/>
            <p:cNvSpPr txBox="1"/>
            <p:nvPr/>
          </p:nvSpPr>
          <p:spPr>
            <a:xfrm rot="16200000">
              <a:off x="320480" y="4141557"/>
              <a:ext cx="1800200" cy="375087"/>
            </a:xfrm>
            <a:prstGeom prst="rect">
              <a:avLst/>
            </a:prstGeom>
            <a:noFill/>
          </p:spPr>
          <p:txBody>
            <a:bodyPr wrap="square" rtlCol="0">
              <a:spAutoFit/>
            </a:bodyPr>
            <a:lstStyle/>
            <a:p>
              <a:r>
                <a:rPr kumimoji="1" lang="en-US" altLang="ja-JP" sz="1600" dirty="0" smtClean="0">
                  <a:latin typeface="Times New Roman" pitchFamily="18" charset="0"/>
                  <a:cs typeface="Times New Roman" pitchFamily="18" charset="0"/>
                </a:rPr>
                <a:t>Probability </a:t>
              </a:r>
              <a:endParaRPr kumimoji="1" lang="ja-JP" altLang="en-US" sz="1600" dirty="0">
                <a:latin typeface="Times New Roman" pitchFamily="18" charset="0"/>
                <a:cs typeface="Times New Roman" pitchFamily="18" charset="0"/>
              </a:endParaRPr>
            </a:p>
          </p:txBody>
        </p:sp>
        <p:sp>
          <p:nvSpPr>
            <p:cNvPr id="13" name="テキスト ボックス 12"/>
            <p:cNvSpPr txBox="1"/>
            <p:nvPr/>
          </p:nvSpPr>
          <p:spPr>
            <a:xfrm>
              <a:off x="3265477" y="3442464"/>
              <a:ext cx="1296144" cy="358037"/>
            </a:xfrm>
            <a:prstGeom prst="rect">
              <a:avLst/>
            </a:prstGeom>
            <a:noFill/>
          </p:spPr>
          <p:txBody>
            <a:bodyPr wrap="square" rtlCol="0">
              <a:spAutoFit/>
            </a:bodyPr>
            <a:lstStyle/>
            <a:p>
              <a:r>
                <a:rPr kumimoji="1" lang="en-US" altLang="ja-JP" sz="1500" dirty="0" smtClean="0"/>
                <a:t>Co single </a:t>
              </a:r>
              <a:endParaRPr kumimoji="1" lang="ja-JP" altLang="en-US" sz="1500" dirty="0"/>
            </a:p>
          </p:txBody>
        </p:sp>
        <p:sp>
          <p:nvSpPr>
            <p:cNvPr id="14" name="テキスト ボックス 13"/>
            <p:cNvSpPr txBox="1"/>
            <p:nvPr/>
          </p:nvSpPr>
          <p:spPr>
            <a:xfrm>
              <a:off x="6316743" y="3442464"/>
              <a:ext cx="1296144" cy="358037"/>
            </a:xfrm>
            <a:prstGeom prst="rect">
              <a:avLst/>
            </a:prstGeom>
            <a:noFill/>
          </p:spPr>
          <p:txBody>
            <a:bodyPr wrap="square" rtlCol="0">
              <a:spAutoFit/>
            </a:bodyPr>
            <a:lstStyle/>
            <a:p>
              <a:r>
                <a:rPr kumimoji="1" lang="en-US" altLang="ja-JP" sz="1500" dirty="0" smtClean="0"/>
                <a:t>Co pairs</a:t>
              </a:r>
              <a:endParaRPr kumimoji="1" lang="ja-JP" altLang="en-US" sz="1500" dirty="0"/>
            </a:p>
          </p:txBody>
        </p:sp>
        <p:sp>
          <p:nvSpPr>
            <p:cNvPr id="15" name="テキスト ボックス 14"/>
            <p:cNvSpPr txBox="1"/>
            <p:nvPr/>
          </p:nvSpPr>
          <p:spPr>
            <a:xfrm>
              <a:off x="3050655" y="3957755"/>
              <a:ext cx="1296144" cy="738664"/>
            </a:xfrm>
            <a:prstGeom prst="rect">
              <a:avLst/>
            </a:prstGeom>
            <a:noFill/>
          </p:spPr>
          <p:txBody>
            <a:bodyPr wrap="square" rtlCol="0">
              <a:spAutoFit/>
            </a:bodyPr>
            <a:lstStyle/>
            <a:p>
              <a:r>
                <a:rPr lang="en-US" altLang="ja-JP" sz="1400" dirty="0" smtClean="0">
                  <a:solidFill>
                    <a:srgbClr val="006600"/>
                  </a:solidFill>
                </a:rPr>
                <a:t>Monolayer</a:t>
              </a:r>
            </a:p>
            <a:p>
              <a:r>
                <a:rPr kumimoji="1" lang="en-US" altLang="ja-JP" sz="1400" dirty="0" smtClean="0">
                  <a:solidFill>
                    <a:srgbClr val="C00000"/>
                  </a:solidFill>
                </a:rPr>
                <a:t>2D interface</a:t>
              </a:r>
            </a:p>
            <a:p>
              <a:r>
                <a:rPr lang="en-US" altLang="ja-JP" sz="1400" dirty="0" smtClean="0"/>
                <a:t>Bulk</a:t>
              </a:r>
              <a:endParaRPr kumimoji="1" lang="ja-JP" altLang="en-US" sz="1400" dirty="0"/>
            </a:p>
          </p:txBody>
        </p:sp>
        <p:cxnSp>
          <p:nvCxnSpPr>
            <p:cNvPr id="18" name="直線コネクタ 17"/>
            <p:cNvCxnSpPr/>
            <p:nvPr/>
          </p:nvCxnSpPr>
          <p:spPr>
            <a:xfrm>
              <a:off x="2812393" y="4104000"/>
              <a:ext cx="175431" cy="0"/>
            </a:xfrm>
            <a:prstGeom prst="line">
              <a:avLst/>
            </a:prstGeom>
            <a:ln>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2812393" y="4293096"/>
              <a:ext cx="17543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2843808" y="4536000"/>
              <a:ext cx="1754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6084168" y="4634552"/>
              <a:ext cx="1296144" cy="738664"/>
            </a:xfrm>
            <a:prstGeom prst="rect">
              <a:avLst/>
            </a:prstGeom>
            <a:noFill/>
          </p:spPr>
          <p:txBody>
            <a:bodyPr wrap="square" rtlCol="0">
              <a:spAutoFit/>
            </a:bodyPr>
            <a:lstStyle/>
            <a:p>
              <a:r>
                <a:rPr lang="en-US" altLang="ja-JP" sz="1400" dirty="0" smtClean="0">
                  <a:solidFill>
                    <a:srgbClr val="006600"/>
                  </a:solidFill>
                </a:rPr>
                <a:t>Monolayer</a:t>
              </a:r>
            </a:p>
            <a:p>
              <a:r>
                <a:rPr kumimoji="1" lang="en-US" altLang="ja-JP" sz="1400" dirty="0" smtClean="0">
                  <a:solidFill>
                    <a:srgbClr val="C00000"/>
                  </a:solidFill>
                </a:rPr>
                <a:t>2D interface</a:t>
              </a:r>
            </a:p>
            <a:p>
              <a:r>
                <a:rPr lang="en-US" altLang="ja-JP" sz="1400" dirty="0" smtClean="0"/>
                <a:t>Bulk</a:t>
              </a:r>
              <a:endParaRPr kumimoji="1" lang="ja-JP" altLang="en-US" sz="1400" dirty="0"/>
            </a:p>
          </p:txBody>
        </p:sp>
        <p:cxnSp>
          <p:nvCxnSpPr>
            <p:cNvPr id="25" name="直線コネクタ 24"/>
            <p:cNvCxnSpPr/>
            <p:nvPr/>
          </p:nvCxnSpPr>
          <p:spPr>
            <a:xfrm>
              <a:off x="5845906" y="4780797"/>
              <a:ext cx="175431" cy="0"/>
            </a:xfrm>
            <a:prstGeom prst="line">
              <a:avLst/>
            </a:prstGeom>
            <a:ln>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5845906" y="4969893"/>
              <a:ext cx="17543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5877321" y="5212797"/>
              <a:ext cx="1754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テキスト ボックス 29"/>
          <p:cNvSpPr txBox="1"/>
          <p:nvPr/>
        </p:nvSpPr>
        <p:spPr>
          <a:xfrm>
            <a:off x="-3348880" y="4564363"/>
            <a:ext cx="2592288" cy="369332"/>
          </a:xfrm>
          <a:prstGeom prst="rect">
            <a:avLst/>
          </a:prstGeom>
          <a:noFill/>
        </p:spPr>
        <p:txBody>
          <a:bodyPr wrap="square" rtlCol="0">
            <a:spAutoFit/>
          </a:bodyPr>
          <a:lstStyle/>
          <a:p>
            <a:endParaRPr kumimoji="1" lang="ja-JP" altLang="en-US" dirty="0"/>
          </a:p>
        </p:txBody>
      </p:sp>
      <p:sp>
        <p:nvSpPr>
          <p:cNvPr id="31" name="テキスト ボックス 30"/>
          <p:cNvSpPr txBox="1"/>
          <p:nvPr/>
        </p:nvSpPr>
        <p:spPr>
          <a:xfrm>
            <a:off x="1126808" y="6093296"/>
            <a:ext cx="6973584" cy="707886"/>
          </a:xfrm>
          <a:prstGeom prst="rect">
            <a:avLst/>
          </a:prstGeom>
          <a:noFill/>
        </p:spPr>
        <p:txBody>
          <a:bodyPr wrap="square" rtlCol="0">
            <a:spAutoFit/>
          </a:bodyPr>
          <a:lstStyle/>
          <a:p>
            <a:pPr>
              <a:lnSpc>
                <a:spcPts val="2400"/>
              </a:lnSpc>
            </a:pPr>
            <a:r>
              <a:rPr kumimoji="1" lang="en-US" altLang="ja-JP" dirty="0" smtClean="0"/>
              <a:t>2</a:t>
            </a:r>
            <a:r>
              <a:rPr kumimoji="1" lang="ja-JP" altLang="en-US" dirty="0" smtClean="0"/>
              <a:t>次元界面や</a:t>
            </a:r>
            <a:r>
              <a:rPr kumimoji="1" lang="en-US" altLang="ja-JP" dirty="0" smtClean="0"/>
              <a:t>2</a:t>
            </a:r>
            <a:r>
              <a:rPr kumimoji="1" lang="ja-JP" altLang="en-US" dirty="0" smtClean="0"/>
              <a:t>次元モノレイヤーは、</a:t>
            </a:r>
            <a:r>
              <a:rPr kumimoji="1" lang="en-US" altLang="ja-JP" dirty="0" smtClean="0"/>
              <a:t>3</a:t>
            </a:r>
            <a:r>
              <a:rPr kumimoji="1" lang="ja-JP" altLang="en-US" dirty="0" smtClean="0"/>
              <a:t>次元の磁気的相互作用を破り、</a:t>
            </a:r>
            <a:endParaRPr kumimoji="1" lang="en-US" altLang="ja-JP" dirty="0" smtClean="0"/>
          </a:p>
          <a:p>
            <a:pPr>
              <a:lnSpc>
                <a:spcPts val="2400"/>
              </a:lnSpc>
            </a:pPr>
            <a:r>
              <a:rPr lang="ja-JP" altLang="en-US" dirty="0" smtClean="0"/>
              <a:t>孤立した</a:t>
            </a:r>
            <a:r>
              <a:rPr lang="en-US" altLang="ja-JP" dirty="0" smtClean="0"/>
              <a:t>Co</a:t>
            </a:r>
            <a:r>
              <a:rPr lang="ja-JP" altLang="en-US" dirty="0" smtClean="0"/>
              <a:t>イオンの存在確率が増大（磁気特性の向上へ）</a:t>
            </a:r>
            <a:endParaRPr kumimoji="1" lang="ja-JP" altLang="en-US" dirty="0"/>
          </a:p>
        </p:txBody>
      </p:sp>
    </p:spTree>
    <p:extLst>
      <p:ext uri="{BB962C8B-B14F-4D97-AF65-F5344CB8AC3E}">
        <p14:creationId xmlns:p14="http://schemas.microsoft.com/office/powerpoint/2010/main" val="4237400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C:\Documents and Settings\matsui　hiroaki\デスクトップ\1.P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20688"/>
            <a:ext cx="4312399" cy="2424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5"/>
          <p:cNvSpPr txBox="1">
            <a:spLocks noChangeArrowheads="1"/>
          </p:cNvSpPr>
          <p:nvPr/>
        </p:nvSpPr>
        <p:spPr bwMode="auto">
          <a:xfrm>
            <a:off x="1833827" y="2938547"/>
            <a:ext cx="2655942"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b="1">
                <a:solidFill>
                  <a:schemeClr val="tx1"/>
                </a:solidFill>
                <a:latin typeface="Times New Roman" pitchFamily="18" charset="0"/>
                <a:ea typeface="ＭＳ Ｐゴシック" charset="-128"/>
              </a:defRPr>
            </a:lvl1pPr>
            <a:lvl2pPr marL="742950" indent="-285750" eaLnBrk="0" hangingPunct="0">
              <a:defRPr kumimoji="1" b="1">
                <a:solidFill>
                  <a:schemeClr val="tx1"/>
                </a:solidFill>
                <a:latin typeface="Times New Roman" pitchFamily="18" charset="0"/>
                <a:ea typeface="ＭＳ Ｐゴシック" charset="-128"/>
              </a:defRPr>
            </a:lvl2pPr>
            <a:lvl3pPr marL="1143000" indent="-228600" eaLnBrk="0" hangingPunct="0">
              <a:defRPr kumimoji="1" b="1">
                <a:solidFill>
                  <a:schemeClr val="tx1"/>
                </a:solidFill>
                <a:latin typeface="Times New Roman" pitchFamily="18" charset="0"/>
                <a:ea typeface="ＭＳ Ｐゴシック" charset="-128"/>
              </a:defRPr>
            </a:lvl3pPr>
            <a:lvl4pPr marL="1600200" indent="-228600" eaLnBrk="0" hangingPunct="0">
              <a:defRPr kumimoji="1" b="1">
                <a:solidFill>
                  <a:schemeClr val="tx1"/>
                </a:solidFill>
                <a:latin typeface="Times New Roman" pitchFamily="18" charset="0"/>
                <a:ea typeface="ＭＳ Ｐゴシック" charset="-128"/>
              </a:defRPr>
            </a:lvl4pPr>
            <a:lvl5pPr marL="2057400" indent="-228600" eaLnBrk="0" hangingPunct="0">
              <a:defRPr kumimoji="1" b="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b="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b="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b="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b="1">
                <a:solidFill>
                  <a:schemeClr val="tx1"/>
                </a:solidFill>
                <a:latin typeface="Times New Roman" pitchFamily="18" charset="0"/>
                <a:ea typeface="ＭＳ Ｐゴシック" charset="-128"/>
              </a:defRPr>
            </a:lvl9pPr>
          </a:lstStyle>
          <a:p>
            <a:pPr eaLnBrk="1" hangingPunct="1">
              <a:spcBef>
                <a:spcPct val="50000"/>
              </a:spcBef>
            </a:pPr>
            <a:r>
              <a:rPr lang="en-US" altLang="ja-JP" sz="1700" b="0" dirty="0"/>
              <a:t>TM</a:t>
            </a:r>
            <a:r>
              <a:rPr lang="en-US" altLang="ja-JP" sz="1700" b="0" baseline="30000" dirty="0"/>
              <a:t>II </a:t>
            </a:r>
            <a:r>
              <a:rPr lang="en-US" altLang="ja-JP" sz="1700" b="0" dirty="0"/>
              <a:t>content (</a:t>
            </a:r>
            <a:r>
              <a:rPr lang="en-US" altLang="ja-JP" sz="1700" b="0" i="1" dirty="0"/>
              <a:t>x</a:t>
            </a:r>
            <a:r>
              <a:rPr lang="en-US" altLang="ja-JP" sz="1700" b="0" dirty="0"/>
              <a:t>)</a:t>
            </a:r>
          </a:p>
        </p:txBody>
      </p:sp>
      <p:sp>
        <p:nvSpPr>
          <p:cNvPr id="27652" name="Text Box 6"/>
          <p:cNvSpPr txBox="1">
            <a:spLocks noChangeArrowheads="1"/>
          </p:cNvSpPr>
          <p:nvPr/>
        </p:nvSpPr>
        <p:spPr bwMode="auto">
          <a:xfrm rot="16200000">
            <a:off x="277023" y="1685870"/>
            <a:ext cx="1443864" cy="34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b="1">
                <a:solidFill>
                  <a:schemeClr val="tx1"/>
                </a:solidFill>
                <a:latin typeface="Times New Roman" pitchFamily="18" charset="0"/>
                <a:ea typeface="ＭＳ Ｐゴシック" charset="-128"/>
              </a:defRPr>
            </a:lvl1pPr>
            <a:lvl2pPr marL="742950" indent="-285750" eaLnBrk="0" hangingPunct="0">
              <a:defRPr kumimoji="1" b="1">
                <a:solidFill>
                  <a:schemeClr val="tx1"/>
                </a:solidFill>
                <a:latin typeface="Times New Roman" pitchFamily="18" charset="0"/>
                <a:ea typeface="ＭＳ Ｐゴシック" charset="-128"/>
              </a:defRPr>
            </a:lvl2pPr>
            <a:lvl3pPr marL="1143000" indent="-228600" eaLnBrk="0" hangingPunct="0">
              <a:defRPr kumimoji="1" b="1">
                <a:solidFill>
                  <a:schemeClr val="tx1"/>
                </a:solidFill>
                <a:latin typeface="Times New Roman" pitchFamily="18" charset="0"/>
                <a:ea typeface="ＭＳ Ｐゴシック" charset="-128"/>
              </a:defRPr>
            </a:lvl3pPr>
            <a:lvl4pPr marL="1600200" indent="-228600" eaLnBrk="0" hangingPunct="0">
              <a:defRPr kumimoji="1" b="1">
                <a:solidFill>
                  <a:schemeClr val="tx1"/>
                </a:solidFill>
                <a:latin typeface="Times New Roman" pitchFamily="18" charset="0"/>
                <a:ea typeface="ＭＳ Ｐゴシック" charset="-128"/>
              </a:defRPr>
            </a:lvl4pPr>
            <a:lvl5pPr marL="2057400" indent="-228600" eaLnBrk="0" hangingPunct="0">
              <a:defRPr kumimoji="1" b="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b="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b="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b="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b="1">
                <a:solidFill>
                  <a:schemeClr val="tx1"/>
                </a:solidFill>
                <a:latin typeface="Times New Roman" pitchFamily="18" charset="0"/>
                <a:ea typeface="ＭＳ Ｐゴシック" charset="-128"/>
              </a:defRPr>
            </a:lvl9pPr>
          </a:lstStyle>
          <a:p>
            <a:pPr eaLnBrk="1" hangingPunct="1">
              <a:spcBef>
                <a:spcPct val="50000"/>
              </a:spcBef>
            </a:pPr>
            <a:r>
              <a:rPr lang="en-US" altLang="ja-JP" b="0"/>
              <a:t>Temperature</a:t>
            </a:r>
          </a:p>
        </p:txBody>
      </p:sp>
      <p:sp>
        <p:nvSpPr>
          <p:cNvPr id="27653" name="Freeform 7"/>
          <p:cNvSpPr>
            <a:spLocks/>
          </p:cNvSpPr>
          <p:nvPr/>
        </p:nvSpPr>
        <p:spPr bwMode="auto">
          <a:xfrm>
            <a:off x="2623672" y="1809144"/>
            <a:ext cx="1436481" cy="891711"/>
          </a:xfrm>
          <a:custGeom>
            <a:avLst/>
            <a:gdLst>
              <a:gd name="T0" fmla="*/ 0 w 960"/>
              <a:gd name="T1" fmla="*/ 1596168702 h 576"/>
              <a:gd name="T2" fmla="*/ 621328667 w 960"/>
              <a:gd name="T3" fmla="*/ 665070605 h 576"/>
              <a:gd name="T4" fmla="*/ 1739721797 w 960"/>
              <a:gd name="T5" fmla="*/ 0 h 576"/>
              <a:gd name="T6" fmla="*/ 2147483647 w 960"/>
              <a:gd name="T7" fmla="*/ 665070605 h 576"/>
              <a:gd name="T8" fmla="*/ 0 60000 65536"/>
              <a:gd name="T9" fmla="*/ 0 60000 65536"/>
              <a:gd name="T10" fmla="*/ 0 60000 65536"/>
              <a:gd name="T11" fmla="*/ 0 60000 65536"/>
              <a:gd name="T12" fmla="*/ 0 w 960"/>
              <a:gd name="T13" fmla="*/ 0 h 576"/>
              <a:gd name="T14" fmla="*/ 960 w 960"/>
              <a:gd name="T15" fmla="*/ 576 h 576"/>
            </a:gdLst>
            <a:ahLst/>
            <a:cxnLst>
              <a:cxn ang="T8">
                <a:pos x="T0" y="T1"/>
              </a:cxn>
              <a:cxn ang="T9">
                <a:pos x="T2" y="T3"/>
              </a:cxn>
              <a:cxn ang="T10">
                <a:pos x="T4" y="T5"/>
              </a:cxn>
              <a:cxn ang="T11">
                <a:pos x="T6" y="T7"/>
              </a:cxn>
            </a:cxnLst>
            <a:rect l="T12" t="T13" r="T14" b="T15"/>
            <a:pathLst>
              <a:path w="960" h="576">
                <a:moveTo>
                  <a:pt x="0" y="576"/>
                </a:moveTo>
                <a:cubicBezTo>
                  <a:pt x="64" y="456"/>
                  <a:pt x="128" y="336"/>
                  <a:pt x="240" y="240"/>
                </a:cubicBezTo>
                <a:cubicBezTo>
                  <a:pt x="352" y="144"/>
                  <a:pt x="552" y="0"/>
                  <a:pt x="672" y="0"/>
                </a:cubicBezTo>
                <a:cubicBezTo>
                  <a:pt x="792" y="0"/>
                  <a:pt x="876" y="120"/>
                  <a:pt x="960" y="24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654" name="Freeform 8"/>
          <p:cNvSpPr>
            <a:spLocks/>
          </p:cNvSpPr>
          <p:nvPr/>
        </p:nvSpPr>
        <p:spPr bwMode="auto">
          <a:xfrm>
            <a:off x="1689146" y="1882961"/>
            <a:ext cx="1724369" cy="817894"/>
          </a:xfrm>
          <a:custGeom>
            <a:avLst/>
            <a:gdLst>
              <a:gd name="T0" fmla="*/ 0 w 1152"/>
              <a:gd name="T1" fmla="*/ 1464916928 h 528"/>
              <a:gd name="T2" fmla="*/ 1492212287 w 1152"/>
              <a:gd name="T3" fmla="*/ 532696970 h 528"/>
              <a:gd name="T4" fmla="*/ 2147483647 w 1152"/>
              <a:gd name="T5" fmla="*/ 0 h 528"/>
              <a:gd name="T6" fmla="*/ 0 60000 65536"/>
              <a:gd name="T7" fmla="*/ 0 60000 65536"/>
              <a:gd name="T8" fmla="*/ 0 60000 65536"/>
              <a:gd name="T9" fmla="*/ 0 w 1152"/>
              <a:gd name="T10" fmla="*/ 0 h 528"/>
              <a:gd name="T11" fmla="*/ 1152 w 1152"/>
              <a:gd name="T12" fmla="*/ 528 h 528"/>
            </a:gdLst>
            <a:ahLst/>
            <a:cxnLst>
              <a:cxn ang="T6">
                <a:pos x="T0" y="T1"/>
              </a:cxn>
              <a:cxn ang="T7">
                <a:pos x="T2" y="T3"/>
              </a:cxn>
              <a:cxn ang="T8">
                <a:pos x="T4" y="T5"/>
              </a:cxn>
            </a:cxnLst>
            <a:rect l="T9" t="T10" r="T11" b="T12"/>
            <a:pathLst>
              <a:path w="1152" h="528">
                <a:moveTo>
                  <a:pt x="0" y="528"/>
                </a:moveTo>
                <a:cubicBezTo>
                  <a:pt x="192" y="404"/>
                  <a:pt x="384" y="280"/>
                  <a:pt x="576" y="192"/>
                </a:cubicBezTo>
                <a:cubicBezTo>
                  <a:pt x="768" y="104"/>
                  <a:pt x="960" y="52"/>
                  <a:pt x="1152" y="0"/>
                </a:cubicBezTo>
              </a:path>
            </a:pathLst>
          </a:custGeom>
          <a:noFill/>
          <a:ln w="19050">
            <a:solidFill>
              <a:srgbClr val="CC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655" name="Freeform 9"/>
          <p:cNvSpPr>
            <a:spLocks/>
          </p:cNvSpPr>
          <p:nvPr/>
        </p:nvSpPr>
        <p:spPr bwMode="auto">
          <a:xfrm>
            <a:off x="3556720" y="1138884"/>
            <a:ext cx="503433" cy="670260"/>
          </a:xfrm>
          <a:custGeom>
            <a:avLst/>
            <a:gdLst>
              <a:gd name="T0" fmla="*/ 0 w 336"/>
              <a:gd name="T1" fmla="*/ 1352720158 h 384"/>
              <a:gd name="T2" fmla="*/ 373783497 w 336"/>
              <a:gd name="T3" fmla="*/ 338179570 h 384"/>
              <a:gd name="T4" fmla="*/ 872160049 w 336"/>
              <a:gd name="T5" fmla="*/ 0 h 384"/>
              <a:gd name="T6" fmla="*/ 0 60000 65536"/>
              <a:gd name="T7" fmla="*/ 0 60000 65536"/>
              <a:gd name="T8" fmla="*/ 0 60000 65536"/>
              <a:gd name="T9" fmla="*/ 0 w 336"/>
              <a:gd name="T10" fmla="*/ 0 h 384"/>
              <a:gd name="T11" fmla="*/ 336 w 336"/>
              <a:gd name="T12" fmla="*/ 384 h 384"/>
            </a:gdLst>
            <a:ahLst/>
            <a:cxnLst>
              <a:cxn ang="T6">
                <a:pos x="T0" y="T1"/>
              </a:cxn>
              <a:cxn ang="T7">
                <a:pos x="T2" y="T3"/>
              </a:cxn>
              <a:cxn ang="T8">
                <a:pos x="T4" y="T5"/>
              </a:cxn>
            </a:cxnLst>
            <a:rect l="T9" t="T10" r="T11" b="T12"/>
            <a:pathLst>
              <a:path w="336" h="384">
                <a:moveTo>
                  <a:pt x="0" y="384"/>
                </a:moveTo>
                <a:cubicBezTo>
                  <a:pt x="44" y="272"/>
                  <a:pt x="88" y="160"/>
                  <a:pt x="144" y="96"/>
                </a:cubicBezTo>
                <a:cubicBezTo>
                  <a:pt x="200" y="32"/>
                  <a:pt x="268" y="16"/>
                  <a:pt x="336" y="0"/>
                </a:cubicBezTo>
              </a:path>
            </a:pathLst>
          </a:custGeom>
          <a:noFill/>
          <a:ln w="1905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656" name="Text Box 10"/>
          <p:cNvSpPr txBox="1">
            <a:spLocks noChangeArrowheads="1"/>
          </p:cNvSpPr>
          <p:nvPr/>
        </p:nvSpPr>
        <p:spPr bwMode="auto">
          <a:xfrm>
            <a:off x="2235393" y="1311617"/>
            <a:ext cx="5772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b="1">
                <a:solidFill>
                  <a:schemeClr val="tx1"/>
                </a:solidFill>
                <a:latin typeface="Times New Roman" pitchFamily="18" charset="0"/>
                <a:ea typeface="ＭＳ Ｐゴシック" charset="-128"/>
              </a:defRPr>
            </a:lvl1pPr>
            <a:lvl2pPr marL="742950" indent="-285750" eaLnBrk="0" hangingPunct="0">
              <a:defRPr kumimoji="1" b="1">
                <a:solidFill>
                  <a:schemeClr val="tx1"/>
                </a:solidFill>
                <a:latin typeface="Times New Roman" pitchFamily="18" charset="0"/>
                <a:ea typeface="ＭＳ Ｐゴシック" charset="-128"/>
              </a:defRPr>
            </a:lvl2pPr>
            <a:lvl3pPr marL="1143000" indent="-228600" eaLnBrk="0" hangingPunct="0">
              <a:defRPr kumimoji="1" b="1">
                <a:solidFill>
                  <a:schemeClr val="tx1"/>
                </a:solidFill>
                <a:latin typeface="Times New Roman" pitchFamily="18" charset="0"/>
                <a:ea typeface="ＭＳ Ｐゴシック" charset="-128"/>
              </a:defRPr>
            </a:lvl3pPr>
            <a:lvl4pPr marL="1600200" indent="-228600" eaLnBrk="0" hangingPunct="0">
              <a:defRPr kumimoji="1" b="1">
                <a:solidFill>
                  <a:schemeClr val="tx1"/>
                </a:solidFill>
                <a:latin typeface="Times New Roman" pitchFamily="18" charset="0"/>
                <a:ea typeface="ＭＳ Ｐゴシック" charset="-128"/>
              </a:defRPr>
            </a:lvl4pPr>
            <a:lvl5pPr marL="2057400" indent="-228600" eaLnBrk="0" hangingPunct="0">
              <a:defRPr kumimoji="1" b="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b="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b="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b="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b="1">
                <a:solidFill>
                  <a:schemeClr val="tx1"/>
                </a:solidFill>
                <a:latin typeface="Times New Roman" pitchFamily="18" charset="0"/>
                <a:ea typeface="ＭＳ Ｐゴシック" charset="-128"/>
              </a:defRPr>
            </a:lvl9pPr>
          </a:lstStyle>
          <a:p>
            <a:pPr eaLnBrk="1" hangingPunct="1">
              <a:spcBef>
                <a:spcPct val="50000"/>
              </a:spcBef>
            </a:pPr>
            <a:r>
              <a:rPr lang="en-US" altLang="ja-JP" sz="1600" dirty="0">
                <a:latin typeface="+mj-lt"/>
              </a:rPr>
              <a:t>PM</a:t>
            </a:r>
          </a:p>
        </p:txBody>
      </p:sp>
      <p:sp>
        <p:nvSpPr>
          <p:cNvPr id="27657" name="Text Box 11"/>
          <p:cNvSpPr txBox="1">
            <a:spLocks noChangeArrowheads="1"/>
          </p:cNvSpPr>
          <p:nvPr/>
        </p:nvSpPr>
        <p:spPr bwMode="auto">
          <a:xfrm>
            <a:off x="2121715" y="2328817"/>
            <a:ext cx="7175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b="1">
                <a:solidFill>
                  <a:schemeClr val="tx1"/>
                </a:solidFill>
                <a:latin typeface="Times New Roman" pitchFamily="18" charset="0"/>
                <a:ea typeface="ＭＳ Ｐゴシック" charset="-128"/>
              </a:defRPr>
            </a:lvl1pPr>
            <a:lvl2pPr marL="742950" indent="-285750" eaLnBrk="0" hangingPunct="0">
              <a:defRPr kumimoji="1" b="1">
                <a:solidFill>
                  <a:schemeClr val="tx1"/>
                </a:solidFill>
                <a:latin typeface="Times New Roman" pitchFamily="18" charset="0"/>
                <a:ea typeface="ＭＳ Ｐゴシック" charset="-128"/>
              </a:defRPr>
            </a:lvl2pPr>
            <a:lvl3pPr marL="1143000" indent="-228600" eaLnBrk="0" hangingPunct="0">
              <a:defRPr kumimoji="1" b="1">
                <a:solidFill>
                  <a:schemeClr val="tx1"/>
                </a:solidFill>
                <a:latin typeface="Times New Roman" pitchFamily="18" charset="0"/>
                <a:ea typeface="ＭＳ Ｐゴシック" charset="-128"/>
              </a:defRPr>
            </a:lvl3pPr>
            <a:lvl4pPr marL="1600200" indent="-228600" eaLnBrk="0" hangingPunct="0">
              <a:defRPr kumimoji="1" b="1">
                <a:solidFill>
                  <a:schemeClr val="tx1"/>
                </a:solidFill>
                <a:latin typeface="Times New Roman" pitchFamily="18" charset="0"/>
                <a:ea typeface="ＭＳ Ｐゴシック" charset="-128"/>
              </a:defRPr>
            </a:lvl4pPr>
            <a:lvl5pPr marL="2057400" indent="-228600" eaLnBrk="0" hangingPunct="0">
              <a:defRPr kumimoji="1" b="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b="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b="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b="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b="1">
                <a:solidFill>
                  <a:schemeClr val="tx1"/>
                </a:solidFill>
                <a:latin typeface="Times New Roman" pitchFamily="18" charset="0"/>
                <a:ea typeface="ＭＳ Ｐゴシック" charset="-128"/>
              </a:defRPr>
            </a:lvl9pPr>
          </a:lstStyle>
          <a:p>
            <a:pPr eaLnBrk="1" hangingPunct="1">
              <a:spcBef>
                <a:spcPct val="50000"/>
              </a:spcBef>
            </a:pPr>
            <a:r>
              <a:rPr lang="en-US" altLang="ja-JP" sz="1600" dirty="0">
                <a:solidFill>
                  <a:srgbClr val="CC0000"/>
                </a:solidFill>
                <a:latin typeface="+mj-lt"/>
              </a:rPr>
              <a:t>“SG”</a:t>
            </a:r>
          </a:p>
        </p:txBody>
      </p:sp>
      <p:sp>
        <p:nvSpPr>
          <p:cNvPr id="27658" name="Text Box 12"/>
          <p:cNvSpPr txBox="1">
            <a:spLocks noChangeArrowheads="1"/>
          </p:cNvSpPr>
          <p:nvPr/>
        </p:nvSpPr>
        <p:spPr bwMode="auto">
          <a:xfrm>
            <a:off x="3581818" y="1382481"/>
            <a:ext cx="5772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b="1">
                <a:solidFill>
                  <a:schemeClr val="tx1"/>
                </a:solidFill>
                <a:latin typeface="Times New Roman" pitchFamily="18" charset="0"/>
                <a:ea typeface="ＭＳ Ｐゴシック" charset="-128"/>
              </a:defRPr>
            </a:lvl1pPr>
            <a:lvl2pPr marL="742950" indent="-285750" eaLnBrk="0" hangingPunct="0">
              <a:defRPr kumimoji="1" b="1">
                <a:solidFill>
                  <a:schemeClr val="tx1"/>
                </a:solidFill>
                <a:latin typeface="Times New Roman" pitchFamily="18" charset="0"/>
                <a:ea typeface="ＭＳ Ｐゴシック" charset="-128"/>
              </a:defRPr>
            </a:lvl2pPr>
            <a:lvl3pPr marL="1143000" indent="-228600" eaLnBrk="0" hangingPunct="0">
              <a:defRPr kumimoji="1" b="1">
                <a:solidFill>
                  <a:schemeClr val="tx1"/>
                </a:solidFill>
                <a:latin typeface="Times New Roman" pitchFamily="18" charset="0"/>
                <a:ea typeface="ＭＳ Ｐゴシック" charset="-128"/>
              </a:defRPr>
            </a:lvl3pPr>
            <a:lvl4pPr marL="1600200" indent="-228600" eaLnBrk="0" hangingPunct="0">
              <a:defRPr kumimoji="1" b="1">
                <a:solidFill>
                  <a:schemeClr val="tx1"/>
                </a:solidFill>
                <a:latin typeface="Times New Roman" pitchFamily="18" charset="0"/>
                <a:ea typeface="ＭＳ Ｐゴシック" charset="-128"/>
              </a:defRPr>
            </a:lvl4pPr>
            <a:lvl5pPr marL="2057400" indent="-228600" eaLnBrk="0" hangingPunct="0">
              <a:defRPr kumimoji="1" b="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b="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b="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b="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b="1">
                <a:solidFill>
                  <a:schemeClr val="tx1"/>
                </a:solidFill>
                <a:latin typeface="Times New Roman" pitchFamily="18" charset="0"/>
                <a:ea typeface="ＭＳ Ｐゴシック" charset="-128"/>
              </a:defRPr>
            </a:lvl9pPr>
          </a:lstStyle>
          <a:p>
            <a:pPr eaLnBrk="1" hangingPunct="1">
              <a:spcBef>
                <a:spcPct val="50000"/>
              </a:spcBef>
            </a:pPr>
            <a:r>
              <a:rPr lang="en-US" altLang="ja-JP" sz="1600" dirty="0">
                <a:latin typeface="+mj-lt"/>
              </a:rPr>
              <a:t>AF</a:t>
            </a:r>
            <a:r>
              <a:rPr lang="en-US" altLang="ja-JP" sz="1600" baseline="-25000" dirty="0">
                <a:latin typeface="+mj-lt"/>
              </a:rPr>
              <a:t>//</a:t>
            </a:r>
          </a:p>
        </p:txBody>
      </p:sp>
      <p:sp>
        <p:nvSpPr>
          <p:cNvPr id="27659" name="Text Box 13"/>
          <p:cNvSpPr txBox="1">
            <a:spLocks noChangeArrowheads="1"/>
          </p:cNvSpPr>
          <p:nvPr/>
        </p:nvSpPr>
        <p:spPr bwMode="auto">
          <a:xfrm>
            <a:off x="3298360" y="2232855"/>
            <a:ext cx="7189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b="1">
                <a:solidFill>
                  <a:schemeClr val="tx1"/>
                </a:solidFill>
                <a:latin typeface="Times New Roman" pitchFamily="18" charset="0"/>
                <a:ea typeface="ＭＳ Ｐゴシック" charset="-128"/>
              </a:defRPr>
            </a:lvl1pPr>
            <a:lvl2pPr marL="742950" indent="-285750" eaLnBrk="0" hangingPunct="0">
              <a:defRPr kumimoji="1" b="1">
                <a:solidFill>
                  <a:schemeClr val="tx1"/>
                </a:solidFill>
                <a:latin typeface="Times New Roman" pitchFamily="18" charset="0"/>
                <a:ea typeface="ＭＳ Ｐゴシック" charset="-128"/>
              </a:defRPr>
            </a:lvl2pPr>
            <a:lvl3pPr marL="1143000" indent="-228600" eaLnBrk="0" hangingPunct="0">
              <a:defRPr kumimoji="1" b="1">
                <a:solidFill>
                  <a:schemeClr val="tx1"/>
                </a:solidFill>
                <a:latin typeface="Times New Roman" pitchFamily="18" charset="0"/>
                <a:ea typeface="ＭＳ Ｐゴシック" charset="-128"/>
              </a:defRPr>
            </a:lvl3pPr>
            <a:lvl4pPr marL="1600200" indent="-228600" eaLnBrk="0" hangingPunct="0">
              <a:defRPr kumimoji="1" b="1">
                <a:solidFill>
                  <a:schemeClr val="tx1"/>
                </a:solidFill>
                <a:latin typeface="Times New Roman" pitchFamily="18" charset="0"/>
                <a:ea typeface="ＭＳ Ｐゴシック" charset="-128"/>
              </a:defRPr>
            </a:lvl4pPr>
            <a:lvl5pPr marL="2057400" indent="-228600" eaLnBrk="0" hangingPunct="0">
              <a:defRPr kumimoji="1" b="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b="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b="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b="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b="1">
                <a:solidFill>
                  <a:schemeClr val="tx1"/>
                </a:solidFill>
                <a:latin typeface="Times New Roman" pitchFamily="18" charset="0"/>
                <a:ea typeface="ＭＳ Ｐゴシック" charset="-128"/>
              </a:defRPr>
            </a:lvl9pPr>
          </a:lstStyle>
          <a:p>
            <a:pPr eaLnBrk="1" hangingPunct="1">
              <a:spcBef>
                <a:spcPct val="50000"/>
              </a:spcBef>
            </a:pPr>
            <a:r>
              <a:rPr lang="en-US" altLang="ja-JP" sz="1600" dirty="0">
                <a:latin typeface="+mn-lt"/>
              </a:rPr>
              <a:t>AF</a:t>
            </a:r>
            <a:r>
              <a:rPr lang="en-US" altLang="ja-JP" sz="1600" baseline="-25000" dirty="0">
                <a:latin typeface="+mn-lt"/>
              </a:rPr>
              <a:t>⊥</a:t>
            </a:r>
          </a:p>
        </p:txBody>
      </p:sp>
      <p:sp>
        <p:nvSpPr>
          <p:cNvPr id="27660" name="Text Box 14"/>
          <p:cNvSpPr txBox="1">
            <a:spLocks noChangeArrowheads="1"/>
          </p:cNvSpPr>
          <p:nvPr/>
        </p:nvSpPr>
        <p:spPr bwMode="auto">
          <a:xfrm>
            <a:off x="1547417" y="1958255"/>
            <a:ext cx="93157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b="1">
                <a:solidFill>
                  <a:schemeClr val="tx1"/>
                </a:solidFill>
                <a:latin typeface="Times New Roman" pitchFamily="18" charset="0"/>
                <a:ea typeface="ＭＳ Ｐゴシック" charset="-128"/>
              </a:defRPr>
            </a:lvl1pPr>
            <a:lvl2pPr marL="742950" indent="-285750" eaLnBrk="0" hangingPunct="0">
              <a:defRPr kumimoji="1" b="1">
                <a:solidFill>
                  <a:schemeClr val="tx1"/>
                </a:solidFill>
                <a:latin typeface="Times New Roman" pitchFamily="18" charset="0"/>
                <a:ea typeface="ＭＳ Ｐゴシック" charset="-128"/>
              </a:defRPr>
            </a:lvl2pPr>
            <a:lvl3pPr marL="1143000" indent="-228600" eaLnBrk="0" hangingPunct="0">
              <a:defRPr kumimoji="1" b="1">
                <a:solidFill>
                  <a:schemeClr val="tx1"/>
                </a:solidFill>
                <a:latin typeface="Times New Roman" pitchFamily="18" charset="0"/>
                <a:ea typeface="ＭＳ Ｐゴシック" charset="-128"/>
              </a:defRPr>
            </a:lvl3pPr>
            <a:lvl4pPr marL="1600200" indent="-228600" eaLnBrk="0" hangingPunct="0">
              <a:defRPr kumimoji="1" b="1">
                <a:solidFill>
                  <a:schemeClr val="tx1"/>
                </a:solidFill>
                <a:latin typeface="Times New Roman" pitchFamily="18" charset="0"/>
                <a:ea typeface="ＭＳ Ｐゴシック" charset="-128"/>
              </a:defRPr>
            </a:lvl4pPr>
            <a:lvl5pPr marL="2057400" indent="-228600" eaLnBrk="0" hangingPunct="0">
              <a:defRPr kumimoji="1" b="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b="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b="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b="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b="1">
                <a:solidFill>
                  <a:schemeClr val="tx1"/>
                </a:solidFill>
                <a:latin typeface="Times New Roman" pitchFamily="18" charset="0"/>
                <a:ea typeface="ＭＳ Ｐゴシック" charset="-128"/>
              </a:defRPr>
            </a:lvl9pPr>
          </a:lstStyle>
          <a:p>
            <a:pPr eaLnBrk="1" hangingPunct="1">
              <a:spcBef>
                <a:spcPct val="50000"/>
              </a:spcBef>
            </a:pPr>
            <a:r>
              <a:rPr lang="en-US" altLang="ja-JP" sz="1500" i="1" u="sng" dirty="0">
                <a:solidFill>
                  <a:srgbClr val="CC0000"/>
                </a:solidFill>
                <a:latin typeface="+mn-lt"/>
              </a:rPr>
              <a:t>x </a:t>
            </a:r>
            <a:r>
              <a:rPr lang="en-US" altLang="ja-JP" sz="1500" u="sng" dirty="0">
                <a:solidFill>
                  <a:srgbClr val="CC0000"/>
                </a:solidFill>
                <a:latin typeface="+mn-lt"/>
              </a:rPr>
              <a:t>= 0.19</a:t>
            </a:r>
          </a:p>
        </p:txBody>
      </p:sp>
      <p:sp>
        <p:nvSpPr>
          <p:cNvPr id="27661" name="Line 15"/>
          <p:cNvSpPr>
            <a:spLocks noChangeShapeType="1"/>
          </p:cNvSpPr>
          <p:nvPr/>
        </p:nvSpPr>
        <p:spPr bwMode="auto">
          <a:xfrm flipH="1">
            <a:off x="1689146" y="2328817"/>
            <a:ext cx="143206" cy="372039"/>
          </a:xfrm>
          <a:prstGeom prst="line">
            <a:avLst/>
          </a:prstGeom>
          <a:noFill/>
          <a:ln w="9525">
            <a:solidFill>
              <a:srgbClr val="CC0000"/>
            </a:solidFill>
            <a:round/>
            <a:headEnd/>
            <a:tailEnd type="stealth" w="med" len="med"/>
          </a:ln>
          <a:extLst>
            <a:ext uri="{909E8E84-426E-40DD-AFC4-6F175D3DCCD1}">
              <a14:hiddenFill xmlns:a14="http://schemas.microsoft.com/office/drawing/2010/main">
                <a:noFill/>
              </a14:hiddenFill>
            </a:ext>
          </a:extLst>
        </p:spPr>
        <p:txBody>
          <a:bodyPr/>
          <a:lstStyle/>
          <a:p>
            <a:endParaRPr lang="ja-JP" altLang="en-US"/>
          </a:p>
        </p:txBody>
      </p:sp>
      <p:sp>
        <p:nvSpPr>
          <p:cNvPr id="27663" name="Text Box 17"/>
          <p:cNvSpPr txBox="1">
            <a:spLocks noChangeArrowheads="1"/>
          </p:cNvSpPr>
          <p:nvPr/>
        </p:nvSpPr>
        <p:spPr bwMode="auto">
          <a:xfrm>
            <a:off x="605510" y="693218"/>
            <a:ext cx="2480256"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b="1">
                <a:solidFill>
                  <a:schemeClr val="tx1"/>
                </a:solidFill>
                <a:latin typeface="Times New Roman" pitchFamily="18" charset="0"/>
                <a:ea typeface="ＭＳ Ｐゴシック" charset="-128"/>
              </a:defRPr>
            </a:lvl1pPr>
            <a:lvl2pPr marL="742950" indent="-285750" eaLnBrk="0" hangingPunct="0">
              <a:defRPr kumimoji="1" b="1">
                <a:solidFill>
                  <a:schemeClr val="tx1"/>
                </a:solidFill>
                <a:latin typeface="Times New Roman" pitchFamily="18" charset="0"/>
                <a:ea typeface="ＭＳ Ｐゴシック" charset="-128"/>
              </a:defRPr>
            </a:lvl2pPr>
            <a:lvl3pPr marL="1143000" indent="-228600" eaLnBrk="0" hangingPunct="0">
              <a:defRPr kumimoji="1" b="1">
                <a:solidFill>
                  <a:schemeClr val="tx1"/>
                </a:solidFill>
                <a:latin typeface="Times New Roman" pitchFamily="18" charset="0"/>
                <a:ea typeface="ＭＳ Ｐゴシック" charset="-128"/>
              </a:defRPr>
            </a:lvl3pPr>
            <a:lvl4pPr marL="1600200" indent="-228600" eaLnBrk="0" hangingPunct="0">
              <a:defRPr kumimoji="1" b="1">
                <a:solidFill>
                  <a:schemeClr val="tx1"/>
                </a:solidFill>
                <a:latin typeface="Times New Roman" pitchFamily="18" charset="0"/>
                <a:ea typeface="ＭＳ Ｐゴシック" charset="-128"/>
              </a:defRPr>
            </a:lvl4pPr>
            <a:lvl5pPr marL="2057400" indent="-228600" eaLnBrk="0" hangingPunct="0">
              <a:defRPr kumimoji="1" b="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b="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b="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b="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b="1">
                <a:solidFill>
                  <a:schemeClr val="tx1"/>
                </a:solidFill>
                <a:latin typeface="Times New Roman" pitchFamily="18" charset="0"/>
                <a:ea typeface="ＭＳ Ｐゴシック" charset="-128"/>
              </a:defRPr>
            </a:lvl9pPr>
          </a:lstStyle>
          <a:p>
            <a:pPr eaLnBrk="1" hangingPunct="1">
              <a:spcBef>
                <a:spcPct val="50000"/>
              </a:spcBef>
            </a:pPr>
            <a:r>
              <a:rPr lang="en-US" altLang="ja-JP" sz="1700" b="0" dirty="0">
                <a:latin typeface="+mn-lt"/>
                <a:ea typeface="Arial Unicode MS" pitchFamily="50" charset="-128"/>
                <a:cs typeface="Arial Unicode MS" pitchFamily="50" charset="-128"/>
              </a:rPr>
              <a:t>3D bulk spin phase</a:t>
            </a:r>
          </a:p>
        </p:txBody>
      </p:sp>
      <p:sp>
        <p:nvSpPr>
          <p:cNvPr id="27664" name="Text Box 18"/>
          <p:cNvSpPr txBox="1">
            <a:spLocks noChangeArrowheads="1"/>
          </p:cNvSpPr>
          <p:nvPr/>
        </p:nvSpPr>
        <p:spPr bwMode="auto">
          <a:xfrm>
            <a:off x="4439454" y="848262"/>
            <a:ext cx="5173106"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b="1">
                <a:solidFill>
                  <a:schemeClr val="tx1"/>
                </a:solidFill>
                <a:latin typeface="Times New Roman" pitchFamily="18" charset="0"/>
                <a:ea typeface="ＭＳ Ｐゴシック" charset="-128"/>
              </a:defRPr>
            </a:lvl1pPr>
            <a:lvl2pPr marL="742950" indent="-285750" eaLnBrk="0" hangingPunct="0">
              <a:defRPr kumimoji="1" b="1">
                <a:solidFill>
                  <a:schemeClr val="tx1"/>
                </a:solidFill>
                <a:latin typeface="Times New Roman" pitchFamily="18" charset="0"/>
                <a:ea typeface="ＭＳ Ｐゴシック" charset="-128"/>
              </a:defRPr>
            </a:lvl2pPr>
            <a:lvl3pPr marL="1143000" indent="-228600" eaLnBrk="0" hangingPunct="0">
              <a:defRPr kumimoji="1" b="1">
                <a:solidFill>
                  <a:schemeClr val="tx1"/>
                </a:solidFill>
                <a:latin typeface="Times New Roman" pitchFamily="18" charset="0"/>
                <a:ea typeface="ＭＳ Ｐゴシック" charset="-128"/>
              </a:defRPr>
            </a:lvl3pPr>
            <a:lvl4pPr marL="1600200" indent="-228600" eaLnBrk="0" hangingPunct="0">
              <a:defRPr kumimoji="1" b="1">
                <a:solidFill>
                  <a:schemeClr val="tx1"/>
                </a:solidFill>
                <a:latin typeface="Times New Roman" pitchFamily="18" charset="0"/>
                <a:ea typeface="ＭＳ Ｐゴシック" charset="-128"/>
              </a:defRPr>
            </a:lvl4pPr>
            <a:lvl5pPr marL="2057400" indent="-228600" eaLnBrk="0" hangingPunct="0">
              <a:defRPr kumimoji="1" b="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b="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b="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b="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b="1">
                <a:solidFill>
                  <a:schemeClr val="tx1"/>
                </a:solidFill>
                <a:latin typeface="Times New Roman" pitchFamily="18" charset="0"/>
                <a:ea typeface="ＭＳ Ｐゴシック" charset="-128"/>
              </a:defRPr>
            </a:lvl9pPr>
          </a:lstStyle>
          <a:p>
            <a:pPr eaLnBrk="1" hangingPunct="1">
              <a:spcBef>
                <a:spcPct val="50000"/>
              </a:spcBef>
            </a:pPr>
            <a:r>
              <a:rPr lang="en-US" altLang="ja-JP" sz="1700" b="0" dirty="0" smtClean="0">
                <a:latin typeface="+mn-lt"/>
                <a:ea typeface="+mj-ea"/>
                <a:cs typeface="Arial Unicode MS" pitchFamily="50" charset="-128"/>
              </a:rPr>
              <a:t>Type-III</a:t>
            </a:r>
            <a:r>
              <a:rPr lang="ja-JP" altLang="en-US" sz="1700" b="0" dirty="0" err="1" smtClean="0">
                <a:latin typeface="+mn-lt"/>
                <a:ea typeface="+mj-ea"/>
                <a:cs typeface="Arial Unicode MS" pitchFamily="50" charset="-128"/>
              </a:rPr>
              <a:t>の反強</a:t>
            </a:r>
            <a:r>
              <a:rPr lang="ja-JP" altLang="en-US" sz="1700" b="0" dirty="0" smtClean="0">
                <a:latin typeface="+mn-lt"/>
                <a:ea typeface="+mj-ea"/>
                <a:cs typeface="Arial Unicode MS" pitchFamily="50" charset="-128"/>
              </a:rPr>
              <a:t>磁性</a:t>
            </a:r>
            <a:r>
              <a:rPr lang="en-US" altLang="ja-JP" sz="1700" b="0" dirty="0">
                <a:latin typeface="+mn-lt"/>
                <a:ea typeface="+mj-ea"/>
                <a:cs typeface="Arial Unicode MS" pitchFamily="50" charset="-128"/>
              </a:rPr>
              <a:t> </a:t>
            </a:r>
            <a:r>
              <a:rPr lang="en-US" altLang="ja-JP" sz="1700" b="0" dirty="0" smtClean="0">
                <a:latin typeface="+mn-lt"/>
                <a:ea typeface="+mj-ea"/>
                <a:cs typeface="Arial Unicode MS" pitchFamily="50" charset="-128"/>
              </a:rPr>
              <a:t>(AFM) </a:t>
            </a:r>
            <a:r>
              <a:rPr lang="ja-JP" altLang="en-US" sz="1700" b="0" dirty="0" smtClean="0">
                <a:latin typeface="+mn-lt"/>
                <a:ea typeface="+mj-ea"/>
                <a:cs typeface="Arial Unicode MS" pitchFamily="50" charset="-128"/>
              </a:rPr>
              <a:t>スピン配列が実現</a:t>
            </a:r>
            <a:endParaRPr lang="en-US" altLang="ja-JP" sz="1700" b="0" dirty="0">
              <a:latin typeface="+mn-lt"/>
              <a:ea typeface="+mj-ea"/>
              <a:cs typeface="Arial Unicode MS" pitchFamily="50" charset="-128"/>
            </a:endParaRPr>
          </a:p>
        </p:txBody>
      </p:sp>
      <p:grpSp>
        <p:nvGrpSpPr>
          <p:cNvPr id="27665" name="Group 118"/>
          <p:cNvGrpSpPr>
            <a:grpSpLocks/>
          </p:cNvGrpSpPr>
          <p:nvPr/>
        </p:nvGrpSpPr>
        <p:grpSpPr bwMode="auto">
          <a:xfrm>
            <a:off x="323528" y="3610329"/>
            <a:ext cx="4312398" cy="2673657"/>
            <a:chOff x="0" y="2326"/>
            <a:chExt cx="2921" cy="1811"/>
          </a:xfrm>
        </p:grpSpPr>
        <p:pic>
          <p:nvPicPr>
            <p:cNvPr id="27794" name="Picture 19" descr="C:\Documents and Settings\matsui　hiroaki\デスクトップ\1.P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26"/>
              <a:ext cx="2921" cy="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95" name="Text Box 20"/>
            <p:cNvSpPr txBox="1">
              <a:spLocks noChangeArrowheads="1"/>
            </p:cNvSpPr>
            <p:nvPr/>
          </p:nvSpPr>
          <p:spPr bwMode="auto">
            <a:xfrm>
              <a:off x="162" y="2363"/>
              <a:ext cx="220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b="1">
                  <a:solidFill>
                    <a:schemeClr val="tx1"/>
                  </a:solidFill>
                  <a:latin typeface="Times New Roman" pitchFamily="18" charset="0"/>
                  <a:ea typeface="ＭＳ Ｐゴシック" charset="-128"/>
                </a:defRPr>
              </a:lvl1pPr>
              <a:lvl2pPr marL="742950" indent="-285750" eaLnBrk="0" hangingPunct="0">
                <a:defRPr kumimoji="1" b="1">
                  <a:solidFill>
                    <a:schemeClr val="tx1"/>
                  </a:solidFill>
                  <a:latin typeface="Times New Roman" pitchFamily="18" charset="0"/>
                  <a:ea typeface="ＭＳ Ｐゴシック" charset="-128"/>
                </a:defRPr>
              </a:lvl2pPr>
              <a:lvl3pPr marL="1143000" indent="-228600" eaLnBrk="0" hangingPunct="0">
                <a:defRPr kumimoji="1" b="1">
                  <a:solidFill>
                    <a:schemeClr val="tx1"/>
                  </a:solidFill>
                  <a:latin typeface="Times New Roman" pitchFamily="18" charset="0"/>
                  <a:ea typeface="ＭＳ Ｐゴシック" charset="-128"/>
                </a:defRPr>
              </a:lvl3pPr>
              <a:lvl4pPr marL="1600200" indent="-228600" eaLnBrk="0" hangingPunct="0">
                <a:defRPr kumimoji="1" b="1">
                  <a:solidFill>
                    <a:schemeClr val="tx1"/>
                  </a:solidFill>
                  <a:latin typeface="Times New Roman" pitchFamily="18" charset="0"/>
                  <a:ea typeface="ＭＳ Ｐゴシック" charset="-128"/>
                </a:defRPr>
              </a:lvl4pPr>
              <a:lvl5pPr marL="2057400" indent="-228600" eaLnBrk="0" hangingPunct="0">
                <a:defRPr kumimoji="1" b="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b="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b="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b="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b="1">
                  <a:solidFill>
                    <a:schemeClr val="tx1"/>
                  </a:solidFill>
                  <a:latin typeface="Times New Roman" pitchFamily="18" charset="0"/>
                  <a:ea typeface="ＭＳ Ｐゴシック" charset="-128"/>
                </a:defRPr>
              </a:lvl9pPr>
            </a:lstStyle>
            <a:p>
              <a:pPr eaLnBrk="1" hangingPunct="1">
                <a:spcBef>
                  <a:spcPct val="50000"/>
                </a:spcBef>
              </a:pPr>
              <a:r>
                <a:rPr lang="en-US" altLang="ja-JP" sz="1700" b="0" dirty="0">
                  <a:latin typeface="+mn-lt"/>
                  <a:ea typeface="Arial Unicode MS" pitchFamily="50" charset="-128"/>
                  <a:cs typeface="Arial Unicode MS" pitchFamily="50" charset="-128"/>
                </a:rPr>
                <a:t>2D interface spin </a:t>
              </a:r>
              <a:r>
                <a:rPr lang="en-US" altLang="ja-JP" sz="1700" b="0" dirty="0" smtClean="0">
                  <a:latin typeface="+mn-lt"/>
                  <a:ea typeface="Arial Unicode MS" pitchFamily="50" charset="-128"/>
                  <a:cs typeface="Arial Unicode MS" pitchFamily="50" charset="-128"/>
                </a:rPr>
                <a:t>phase</a:t>
              </a:r>
              <a:r>
                <a:rPr lang="ja-JP" altLang="en-US" sz="1700" b="0" dirty="0">
                  <a:latin typeface="+mn-lt"/>
                  <a:ea typeface="Arial Unicode MS" pitchFamily="50" charset="-128"/>
                  <a:cs typeface="Arial Unicode MS" pitchFamily="50" charset="-128"/>
                </a:rPr>
                <a:t> </a:t>
              </a:r>
              <a:r>
                <a:rPr lang="en-US" altLang="ja-JP" sz="1700" b="0" dirty="0" smtClean="0">
                  <a:latin typeface="+mn-lt"/>
                  <a:ea typeface="Arial Unicode MS" pitchFamily="50" charset="-128"/>
                  <a:cs typeface="Arial Unicode MS" pitchFamily="50" charset="-128"/>
                </a:rPr>
                <a:t>in ZnCoO</a:t>
              </a:r>
              <a:endParaRPr lang="en-US" altLang="ja-JP" sz="1700" b="0" dirty="0">
                <a:latin typeface="+mn-lt"/>
                <a:ea typeface="Arial Unicode MS" pitchFamily="50" charset="-128"/>
                <a:cs typeface="Arial Unicode MS" pitchFamily="50" charset="-128"/>
              </a:endParaRPr>
            </a:p>
          </p:txBody>
        </p:sp>
        <p:sp>
          <p:nvSpPr>
            <p:cNvPr id="27796" name="Text Box 21"/>
            <p:cNvSpPr txBox="1">
              <a:spLocks noChangeArrowheads="1"/>
            </p:cNvSpPr>
            <p:nvPr/>
          </p:nvSpPr>
          <p:spPr bwMode="auto">
            <a:xfrm>
              <a:off x="978" y="3897"/>
              <a:ext cx="1801"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b="1">
                  <a:solidFill>
                    <a:schemeClr val="tx1"/>
                  </a:solidFill>
                  <a:latin typeface="Times New Roman" pitchFamily="18" charset="0"/>
                  <a:ea typeface="ＭＳ Ｐゴシック" charset="-128"/>
                </a:defRPr>
              </a:lvl1pPr>
              <a:lvl2pPr marL="742950" indent="-285750" eaLnBrk="0" hangingPunct="0">
                <a:defRPr kumimoji="1" b="1">
                  <a:solidFill>
                    <a:schemeClr val="tx1"/>
                  </a:solidFill>
                  <a:latin typeface="Times New Roman" pitchFamily="18" charset="0"/>
                  <a:ea typeface="ＭＳ Ｐゴシック" charset="-128"/>
                </a:defRPr>
              </a:lvl2pPr>
              <a:lvl3pPr marL="1143000" indent="-228600" eaLnBrk="0" hangingPunct="0">
                <a:defRPr kumimoji="1" b="1">
                  <a:solidFill>
                    <a:schemeClr val="tx1"/>
                  </a:solidFill>
                  <a:latin typeface="Times New Roman" pitchFamily="18" charset="0"/>
                  <a:ea typeface="ＭＳ Ｐゴシック" charset="-128"/>
                </a:defRPr>
              </a:lvl3pPr>
              <a:lvl4pPr marL="1600200" indent="-228600" eaLnBrk="0" hangingPunct="0">
                <a:defRPr kumimoji="1" b="1">
                  <a:solidFill>
                    <a:schemeClr val="tx1"/>
                  </a:solidFill>
                  <a:latin typeface="Times New Roman" pitchFamily="18" charset="0"/>
                  <a:ea typeface="ＭＳ Ｐゴシック" charset="-128"/>
                </a:defRPr>
              </a:lvl4pPr>
              <a:lvl5pPr marL="2057400" indent="-228600" eaLnBrk="0" hangingPunct="0">
                <a:defRPr kumimoji="1" b="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b="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b="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b="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b="1">
                  <a:solidFill>
                    <a:schemeClr val="tx1"/>
                  </a:solidFill>
                  <a:latin typeface="Times New Roman" pitchFamily="18" charset="0"/>
                  <a:ea typeface="ＭＳ Ｐゴシック" charset="-128"/>
                </a:defRPr>
              </a:lvl9pPr>
            </a:lstStyle>
            <a:p>
              <a:pPr eaLnBrk="1" hangingPunct="1">
                <a:spcBef>
                  <a:spcPct val="50000"/>
                </a:spcBef>
              </a:pPr>
              <a:r>
                <a:rPr lang="en-US" altLang="ja-JP" sz="1700" b="0" dirty="0"/>
                <a:t>TM</a:t>
              </a:r>
              <a:r>
                <a:rPr lang="en-US" altLang="ja-JP" sz="1700" b="0" baseline="30000" dirty="0"/>
                <a:t>II </a:t>
              </a:r>
              <a:r>
                <a:rPr lang="en-US" altLang="ja-JP" sz="1700" b="0" dirty="0"/>
                <a:t>content (</a:t>
              </a:r>
              <a:r>
                <a:rPr lang="en-US" altLang="ja-JP" sz="1700" b="0" i="1" dirty="0"/>
                <a:t>x</a:t>
              </a:r>
              <a:r>
                <a:rPr lang="en-US" altLang="ja-JP" sz="1700" b="0" dirty="0"/>
                <a:t>)</a:t>
              </a:r>
            </a:p>
          </p:txBody>
        </p:sp>
        <p:sp>
          <p:nvSpPr>
            <p:cNvPr id="27797" name="Line 22"/>
            <p:cNvSpPr>
              <a:spLocks noChangeShapeType="1"/>
            </p:cNvSpPr>
            <p:nvPr/>
          </p:nvSpPr>
          <p:spPr bwMode="auto">
            <a:xfrm>
              <a:off x="2532" y="2679"/>
              <a:ext cx="0" cy="105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799" name="Freeform 24"/>
            <p:cNvSpPr>
              <a:spLocks/>
            </p:cNvSpPr>
            <p:nvPr/>
          </p:nvSpPr>
          <p:spPr bwMode="auto">
            <a:xfrm>
              <a:off x="2386" y="2679"/>
              <a:ext cx="146" cy="1058"/>
            </a:xfrm>
            <a:custGeom>
              <a:avLst/>
              <a:gdLst>
                <a:gd name="T0" fmla="*/ 148 w 144"/>
                <a:gd name="T1" fmla="*/ 0 h 1008"/>
                <a:gd name="T2" fmla="*/ 50 w 144"/>
                <a:gd name="T3" fmla="*/ 371 h 1008"/>
                <a:gd name="T4" fmla="*/ 0 w 144"/>
                <a:gd name="T5" fmla="*/ 1110 h 1008"/>
                <a:gd name="T6" fmla="*/ 0 60000 65536"/>
                <a:gd name="T7" fmla="*/ 0 60000 65536"/>
                <a:gd name="T8" fmla="*/ 0 60000 65536"/>
                <a:gd name="T9" fmla="*/ 0 w 144"/>
                <a:gd name="T10" fmla="*/ 0 h 1008"/>
                <a:gd name="T11" fmla="*/ 144 w 144"/>
                <a:gd name="T12" fmla="*/ 1008 h 1008"/>
              </a:gdLst>
              <a:ahLst/>
              <a:cxnLst>
                <a:cxn ang="T6">
                  <a:pos x="T0" y="T1"/>
                </a:cxn>
                <a:cxn ang="T7">
                  <a:pos x="T2" y="T3"/>
                </a:cxn>
                <a:cxn ang="T8">
                  <a:pos x="T4" y="T5"/>
                </a:cxn>
              </a:cxnLst>
              <a:rect l="T9" t="T10" r="T11" b="T12"/>
              <a:pathLst>
                <a:path w="144" h="1008">
                  <a:moveTo>
                    <a:pt x="144" y="0"/>
                  </a:moveTo>
                  <a:cubicBezTo>
                    <a:pt x="108" y="84"/>
                    <a:pt x="72" y="168"/>
                    <a:pt x="48" y="336"/>
                  </a:cubicBezTo>
                  <a:cubicBezTo>
                    <a:pt x="24" y="504"/>
                    <a:pt x="12" y="756"/>
                    <a:pt x="0" y="1008"/>
                  </a:cubicBezTo>
                </a:path>
              </a:pathLst>
            </a:custGeom>
            <a:noFill/>
            <a:ln w="9525">
              <a:solidFill>
                <a:srgbClr val="A5002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800" name="Text Box 25"/>
            <p:cNvSpPr txBox="1">
              <a:spLocks noChangeArrowheads="1"/>
            </p:cNvSpPr>
            <p:nvPr/>
          </p:nvSpPr>
          <p:spPr bwMode="auto">
            <a:xfrm>
              <a:off x="1266" y="3082"/>
              <a:ext cx="633"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b="1">
                  <a:solidFill>
                    <a:schemeClr val="tx1"/>
                  </a:solidFill>
                  <a:latin typeface="Times New Roman" pitchFamily="18" charset="0"/>
                  <a:ea typeface="ＭＳ Ｐゴシック" charset="-128"/>
                </a:defRPr>
              </a:lvl1pPr>
              <a:lvl2pPr marL="742950" indent="-285750" eaLnBrk="0" hangingPunct="0">
                <a:defRPr kumimoji="1" b="1">
                  <a:solidFill>
                    <a:schemeClr val="tx1"/>
                  </a:solidFill>
                  <a:latin typeface="Times New Roman" pitchFamily="18" charset="0"/>
                  <a:ea typeface="ＭＳ Ｐゴシック" charset="-128"/>
                </a:defRPr>
              </a:lvl2pPr>
              <a:lvl3pPr marL="1143000" indent="-228600" eaLnBrk="0" hangingPunct="0">
                <a:defRPr kumimoji="1" b="1">
                  <a:solidFill>
                    <a:schemeClr val="tx1"/>
                  </a:solidFill>
                  <a:latin typeface="Times New Roman" pitchFamily="18" charset="0"/>
                  <a:ea typeface="ＭＳ Ｐゴシック" charset="-128"/>
                </a:defRPr>
              </a:lvl3pPr>
              <a:lvl4pPr marL="1600200" indent="-228600" eaLnBrk="0" hangingPunct="0">
                <a:defRPr kumimoji="1" b="1">
                  <a:solidFill>
                    <a:schemeClr val="tx1"/>
                  </a:solidFill>
                  <a:latin typeface="Times New Roman" pitchFamily="18" charset="0"/>
                  <a:ea typeface="ＭＳ Ｐゴシック" charset="-128"/>
                </a:defRPr>
              </a:lvl4pPr>
              <a:lvl5pPr marL="2057400" indent="-228600" eaLnBrk="0" hangingPunct="0">
                <a:defRPr kumimoji="1" b="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b="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b="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b="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b="1">
                  <a:solidFill>
                    <a:schemeClr val="tx1"/>
                  </a:solidFill>
                  <a:latin typeface="Times New Roman" pitchFamily="18" charset="0"/>
                  <a:ea typeface="ＭＳ Ｐゴシック" charset="-128"/>
                </a:defRPr>
              </a:lvl9pPr>
            </a:lstStyle>
            <a:p>
              <a:pPr eaLnBrk="1" hangingPunct="1">
                <a:spcBef>
                  <a:spcPct val="50000"/>
                </a:spcBef>
              </a:pPr>
              <a:r>
                <a:rPr lang="en-US" altLang="ja-JP" sz="2400" b="0" dirty="0"/>
                <a:t>    </a:t>
              </a:r>
              <a:r>
                <a:rPr lang="en-US" altLang="ja-JP" sz="2200" b="0" dirty="0" smtClean="0">
                  <a:latin typeface="+mj-lt"/>
                </a:rPr>
                <a:t>?</a:t>
              </a:r>
              <a:endParaRPr lang="en-US" altLang="ja-JP" sz="2200" b="0" dirty="0">
                <a:latin typeface="+mj-lt"/>
              </a:endParaRPr>
            </a:p>
          </p:txBody>
        </p:sp>
        <p:sp>
          <p:nvSpPr>
            <p:cNvPr id="27801" name="Text Box 26"/>
            <p:cNvSpPr txBox="1">
              <a:spLocks noChangeArrowheads="1"/>
            </p:cNvSpPr>
            <p:nvPr/>
          </p:nvSpPr>
          <p:spPr bwMode="auto">
            <a:xfrm rot="-5400000">
              <a:off x="-74" y="3050"/>
              <a:ext cx="97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b="1">
                  <a:solidFill>
                    <a:schemeClr val="tx1"/>
                  </a:solidFill>
                  <a:latin typeface="Times New Roman" pitchFamily="18" charset="0"/>
                  <a:ea typeface="ＭＳ Ｐゴシック" charset="-128"/>
                </a:defRPr>
              </a:lvl1pPr>
              <a:lvl2pPr marL="742950" indent="-285750" eaLnBrk="0" hangingPunct="0">
                <a:defRPr kumimoji="1" b="1">
                  <a:solidFill>
                    <a:schemeClr val="tx1"/>
                  </a:solidFill>
                  <a:latin typeface="Times New Roman" pitchFamily="18" charset="0"/>
                  <a:ea typeface="ＭＳ Ｐゴシック" charset="-128"/>
                </a:defRPr>
              </a:lvl2pPr>
              <a:lvl3pPr marL="1143000" indent="-228600" eaLnBrk="0" hangingPunct="0">
                <a:defRPr kumimoji="1" b="1">
                  <a:solidFill>
                    <a:schemeClr val="tx1"/>
                  </a:solidFill>
                  <a:latin typeface="Times New Roman" pitchFamily="18" charset="0"/>
                  <a:ea typeface="ＭＳ Ｐゴシック" charset="-128"/>
                </a:defRPr>
              </a:lvl3pPr>
              <a:lvl4pPr marL="1600200" indent="-228600" eaLnBrk="0" hangingPunct="0">
                <a:defRPr kumimoji="1" b="1">
                  <a:solidFill>
                    <a:schemeClr val="tx1"/>
                  </a:solidFill>
                  <a:latin typeface="Times New Roman" pitchFamily="18" charset="0"/>
                  <a:ea typeface="ＭＳ Ｐゴシック" charset="-128"/>
                </a:defRPr>
              </a:lvl4pPr>
              <a:lvl5pPr marL="2057400" indent="-228600" eaLnBrk="0" hangingPunct="0">
                <a:defRPr kumimoji="1" b="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b="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b="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b="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b="1">
                  <a:solidFill>
                    <a:schemeClr val="tx1"/>
                  </a:solidFill>
                  <a:latin typeface="Times New Roman" pitchFamily="18" charset="0"/>
                  <a:ea typeface="ＭＳ Ｐゴシック" charset="-128"/>
                </a:defRPr>
              </a:lvl9pPr>
            </a:lstStyle>
            <a:p>
              <a:pPr eaLnBrk="1" hangingPunct="1">
                <a:spcBef>
                  <a:spcPct val="50000"/>
                </a:spcBef>
              </a:pPr>
              <a:r>
                <a:rPr lang="en-US" altLang="ja-JP" b="0"/>
                <a:t>Temperature</a:t>
              </a:r>
            </a:p>
          </p:txBody>
        </p:sp>
      </p:grpSp>
      <p:sp>
        <p:nvSpPr>
          <p:cNvPr id="27666" name="Line 120"/>
          <p:cNvSpPr>
            <a:spLocks noChangeShapeType="1"/>
          </p:cNvSpPr>
          <p:nvPr/>
        </p:nvSpPr>
        <p:spPr bwMode="auto">
          <a:xfrm flipH="1">
            <a:off x="5247133" y="1813070"/>
            <a:ext cx="62006" cy="3100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667" name="Line 121"/>
          <p:cNvSpPr>
            <a:spLocks noChangeShapeType="1"/>
          </p:cNvSpPr>
          <p:nvPr/>
        </p:nvSpPr>
        <p:spPr bwMode="auto">
          <a:xfrm>
            <a:off x="5558642" y="1689057"/>
            <a:ext cx="497527" cy="1240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668" name="Text Box 122"/>
          <p:cNvSpPr txBox="1">
            <a:spLocks noChangeArrowheads="1"/>
          </p:cNvSpPr>
          <p:nvPr/>
        </p:nvSpPr>
        <p:spPr bwMode="auto">
          <a:xfrm>
            <a:off x="6651136" y="2388844"/>
            <a:ext cx="21037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b="1">
                <a:solidFill>
                  <a:schemeClr val="tx1"/>
                </a:solidFill>
                <a:latin typeface="Times New Roman" pitchFamily="18" charset="0"/>
                <a:ea typeface="ＭＳ Ｐゴシック" charset="-128"/>
              </a:defRPr>
            </a:lvl1pPr>
            <a:lvl2pPr marL="742950" indent="-285750" eaLnBrk="0" hangingPunct="0">
              <a:defRPr kumimoji="1" b="1">
                <a:solidFill>
                  <a:schemeClr val="tx1"/>
                </a:solidFill>
                <a:latin typeface="Times New Roman" pitchFamily="18" charset="0"/>
                <a:ea typeface="ＭＳ Ｐゴシック" charset="-128"/>
              </a:defRPr>
            </a:lvl2pPr>
            <a:lvl3pPr marL="1143000" indent="-228600" eaLnBrk="0" hangingPunct="0">
              <a:defRPr kumimoji="1" b="1">
                <a:solidFill>
                  <a:schemeClr val="tx1"/>
                </a:solidFill>
                <a:latin typeface="Times New Roman" pitchFamily="18" charset="0"/>
                <a:ea typeface="ＭＳ Ｐゴシック" charset="-128"/>
              </a:defRPr>
            </a:lvl3pPr>
            <a:lvl4pPr marL="1600200" indent="-228600" eaLnBrk="0" hangingPunct="0">
              <a:defRPr kumimoji="1" b="1">
                <a:solidFill>
                  <a:schemeClr val="tx1"/>
                </a:solidFill>
                <a:latin typeface="Times New Roman" pitchFamily="18" charset="0"/>
                <a:ea typeface="ＭＳ Ｐゴシック" charset="-128"/>
              </a:defRPr>
            </a:lvl4pPr>
            <a:lvl5pPr marL="2057400" indent="-228600" eaLnBrk="0" hangingPunct="0">
              <a:defRPr kumimoji="1" b="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b="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b="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b="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b="1">
                <a:solidFill>
                  <a:schemeClr val="tx1"/>
                </a:solidFill>
                <a:latin typeface="Times New Roman" pitchFamily="18" charset="0"/>
                <a:ea typeface="ＭＳ Ｐゴシック" charset="-128"/>
              </a:defRPr>
            </a:lvl9pPr>
          </a:lstStyle>
          <a:p>
            <a:pPr eaLnBrk="1" hangingPunct="1">
              <a:spcBef>
                <a:spcPct val="50000"/>
              </a:spcBef>
            </a:pPr>
            <a:r>
              <a:rPr lang="en-US" altLang="ja-JP" sz="1600" b="0" dirty="0" smtClean="0">
                <a:solidFill>
                  <a:srgbClr val="C00000"/>
                </a:solidFill>
                <a:latin typeface="+mj-lt"/>
              </a:rPr>
              <a:t>TM</a:t>
            </a:r>
            <a:r>
              <a:rPr lang="en-US" altLang="ja-JP" sz="1600" b="0" baseline="30000" dirty="0" smtClean="0">
                <a:solidFill>
                  <a:srgbClr val="C00000"/>
                </a:solidFill>
              </a:rPr>
              <a:t>II</a:t>
            </a:r>
            <a:r>
              <a:rPr lang="en-US" altLang="ja-JP" sz="1600" dirty="0" smtClean="0"/>
              <a:t>       </a:t>
            </a:r>
            <a:r>
              <a:rPr lang="en-US" altLang="ja-JP" sz="1600" b="0" dirty="0" err="1" smtClean="0">
                <a:solidFill>
                  <a:srgbClr val="C00000"/>
                </a:solidFill>
                <a:latin typeface="+mn-lt"/>
              </a:rPr>
              <a:t>TM</a:t>
            </a:r>
            <a:r>
              <a:rPr lang="en-US" altLang="ja-JP" sz="1600" b="0" baseline="30000" dirty="0" err="1" smtClean="0">
                <a:solidFill>
                  <a:srgbClr val="C00000"/>
                </a:solidFill>
                <a:cs typeface="Times New Roman" pitchFamily="18" charset="0"/>
              </a:rPr>
              <a:t>II</a:t>
            </a:r>
            <a:r>
              <a:rPr lang="en-US" altLang="ja-JP" sz="1600" baseline="30000" dirty="0" smtClean="0"/>
              <a:t> </a:t>
            </a:r>
            <a:r>
              <a:rPr lang="en-US" altLang="ja-JP" sz="1600" dirty="0" smtClean="0"/>
              <a:t>      </a:t>
            </a:r>
            <a:r>
              <a:rPr lang="en-US" altLang="ja-JP" sz="1600" b="0" dirty="0">
                <a:latin typeface="+mn-lt"/>
              </a:rPr>
              <a:t>B</a:t>
            </a:r>
            <a:r>
              <a:rPr lang="en-US" altLang="ja-JP" sz="1600" b="0" baseline="30000" dirty="0"/>
              <a:t>VI</a:t>
            </a:r>
          </a:p>
        </p:txBody>
      </p:sp>
      <p:sp>
        <p:nvSpPr>
          <p:cNvPr id="27669" name="Line 160"/>
          <p:cNvSpPr>
            <a:spLocks noChangeShapeType="1"/>
          </p:cNvSpPr>
          <p:nvPr/>
        </p:nvSpPr>
        <p:spPr bwMode="auto">
          <a:xfrm>
            <a:off x="5093593" y="2932138"/>
            <a:ext cx="0" cy="352846"/>
          </a:xfrm>
          <a:prstGeom prst="line">
            <a:avLst/>
          </a:prstGeom>
          <a:noFill/>
          <a:ln w="28575">
            <a:solidFill>
              <a:schemeClr val="accent2"/>
            </a:solidFill>
            <a:round/>
            <a:headEnd/>
            <a:tailEnd type="stealth" w="sm" len="med"/>
          </a:ln>
          <a:extLst>
            <a:ext uri="{909E8E84-426E-40DD-AFC4-6F175D3DCCD1}">
              <a14:hiddenFill xmlns:a14="http://schemas.microsoft.com/office/drawing/2010/main">
                <a:noFill/>
              </a14:hiddenFill>
            </a:ext>
          </a:extLst>
        </p:spPr>
        <p:txBody>
          <a:bodyPr/>
          <a:lstStyle/>
          <a:p>
            <a:endParaRPr lang="ja-JP" altLang="en-US"/>
          </a:p>
        </p:txBody>
      </p:sp>
      <p:sp>
        <p:nvSpPr>
          <p:cNvPr id="27670" name="Line 161"/>
          <p:cNvSpPr>
            <a:spLocks noChangeShapeType="1"/>
          </p:cNvSpPr>
          <p:nvPr/>
        </p:nvSpPr>
        <p:spPr bwMode="auto">
          <a:xfrm>
            <a:off x="5496635" y="2267783"/>
            <a:ext cx="0" cy="352846"/>
          </a:xfrm>
          <a:prstGeom prst="line">
            <a:avLst/>
          </a:prstGeom>
          <a:noFill/>
          <a:ln w="28575">
            <a:solidFill>
              <a:schemeClr val="accent2"/>
            </a:solidFill>
            <a:round/>
            <a:headEnd/>
            <a:tailEnd type="stealth" w="sm" len="med"/>
          </a:ln>
          <a:extLst>
            <a:ext uri="{909E8E84-426E-40DD-AFC4-6F175D3DCCD1}">
              <a14:hiddenFill xmlns:a14="http://schemas.microsoft.com/office/drawing/2010/main">
                <a:noFill/>
              </a14:hiddenFill>
            </a:ext>
          </a:extLst>
        </p:spPr>
        <p:txBody>
          <a:bodyPr/>
          <a:lstStyle/>
          <a:p>
            <a:endParaRPr lang="ja-JP" altLang="en-US"/>
          </a:p>
        </p:txBody>
      </p:sp>
      <p:sp>
        <p:nvSpPr>
          <p:cNvPr id="27671" name="Line 162"/>
          <p:cNvSpPr>
            <a:spLocks noChangeShapeType="1"/>
          </p:cNvSpPr>
          <p:nvPr/>
        </p:nvSpPr>
        <p:spPr bwMode="auto">
          <a:xfrm>
            <a:off x="6056169" y="2019758"/>
            <a:ext cx="0" cy="352846"/>
          </a:xfrm>
          <a:prstGeom prst="line">
            <a:avLst/>
          </a:prstGeom>
          <a:noFill/>
          <a:ln w="28575">
            <a:solidFill>
              <a:schemeClr val="accent2"/>
            </a:solidFill>
            <a:round/>
            <a:headEnd/>
            <a:tailEnd type="stealth" w="sm" len="med"/>
          </a:ln>
          <a:extLst>
            <a:ext uri="{909E8E84-426E-40DD-AFC4-6F175D3DCCD1}">
              <a14:hiddenFill xmlns:a14="http://schemas.microsoft.com/office/drawing/2010/main">
                <a:noFill/>
              </a14:hiddenFill>
            </a:ext>
          </a:extLst>
        </p:spPr>
        <p:txBody>
          <a:bodyPr/>
          <a:lstStyle/>
          <a:p>
            <a:endParaRPr lang="ja-JP" altLang="en-US"/>
          </a:p>
        </p:txBody>
      </p:sp>
      <p:sp>
        <p:nvSpPr>
          <p:cNvPr id="27672" name="Line 163"/>
          <p:cNvSpPr>
            <a:spLocks noChangeShapeType="1"/>
          </p:cNvSpPr>
          <p:nvPr/>
        </p:nvSpPr>
        <p:spPr bwMode="auto">
          <a:xfrm>
            <a:off x="5099498" y="1632956"/>
            <a:ext cx="0" cy="351370"/>
          </a:xfrm>
          <a:prstGeom prst="line">
            <a:avLst/>
          </a:prstGeom>
          <a:noFill/>
          <a:ln w="28575">
            <a:solidFill>
              <a:srgbClr val="A50021"/>
            </a:solidFill>
            <a:round/>
            <a:headEnd type="stealth" w="sm" len="med"/>
            <a:tailEnd/>
          </a:ln>
          <a:extLst>
            <a:ext uri="{909E8E84-426E-40DD-AFC4-6F175D3DCCD1}">
              <a14:hiddenFill xmlns:a14="http://schemas.microsoft.com/office/drawing/2010/main">
                <a:noFill/>
              </a14:hiddenFill>
            </a:ext>
          </a:extLst>
        </p:spPr>
        <p:txBody>
          <a:bodyPr/>
          <a:lstStyle/>
          <a:p>
            <a:endParaRPr lang="ja-JP" altLang="en-US"/>
          </a:p>
        </p:txBody>
      </p:sp>
      <p:sp>
        <p:nvSpPr>
          <p:cNvPr id="27673" name="Line 164"/>
          <p:cNvSpPr>
            <a:spLocks noChangeShapeType="1"/>
          </p:cNvSpPr>
          <p:nvPr/>
        </p:nvSpPr>
        <p:spPr bwMode="auto">
          <a:xfrm>
            <a:off x="5558642" y="1522230"/>
            <a:ext cx="0" cy="352847"/>
          </a:xfrm>
          <a:prstGeom prst="line">
            <a:avLst/>
          </a:prstGeom>
          <a:noFill/>
          <a:ln w="28575">
            <a:solidFill>
              <a:srgbClr val="A50021"/>
            </a:solidFill>
            <a:round/>
            <a:headEnd type="stealth" w="sm" len="med"/>
            <a:tailEnd/>
          </a:ln>
          <a:extLst>
            <a:ext uri="{909E8E84-426E-40DD-AFC4-6F175D3DCCD1}">
              <a14:hiddenFill xmlns:a14="http://schemas.microsoft.com/office/drawing/2010/main">
                <a:noFill/>
              </a14:hiddenFill>
            </a:ext>
          </a:extLst>
        </p:spPr>
        <p:txBody>
          <a:bodyPr/>
          <a:lstStyle/>
          <a:p>
            <a:endParaRPr lang="ja-JP" altLang="en-US"/>
          </a:p>
        </p:txBody>
      </p:sp>
      <p:sp>
        <p:nvSpPr>
          <p:cNvPr id="27674" name="Line 165"/>
          <p:cNvSpPr>
            <a:spLocks noChangeShapeType="1"/>
          </p:cNvSpPr>
          <p:nvPr/>
        </p:nvSpPr>
        <p:spPr bwMode="auto">
          <a:xfrm>
            <a:off x="6285002" y="1315542"/>
            <a:ext cx="0" cy="352847"/>
          </a:xfrm>
          <a:prstGeom prst="line">
            <a:avLst/>
          </a:prstGeom>
          <a:noFill/>
          <a:ln w="28575">
            <a:solidFill>
              <a:srgbClr val="A50021"/>
            </a:solidFill>
            <a:round/>
            <a:headEnd type="stealth" w="sm" len="med"/>
            <a:tailEnd/>
          </a:ln>
          <a:extLst>
            <a:ext uri="{909E8E84-426E-40DD-AFC4-6F175D3DCCD1}">
              <a14:hiddenFill xmlns:a14="http://schemas.microsoft.com/office/drawing/2010/main">
                <a:noFill/>
              </a14:hiddenFill>
            </a:ext>
          </a:extLst>
        </p:spPr>
        <p:txBody>
          <a:bodyPr/>
          <a:lstStyle/>
          <a:p>
            <a:endParaRPr lang="ja-JP" altLang="en-US"/>
          </a:p>
        </p:txBody>
      </p:sp>
      <p:sp>
        <p:nvSpPr>
          <p:cNvPr id="27675" name="Line 166"/>
          <p:cNvSpPr>
            <a:spLocks noChangeShapeType="1"/>
          </p:cNvSpPr>
          <p:nvPr/>
        </p:nvSpPr>
        <p:spPr bwMode="auto">
          <a:xfrm>
            <a:off x="5496635" y="1999089"/>
            <a:ext cx="0" cy="4355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676" name="Line 167"/>
          <p:cNvSpPr>
            <a:spLocks noChangeShapeType="1"/>
          </p:cNvSpPr>
          <p:nvPr/>
        </p:nvSpPr>
        <p:spPr bwMode="auto">
          <a:xfrm flipV="1">
            <a:off x="5102451" y="2372603"/>
            <a:ext cx="373515" cy="1240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677" name="Line 168"/>
          <p:cNvSpPr>
            <a:spLocks noChangeShapeType="1"/>
          </p:cNvSpPr>
          <p:nvPr/>
        </p:nvSpPr>
        <p:spPr bwMode="auto">
          <a:xfrm>
            <a:off x="5226464" y="2123102"/>
            <a:ext cx="497528" cy="3115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678" name="Line 169"/>
          <p:cNvSpPr>
            <a:spLocks noChangeShapeType="1"/>
          </p:cNvSpPr>
          <p:nvPr/>
        </p:nvSpPr>
        <p:spPr bwMode="auto">
          <a:xfrm>
            <a:off x="5475966" y="2372603"/>
            <a:ext cx="248026" cy="620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679" name="Line 170"/>
          <p:cNvSpPr>
            <a:spLocks noChangeShapeType="1"/>
          </p:cNvSpPr>
          <p:nvPr/>
        </p:nvSpPr>
        <p:spPr bwMode="auto">
          <a:xfrm rot="120000" flipH="1">
            <a:off x="5509922" y="1751063"/>
            <a:ext cx="63483" cy="2480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680" name="Line 171"/>
          <p:cNvSpPr>
            <a:spLocks noChangeShapeType="1"/>
          </p:cNvSpPr>
          <p:nvPr/>
        </p:nvSpPr>
        <p:spPr bwMode="auto">
          <a:xfrm flipV="1">
            <a:off x="5723992" y="2185108"/>
            <a:ext cx="311508" cy="2495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681" name="Line 172"/>
          <p:cNvSpPr>
            <a:spLocks noChangeShapeType="1"/>
          </p:cNvSpPr>
          <p:nvPr/>
        </p:nvSpPr>
        <p:spPr bwMode="auto">
          <a:xfrm>
            <a:off x="5723992" y="2434610"/>
            <a:ext cx="0" cy="4340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682" name="Line 173"/>
          <p:cNvSpPr>
            <a:spLocks noChangeShapeType="1"/>
          </p:cNvSpPr>
          <p:nvPr/>
        </p:nvSpPr>
        <p:spPr bwMode="auto">
          <a:xfrm flipV="1">
            <a:off x="5351954" y="1689057"/>
            <a:ext cx="248026" cy="1240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683" name="Line 174"/>
          <p:cNvSpPr>
            <a:spLocks noChangeShapeType="1"/>
          </p:cNvSpPr>
          <p:nvPr/>
        </p:nvSpPr>
        <p:spPr bwMode="auto">
          <a:xfrm flipV="1">
            <a:off x="6035500" y="1563567"/>
            <a:ext cx="186019" cy="2495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684" name="Line 175"/>
          <p:cNvSpPr>
            <a:spLocks noChangeShapeType="1"/>
          </p:cNvSpPr>
          <p:nvPr/>
        </p:nvSpPr>
        <p:spPr bwMode="auto">
          <a:xfrm flipV="1">
            <a:off x="6035500" y="1813070"/>
            <a:ext cx="0" cy="3100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685" name="Line 176"/>
          <p:cNvSpPr>
            <a:spLocks noChangeShapeType="1"/>
          </p:cNvSpPr>
          <p:nvPr/>
        </p:nvSpPr>
        <p:spPr bwMode="auto">
          <a:xfrm>
            <a:off x="6097506" y="2185108"/>
            <a:ext cx="186019" cy="1240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686" name="AutoShape 177"/>
          <p:cNvSpPr>
            <a:spLocks noChangeArrowheads="1"/>
          </p:cNvSpPr>
          <p:nvPr/>
        </p:nvSpPr>
        <p:spPr bwMode="auto">
          <a:xfrm>
            <a:off x="5102451" y="1501561"/>
            <a:ext cx="1181075" cy="1554590"/>
          </a:xfrm>
          <a:prstGeom prst="cube">
            <a:avLst>
              <a:gd name="adj" fmla="val 29713"/>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7687" name="Line 178"/>
          <p:cNvSpPr>
            <a:spLocks noChangeShapeType="1"/>
          </p:cNvSpPr>
          <p:nvPr/>
        </p:nvSpPr>
        <p:spPr bwMode="auto">
          <a:xfrm>
            <a:off x="5413960" y="1501561"/>
            <a:ext cx="0" cy="1243081"/>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688" name="Line 179"/>
          <p:cNvSpPr>
            <a:spLocks noChangeShapeType="1"/>
          </p:cNvSpPr>
          <p:nvPr/>
        </p:nvSpPr>
        <p:spPr bwMode="auto">
          <a:xfrm>
            <a:off x="5413960" y="2744642"/>
            <a:ext cx="869566"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689" name="Line 180"/>
          <p:cNvSpPr>
            <a:spLocks noChangeShapeType="1"/>
          </p:cNvSpPr>
          <p:nvPr/>
        </p:nvSpPr>
        <p:spPr bwMode="auto">
          <a:xfrm flipV="1">
            <a:off x="5102451" y="2744642"/>
            <a:ext cx="311509" cy="311509"/>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690" name="Oval 181"/>
          <p:cNvSpPr>
            <a:spLocks noChangeArrowheads="1"/>
          </p:cNvSpPr>
          <p:nvPr/>
        </p:nvSpPr>
        <p:spPr bwMode="auto">
          <a:xfrm>
            <a:off x="6180182" y="1439554"/>
            <a:ext cx="186019" cy="186019"/>
          </a:xfrm>
          <a:prstGeom prst="ellipse">
            <a:avLst/>
          </a:prstGeom>
          <a:gradFill rotWithShape="0">
            <a:gsLst>
              <a:gs pos="0">
                <a:srgbClr val="FFFFFF"/>
              </a:gs>
              <a:gs pos="100000">
                <a:srgbClr val="A5002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7691" name="Oval 182"/>
          <p:cNvSpPr>
            <a:spLocks noChangeArrowheads="1"/>
          </p:cNvSpPr>
          <p:nvPr/>
        </p:nvSpPr>
        <p:spPr bwMode="auto">
          <a:xfrm>
            <a:off x="6221519" y="2247115"/>
            <a:ext cx="124013" cy="125489"/>
          </a:xfrm>
          <a:prstGeom prst="ellipse">
            <a:avLst/>
          </a:prstGeom>
          <a:gradFill rotWithShape="0">
            <a:gsLst>
              <a:gs pos="0">
                <a:srgbClr val="FFFFFF"/>
              </a:gs>
              <a:gs pos="100000">
                <a:srgbClr val="008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8855" name="Oval 183"/>
          <p:cNvSpPr>
            <a:spLocks noChangeArrowheads="1"/>
          </p:cNvSpPr>
          <p:nvPr/>
        </p:nvSpPr>
        <p:spPr bwMode="auto">
          <a:xfrm>
            <a:off x="5973494" y="2061095"/>
            <a:ext cx="186019" cy="186019"/>
          </a:xfrm>
          <a:prstGeom prst="ellipse">
            <a:avLst/>
          </a:prstGeom>
          <a:gradFill rotWithShape="0">
            <a:gsLst>
              <a:gs pos="0">
                <a:schemeClr val="accent2">
                  <a:gamma/>
                  <a:tint val="0"/>
                  <a:invGamma/>
                </a:schemeClr>
              </a:gs>
              <a:gs pos="100000">
                <a:schemeClr val="accent2"/>
              </a:gs>
            </a:gsLst>
            <a:path path="shape">
              <a:fillToRect l="50000" t="50000" r="50000" b="50000"/>
            </a:path>
          </a:gradFill>
          <a:ln w="9525">
            <a:noFill/>
            <a:round/>
            <a:headEnd/>
            <a:tailEnd/>
          </a:ln>
          <a:effectLst/>
        </p:spPr>
        <p:txBody>
          <a:bodyPr wrap="none" anchor="ctr"/>
          <a:lstStyle/>
          <a:p>
            <a:pPr>
              <a:defRPr/>
            </a:pPr>
            <a:endParaRPr lang="ja-JP" altLang="en-US"/>
          </a:p>
        </p:txBody>
      </p:sp>
      <p:sp>
        <p:nvSpPr>
          <p:cNvPr id="27693" name="Oval 184"/>
          <p:cNvSpPr>
            <a:spLocks noChangeArrowheads="1"/>
          </p:cNvSpPr>
          <p:nvPr/>
        </p:nvSpPr>
        <p:spPr bwMode="auto">
          <a:xfrm>
            <a:off x="5973494" y="1751063"/>
            <a:ext cx="125490" cy="124013"/>
          </a:xfrm>
          <a:prstGeom prst="ellipse">
            <a:avLst/>
          </a:prstGeom>
          <a:gradFill rotWithShape="0">
            <a:gsLst>
              <a:gs pos="0">
                <a:srgbClr val="FFFFFF"/>
              </a:gs>
              <a:gs pos="100000">
                <a:srgbClr val="008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ja-JP" altLang="ja-JP" sz="2400" b="0"/>
          </a:p>
        </p:txBody>
      </p:sp>
      <p:sp>
        <p:nvSpPr>
          <p:cNvPr id="27694" name="Oval 185"/>
          <p:cNvSpPr>
            <a:spLocks noChangeArrowheads="1"/>
          </p:cNvSpPr>
          <p:nvPr/>
        </p:nvSpPr>
        <p:spPr bwMode="auto">
          <a:xfrm>
            <a:off x="5475966" y="1625574"/>
            <a:ext cx="186019" cy="187496"/>
          </a:xfrm>
          <a:prstGeom prst="ellipse">
            <a:avLst/>
          </a:prstGeom>
          <a:gradFill rotWithShape="0">
            <a:gsLst>
              <a:gs pos="0">
                <a:srgbClr val="FFFFFF"/>
              </a:gs>
              <a:gs pos="100000">
                <a:srgbClr val="A5002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7695" name="Oval 186"/>
          <p:cNvSpPr>
            <a:spLocks noChangeArrowheads="1"/>
          </p:cNvSpPr>
          <p:nvPr/>
        </p:nvSpPr>
        <p:spPr bwMode="auto">
          <a:xfrm>
            <a:off x="5288470" y="1751063"/>
            <a:ext cx="125490" cy="124013"/>
          </a:xfrm>
          <a:prstGeom prst="ellipse">
            <a:avLst/>
          </a:prstGeom>
          <a:gradFill rotWithShape="0">
            <a:gsLst>
              <a:gs pos="0">
                <a:srgbClr val="FFFFFF"/>
              </a:gs>
              <a:gs pos="100000">
                <a:srgbClr val="008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ja-JP" altLang="ja-JP" sz="2400" b="0"/>
          </a:p>
        </p:txBody>
      </p:sp>
      <p:sp>
        <p:nvSpPr>
          <p:cNvPr id="27696" name="Oval 187"/>
          <p:cNvSpPr>
            <a:spLocks noChangeArrowheads="1"/>
          </p:cNvSpPr>
          <p:nvPr/>
        </p:nvSpPr>
        <p:spPr bwMode="auto">
          <a:xfrm>
            <a:off x="5351954" y="2247115"/>
            <a:ext cx="124013" cy="125489"/>
          </a:xfrm>
          <a:prstGeom prst="ellipse">
            <a:avLst/>
          </a:prstGeom>
          <a:gradFill rotWithShape="0">
            <a:gsLst>
              <a:gs pos="0">
                <a:srgbClr val="FFFFFF"/>
              </a:gs>
              <a:gs pos="100000">
                <a:srgbClr val="008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7697" name="Oval 188"/>
          <p:cNvSpPr>
            <a:spLocks noChangeArrowheads="1"/>
          </p:cNvSpPr>
          <p:nvPr/>
        </p:nvSpPr>
        <p:spPr bwMode="auto">
          <a:xfrm>
            <a:off x="5661986" y="2372603"/>
            <a:ext cx="124013" cy="124013"/>
          </a:xfrm>
          <a:prstGeom prst="ellipse">
            <a:avLst/>
          </a:prstGeom>
          <a:gradFill rotWithShape="0">
            <a:gsLst>
              <a:gs pos="0">
                <a:srgbClr val="FFFFFF"/>
              </a:gs>
              <a:gs pos="100000">
                <a:srgbClr val="008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8861" name="Oval 189"/>
          <p:cNvSpPr>
            <a:spLocks noChangeArrowheads="1"/>
          </p:cNvSpPr>
          <p:nvPr/>
        </p:nvSpPr>
        <p:spPr bwMode="auto">
          <a:xfrm>
            <a:off x="5013871" y="2979381"/>
            <a:ext cx="187496" cy="186019"/>
          </a:xfrm>
          <a:prstGeom prst="ellipse">
            <a:avLst/>
          </a:prstGeom>
          <a:gradFill rotWithShape="0">
            <a:gsLst>
              <a:gs pos="0">
                <a:schemeClr val="accent2">
                  <a:gamma/>
                  <a:tint val="0"/>
                  <a:invGamma/>
                </a:schemeClr>
              </a:gs>
              <a:gs pos="100000">
                <a:schemeClr val="accent2"/>
              </a:gs>
            </a:gsLst>
            <a:path path="shape">
              <a:fillToRect l="50000" t="50000" r="50000" b="50000"/>
            </a:path>
          </a:gradFill>
          <a:ln w="9525">
            <a:noFill/>
            <a:round/>
            <a:headEnd/>
            <a:tailEnd/>
          </a:ln>
          <a:effectLst/>
        </p:spPr>
        <p:txBody>
          <a:bodyPr wrap="none" anchor="ctr"/>
          <a:lstStyle/>
          <a:p>
            <a:pPr>
              <a:defRPr/>
            </a:pPr>
            <a:endParaRPr lang="ja-JP" altLang="en-US"/>
          </a:p>
        </p:txBody>
      </p:sp>
      <p:sp>
        <p:nvSpPr>
          <p:cNvPr id="27699" name="Oval 190"/>
          <p:cNvSpPr>
            <a:spLocks noChangeArrowheads="1"/>
          </p:cNvSpPr>
          <p:nvPr/>
        </p:nvSpPr>
        <p:spPr bwMode="auto">
          <a:xfrm>
            <a:off x="5868674" y="2496616"/>
            <a:ext cx="125489" cy="124013"/>
          </a:xfrm>
          <a:prstGeom prst="ellipse">
            <a:avLst/>
          </a:prstGeom>
          <a:gradFill rotWithShape="0">
            <a:gsLst>
              <a:gs pos="0">
                <a:srgbClr val="FFFFFF"/>
              </a:gs>
              <a:gs pos="100000">
                <a:srgbClr val="008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ja-JP" altLang="ja-JP" sz="2400" b="0"/>
          </a:p>
        </p:txBody>
      </p:sp>
      <p:sp>
        <p:nvSpPr>
          <p:cNvPr id="27700" name="Oval 191"/>
          <p:cNvSpPr>
            <a:spLocks noChangeArrowheads="1"/>
          </p:cNvSpPr>
          <p:nvPr/>
        </p:nvSpPr>
        <p:spPr bwMode="auto">
          <a:xfrm>
            <a:off x="5446440" y="1937083"/>
            <a:ext cx="124013" cy="124013"/>
          </a:xfrm>
          <a:prstGeom prst="ellipse">
            <a:avLst/>
          </a:prstGeom>
          <a:gradFill rotWithShape="0">
            <a:gsLst>
              <a:gs pos="0">
                <a:srgbClr val="FFFFFF"/>
              </a:gs>
              <a:gs pos="100000">
                <a:srgbClr val="008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ja-JP" altLang="ja-JP" sz="2400" b="0"/>
          </a:p>
        </p:txBody>
      </p:sp>
      <p:sp>
        <p:nvSpPr>
          <p:cNvPr id="28864" name="Oval 192"/>
          <p:cNvSpPr>
            <a:spLocks noChangeArrowheads="1"/>
          </p:cNvSpPr>
          <p:nvPr/>
        </p:nvSpPr>
        <p:spPr bwMode="auto">
          <a:xfrm>
            <a:off x="5413960" y="2309121"/>
            <a:ext cx="186019" cy="187495"/>
          </a:xfrm>
          <a:prstGeom prst="ellipse">
            <a:avLst/>
          </a:prstGeom>
          <a:gradFill rotWithShape="0">
            <a:gsLst>
              <a:gs pos="0">
                <a:schemeClr val="accent2">
                  <a:gamma/>
                  <a:tint val="0"/>
                  <a:invGamma/>
                </a:schemeClr>
              </a:gs>
              <a:gs pos="100000">
                <a:schemeClr val="accent2"/>
              </a:gs>
            </a:gsLst>
            <a:path path="shape">
              <a:fillToRect l="50000" t="50000" r="50000" b="50000"/>
            </a:path>
          </a:gradFill>
          <a:ln w="9525">
            <a:noFill/>
            <a:round/>
            <a:headEnd/>
            <a:tailEnd/>
          </a:ln>
          <a:effectLst/>
        </p:spPr>
        <p:txBody>
          <a:bodyPr wrap="none" anchor="ctr"/>
          <a:lstStyle/>
          <a:p>
            <a:pPr>
              <a:defRPr/>
            </a:pPr>
            <a:endParaRPr lang="ja-JP" altLang="en-US"/>
          </a:p>
        </p:txBody>
      </p:sp>
      <p:sp>
        <p:nvSpPr>
          <p:cNvPr id="27702" name="Oval 193"/>
          <p:cNvSpPr>
            <a:spLocks noChangeArrowheads="1"/>
          </p:cNvSpPr>
          <p:nvPr/>
        </p:nvSpPr>
        <p:spPr bwMode="auto">
          <a:xfrm>
            <a:off x="5040445" y="2434610"/>
            <a:ext cx="124013" cy="124013"/>
          </a:xfrm>
          <a:prstGeom prst="ellipse">
            <a:avLst/>
          </a:prstGeom>
          <a:gradFill rotWithShape="0">
            <a:gsLst>
              <a:gs pos="0">
                <a:srgbClr val="FFFFFF"/>
              </a:gs>
              <a:gs pos="100000">
                <a:srgbClr val="008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ja-JP" altLang="ja-JP" sz="2400" b="0"/>
          </a:p>
        </p:txBody>
      </p:sp>
      <p:sp>
        <p:nvSpPr>
          <p:cNvPr id="27703" name="Oval 194"/>
          <p:cNvSpPr>
            <a:spLocks noChangeArrowheads="1"/>
          </p:cNvSpPr>
          <p:nvPr/>
        </p:nvSpPr>
        <p:spPr bwMode="auto">
          <a:xfrm>
            <a:off x="4999107" y="1751063"/>
            <a:ext cx="186019" cy="186019"/>
          </a:xfrm>
          <a:prstGeom prst="ellipse">
            <a:avLst/>
          </a:prstGeom>
          <a:gradFill rotWithShape="0">
            <a:gsLst>
              <a:gs pos="0">
                <a:srgbClr val="FFFFFF"/>
              </a:gs>
              <a:gs pos="100000">
                <a:srgbClr val="A5002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7704" name="Line 195"/>
          <p:cNvSpPr>
            <a:spLocks noChangeShapeType="1"/>
          </p:cNvSpPr>
          <p:nvPr/>
        </p:nvSpPr>
        <p:spPr bwMode="auto">
          <a:xfrm>
            <a:off x="5415436" y="1362785"/>
            <a:ext cx="0" cy="351370"/>
          </a:xfrm>
          <a:prstGeom prst="line">
            <a:avLst/>
          </a:prstGeom>
          <a:noFill/>
          <a:ln w="28575">
            <a:solidFill>
              <a:schemeClr val="accent2"/>
            </a:solidFill>
            <a:round/>
            <a:headEnd/>
            <a:tailEnd type="stealth" w="sm" len="med"/>
          </a:ln>
          <a:extLst>
            <a:ext uri="{909E8E84-426E-40DD-AFC4-6F175D3DCCD1}">
              <a14:hiddenFill xmlns:a14="http://schemas.microsoft.com/office/drawing/2010/main">
                <a:noFill/>
              </a14:hiddenFill>
            </a:ext>
          </a:extLst>
        </p:spPr>
        <p:txBody>
          <a:bodyPr/>
          <a:lstStyle/>
          <a:p>
            <a:endParaRPr lang="ja-JP" altLang="en-US"/>
          </a:p>
        </p:txBody>
      </p:sp>
      <p:sp>
        <p:nvSpPr>
          <p:cNvPr id="28868" name="Oval 196"/>
          <p:cNvSpPr>
            <a:spLocks noChangeArrowheads="1"/>
          </p:cNvSpPr>
          <p:nvPr/>
        </p:nvSpPr>
        <p:spPr bwMode="auto">
          <a:xfrm>
            <a:off x="5313569" y="1439554"/>
            <a:ext cx="186019" cy="186019"/>
          </a:xfrm>
          <a:prstGeom prst="ellipse">
            <a:avLst/>
          </a:prstGeom>
          <a:gradFill rotWithShape="0">
            <a:gsLst>
              <a:gs pos="0">
                <a:schemeClr val="accent2">
                  <a:gamma/>
                  <a:tint val="0"/>
                  <a:invGamma/>
                </a:schemeClr>
              </a:gs>
              <a:gs pos="100000">
                <a:schemeClr val="accent2"/>
              </a:gs>
            </a:gsLst>
            <a:path path="shape">
              <a:fillToRect l="50000" t="50000" r="50000" b="50000"/>
            </a:path>
          </a:gradFill>
          <a:ln w="9525">
            <a:noFill/>
            <a:round/>
            <a:headEnd/>
            <a:tailEnd/>
          </a:ln>
          <a:effectLst/>
        </p:spPr>
        <p:txBody>
          <a:bodyPr wrap="none" anchor="ctr"/>
          <a:lstStyle/>
          <a:p>
            <a:pPr>
              <a:defRPr/>
            </a:pPr>
            <a:endParaRPr lang="ja-JP" altLang="en-US"/>
          </a:p>
        </p:txBody>
      </p:sp>
      <p:sp>
        <p:nvSpPr>
          <p:cNvPr id="27706" name="Text Box 201"/>
          <p:cNvSpPr txBox="1">
            <a:spLocks noChangeArrowheads="1"/>
          </p:cNvSpPr>
          <p:nvPr/>
        </p:nvSpPr>
        <p:spPr bwMode="auto">
          <a:xfrm>
            <a:off x="6487261" y="1538470"/>
            <a:ext cx="240939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b="1">
                <a:solidFill>
                  <a:schemeClr val="tx1"/>
                </a:solidFill>
                <a:latin typeface="Times New Roman" pitchFamily="18" charset="0"/>
                <a:ea typeface="ＭＳ Ｐゴシック" charset="-128"/>
              </a:defRPr>
            </a:lvl1pPr>
            <a:lvl2pPr marL="742950" indent="-285750" eaLnBrk="0" hangingPunct="0">
              <a:defRPr kumimoji="1" b="1">
                <a:solidFill>
                  <a:schemeClr val="tx1"/>
                </a:solidFill>
                <a:latin typeface="Times New Roman" pitchFamily="18" charset="0"/>
                <a:ea typeface="ＭＳ Ｐゴシック" charset="-128"/>
              </a:defRPr>
            </a:lvl2pPr>
            <a:lvl3pPr marL="1143000" indent="-228600" eaLnBrk="0" hangingPunct="0">
              <a:defRPr kumimoji="1" b="1">
                <a:solidFill>
                  <a:schemeClr val="tx1"/>
                </a:solidFill>
                <a:latin typeface="Times New Roman" pitchFamily="18" charset="0"/>
                <a:ea typeface="ＭＳ Ｐゴシック" charset="-128"/>
              </a:defRPr>
            </a:lvl3pPr>
            <a:lvl4pPr marL="1600200" indent="-228600" eaLnBrk="0" hangingPunct="0">
              <a:defRPr kumimoji="1" b="1">
                <a:solidFill>
                  <a:schemeClr val="tx1"/>
                </a:solidFill>
                <a:latin typeface="Times New Roman" pitchFamily="18" charset="0"/>
                <a:ea typeface="ＭＳ Ｐゴシック" charset="-128"/>
              </a:defRPr>
            </a:lvl4pPr>
            <a:lvl5pPr marL="2057400" indent="-228600" eaLnBrk="0" hangingPunct="0">
              <a:defRPr kumimoji="1" b="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b="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b="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b="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b="1">
                <a:solidFill>
                  <a:schemeClr val="tx1"/>
                </a:solidFill>
                <a:latin typeface="Times New Roman" pitchFamily="18" charset="0"/>
                <a:ea typeface="ＭＳ Ｐゴシック" charset="-128"/>
              </a:defRPr>
            </a:lvl9pPr>
          </a:lstStyle>
          <a:p>
            <a:pPr eaLnBrk="1" hangingPunct="1">
              <a:lnSpc>
                <a:spcPct val="75000"/>
              </a:lnSpc>
              <a:spcBef>
                <a:spcPct val="50000"/>
              </a:spcBef>
            </a:pPr>
            <a:r>
              <a:rPr lang="en-US" altLang="ja-JP" sz="1700" b="0" dirty="0">
                <a:latin typeface="+mn-lt"/>
                <a:ea typeface="Arial Unicode MS" pitchFamily="50" charset="-128"/>
                <a:cs typeface="Arial Unicode MS" pitchFamily="50" charset="-128"/>
              </a:rPr>
              <a:t>Type-III AFM</a:t>
            </a:r>
          </a:p>
        </p:txBody>
      </p:sp>
      <p:grpSp>
        <p:nvGrpSpPr>
          <p:cNvPr id="27707" name="Group 202"/>
          <p:cNvGrpSpPr>
            <a:grpSpLocks/>
          </p:cNvGrpSpPr>
          <p:nvPr/>
        </p:nvGrpSpPr>
        <p:grpSpPr bwMode="auto">
          <a:xfrm>
            <a:off x="6465116" y="2326837"/>
            <a:ext cx="186019" cy="352846"/>
            <a:chOff x="1968" y="2592"/>
            <a:chExt cx="144" cy="272"/>
          </a:xfrm>
        </p:grpSpPr>
        <p:sp>
          <p:nvSpPr>
            <p:cNvPr id="27792" name="Line 203"/>
            <p:cNvSpPr>
              <a:spLocks noChangeShapeType="1"/>
            </p:cNvSpPr>
            <p:nvPr/>
          </p:nvSpPr>
          <p:spPr bwMode="auto">
            <a:xfrm>
              <a:off x="2049" y="2592"/>
              <a:ext cx="0" cy="272"/>
            </a:xfrm>
            <a:prstGeom prst="line">
              <a:avLst/>
            </a:prstGeom>
            <a:noFill/>
            <a:ln w="28575">
              <a:solidFill>
                <a:srgbClr val="A50021"/>
              </a:solidFill>
              <a:round/>
              <a:headEnd type="stealth" w="sm" len="med"/>
              <a:tailEnd/>
            </a:ln>
            <a:extLst>
              <a:ext uri="{909E8E84-426E-40DD-AFC4-6F175D3DCCD1}">
                <a14:hiddenFill xmlns:a14="http://schemas.microsoft.com/office/drawing/2010/main">
                  <a:noFill/>
                </a14:hiddenFill>
              </a:ext>
            </a:extLst>
          </p:spPr>
          <p:txBody>
            <a:bodyPr/>
            <a:lstStyle/>
            <a:p>
              <a:endParaRPr lang="ja-JP" altLang="en-US"/>
            </a:p>
          </p:txBody>
        </p:sp>
        <p:sp>
          <p:nvSpPr>
            <p:cNvPr id="27793" name="Oval 204"/>
            <p:cNvSpPr>
              <a:spLocks noChangeArrowheads="1"/>
            </p:cNvSpPr>
            <p:nvPr/>
          </p:nvSpPr>
          <p:spPr bwMode="auto">
            <a:xfrm>
              <a:off x="1968" y="2688"/>
              <a:ext cx="144" cy="144"/>
            </a:xfrm>
            <a:prstGeom prst="ellipse">
              <a:avLst/>
            </a:prstGeom>
            <a:gradFill rotWithShape="0">
              <a:gsLst>
                <a:gs pos="0">
                  <a:srgbClr val="FFFFFF"/>
                </a:gs>
                <a:gs pos="100000">
                  <a:srgbClr val="A5002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grpSp>
      <p:sp>
        <p:nvSpPr>
          <p:cNvPr id="27708" name="Oval 205"/>
          <p:cNvSpPr>
            <a:spLocks noChangeArrowheads="1"/>
          </p:cNvSpPr>
          <p:nvPr/>
        </p:nvSpPr>
        <p:spPr bwMode="auto">
          <a:xfrm>
            <a:off x="7993131" y="2480377"/>
            <a:ext cx="124013" cy="124013"/>
          </a:xfrm>
          <a:prstGeom prst="ellipse">
            <a:avLst/>
          </a:prstGeom>
          <a:gradFill rotWithShape="0">
            <a:gsLst>
              <a:gs pos="0">
                <a:srgbClr val="FFFFFF"/>
              </a:gs>
              <a:gs pos="100000">
                <a:srgbClr val="008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ja-JP" altLang="ja-JP" sz="2400" b="0"/>
          </a:p>
        </p:txBody>
      </p:sp>
      <p:sp>
        <p:nvSpPr>
          <p:cNvPr id="27709" name="Line 206"/>
          <p:cNvSpPr>
            <a:spLocks noChangeShapeType="1"/>
          </p:cNvSpPr>
          <p:nvPr/>
        </p:nvSpPr>
        <p:spPr bwMode="auto">
          <a:xfrm>
            <a:off x="7228385" y="2393272"/>
            <a:ext cx="0" cy="351370"/>
          </a:xfrm>
          <a:prstGeom prst="line">
            <a:avLst/>
          </a:prstGeom>
          <a:noFill/>
          <a:ln w="28575">
            <a:solidFill>
              <a:schemeClr val="accent2"/>
            </a:solidFill>
            <a:round/>
            <a:headEnd/>
            <a:tailEnd type="stealth" w="sm" len="med"/>
          </a:ln>
          <a:extLst>
            <a:ext uri="{909E8E84-426E-40DD-AFC4-6F175D3DCCD1}">
              <a14:hiddenFill xmlns:a14="http://schemas.microsoft.com/office/drawing/2010/main">
                <a:noFill/>
              </a14:hiddenFill>
            </a:ext>
          </a:extLst>
        </p:spPr>
        <p:txBody>
          <a:bodyPr/>
          <a:lstStyle/>
          <a:p>
            <a:endParaRPr lang="ja-JP" altLang="en-US"/>
          </a:p>
        </p:txBody>
      </p:sp>
      <p:sp>
        <p:nvSpPr>
          <p:cNvPr id="28879" name="Oval 207"/>
          <p:cNvSpPr>
            <a:spLocks noChangeArrowheads="1"/>
          </p:cNvSpPr>
          <p:nvPr/>
        </p:nvSpPr>
        <p:spPr bwMode="auto">
          <a:xfrm>
            <a:off x="7148663" y="2440515"/>
            <a:ext cx="186019" cy="186019"/>
          </a:xfrm>
          <a:prstGeom prst="ellipse">
            <a:avLst/>
          </a:prstGeom>
          <a:gradFill rotWithShape="0">
            <a:gsLst>
              <a:gs pos="0">
                <a:schemeClr val="accent2">
                  <a:gamma/>
                  <a:tint val="0"/>
                  <a:invGamma/>
                </a:schemeClr>
              </a:gs>
              <a:gs pos="100000">
                <a:schemeClr val="accent2"/>
              </a:gs>
            </a:gsLst>
            <a:path path="shape">
              <a:fillToRect l="50000" t="50000" r="50000" b="50000"/>
            </a:path>
          </a:gradFill>
          <a:ln w="9525">
            <a:noFill/>
            <a:round/>
            <a:headEnd/>
            <a:tailEnd/>
          </a:ln>
          <a:effectLst/>
        </p:spPr>
        <p:txBody>
          <a:bodyPr wrap="none" anchor="ctr"/>
          <a:lstStyle/>
          <a:p>
            <a:pPr>
              <a:defRPr/>
            </a:pPr>
            <a:endParaRPr lang="ja-JP" altLang="en-US"/>
          </a:p>
        </p:txBody>
      </p:sp>
      <p:sp>
        <p:nvSpPr>
          <p:cNvPr id="28880" name="Oval 208"/>
          <p:cNvSpPr>
            <a:spLocks noChangeArrowheads="1"/>
          </p:cNvSpPr>
          <p:nvPr/>
        </p:nvSpPr>
        <p:spPr bwMode="auto">
          <a:xfrm>
            <a:off x="5806667" y="1751063"/>
            <a:ext cx="187495" cy="186019"/>
          </a:xfrm>
          <a:prstGeom prst="ellipse">
            <a:avLst/>
          </a:prstGeom>
          <a:gradFill rotWithShape="0">
            <a:gsLst>
              <a:gs pos="0">
                <a:schemeClr val="bg2">
                  <a:gamma/>
                  <a:tint val="0"/>
                  <a:invGamma/>
                </a:schemeClr>
              </a:gs>
              <a:gs pos="100000">
                <a:schemeClr val="bg2"/>
              </a:gs>
            </a:gsLst>
            <a:path path="shape">
              <a:fillToRect l="50000" t="50000" r="50000" b="50000"/>
            </a:path>
          </a:gradFill>
          <a:ln w="9525">
            <a:noFill/>
            <a:round/>
            <a:headEnd/>
            <a:tailEnd/>
          </a:ln>
          <a:effectLst/>
        </p:spPr>
        <p:txBody>
          <a:bodyPr wrap="none" anchor="ctr"/>
          <a:lstStyle/>
          <a:p>
            <a:pPr>
              <a:defRPr/>
            </a:pPr>
            <a:endParaRPr lang="ja-JP" altLang="en-US"/>
          </a:p>
        </p:txBody>
      </p:sp>
      <p:sp>
        <p:nvSpPr>
          <p:cNvPr id="28881" name="Oval 209"/>
          <p:cNvSpPr>
            <a:spLocks noChangeArrowheads="1"/>
          </p:cNvSpPr>
          <p:nvPr/>
        </p:nvSpPr>
        <p:spPr bwMode="auto">
          <a:xfrm>
            <a:off x="5309139" y="2620629"/>
            <a:ext cx="187496" cy="186019"/>
          </a:xfrm>
          <a:prstGeom prst="ellipse">
            <a:avLst/>
          </a:prstGeom>
          <a:gradFill rotWithShape="0">
            <a:gsLst>
              <a:gs pos="0">
                <a:schemeClr val="bg2">
                  <a:gamma/>
                  <a:tint val="0"/>
                  <a:invGamma/>
                </a:schemeClr>
              </a:gs>
              <a:gs pos="100000">
                <a:schemeClr val="bg2"/>
              </a:gs>
            </a:gsLst>
            <a:path path="shape">
              <a:fillToRect l="50000" t="50000" r="50000" b="50000"/>
            </a:path>
          </a:gradFill>
          <a:ln w="9525">
            <a:noFill/>
            <a:round/>
            <a:headEnd/>
            <a:tailEnd/>
          </a:ln>
          <a:effectLst/>
        </p:spPr>
        <p:txBody>
          <a:bodyPr wrap="none" anchor="ctr"/>
          <a:lstStyle/>
          <a:p>
            <a:pPr>
              <a:defRPr/>
            </a:pPr>
            <a:endParaRPr lang="ja-JP" altLang="en-US"/>
          </a:p>
        </p:txBody>
      </p:sp>
      <p:sp>
        <p:nvSpPr>
          <p:cNvPr id="28882" name="Oval 210"/>
          <p:cNvSpPr>
            <a:spLocks noChangeArrowheads="1"/>
          </p:cNvSpPr>
          <p:nvPr/>
        </p:nvSpPr>
        <p:spPr bwMode="auto">
          <a:xfrm>
            <a:off x="5859816" y="2976428"/>
            <a:ext cx="187495" cy="186019"/>
          </a:xfrm>
          <a:prstGeom prst="ellipse">
            <a:avLst/>
          </a:prstGeom>
          <a:gradFill rotWithShape="0">
            <a:gsLst>
              <a:gs pos="0">
                <a:schemeClr val="bg2">
                  <a:gamma/>
                  <a:tint val="0"/>
                  <a:invGamma/>
                </a:schemeClr>
              </a:gs>
              <a:gs pos="100000">
                <a:schemeClr val="bg2"/>
              </a:gs>
            </a:gsLst>
            <a:path path="shape">
              <a:fillToRect l="50000" t="50000" r="50000" b="50000"/>
            </a:path>
          </a:gradFill>
          <a:ln w="9525">
            <a:noFill/>
            <a:round/>
            <a:headEnd/>
            <a:tailEnd/>
          </a:ln>
          <a:effectLst/>
        </p:spPr>
        <p:txBody>
          <a:bodyPr wrap="none" anchor="ctr"/>
          <a:lstStyle/>
          <a:p>
            <a:pPr algn="ctr">
              <a:defRPr/>
            </a:pPr>
            <a:endParaRPr lang="ja-JP" altLang="ja-JP" sz="2400" b="0"/>
          </a:p>
        </p:txBody>
      </p:sp>
      <p:sp>
        <p:nvSpPr>
          <p:cNvPr id="28883" name="Oval 211"/>
          <p:cNvSpPr>
            <a:spLocks noChangeArrowheads="1"/>
          </p:cNvSpPr>
          <p:nvPr/>
        </p:nvSpPr>
        <p:spPr bwMode="auto">
          <a:xfrm>
            <a:off x="5123120" y="2061095"/>
            <a:ext cx="186019" cy="186019"/>
          </a:xfrm>
          <a:prstGeom prst="ellipse">
            <a:avLst/>
          </a:prstGeom>
          <a:gradFill rotWithShape="0">
            <a:gsLst>
              <a:gs pos="0">
                <a:schemeClr val="bg2">
                  <a:gamma/>
                  <a:tint val="0"/>
                  <a:invGamma/>
                </a:schemeClr>
              </a:gs>
              <a:gs pos="100000">
                <a:schemeClr val="bg2"/>
              </a:gs>
            </a:gsLst>
            <a:path path="shape">
              <a:fillToRect l="50000" t="50000" r="50000" b="50000"/>
            </a:path>
          </a:gradFill>
          <a:ln w="9525">
            <a:noFill/>
            <a:round/>
            <a:headEnd/>
            <a:tailEnd/>
          </a:ln>
          <a:effectLst/>
        </p:spPr>
        <p:txBody>
          <a:bodyPr wrap="none" anchor="ctr"/>
          <a:lstStyle/>
          <a:p>
            <a:pPr>
              <a:defRPr/>
            </a:pPr>
            <a:endParaRPr lang="ja-JP" altLang="en-US"/>
          </a:p>
        </p:txBody>
      </p:sp>
      <p:sp>
        <p:nvSpPr>
          <p:cNvPr id="28884" name="Oval 212"/>
          <p:cNvSpPr>
            <a:spLocks noChangeArrowheads="1"/>
          </p:cNvSpPr>
          <p:nvPr/>
        </p:nvSpPr>
        <p:spPr bwMode="auto">
          <a:xfrm>
            <a:off x="6180182" y="2682635"/>
            <a:ext cx="186019" cy="186019"/>
          </a:xfrm>
          <a:prstGeom prst="ellipse">
            <a:avLst/>
          </a:prstGeom>
          <a:gradFill rotWithShape="0">
            <a:gsLst>
              <a:gs pos="0">
                <a:schemeClr val="bg2">
                  <a:gamma/>
                  <a:tint val="0"/>
                  <a:invGamma/>
                </a:schemeClr>
              </a:gs>
              <a:gs pos="100000">
                <a:schemeClr val="bg2"/>
              </a:gs>
            </a:gsLst>
            <a:path path="shape">
              <a:fillToRect l="50000" t="50000" r="50000" b="50000"/>
            </a:path>
          </a:gradFill>
          <a:ln w="9525">
            <a:noFill/>
            <a:round/>
            <a:headEnd/>
            <a:tailEnd/>
          </a:ln>
          <a:effectLst/>
        </p:spPr>
        <p:txBody>
          <a:bodyPr wrap="none" anchor="ctr"/>
          <a:lstStyle/>
          <a:p>
            <a:pPr>
              <a:defRPr/>
            </a:pPr>
            <a:endParaRPr lang="ja-JP" altLang="en-US"/>
          </a:p>
        </p:txBody>
      </p:sp>
      <p:grpSp>
        <p:nvGrpSpPr>
          <p:cNvPr id="27716" name="Group 213"/>
          <p:cNvGrpSpPr>
            <a:grpSpLocks/>
          </p:cNvGrpSpPr>
          <p:nvPr/>
        </p:nvGrpSpPr>
        <p:grpSpPr bwMode="auto">
          <a:xfrm>
            <a:off x="5622124" y="2688541"/>
            <a:ext cx="186019" cy="352847"/>
            <a:chOff x="2017" y="1829"/>
            <a:chExt cx="144" cy="272"/>
          </a:xfrm>
        </p:grpSpPr>
        <p:sp>
          <p:nvSpPr>
            <p:cNvPr id="27790" name="Line 214"/>
            <p:cNvSpPr>
              <a:spLocks noChangeShapeType="1"/>
            </p:cNvSpPr>
            <p:nvPr/>
          </p:nvSpPr>
          <p:spPr bwMode="auto">
            <a:xfrm>
              <a:off x="2096" y="1829"/>
              <a:ext cx="0" cy="272"/>
            </a:xfrm>
            <a:prstGeom prst="line">
              <a:avLst/>
            </a:prstGeom>
            <a:noFill/>
            <a:ln w="28575">
              <a:solidFill>
                <a:srgbClr val="A50021"/>
              </a:solidFill>
              <a:round/>
              <a:headEnd type="stealth" w="sm" len="med"/>
              <a:tailEnd/>
            </a:ln>
            <a:extLst>
              <a:ext uri="{909E8E84-426E-40DD-AFC4-6F175D3DCCD1}">
                <a14:hiddenFill xmlns:a14="http://schemas.microsoft.com/office/drawing/2010/main">
                  <a:noFill/>
                </a14:hiddenFill>
              </a:ext>
            </a:extLst>
          </p:spPr>
          <p:txBody>
            <a:bodyPr/>
            <a:lstStyle/>
            <a:p>
              <a:endParaRPr lang="ja-JP" altLang="en-US"/>
            </a:p>
          </p:txBody>
        </p:sp>
        <p:sp>
          <p:nvSpPr>
            <p:cNvPr id="27791" name="Oval 215"/>
            <p:cNvSpPr>
              <a:spLocks noChangeArrowheads="1"/>
            </p:cNvSpPr>
            <p:nvPr/>
          </p:nvSpPr>
          <p:spPr bwMode="auto">
            <a:xfrm>
              <a:off x="2017" y="1920"/>
              <a:ext cx="144" cy="144"/>
            </a:xfrm>
            <a:prstGeom prst="ellipse">
              <a:avLst/>
            </a:prstGeom>
            <a:gradFill rotWithShape="0">
              <a:gsLst>
                <a:gs pos="0">
                  <a:srgbClr val="FFFFFF"/>
                </a:gs>
                <a:gs pos="100000">
                  <a:srgbClr val="A5002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ja-JP" altLang="ja-JP" sz="2400" b="0"/>
            </a:p>
          </p:txBody>
        </p:sp>
      </p:grpSp>
      <p:grpSp>
        <p:nvGrpSpPr>
          <p:cNvPr id="27717" name="Group 219"/>
          <p:cNvGrpSpPr>
            <a:grpSpLocks noChangeAspect="1"/>
          </p:cNvGrpSpPr>
          <p:nvPr/>
        </p:nvGrpSpPr>
        <p:grpSpPr bwMode="auto">
          <a:xfrm>
            <a:off x="5267315" y="4275448"/>
            <a:ext cx="2109695" cy="1821808"/>
            <a:chOff x="1776" y="1632"/>
            <a:chExt cx="2112" cy="1824"/>
          </a:xfrm>
        </p:grpSpPr>
        <p:grpSp>
          <p:nvGrpSpPr>
            <p:cNvPr id="27775" name="Group 220"/>
            <p:cNvGrpSpPr>
              <a:grpSpLocks noChangeAspect="1"/>
            </p:cNvGrpSpPr>
            <p:nvPr/>
          </p:nvGrpSpPr>
          <p:grpSpPr bwMode="auto">
            <a:xfrm>
              <a:off x="1776" y="1632"/>
              <a:ext cx="1056" cy="912"/>
              <a:chOff x="1776" y="1632"/>
              <a:chExt cx="1056" cy="912"/>
            </a:xfrm>
          </p:grpSpPr>
          <p:sp>
            <p:nvSpPr>
              <p:cNvPr id="27786" name="AutoShape 221"/>
              <p:cNvSpPr>
                <a:spLocks noChangeAspect="1" noChangeArrowheads="1"/>
              </p:cNvSpPr>
              <p:nvPr/>
            </p:nvSpPr>
            <p:spPr bwMode="auto">
              <a:xfrm>
                <a:off x="1776" y="1632"/>
                <a:ext cx="1056" cy="912"/>
              </a:xfrm>
              <a:prstGeom prst="hexagon">
                <a:avLst>
                  <a:gd name="adj" fmla="val 28947"/>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7787" name="Line 222"/>
              <p:cNvSpPr>
                <a:spLocks noChangeAspect="1" noChangeShapeType="1"/>
              </p:cNvSpPr>
              <p:nvPr/>
            </p:nvSpPr>
            <p:spPr bwMode="auto">
              <a:xfrm>
                <a:off x="1776" y="2099"/>
                <a:ext cx="10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788" name="Line 223"/>
              <p:cNvSpPr>
                <a:spLocks noChangeAspect="1" noChangeShapeType="1"/>
              </p:cNvSpPr>
              <p:nvPr/>
            </p:nvSpPr>
            <p:spPr bwMode="auto">
              <a:xfrm flipV="1">
                <a:off x="2031" y="1632"/>
                <a:ext cx="528" cy="9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789" name="Line 224"/>
              <p:cNvSpPr>
                <a:spLocks noChangeAspect="1" noChangeShapeType="1"/>
              </p:cNvSpPr>
              <p:nvPr/>
            </p:nvSpPr>
            <p:spPr bwMode="auto">
              <a:xfrm>
                <a:off x="2016" y="1632"/>
                <a:ext cx="576" cy="9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27776" name="Group 225"/>
            <p:cNvGrpSpPr>
              <a:grpSpLocks noChangeAspect="1"/>
            </p:cNvGrpSpPr>
            <p:nvPr/>
          </p:nvGrpSpPr>
          <p:grpSpPr bwMode="auto">
            <a:xfrm>
              <a:off x="2832" y="1632"/>
              <a:ext cx="1056" cy="912"/>
              <a:chOff x="1776" y="1632"/>
              <a:chExt cx="1056" cy="912"/>
            </a:xfrm>
          </p:grpSpPr>
          <p:sp>
            <p:nvSpPr>
              <p:cNvPr id="27782" name="AutoShape 226"/>
              <p:cNvSpPr>
                <a:spLocks noChangeAspect="1" noChangeArrowheads="1"/>
              </p:cNvSpPr>
              <p:nvPr/>
            </p:nvSpPr>
            <p:spPr bwMode="auto">
              <a:xfrm>
                <a:off x="1776" y="1632"/>
                <a:ext cx="1056" cy="912"/>
              </a:xfrm>
              <a:prstGeom prst="hexagon">
                <a:avLst>
                  <a:gd name="adj" fmla="val 28947"/>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7783" name="Line 227"/>
              <p:cNvSpPr>
                <a:spLocks noChangeAspect="1" noChangeShapeType="1"/>
              </p:cNvSpPr>
              <p:nvPr/>
            </p:nvSpPr>
            <p:spPr bwMode="auto">
              <a:xfrm>
                <a:off x="1776" y="2099"/>
                <a:ext cx="10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784" name="Line 228"/>
              <p:cNvSpPr>
                <a:spLocks noChangeAspect="1" noChangeShapeType="1"/>
              </p:cNvSpPr>
              <p:nvPr/>
            </p:nvSpPr>
            <p:spPr bwMode="auto">
              <a:xfrm flipV="1">
                <a:off x="2031" y="1632"/>
                <a:ext cx="528" cy="9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785" name="Line 229"/>
              <p:cNvSpPr>
                <a:spLocks noChangeAspect="1" noChangeShapeType="1"/>
              </p:cNvSpPr>
              <p:nvPr/>
            </p:nvSpPr>
            <p:spPr bwMode="auto">
              <a:xfrm>
                <a:off x="2016" y="1632"/>
                <a:ext cx="576" cy="9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27777" name="Group 230"/>
            <p:cNvGrpSpPr>
              <a:grpSpLocks noChangeAspect="1"/>
            </p:cNvGrpSpPr>
            <p:nvPr/>
          </p:nvGrpSpPr>
          <p:grpSpPr bwMode="auto">
            <a:xfrm>
              <a:off x="2304" y="2544"/>
              <a:ext cx="1056" cy="912"/>
              <a:chOff x="1776" y="1632"/>
              <a:chExt cx="1056" cy="912"/>
            </a:xfrm>
          </p:grpSpPr>
          <p:sp>
            <p:nvSpPr>
              <p:cNvPr id="27778" name="AutoShape 231"/>
              <p:cNvSpPr>
                <a:spLocks noChangeAspect="1" noChangeArrowheads="1"/>
              </p:cNvSpPr>
              <p:nvPr/>
            </p:nvSpPr>
            <p:spPr bwMode="auto">
              <a:xfrm>
                <a:off x="1776" y="1632"/>
                <a:ext cx="1056" cy="912"/>
              </a:xfrm>
              <a:prstGeom prst="hexagon">
                <a:avLst>
                  <a:gd name="adj" fmla="val 28947"/>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7779" name="Line 232"/>
              <p:cNvSpPr>
                <a:spLocks noChangeAspect="1" noChangeShapeType="1"/>
              </p:cNvSpPr>
              <p:nvPr/>
            </p:nvSpPr>
            <p:spPr bwMode="auto">
              <a:xfrm>
                <a:off x="1776" y="2099"/>
                <a:ext cx="10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780" name="Line 233"/>
              <p:cNvSpPr>
                <a:spLocks noChangeAspect="1" noChangeShapeType="1"/>
              </p:cNvSpPr>
              <p:nvPr/>
            </p:nvSpPr>
            <p:spPr bwMode="auto">
              <a:xfrm flipV="1">
                <a:off x="2031" y="1632"/>
                <a:ext cx="528" cy="9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781" name="Line 234"/>
              <p:cNvSpPr>
                <a:spLocks noChangeAspect="1" noChangeShapeType="1"/>
              </p:cNvSpPr>
              <p:nvPr/>
            </p:nvSpPr>
            <p:spPr bwMode="auto">
              <a:xfrm>
                <a:off x="2016" y="1632"/>
                <a:ext cx="576" cy="9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grpSp>
        <p:nvGrpSpPr>
          <p:cNvPr id="27719" name="Group 238"/>
          <p:cNvGrpSpPr>
            <a:grpSpLocks noChangeAspect="1"/>
          </p:cNvGrpSpPr>
          <p:nvPr/>
        </p:nvGrpSpPr>
        <p:grpSpPr bwMode="auto">
          <a:xfrm rot="14400000">
            <a:off x="6512611" y="5951835"/>
            <a:ext cx="100391" cy="287887"/>
            <a:chOff x="2976" y="3627"/>
            <a:chExt cx="100" cy="288"/>
          </a:xfrm>
        </p:grpSpPr>
        <p:sp>
          <p:nvSpPr>
            <p:cNvPr id="27771" name="Line 239"/>
            <p:cNvSpPr>
              <a:spLocks noChangeAspect="1" noChangeShapeType="1"/>
            </p:cNvSpPr>
            <p:nvPr/>
          </p:nvSpPr>
          <p:spPr bwMode="auto">
            <a:xfrm>
              <a:off x="3024" y="3627"/>
              <a:ext cx="0" cy="288"/>
            </a:xfrm>
            <a:prstGeom prst="line">
              <a:avLst/>
            </a:prstGeom>
            <a:noFill/>
            <a:ln w="28575">
              <a:solidFill>
                <a:srgbClr val="CC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27772" name="Oval 240"/>
            <p:cNvSpPr>
              <a:spLocks noChangeAspect="1" noChangeArrowheads="1"/>
            </p:cNvSpPr>
            <p:nvPr/>
          </p:nvSpPr>
          <p:spPr bwMode="auto">
            <a:xfrm>
              <a:off x="2976" y="3744"/>
              <a:ext cx="100" cy="100"/>
            </a:xfrm>
            <a:prstGeom prst="ellipse">
              <a:avLst/>
            </a:prstGeom>
            <a:gradFill rotWithShape="0">
              <a:gsLst>
                <a:gs pos="0">
                  <a:srgbClr val="FFFFFF"/>
                </a:gs>
                <a:gs pos="100000">
                  <a:srgbClr val="CC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grpSp>
      <p:grpSp>
        <p:nvGrpSpPr>
          <p:cNvPr id="27720" name="Group 241"/>
          <p:cNvGrpSpPr>
            <a:grpSpLocks noChangeAspect="1"/>
          </p:cNvGrpSpPr>
          <p:nvPr/>
        </p:nvGrpSpPr>
        <p:grpSpPr bwMode="auto">
          <a:xfrm rot="7200000">
            <a:off x="6271967" y="5523697"/>
            <a:ext cx="100391" cy="287886"/>
            <a:chOff x="2976" y="3627"/>
            <a:chExt cx="100" cy="288"/>
          </a:xfrm>
        </p:grpSpPr>
        <p:sp>
          <p:nvSpPr>
            <p:cNvPr id="27769" name="Line 242"/>
            <p:cNvSpPr>
              <a:spLocks noChangeAspect="1" noChangeShapeType="1"/>
            </p:cNvSpPr>
            <p:nvPr/>
          </p:nvSpPr>
          <p:spPr bwMode="auto">
            <a:xfrm>
              <a:off x="3024" y="3627"/>
              <a:ext cx="0" cy="288"/>
            </a:xfrm>
            <a:prstGeom prst="line">
              <a:avLst/>
            </a:prstGeom>
            <a:noFill/>
            <a:ln w="28575">
              <a:solidFill>
                <a:srgbClr val="CC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27770" name="Oval 243"/>
            <p:cNvSpPr>
              <a:spLocks noChangeAspect="1" noChangeArrowheads="1"/>
            </p:cNvSpPr>
            <p:nvPr/>
          </p:nvSpPr>
          <p:spPr bwMode="auto">
            <a:xfrm>
              <a:off x="2976" y="3744"/>
              <a:ext cx="100" cy="100"/>
            </a:xfrm>
            <a:prstGeom prst="ellipse">
              <a:avLst/>
            </a:prstGeom>
            <a:gradFill rotWithShape="0">
              <a:gsLst>
                <a:gs pos="0">
                  <a:srgbClr val="FFFFFF"/>
                </a:gs>
                <a:gs pos="100000">
                  <a:srgbClr val="CC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grpSp>
      <p:grpSp>
        <p:nvGrpSpPr>
          <p:cNvPr id="27722" name="Group 247"/>
          <p:cNvGrpSpPr>
            <a:grpSpLocks noChangeAspect="1"/>
          </p:cNvGrpSpPr>
          <p:nvPr/>
        </p:nvGrpSpPr>
        <p:grpSpPr bwMode="auto">
          <a:xfrm rot="14400000">
            <a:off x="5744913" y="5523696"/>
            <a:ext cx="100391" cy="287887"/>
            <a:chOff x="2976" y="3627"/>
            <a:chExt cx="100" cy="288"/>
          </a:xfrm>
        </p:grpSpPr>
        <p:sp>
          <p:nvSpPr>
            <p:cNvPr id="27765" name="Line 248"/>
            <p:cNvSpPr>
              <a:spLocks noChangeAspect="1" noChangeShapeType="1"/>
            </p:cNvSpPr>
            <p:nvPr/>
          </p:nvSpPr>
          <p:spPr bwMode="auto">
            <a:xfrm>
              <a:off x="3024" y="3627"/>
              <a:ext cx="0" cy="288"/>
            </a:xfrm>
            <a:prstGeom prst="line">
              <a:avLst/>
            </a:prstGeom>
            <a:noFill/>
            <a:ln w="28575">
              <a:solidFill>
                <a:srgbClr val="CC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27766" name="Oval 249"/>
            <p:cNvSpPr>
              <a:spLocks noChangeAspect="1" noChangeArrowheads="1"/>
            </p:cNvSpPr>
            <p:nvPr/>
          </p:nvSpPr>
          <p:spPr bwMode="auto">
            <a:xfrm>
              <a:off x="2976" y="3744"/>
              <a:ext cx="100" cy="100"/>
            </a:xfrm>
            <a:prstGeom prst="ellipse">
              <a:avLst/>
            </a:prstGeom>
            <a:gradFill rotWithShape="0">
              <a:gsLst>
                <a:gs pos="0">
                  <a:srgbClr val="FFFFFF"/>
                </a:gs>
                <a:gs pos="100000">
                  <a:srgbClr val="CC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grpSp>
      <p:grpSp>
        <p:nvGrpSpPr>
          <p:cNvPr id="27723" name="Group 250"/>
          <p:cNvGrpSpPr>
            <a:grpSpLocks noChangeAspect="1"/>
          </p:cNvGrpSpPr>
          <p:nvPr/>
        </p:nvGrpSpPr>
        <p:grpSpPr bwMode="auto">
          <a:xfrm>
            <a:off x="6030585" y="5043147"/>
            <a:ext cx="100391" cy="287886"/>
            <a:chOff x="2976" y="3627"/>
            <a:chExt cx="100" cy="288"/>
          </a:xfrm>
        </p:grpSpPr>
        <p:sp>
          <p:nvSpPr>
            <p:cNvPr id="27763" name="Line 251"/>
            <p:cNvSpPr>
              <a:spLocks noChangeAspect="1" noChangeShapeType="1"/>
            </p:cNvSpPr>
            <p:nvPr/>
          </p:nvSpPr>
          <p:spPr bwMode="auto">
            <a:xfrm>
              <a:off x="3024" y="3627"/>
              <a:ext cx="0" cy="288"/>
            </a:xfrm>
            <a:prstGeom prst="line">
              <a:avLst/>
            </a:prstGeom>
            <a:noFill/>
            <a:ln w="28575">
              <a:solidFill>
                <a:srgbClr val="CC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27764" name="Oval 252"/>
            <p:cNvSpPr>
              <a:spLocks noChangeAspect="1" noChangeArrowheads="1"/>
            </p:cNvSpPr>
            <p:nvPr/>
          </p:nvSpPr>
          <p:spPr bwMode="auto">
            <a:xfrm>
              <a:off x="2976" y="3744"/>
              <a:ext cx="100" cy="100"/>
            </a:xfrm>
            <a:prstGeom prst="ellipse">
              <a:avLst/>
            </a:prstGeom>
            <a:gradFill rotWithShape="0">
              <a:gsLst>
                <a:gs pos="0">
                  <a:srgbClr val="FFFFFF"/>
                </a:gs>
                <a:gs pos="100000">
                  <a:srgbClr val="CC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grpSp>
      <p:grpSp>
        <p:nvGrpSpPr>
          <p:cNvPr id="27724" name="Group 253"/>
          <p:cNvGrpSpPr>
            <a:grpSpLocks noChangeAspect="1"/>
          </p:cNvGrpSpPr>
          <p:nvPr/>
        </p:nvGrpSpPr>
        <p:grpSpPr bwMode="auto">
          <a:xfrm rot="7200000">
            <a:off x="6377525" y="4675537"/>
            <a:ext cx="98915" cy="287887"/>
            <a:chOff x="2976" y="3627"/>
            <a:chExt cx="100" cy="288"/>
          </a:xfrm>
        </p:grpSpPr>
        <p:sp>
          <p:nvSpPr>
            <p:cNvPr id="27761" name="Line 254"/>
            <p:cNvSpPr>
              <a:spLocks noChangeAspect="1" noChangeShapeType="1"/>
            </p:cNvSpPr>
            <p:nvPr/>
          </p:nvSpPr>
          <p:spPr bwMode="auto">
            <a:xfrm>
              <a:off x="3024" y="3627"/>
              <a:ext cx="0" cy="288"/>
            </a:xfrm>
            <a:prstGeom prst="line">
              <a:avLst/>
            </a:prstGeom>
            <a:noFill/>
            <a:ln w="28575">
              <a:solidFill>
                <a:srgbClr val="CC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27762" name="Oval 255"/>
            <p:cNvSpPr>
              <a:spLocks noChangeAspect="1" noChangeArrowheads="1"/>
            </p:cNvSpPr>
            <p:nvPr/>
          </p:nvSpPr>
          <p:spPr bwMode="auto">
            <a:xfrm>
              <a:off x="2976" y="3744"/>
              <a:ext cx="100" cy="100"/>
            </a:xfrm>
            <a:prstGeom prst="ellipse">
              <a:avLst/>
            </a:prstGeom>
            <a:gradFill rotWithShape="0">
              <a:gsLst>
                <a:gs pos="0">
                  <a:srgbClr val="FFFFFF"/>
                </a:gs>
                <a:gs pos="100000">
                  <a:srgbClr val="CC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grpSp>
      <p:grpSp>
        <p:nvGrpSpPr>
          <p:cNvPr id="27726" name="Group 259"/>
          <p:cNvGrpSpPr>
            <a:grpSpLocks noChangeAspect="1"/>
          </p:cNvGrpSpPr>
          <p:nvPr/>
        </p:nvGrpSpPr>
        <p:grpSpPr bwMode="auto">
          <a:xfrm rot="14400000">
            <a:off x="7279570" y="4613532"/>
            <a:ext cx="98915" cy="287886"/>
            <a:chOff x="2976" y="3627"/>
            <a:chExt cx="100" cy="288"/>
          </a:xfrm>
        </p:grpSpPr>
        <p:sp>
          <p:nvSpPr>
            <p:cNvPr id="27757" name="Line 260"/>
            <p:cNvSpPr>
              <a:spLocks noChangeAspect="1" noChangeShapeType="1"/>
            </p:cNvSpPr>
            <p:nvPr/>
          </p:nvSpPr>
          <p:spPr bwMode="auto">
            <a:xfrm>
              <a:off x="3024" y="3627"/>
              <a:ext cx="0" cy="288"/>
            </a:xfrm>
            <a:prstGeom prst="line">
              <a:avLst/>
            </a:prstGeom>
            <a:noFill/>
            <a:ln w="28575">
              <a:solidFill>
                <a:srgbClr val="CC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27758" name="Oval 261"/>
            <p:cNvSpPr>
              <a:spLocks noChangeAspect="1" noChangeArrowheads="1"/>
            </p:cNvSpPr>
            <p:nvPr/>
          </p:nvSpPr>
          <p:spPr bwMode="auto">
            <a:xfrm>
              <a:off x="2976" y="3744"/>
              <a:ext cx="100" cy="100"/>
            </a:xfrm>
            <a:prstGeom prst="ellipse">
              <a:avLst/>
            </a:prstGeom>
            <a:gradFill rotWithShape="0">
              <a:gsLst>
                <a:gs pos="0">
                  <a:srgbClr val="FFFFFF"/>
                </a:gs>
                <a:gs pos="100000">
                  <a:srgbClr val="CC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grpSp>
      <p:grpSp>
        <p:nvGrpSpPr>
          <p:cNvPr id="27728" name="Group 265"/>
          <p:cNvGrpSpPr>
            <a:grpSpLocks noChangeAspect="1"/>
          </p:cNvGrpSpPr>
          <p:nvPr/>
        </p:nvGrpSpPr>
        <p:grpSpPr bwMode="auto">
          <a:xfrm rot="7200000">
            <a:off x="7087646" y="5044624"/>
            <a:ext cx="98915" cy="287886"/>
            <a:chOff x="2976" y="3627"/>
            <a:chExt cx="100" cy="288"/>
          </a:xfrm>
        </p:grpSpPr>
        <p:sp>
          <p:nvSpPr>
            <p:cNvPr id="27753" name="Line 266"/>
            <p:cNvSpPr>
              <a:spLocks noChangeAspect="1" noChangeShapeType="1"/>
            </p:cNvSpPr>
            <p:nvPr/>
          </p:nvSpPr>
          <p:spPr bwMode="auto">
            <a:xfrm>
              <a:off x="3024" y="3627"/>
              <a:ext cx="0" cy="288"/>
            </a:xfrm>
            <a:prstGeom prst="line">
              <a:avLst/>
            </a:prstGeom>
            <a:noFill/>
            <a:ln w="28575">
              <a:solidFill>
                <a:srgbClr val="CC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27754" name="Oval 267"/>
            <p:cNvSpPr>
              <a:spLocks noChangeAspect="1" noChangeArrowheads="1"/>
            </p:cNvSpPr>
            <p:nvPr/>
          </p:nvSpPr>
          <p:spPr bwMode="auto">
            <a:xfrm>
              <a:off x="2976" y="3744"/>
              <a:ext cx="100" cy="100"/>
            </a:xfrm>
            <a:prstGeom prst="ellipse">
              <a:avLst/>
            </a:prstGeom>
            <a:gradFill rotWithShape="0">
              <a:gsLst>
                <a:gs pos="0">
                  <a:srgbClr val="FFFFFF"/>
                </a:gs>
                <a:gs pos="100000">
                  <a:srgbClr val="CC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grpSp>
      <p:grpSp>
        <p:nvGrpSpPr>
          <p:cNvPr id="27729" name="Group 268"/>
          <p:cNvGrpSpPr>
            <a:grpSpLocks noChangeAspect="1"/>
          </p:cNvGrpSpPr>
          <p:nvPr/>
        </p:nvGrpSpPr>
        <p:grpSpPr bwMode="auto">
          <a:xfrm rot="7200000">
            <a:off x="5506483" y="5044623"/>
            <a:ext cx="98915" cy="287887"/>
            <a:chOff x="2976" y="3627"/>
            <a:chExt cx="100" cy="288"/>
          </a:xfrm>
        </p:grpSpPr>
        <p:sp>
          <p:nvSpPr>
            <p:cNvPr id="27751" name="Line 269"/>
            <p:cNvSpPr>
              <a:spLocks noChangeAspect="1" noChangeShapeType="1"/>
            </p:cNvSpPr>
            <p:nvPr/>
          </p:nvSpPr>
          <p:spPr bwMode="auto">
            <a:xfrm>
              <a:off x="3024" y="3627"/>
              <a:ext cx="0" cy="288"/>
            </a:xfrm>
            <a:prstGeom prst="line">
              <a:avLst/>
            </a:prstGeom>
            <a:noFill/>
            <a:ln w="28575">
              <a:solidFill>
                <a:srgbClr val="CC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27752" name="Oval 270"/>
            <p:cNvSpPr>
              <a:spLocks noChangeAspect="1" noChangeArrowheads="1"/>
            </p:cNvSpPr>
            <p:nvPr/>
          </p:nvSpPr>
          <p:spPr bwMode="auto">
            <a:xfrm>
              <a:off x="2976" y="3744"/>
              <a:ext cx="100" cy="100"/>
            </a:xfrm>
            <a:prstGeom prst="ellipse">
              <a:avLst/>
            </a:prstGeom>
            <a:gradFill rotWithShape="0">
              <a:gsLst>
                <a:gs pos="0">
                  <a:srgbClr val="FFFFFF"/>
                </a:gs>
                <a:gs pos="100000">
                  <a:srgbClr val="CC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grpSp>
      <p:grpSp>
        <p:nvGrpSpPr>
          <p:cNvPr id="27730" name="Group 271"/>
          <p:cNvGrpSpPr>
            <a:grpSpLocks noChangeAspect="1"/>
          </p:cNvGrpSpPr>
          <p:nvPr/>
        </p:nvGrpSpPr>
        <p:grpSpPr bwMode="auto">
          <a:xfrm rot="14400000">
            <a:off x="5745650" y="4613531"/>
            <a:ext cx="98915" cy="287887"/>
            <a:chOff x="2976" y="3627"/>
            <a:chExt cx="100" cy="288"/>
          </a:xfrm>
        </p:grpSpPr>
        <p:sp>
          <p:nvSpPr>
            <p:cNvPr id="27749" name="Line 272"/>
            <p:cNvSpPr>
              <a:spLocks noChangeAspect="1" noChangeShapeType="1"/>
            </p:cNvSpPr>
            <p:nvPr/>
          </p:nvSpPr>
          <p:spPr bwMode="auto">
            <a:xfrm>
              <a:off x="3024" y="3627"/>
              <a:ext cx="0" cy="288"/>
            </a:xfrm>
            <a:prstGeom prst="line">
              <a:avLst/>
            </a:prstGeom>
            <a:noFill/>
            <a:ln w="28575">
              <a:solidFill>
                <a:srgbClr val="CC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27750" name="Oval 273"/>
            <p:cNvSpPr>
              <a:spLocks noChangeAspect="1" noChangeArrowheads="1"/>
            </p:cNvSpPr>
            <p:nvPr/>
          </p:nvSpPr>
          <p:spPr bwMode="auto">
            <a:xfrm>
              <a:off x="2976" y="3744"/>
              <a:ext cx="100" cy="100"/>
            </a:xfrm>
            <a:prstGeom prst="ellipse">
              <a:avLst/>
            </a:prstGeom>
            <a:gradFill rotWithShape="0">
              <a:gsLst>
                <a:gs pos="0">
                  <a:srgbClr val="FFFFFF"/>
                </a:gs>
                <a:gs pos="100000">
                  <a:srgbClr val="CC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grpSp>
      <p:grpSp>
        <p:nvGrpSpPr>
          <p:cNvPr id="27732" name="Group 277"/>
          <p:cNvGrpSpPr>
            <a:grpSpLocks noChangeAspect="1"/>
          </p:cNvGrpSpPr>
          <p:nvPr/>
        </p:nvGrpSpPr>
        <p:grpSpPr bwMode="auto">
          <a:xfrm rot="14400000">
            <a:off x="6512611" y="4134457"/>
            <a:ext cx="100391" cy="287887"/>
            <a:chOff x="2976" y="3627"/>
            <a:chExt cx="100" cy="288"/>
          </a:xfrm>
        </p:grpSpPr>
        <p:sp>
          <p:nvSpPr>
            <p:cNvPr id="27745" name="Line 278"/>
            <p:cNvSpPr>
              <a:spLocks noChangeAspect="1" noChangeShapeType="1"/>
            </p:cNvSpPr>
            <p:nvPr/>
          </p:nvSpPr>
          <p:spPr bwMode="auto">
            <a:xfrm>
              <a:off x="3024" y="3627"/>
              <a:ext cx="0" cy="288"/>
            </a:xfrm>
            <a:prstGeom prst="line">
              <a:avLst/>
            </a:prstGeom>
            <a:noFill/>
            <a:ln w="28575">
              <a:solidFill>
                <a:srgbClr val="CC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27746" name="Oval 279"/>
            <p:cNvSpPr>
              <a:spLocks noChangeAspect="1" noChangeArrowheads="1"/>
            </p:cNvSpPr>
            <p:nvPr/>
          </p:nvSpPr>
          <p:spPr bwMode="auto">
            <a:xfrm>
              <a:off x="2976" y="3744"/>
              <a:ext cx="100" cy="100"/>
            </a:xfrm>
            <a:prstGeom prst="ellipse">
              <a:avLst/>
            </a:prstGeom>
            <a:gradFill rotWithShape="0">
              <a:gsLst>
                <a:gs pos="0">
                  <a:srgbClr val="FFFFFF"/>
                </a:gs>
                <a:gs pos="100000">
                  <a:srgbClr val="CC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grpSp>
      <p:grpSp>
        <p:nvGrpSpPr>
          <p:cNvPr id="27733" name="Group 280"/>
          <p:cNvGrpSpPr>
            <a:grpSpLocks noChangeAspect="1"/>
          </p:cNvGrpSpPr>
          <p:nvPr/>
        </p:nvGrpSpPr>
        <p:grpSpPr bwMode="auto">
          <a:xfrm rot="14400000">
            <a:off x="5457025" y="4134458"/>
            <a:ext cx="100391" cy="287886"/>
            <a:chOff x="2976" y="3627"/>
            <a:chExt cx="100" cy="288"/>
          </a:xfrm>
        </p:grpSpPr>
        <p:sp>
          <p:nvSpPr>
            <p:cNvPr id="27743" name="Line 281"/>
            <p:cNvSpPr>
              <a:spLocks noChangeAspect="1" noChangeShapeType="1"/>
            </p:cNvSpPr>
            <p:nvPr/>
          </p:nvSpPr>
          <p:spPr bwMode="auto">
            <a:xfrm>
              <a:off x="3024" y="3627"/>
              <a:ext cx="0" cy="288"/>
            </a:xfrm>
            <a:prstGeom prst="line">
              <a:avLst/>
            </a:prstGeom>
            <a:noFill/>
            <a:ln w="28575">
              <a:solidFill>
                <a:srgbClr val="CC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27744" name="Oval 282"/>
            <p:cNvSpPr>
              <a:spLocks noChangeAspect="1" noChangeArrowheads="1"/>
            </p:cNvSpPr>
            <p:nvPr/>
          </p:nvSpPr>
          <p:spPr bwMode="auto">
            <a:xfrm>
              <a:off x="2976" y="3744"/>
              <a:ext cx="100" cy="100"/>
            </a:xfrm>
            <a:prstGeom prst="ellipse">
              <a:avLst/>
            </a:prstGeom>
            <a:gradFill rotWithShape="0">
              <a:gsLst>
                <a:gs pos="0">
                  <a:srgbClr val="FFFFFF"/>
                </a:gs>
                <a:gs pos="100000">
                  <a:srgbClr val="CC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grpSp>
      <p:grpSp>
        <p:nvGrpSpPr>
          <p:cNvPr id="27735" name="Group 286"/>
          <p:cNvGrpSpPr>
            <a:grpSpLocks noChangeAspect="1"/>
          </p:cNvGrpSpPr>
          <p:nvPr/>
        </p:nvGrpSpPr>
        <p:grpSpPr bwMode="auto">
          <a:xfrm>
            <a:off x="5220072" y="4563335"/>
            <a:ext cx="100391" cy="287887"/>
            <a:chOff x="2976" y="3627"/>
            <a:chExt cx="100" cy="288"/>
          </a:xfrm>
        </p:grpSpPr>
        <p:sp>
          <p:nvSpPr>
            <p:cNvPr id="27739" name="Line 287"/>
            <p:cNvSpPr>
              <a:spLocks noChangeAspect="1" noChangeShapeType="1"/>
            </p:cNvSpPr>
            <p:nvPr/>
          </p:nvSpPr>
          <p:spPr bwMode="auto">
            <a:xfrm>
              <a:off x="3024" y="3627"/>
              <a:ext cx="0" cy="288"/>
            </a:xfrm>
            <a:prstGeom prst="line">
              <a:avLst/>
            </a:prstGeom>
            <a:noFill/>
            <a:ln w="28575">
              <a:solidFill>
                <a:srgbClr val="CC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27740" name="Oval 288"/>
            <p:cNvSpPr>
              <a:spLocks noChangeAspect="1" noChangeArrowheads="1"/>
            </p:cNvSpPr>
            <p:nvPr/>
          </p:nvSpPr>
          <p:spPr bwMode="auto">
            <a:xfrm>
              <a:off x="2976" y="3744"/>
              <a:ext cx="100" cy="100"/>
            </a:xfrm>
            <a:prstGeom prst="ellipse">
              <a:avLst/>
            </a:prstGeom>
            <a:gradFill rotWithShape="0">
              <a:gsLst>
                <a:gs pos="0">
                  <a:srgbClr val="FFFFFF"/>
                </a:gs>
                <a:gs pos="100000">
                  <a:srgbClr val="CC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grpSp>
      <p:sp>
        <p:nvSpPr>
          <p:cNvPr id="27737" name="Text Box 290"/>
          <p:cNvSpPr txBox="1">
            <a:spLocks noChangeArrowheads="1"/>
          </p:cNvSpPr>
          <p:nvPr/>
        </p:nvSpPr>
        <p:spPr bwMode="auto">
          <a:xfrm>
            <a:off x="6849955" y="5832990"/>
            <a:ext cx="17716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b="1">
                <a:solidFill>
                  <a:schemeClr val="tx1"/>
                </a:solidFill>
                <a:latin typeface="Times New Roman" pitchFamily="18" charset="0"/>
                <a:ea typeface="ＭＳ Ｐゴシック" charset="-128"/>
              </a:defRPr>
            </a:lvl1pPr>
            <a:lvl2pPr marL="742950" indent="-285750" eaLnBrk="0" hangingPunct="0">
              <a:defRPr kumimoji="1" b="1">
                <a:solidFill>
                  <a:schemeClr val="tx1"/>
                </a:solidFill>
                <a:latin typeface="Times New Roman" pitchFamily="18" charset="0"/>
                <a:ea typeface="ＭＳ Ｐゴシック" charset="-128"/>
              </a:defRPr>
            </a:lvl2pPr>
            <a:lvl3pPr marL="1143000" indent="-228600" eaLnBrk="0" hangingPunct="0">
              <a:defRPr kumimoji="1" b="1">
                <a:solidFill>
                  <a:schemeClr val="tx1"/>
                </a:solidFill>
                <a:latin typeface="Times New Roman" pitchFamily="18" charset="0"/>
                <a:ea typeface="ＭＳ Ｐゴシック" charset="-128"/>
              </a:defRPr>
            </a:lvl3pPr>
            <a:lvl4pPr marL="1600200" indent="-228600" eaLnBrk="0" hangingPunct="0">
              <a:defRPr kumimoji="1" b="1">
                <a:solidFill>
                  <a:schemeClr val="tx1"/>
                </a:solidFill>
                <a:latin typeface="Times New Roman" pitchFamily="18" charset="0"/>
                <a:ea typeface="ＭＳ Ｐゴシック" charset="-128"/>
              </a:defRPr>
            </a:lvl4pPr>
            <a:lvl5pPr marL="2057400" indent="-228600" eaLnBrk="0" hangingPunct="0">
              <a:defRPr kumimoji="1" b="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b="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b="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b="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b="1">
                <a:solidFill>
                  <a:schemeClr val="tx1"/>
                </a:solidFill>
                <a:latin typeface="Times New Roman" pitchFamily="18" charset="0"/>
                <a:ea typeface="ＭＳ Ｐゴシック" charset="-128"/>
              </a:defRPr>
            </a:lvl9pPr>
          </a:lstStyle>
          <a:p>
            <a:pPr eaLnBrk="1" hangingPunct="1">
              <a:spcBef>
                <a:spcPct val="50000"/>
              </a:spcBef>
            </a:pPr>
            <a:r>
              <a:rPr lang="en-US" altLang="ja-JP" sz="1600" b="0" dirty="0">
                <a:latin typeface="+mn-lt"/>
                <a:ea typeface="Arial Unicode MS" pitchFamily="50" charset="-128"/>
                <a:cs typeface="Arial Unicode MS" pitchFamily="50" charset="-128"/>
              </a:rPr>
              <a:t>X- View of wurtzite</a:t>
            </a:r>
          </a:p>
        </p:txBody>
      </p:sp>
      <p:sp>
        <p:nvSpPr>
          <p:cNvPr id="27738" name="Text Box 293"/>
          <p:cNvSpPr txBox="1">
            <a:spLocks noChangeArrowheads="1"/>
          </p:cNvSpPr>
          <p:nvPr/>
        </p:nvSpPr>
        <p:spPr bwMode="auto">
          <a:xfrm>
            <a:off x="5284476" y="6315417"/>
            <a:ext cx="3401495"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b="1">
                <a:solidFill>
                  <a:schemeClr val="tx1"/>
                </a:solidFill>
                <a:latin typeface="Times New Roman" pitchFamily="18" charset="0"/>
                <a:ea typeface="ＭＳ Ｐゴシック" charset="-128"/>
              </a:defRPr>
            </a:lvl1pPr>
            <a:lvl2pPr marL="742950" indent="-285750" eaLnBrk="0" hangingPunct="0">
              <a:defRPr kumimoji="1" b="1">
                <a:solidFill>
                  <a:schemeClr val="tx1"/>
                </a:solidFill>
                <a:latin typeface="Times New Roman" pitchFamily="18" charset="0"/>
                <a:ea typeface="ＭＳ Ｐゴシック" charset="-128"/>
              </a:defRPr>
            </a:lvl2pPr>
            <a:lvl3pPr marL="1143000" indent="-228600" eaLnBrk="0" hangingPunct="0">
              <a:defRPr kumimoji="1" b="1">
                <a:solidFill>
                  <a:schemeClr val="tx1"/>
                </a:solidFill>
                <a:latin typeface="Times New Roman" pitchFamily="18" charset="0"/>
                <a:ea typeface="ＭＳ Ｐゴシック" charset="-128"/>
              </a:defRPr>
            </a:lvl3pPr>
            <a:lvl4pPr marL="1600200" indent="-228600" eaLnBrk="0" hangingPunct="0">
              <a:defRPr kumimoji="1" b="1">
                <a:solidFill>
                  <a:schemeClr val="tx1"/>
                </a:solidFill>
                <a:latin typeface="Times New Roman" pitchFamily="18" charset="0"/>
                <a:ea typeface="ＭＳ Ｐゴシック" charset="-128"/>
              </a:defRPr>
            </a:lvl4pPr>
            <a:lvl5pPr marL="2057400" indent="-228600" eaLnBrk="0" hangingPunct="0">
              <a:defRPr kumimoji="1" b="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b="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b="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b="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b="1">
                <a:solidFill>
                  <a:schemeClr val="tx1"/>
                </a:solidFill>
                <a:latin typeface="Times New Roman" pitchFamily="18" charset="0"/>
                <a:ea typeface="ＭＳ Ｐゴシック" charset="-128"/>
              </a:defRPr>
            </a:lvl9pPr>
          </a:lstStyle>
          <a:p>
            <a:pPr eaLnBrk="1" hangingPunct="1">
              <a:spcBef>
                <a:spcPct val="50000"/>
              </a:spcBef>
            </a:pPr>
            <a:r>
              <a:rPr lang="en-US" altLang="ja-JP" sz="1700" b="0" dirty="0" smtClean="0">
                <a:latin typeface="+mn-ea"/>
                <a:ea typeface="+mn-ea"/>
                <a:cs typeface="Arial Unicode MS" pitchFamily="50" charset="-128"/>
              </a:rPr>
              <a:t>2</a:t>
            </a:r>
            <a:r>
              <a:rPr lang="ja-JP" altLang="en-US" sz="1700" b="0" dirty="0" smtClean="0">
                <a:latin typeface="+mn-ea"/>
                <a:ea typeface="+mn-ea"/>
                <a:cs typeface="Arial Unicode MS" pitchFamily="50" charset="-128"/>
              </a:rPr>
              <a:t>次元界面における磁気相図？</a:t>
            </a:r>
            <a:endParaRPr lang="en-US" altLang="ja-JP" sz="1700" b="0" dirty="0">
              <a:latin typeface="+mn-ea"/>
              <a:ea typeface="+mn-ea"/>
              <a:cs typeface="Arial Unicode MS" pitchFamily="50" charset="-128"/>
            </a:endParaRPr>
          </a:p>
        </p:txBody>
      </p:sp>
      <p:sp>
        <p:nvSpPr>
          <p:cNvPr id="3" name="テキスト ボックス 2"/>
          <p:cNvSpPr txBox="1"/>
          <p:nvPr/>
        </p:nvSpPr>
        <p:spPr>
          <a:xfrm>
            <a:off x="321336" y="220578"/>
            <a:ext cx="8139096" cy="400110"/>
          </a:xfrm>
          <a:prstGeom prst="rect">
            <a:avLst/>
          </a:prstGeom>
          <a:noFill/>
        </p:spPr>
        <p:txBody>
          <a:bodyPr wrap="square" rtlCol="0">
            <a:spAutoFit/>
          </a:bodyPr>
          <a:lstStyle/>
          <a:p>
            <a:r>
              <a:rPr kumimoji="1" lang="ja-JP" altLang="en-US" sz="2000" dirty="0" smtClean="0"/>
              <a:t>低次元化に伴う磁気相図の変化：磁気光学効果との相関</a:t>
            </a:r>
            <a:endParaRPr kumimoji="1" lang="ja-JP" altLang="en-US" sz="2000" dirty="0"/>
          </a:p>
        </p:txBody>
      </p:sp>
      <p:sp>
        <p:nvSpPr>
          <p:cNvPr id="4" name="テキスト ボックス 3"/>
          <p:cNvSpPr txBox="1"/>
          <p:nvPr/>
        </p:nvSpPr>
        <p:spPr>
          <a:xfrm>
            <a:off x="4813451" y="3690941"/>
            <a:ext cx="3816424" cy="386131"/>
          </a:xfrm>
          <a:prstGeom prst="rect">
            <a:avLst/>
          </a:prstGeom>
          <a:noFill/>
        </p:spPr>
        <p:txBody>
          <a:bodyPr wrap="square" rtlCol="0">
            <a:spAutoFit/>
          </a:bodyPr>
          <a:lstStyle/>
          <a:p>
            <a:pPr>
              <a:lnSpc>
                <a:spcPts val="2500"/>
              </a:lnSpc>
            </a:pPr>
            <a:r>
              <a:rPr kumimoji="1" lang="ja-JP" altLang="en-US" sz="1700" dirty="0" smtClean="0"/>
              <a:t>三角格子型の反強磁性スピン配列</a:t>
            </a:r>
            <a:endParaRPr kumimoji="1" lang="en-US" altLang="ja-JP" sz="1700" dirty="0" smtClean="0"/>
          </a:p>
        </p:txBody>
      </p:sp>
    </p:spTree>
    <p:extLst>
      <p:ext uri="{BB962C8B-B14F-4D97-AF65-F5344CB8AC3E}">
        <p14:creationId xmlns:p14="http://schemas.microsoft.com/office/powerpoint/2010/main" val="3055322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グループ化 24"/>
          <p:cNvGrpSpPr/>
          <p:nvPr/>
        </p:nvGrpSpPr>
        <p:grpSpPr>
          <a:xfrm>
            <a:off x="179512" y="148570"/>
            <a:ext cx="8882638" cy="6376774"/>
            <a:chOff x="179512" y="148570"/>
            <a:chExt cx="8882638" cy="6376774"/>
          </a:xfrm>
        </p:grpSpPr>
        <p:sp>
          <p:nvSpPr>
            <p:cNvPr id="4" name="テキスト ボックス 3"/>
            <p:cNvSpPr txBox="1"/>
            <p:nvPr/>
          </p:nvSpPr>
          <p:spPr>
            <a:xfrm>
              <a:off x="251520" y="148570"/>
              <a:ext cx="2450342" cy="400110"/>
            </a:xfrm>
            <a:prstGeom prst="rect">
              <a:avLst/>
            </a:prstGeom>
            <a:noFill/>
          </p:spPr>
          <p:txBody>
            <a:bodyPr wrap="square" rtlCol="0">
              <a:spAutoFit/>
            </a:bodyPr>
            <a:lstStyle/>
            <a:p>
              <a:r>
                <a:rPr kumimoji="1" lang="ja-JP" altLang="en-US" sz="2000" dirty="0" smtClean="0"/>
                <a:t>準備状況について</a:t>
              </a:r>
              <a:endParaRPr kumimoji="1" lang="ja-JP" altLang="en-US" sz="2000" dirty="0"/>
            </a:p>
          </p:txBody>
        </p:sp>
        <p:sp>
          <p:nvSpPr>
            <p:cNvPr id="22" name="テキスト ボックス 21"/>
            <p:cNvSpPr txBox="1"/>
            <p:nvPr/>
          </p:nvSpPr>
          <p:spPr>
            <a:xfrm>
              <a:off x="605621" y="1074222"/>
              <a:ext cx="4513172" cy="338554"/>
            </a:xfrm>
            <a:prstGeom prst="rect">
              <a:avLst/>
            </a:prstGeom>
            <a:noFill/>
          </p:spPr>
          <p:txBody>
            <a:bodyPr wrap="square" rtlCol="0">
              <a:spAutoFit/>
            </a:bodyPr>
            <a:lstStyle/>
            <a:p>
              <a:r>
                <a:rPr kumimoji="1" lang="ja-JP" altLang="en-US" sz="1600" dirty="0" smtClean="0"/>
                <a:t>“</a:t>
              </a:r>
              <a:r>
                <a:rPr kumimoji="1" lang="en-US" altLang="ja-JP" sz="1600" dirty="0" smtClean="0"/>
                <a:t>Mg</a:t>
              </a:r>
              <a:r>
                <a:rPr kumimoji="1" lang="en-US" altLang="ja-JP" sz="1600" baseline="-25000" dirty="0" smtClean="0"/>
                <a:t>0.20</a:t>
              </a:r>
              <a:r>
                <a:rPr kumimoji="1" lang="en-US" altLang="ja-JP" sz="1600" dirty="0" smtClean="0"/>
                <a:t>Zn</a:t>
              </a:r>
              <a:r>
                <a:rPr kumimoji="1" lang="en-US" altLang="ja-JP" sz="1600" baseline="-25000" dirty="0" smtClean="0"/>
                <a:t>0.80</a:t>
              </a:r>
              <a:r>
                <a:rPr kumimoji="1" lang="en-US" altLang="ja-JP" sz="1600" dirty="0" smtClean="0"/>
                <a:t>O/ZnO</a:t>
              </a:r>
              <a:r>
                <a:rPr lang="ja-JP" altLang="en-US" sz="1600" dirty="0" smtClean="0"/>
                <a:t>超格子構造の形成”</a:t>
              </a:r>
              <a:endParaRPr kumimoji="1" lang="ja-JP" altLang="en-US" sz="1600" dirty="0"/>
            </a:p>
          </p:txBody>
        </p:sp>
        <p:grpSp>
          <p:nvGrpSpPr>
            <p:cNvPr id="32" name="グループ化 31"/>
            <p:cNvGrpSpPr/>
            <p:nvPr/>
          </p:nvGrpSpPr>
          <p:grpSpPr>
            <a:xfrm>
              <a:off x="179512" y="1204422"/>
              <a:ext cx="4898480" cy="4522737"/>
              <a:chOff x="4498056" y="836712"/>
              <a:chExt cx="4898480" cy="4522737"/>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8056" y="836712"/>
                <a:ext cx="4534758" cy="2520279"/>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8056" y="2648465"/>
                <a:ext cx="4534758" cy="2494960"/>
              </a:xfrm>
              <a:prstGeom prst="rect">
                <a:avLst/>
              </a:prstGeom>
            </p:spPr>
          </p:pic>
          <p:sp>
            <p:nvSpPr>
              <p:cNvPr id="7" name="テキスト ボックス 6"/>
              <p:cNvSpPr txBox="1"/>
              <p:nvPr/>
            </p:nvSpPr>
            <p:spPr>
              <a:xfrm>
                <a:off x="6010224" y="5005506"/>
                <a:ext cx="3168352" cy="353943"/>
              </a:xfrm>
              <a:prstGeom prst="rect">
                <a:avLst/>
              </a:prstGeom>
              <a:noFill/>
            </p:spPr>
            <p:txBody>
              <a:bodyPr wrap="square" rtlCol="0">
                <a:spAutoFit/>
              </a:bodyPr>
              <a:lstStyle/>
              <a:p>
                <a:r>
                  <a:rPr kumimoji="1" lang="en-US" altLang="ja-JP" sz="1700" dirty="0" smtClean="0">
                    <a:latin typeface="Times New Roman" pitchFamily="18" charset="0"/>
                    <a:cs typeface="Times New Roman" pitchFamily="18" charset="0"/>
                  </a:rPr>
                  <a:t>Photon energy (eV)</a:t>
                </a:r>
                <a:endParaRPr kumimoji="1" lang="ja-JP" altLang="en-US" sz="1700" dirty="0">
                  <a:latin typeface="Times New Roman" pitchFamily="18" charset="0"/>
                  <a:cs typeface="Times New Roman" pitchFamily="18" charset="0"/>
                </a:endParaRPr>
              </a:p>
            </p:txBody>
          </p:sp>
          <p:sp>
            <p:nvSpPr>
              <p:cNvPr id="8" name="テキスト ボックス 7"/>
              <p:cNvSpPr txBox="1"/>
              <p:nvPr/>
            </p:nvSpPr>
            <p:spPr>
              <a:xfrm rot="16200000">
                <a:off x="4119044" y="1890189"/>
                <a:ext cx="1976064" cy="353944"/>
              </a:xfrm>
              <a:prstGeom prst="rect">
                <a:avLst/>
              </a:prstGeom>
              <a:noFill/>
            </p:spPr>
            <p:txBody>
              <a:bodyPr wrap="square" rtlCol="0">
                <a:spAutoFit/>
              </a:bodyPr>
              <a:lstStyle/>
              <a:p>
                <a:r>
                  <a:rPr kumimoji="1" lang="en-US" altLang="ja-JP" sz="1700" dirty="0" smtClean="0">
                    <a:latin typeface="Times New Roman" pitchFamily="18" charset="0"/>
                    <a:cs typeface="Times New Roman" pitchFamily="18" charset="0"/>
                  </a:rPr>
                  <a:t>Absorption (</a:t>
                </a:r>
                <a:r>
                  <a:rPr kumimoji="1" lang="en-US" altLang="ja-JP" sz="1700" dirty="0" err="1" smtClean="0">
                    <a:latin typeface="Times New Roman" pitchFamily="18" charset="0"/>
                    <a:cs typeface="Times New Roman" pitchFamily="18" charset="0"/>
                  </a:rPr>
                  <a:t>a.u</a:t>
                </a:r>
                <a:r>
                  <a:rPr kumimoji="1" lang="en-US" altLang="ja-JP" sz="1700" dirty="0" smtClean="0">
                    <a:latin typeface="Times New Roman" pitchFamily="18" charset="0"/>
                    <a:cs typeface="Times New Roman" pitchFamily="18" charset="0"/>
                  </a:rPr>
                  <a:t>.)</a:t>
                </a:r>
                <a:endParaRPr kumimoji="1" lang="ja-JP" altLang="en-US" sz="1700" dirty="0">
                  <a:latin typeface="Times New Roman" pitchFamily="18" charset="0"/>
                  <a:cs typeface="Times New Roman" pitchFamily="18" charset="0"/>
                </a:endParaRPr>
              </a:p>
            </p:txBody>
          </p:sp>
          <p:sp>
            <p:nvSpPr>
              <p:cNvPr id="10" name="テキスト ボックス 9"/>
              <p:cNvSpPr txBox="1"/>
              <p:nvPr/>
            </p:nvSpPr>
            <p:spPr>
              <a:xfrm rot="16200000">
                <a:off x="3981124" y="3506213"/>
                <a:ext cx="1976064" cy="353944"/>
              </a:xfrm>
              <a:prstGeom prst="rect">
                <a:avLst/>
              </a:prstGeom>
              <a:noFill/>
            </p:spPr>
            <p:txBody>
              <a:bodyPr wrap="square" rtlCol="0">
                <a:spAutoFit/>
              </a:bodyPr>
              <a:lstStyle/>
              <a:p>
                <a:r>
                  <a:rPr kumimoji="1" lang="en-US" altLang="ja-JP" sz="1700" dirty="0" smtClean="0">
                    <a:latin typeface="Times New Roman" pitchFamily="18" charset="0"/>
                    <a:cs typeface="Times New Roman" pitchFamily="18" charset="0"/>
                  </a:rPr>
                  <a:t>MCD (</a:t>
                </a:r>
                <a:r>
                  <a:rPr kumimoji="1" lang="en-US" altLang="ja-JP" sz="1700" dirty="0" err="1" smtClean="0">
                    <a:latin typeface="Times New Roman" pitchFamily="18" charset="0"/>
                    <a:cs typeface="Times New Roman" pitchFamily="18" charset="0"/>
                  </a:rPr>
                  <a:t>mdeg</a:t>
                </a:r>
                <a:r>
                  <a:rPr kumimoji="1" lang="en-US" altLang="ja-JP" sz="1700" dirty="0" smtClean="0">
                    <a:latin typeface="Times New Roman" pitchFamily="18" charset="0"/>
                    <a:cs typeface="Times New Roman" pitchFamily="18" charset="0"/>
                  </a:rPr>
                  <a:t>)</a:t>
                </a:r>
                <a:endParaRPr kumimoji="1" lang="ja-JP" altLang="en-US" sz="1700" dirty="0">
                  <a:latin typeface="Times New Roman" pitchFamily="18" charset="0"/>
                  <a:cs typeface="Times New Roman" pitchFamily="18" charset="0"/>
                </a:endParaRPr>
              </a:p>
            </p:txBody>
          </p:sp>
          <p:sp>
            <p:nvSpPr>
              <p:cNvPr id="9" name="テキスト ボックス 8"/>
              <p:cNvSpPr txBox="1"/>
              <p:nvPr/>
            </p:nvSpPr>
            <p:spPr>
              <a:xfrm>
                <a:off x="5496688" y="1399009"/>
                <a:ext cx="936104" cy="338554"/>
              </a:xfrm>
              <a:prstGeom prst="rect">
                <a:avLst/>
              </a:prstGeom>
              <a:noFill/>
            </p:spPr>
            <p:txBody>
              <a:bodyPr wrap="square" rtlCol="0">
                <a:spAutoFit/>
              </a:bodyPr>
              <a:lstStyle/>
              <a:p>
                <a:r>
                  <a:rPr kumimoji="1" lang="en-US" altLang="ja-JP" sz="1600" i="1" dirty="0" smtClean="0"/>
                  <a:t>T</a:t>
                </a:r>
                <a:r>
                  <a:rPr kumimoji="1" lang="en-US" altLang="ja-JP" sz="1600" dirty="0" smtClean="0"/>
                  <a:t> = 10 K</a:t>
                </a:r>
                <a:endParaRPr kumimoji="1" lang="ja-JP" altLang="en-US" sz="1600" dirty="0"/>
              </a:p>
            </p:txBody>
          </p:sp>
          <p:sp>
            <p:nvSpPr>
              <p:cNvPr id="11" name="テキスト ボックス 10"/>
              <p:cNvSpPr txBox="1"/>
              <p:nvPr/>
            </p:nvSpPr>
            <p:spPr>
              <a:xfrm>
                <a:off x="6001880" y="2394091"/>
                <a:ext cx="1232480" cy="331527"/>
              </a:xfrm>
              <a:prstGeom prst="rect">
                <a:avLst/>
              </a:prstGeom>
              <a:noFill/>
            </p:spPr>
            <p:txBody>
              <a:bodyPr wrap="square" rtlCol="0">
                <a:spAutoFit/>
              </a:bodyPr>
              <a:lstStyle/>
              <a:p>
                <a:r>
                  <a:rPr kumimoji="1" lang="en-US" altLang="ja-JP" sz="1500" dirty="0" smtClean="0"/>
                  <a:t>ZnO well</a:t>
                </a:r>
                <a:endParaRPr kumimoji="1" lang="ja-JP" altLang="en-US" sz="1500" dirty="0"/>
              </a:p>
            </p:txBody>
          </p:sp>
          <p:sp>
            <p:nvSpPr>
              <p:cNvPr id="13" name="テキスト ボックス 12"/>
              <p:cNvSpPr txBox="1"/>
              <p:nvPr/>
            </p:nvSpPr>
            <p:spPr>
              <a:xfrm>
                <a:off x="7451168" y="1687041"/>
                <a:ext cx="1581646" cy="323165"/>
              </a:xfrm>
              <a:prstGeom prst="rect">
                <a:avLst/>
              </a:prstGeom>
              <a:solidFill>
                <a:schemeClr val="bg1"/>
              </a:solidFill>
            </p:spPr>
            <p:txBody>
              <a:bodyPr wrap="square" rtlCol="0">
                <a:spAutoFit/>
              </a:bodyPr>
              <a:lstStyle/>
              <a:p>
                <a:r>
                  <a:rPr lang="en-US" altLang="ja-JP" sz="1500" dirty="0"/>
                  <a:t>M</a:t>
                </a:r>
                <a:r>
                  <a:rPr kumimoji="1" lang="en-US" altLang="ja-JP" sz="1500" dirty="0" smtClean="0"/>
                  <a:t>gZnO    barrier</a:t>
                </a:r>
                <a:endParaRPr kumimoji="1" lang="ja-JP" altLang="en-US" sz="1500" dirty="0"/>
              </a:p>
            </p:txBody>
          </p:sp>
          <p:sp>
            <p:nvSpPr>
              <p:cNvPr id="15" name="テキスト ボックス 14"/>
              <p:cNvSpPr txBox="1"/>
              <p:nvPr/>
            </p:nvSpPr>
            <p:spPr>
              <a:xfrm>
                <a:off x="7305887" y="3194272"/>
                <a:ext cx="936104" cy="325437"/>
              </a:xfrm>
              <a:prstGeom prst="rect">
                <a:avLst/>
              </a:prstGeom>
              <a:noFill/>
            </p:spPr>
            <p:txBody>
              <a:bodyPr wrap="square" rtlCol="0">
                <a:spAutoFit/>
              </a:bodyPr>
              <a:lstStyle/>
              <a:p>
                <a:r>
                  <a:rPr kumimoji="1" lang="en-US" altLang="ja-JP" sz="1500" i="1" dirty="0" smtClean="0"/>
                  <a:t>B</a:t>
                </a:r>
                <a:r>
                  <a:rPr kumimoji="1" lang="en-US" altLang="ja-JP" sz="1500" dirty="0" smtClean="0"/>
                  <a:t> = -1T</a:t>
                </a:r>
                <a:endParaRPr kumimoji="1" lang="ja-JP" altLang="en-US" sz="1500" dirty="0"/>
              </a:p>
            </p:txBody>
          </p:sp>
          <p:sp>
            <p:nvSpPr>
              <p:cNvPr id="16" name="テキスト ボックス 15"/>
              <p:cNvSpPr txBox="1"/>
              <p:nvPr/>
            </p:nvSpPr>
            <p:spPr>
              <a:xfrm>
                <a:off x="7306368" y="4423345"/>
                <a:ext cx="936104" cy="325437"/>
              </a:xfrm>
              <a:prstGeom prst="rect">
                <a:avLst/>
              </a:prstGeom>
              <a:noFill/>
            </p:spPr>
            <p:txBody>
              <a:bodyPr wrap="square" rtlCol="0">
                <a:spAutoFit/>
              </a:bodyPr>
              <a:lstStyle/>
              <a:p>
                <a:r>
                  <a:rPr kumimoji="1" lang="en-US" altLang="ja-JP" sz="1500" i="1" dirty="0" smtClean="0">
                    <a:solidFill>
                      <a:srgbClr val="006600"/>
                    </a:solidFill>
                  </a:rPr>
                  <a:t>B</a:t>
                </a:r>
                <a:r>
                  <a:rPr kumimoji="1" lang="en-US" altLang="ja-JP" sz="1500" dirty="0" smtClean="0">
                    <a:solidFill>
                      <a:srgbClr val="006600"/>
                    </a:solidFill>
                  </a:rPr>
                  <a:t> = 1T</a:t>
                </a:r>
                <a:endParaRPr kumimoji="1" lang="ja-JP" altLang="en-US" sz="1500" dirty="0">
                  <a:solidFill>
                    <a:srgbClr val="006600"/>
                  </a:solidFill>
                </a:endParaRPr>
              </a:p>
            </p:txBody>
          </p:sp>
          <p:sp>
            <p:nvSpPr>
              <p:cNvPr id="17" name="テキスト ボックス 16"/>
              <p:cNvSpPr txBox="1"/>
              <p:nvPr/>
            </p:nvSpPr>
            <p:spPr>
              <a:xfrm>
                <a:off x="7774420" y="3493421"/>
                <a:ext cx="936104" cy="325437"/>
              </a:xfrm>
              <a:prstGeom prst="rect">
                <a:avLst/>
              </a:prstGeom>
              <a:noFill/>
            </p:spPr>
            <p:txBody>
              <a:bodyPr wrap="square" rtlCol="0">
                <a:spAutoFit/>
              </a:bodyPr>
              <a:lstStyle/>
              <a:p>
                <a:r>
                  <a:rPr kumimoji="1" lang="en-US" altLang="ja-JP" sz="1500" i="1" dirty="0" smtClean="0">
                    <a:solidFill>
                      <a:srgbClr val="C00000"/>
                    </a:solidFill>
                  </a:rPr>
                  <a:t>B</a:t>
                </a:r>
                <a:r>
                  <a:rPr kumimoji="1" lang="en-US" altLang="ja-JP" sz="1500" dirty="0" smtClean="0">
                    <a:solidFill>
                      <a:srgbClr val="C00000"/>
                    </a:solidFill>
                  </a:rPr>
                  <a:t> = 0T</a:t>
                </a:r>
                <a:endParaRPr kumimoji="1" lang="ja-JP" altLang="en-US" sz="1500" dirty="0">
                  <a:solidFill>
                    <a:srgbClr val="C00000"/>
                  </a:solidFill>
                </a:endParaRPr>
              </a:p>
            </p:txBody>
          </p:sp>
          <p:sp>
            <p:nvSpPr>
              <p:cNvPr id="14" name="テキスト ボックス 13"/>
              <p:cNvSpPr txBox="1"/>
              <p:nvPr/>
            </p:nvSpPr>
            <p:spPr>
              <a:xfrm>
                <a:off x="5292080" y="1007031"/>
                <a:ext cx="4104456" cy="338554"/>
              </a:xfrm>
              <a:prstGeom prst="rect">
                <a:avLst/>
              </a:prstGeom>
              <a:noFill/>
            </p:spPr>
            <p:txBody>
              <a:bodyPr wrap="square" rtlCol="0">
                <a:spAutoFit/>
              </a:bodyPr>
              <a:lstStyle/>
              <a:p>
                <a:r>
                  <a:rPr kumimoji="1" lang="en-US" altLang="ja-JP" sz="1600" dirty="0" smtClean="0"/>
                  <a:t>Absorption and MCD spectra</a:t>
                </a:r>
                <a:endParaRPr kumimoji="1" lang="ja-JP" altLang="en-US" sz="1600" dirty="0"/>
              </a:p>
            </p:txBody>
          </p:sp>
          <p:sp>
            <p:nvSpPr>
              <p:cNvPr id="29" name="テキスト ボックス 28"/>
              <p:cNvSpPr txBox="1"/>
              <p:nvPr/>
            </p:nvSpPr>
            <p:spPr>
              <a:xfrm>
                <a:off x="5517828" y="3206888"/>
                <a:ext cx="1134772" cy="323165"/>
              </a:xfrm>
              <a:prstGeom prst="rect">
                <a:avLst/>
              </a:prstGeom>
              <a:noFill/>
            </p:spPr>
            <p:txBody>
              <a:bodyPr wrap="square" rtlCol="0">
                <a:spAutoFit/>
              </a:bodyPr>
              <a:lstStyle/>
              <a:p>
                <a:r>
                  <a:rPr kumimoji="1" lang="en-US" altLang="ja-JP" sz="1500" dirty="0" smtClean="0"/>
                  <a:t>ZnO signal</a:t>
                </a:r>
                <a:endParaRPr kumimoji="1" lang="ja-JP" altLang="en-US" sz="1500" dirty="0"/>
              </a:p>
            </p:txBody>
          </p:sp>
          <p:cxnSp>
            <p:nvCxnSpPr>
              <p:cNvPr id="31" name="直線矢印コネクタ 30"/>
              <p:cNvCxnSpPr/>
              <p:nvPr/>
            </p:nvCxnSpPr>
            <p:spPr>
              <a:xfrm>
                <a:off x="6228184" y="3530053"/>
                <a:ext cx="389936" cy="288805"/>
              </a:xfrm>
              <a:prstGeom prst="straightConnector1">
                <a:avLst/>
              </a:prstGeom>
              <a:ln>
                <a:solidFill>
                  <a:schemeClr val="tx1"/>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cxnSp>
        </p:grpSp>
        <p:sp>
          <p:nvSpPr>
            <p:cNvPr id="34" name="テキスト ボックス 33"/>
            <p:cNvSpPr txBox="1"/>
            <p:nvPr/>
          </p:nvSpPr>
          <p:spPr>
            <a:xfrm>
              <a:off x="1069164" y="4873962"/>
              <a:ext cx="2090168" cy="292388"/>
            </a:xfrm>
            <a:prstGeom prst="rect">
              <a:avLst/>
            </a:prstGeom>
            <a:noFill/>
          </p:spPr>
          <p:txBody>
            <a:bodyPr wrap="square" rtlCol="0">
              <a:spAutoFit/>
            </a:bodyPr>
            <a:lstStyle/>
            <a:p>
              <a:r>
                <a:rPr kumimoji="1" lang="en-US" altLang="ja-JP" sz="1300" dirty="0" smtClean="0"/>
                <a:t>Transmittance-types</a:t>
              </a:r>
              <a:endParaRPr kumimoji="1" lang="ja-JP" altLang="en-US" sz="1300" dirty="0"/>
            </a:p>
          </p:txBody>
        </p:sp>
        <p:sp>
          <p:nvSpPr>
            <p:cNvPr id="35" name="テキスト ボックス 34"/>
            <p:cNvSpPr txBox="1"/>
            <p:nvPr/>
          </p:nvSpPr>
          <p:spPr>
            <a:xfrm>
              <a:off x="755576" y="5879013"/>
              <a:ext cx="3880800" cy="646331"/>
            </a:xfrm>
            <a:prstGeom prst="rect">
              <a:avLst/>
            </a:prstGeom>
            <a:noFill/>
          </p:spPr>
          <p:txBody>
            <a:bodyPr wrap="square" rtlCol="0">
              <a:spAutoFit/>
            </a:bodyPr>
            <a:lstStyle/>
            <a:p>
              <a:r>
                <a:rPr kumimoji="1" lang="en-US" altLang="ja-JP" sz="1700" dirty="0" smtClean="0"/>
                <a:t>ZnO</a:t>
              </a:r>
              <a:r>
                <a:rPr kumimoji="1" lang="ja-JP" altLang="en-US" sz="1700" dirty="0" smtClean="0"/>
                <a:t>層からの</a:t>
              </a:r>
              <a:r>
                <a:rPr kumimoji="1" lang="en-US" altLang="ja-JP" sz="1700" dirty="0" smtClean="0"/>
                <a:t>MCD</a:t>
              </a:r>
              <a:r>
                <a:rPr kumimoji="1" lang="ja-JP" altLang="en-US" sz="1700" dirty="0" smtClean="0"/>
                <a:t>信号を観測</a:t>
              </a:r>
              <a:endParaRPr kumimoji="1" lang="en-US" altLang="ja-JP" sz="1700" dirty="0" smtClean="0"/>
            </a:p>
            <a:p>
              <a:r>
                <a:rPr lang="ja-JP" altLang="en-US" dirty="0" smtClean="0"/>
                <a:t>　</a:t>
              </a:r>
              <a:r>
                <a:rPr lang="ja-JP" altLang="en-US" sz="1700" dirty="0" smtClean="0"/>
                <a:t>（今後、</a:t>
              </a:r>
              <a:r>
                <a:rPr lang="en-US" altLang="ja-JP" sz="1700" dirty="0" smtClean="0"/>
                <a:t>ZnO</a:t>
              </a:r>
              <a:r>
                <a:rPr lang="ja-JP" altLang="en-US" sz="1700" dirty="0" smtClean="0"/>
                <a:t>から</a:t>
              </a:r>
              <a:r>
                <a:rPr lang="en-US" altLang="ja-JP" sz="1700" dirty="0" smtClean="0"/>
                <a:t>Zn</a:t>
              </a:r>
              <a:r>
                <a:rPr lang="en-US" altLang="ja-JP" sz="1700" baseline="-25000" dirty="0" smtClean="0"/>
                <a:t>1-x</a:t>
              </a:r>
              <a:r>
                <a:rPr lang="en-US" altLang="ja-JP" sz="1700" dirty="0" smtClean="0"/>
                <a:t>Co</a:t>
              </a:r>
              <a:r>
                <a:rPr lang="en-US" altLang="ja-JP" sz="1700" baseline="-25000" dirty="0" smtClean="0"/>
                <a:t>x</a:t>
              </a:r>
              <a:r>
                <a:rPr lang="en-US" altLang="ja-JP" sz="1700" dirty="0" smtClean="0"/>
                <a:t>O</a:t>
              </a:r>
              <a:r>
                <a:rPr lang="ja-JP" altLang="en-US" sz="1700" dirty="0" smtClean="0"/>
                <a:t>層へ移行）</a:t>
              </a:r>
              <a:endParaRPr kumimoji="1" lang="ja-JP" altLang="en-US" sz="1700" dirty="0"/>
            </a:p>
          </p:txBody>
        </p:sp>
        <p:sp>
          <p:nvSpPr>
            <p:cNvPr id="54" name="正方形/長方形 53"/>
            <p:cNvSpPr/>
            <p:nvPr/>
          </p:nvSpPr>
          <p:spPr>
            <a:xfrm>
              <a:off x="409366" y="654249"/>
              <a:ext cx="3780420" cy="353943"/>
            </a:xfrm>
            <a:prstGeom prst="rect">
              <a:avLst/>
            </a:prstGeom>
          </p:spPr>
          <p:txBody>
            <a:bodyPr wrap="square">
              <a:spAutoFit/>
            </a:bodyPr>
            <a:lstStyle/>
            <a:p>
              <a:pPr lvl="0"/>
              <a:r>
                <a:rPr lang="ja-JP" altLang="en-US" sz="1700" b="1" dirty="0">
                  <a:solidFill>
                    <a:srgbClr val="002060"/>
                  </a:solidFill>
                </a:rPr>
                <a:t>“磁気光学効果と</a:t>
              </a:r>
              <a:r>
                <a:rPr lang="ja-JP" altLang="en-US" sz="1700" b="1" dirty="0" smtClean="0">
                  <a:solidFill>
                    <a:srgbClr val="002060"/>
                  </a:solidFill>
                </a:rPr>
                <a:t>低次元化の関連性”</a:t>
              </a:r>
              <a:endParaRPr lang="ja-JP" altLang="en-US" sz="1700" b="1" dirty="0">
                <a:solidFill>
                  <a:srgbClr val="002060"/>
                </a:solidFill>
              </a:endParaRPr>
            </a:p>
          </p:txBody>
        </p:sp>
        <p:sp>
          <p:nvSpPr>
            <p:cNvPr id="55" name="正方形/長方形 54"/>
            <p:cNvSpPr/>
            <p:nvPr/>
          </p:nvSpPr>
          <p:spPr>
            <a:xfrm>
              <a:off x="4680012" y="698793"/>
              <a:ext cx="3780420" cy="353943"/>
            </a:xfrm>
            <a:prstGeom prst="rect">
              <a:avLst/>
            </a:prstGeom>
          </p:spPr>
          <p:txBody>
            <a:bodyPr wrap="square">
              <a:spAutoFit/>
            </a:bodyPr>
            <a:lstStyle/>
            <a:p>
              <a:pPr lvl="0"/>
              <a:r>
                <a:rPr lang="ja-JP" altLang="en-US" sz="1700" b="1" dirty="0" smtClean="0">
                  <a:solidFill>
                    <a:srgbClr val="002060"/>
                  </a:solidFill>
                </a:rPr>
                <a:t>“紫外プラズモニックマテリアルの形成”</a:t>
              </a:r>
              <a:endParaRPr lang="ja-JP" altLang="en-US" sz="1700" b="1" dirty="0">
                <a:solidFill>
                  <a:srgbClr val="002060"/>
                </a:solidFill>
              </a:endParaRPr>
            </a:p>
          </p:txBody>
        </p:sp>
        <p:pic>
          <p:nvPicPr>
            <p:cNvPr id="5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1442" y="4311206"/>
              <a:ext cx="1292459" cy="1285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グループ化 1"/>
            <p:cNvGrpSpPr/>
            <p:nvPr/>
          </p:nvGrpSpPr>
          <p:grpSpPr>
            <a:xfrm>
              <a:off x="4499992" y="1053653"/>
              <a:ext cx="4562158" cy="3167435"/>
              <a:chOff x="4618354" y="1053653"/>
              <a:chExt cx="4562158" cy="3167435"/>
            </a:xfrm>
          </p:grpSpPr>
          <p:sp>
            <p:nvSpPr>
              <p:cNvPr id="57" name="正方形/長方形 56"/>
              <p:cNvSpPr/>
              <p:nvPr/>
            </p:nvSpPr>
            <p:spPr>
              <a:xfrm>
                <a:off x="5508104" y="1681996"/>
                <a:ext cx="504056" cy="203503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8" name="Picture 3" descr="プロット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8354" y="1053653"/>
                <a:ext cx="4258395" cy="3023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Text Box 4"/>
              <p:cNvSpPr txBox="1">
                <a:spLocks noChangeArrowheads="1"/>
              </p:cNvSpPr>
              <p:nvPr/>
            </p:nvSpPr>
            <p:spPr bwMode="auto">
              <a:xfrm>
                <a:off x="6077397" y="3881431"/>
                <a:ext cx="1950987" cy="339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dirty="0" smtClean="0">
                    <a:ln>
                      <a:noFill/>
                    </a:ln>
                    <a:solidFill>
                      <a:schemeClr val="tx1"/>
                    </a:solidFill>
                    <a:effectLst/>
                    <a:latin typeface="Times New Roman" pitchFamily="18" charset="0"/>
                    <a:ea typeface="ＭＳ 明朝" pitchFamily="17" charset="-128"/>
                    <a:cs typeface="ＭＳ Ｐゴシック" pitchFamily="50" charset="-128"/>
                  </a:rPr>
                  <a:t>Wavelength (</a:t>
                </a:r>
                <a:r>
                  <a:rPr kumimoji="1" lang="en-US" altLang="ja-JP" sz="1500" b="0" i="0" u="none" strike="noStrike" cap="none" normalizeH="0" baseline="0" dirty="0" smtClean="0">
                    <a:ln>
                      <a:noFill/>
                    </a:ln>
                    <a:solidFill>
                      <a:schemeClr val="tx1"/>
                    </a:solidFill>
                    <a:effectLst/>
                    <a:latin typeface="Symbol" pitchFamily="18" charset="2"/>
                    <a:ea typeface="ＭＳ 明朝" pitchFamily="17" charset="-128"/>
                    <a:cs typeface="ＭＳ Ｐゴシック" pitchFamily="50" charset="-128"/>
                  </a:rPr>
                  <a:t>m</a:t>
                </a:r>
                <a:r>
                  <a:rPr kumimoji="1" lang="en-US" altLang="ja-JP" sz="1500" b="0" i="0" u="none" strike="noStrike" cap="none" normalizeH="0" baseline="0" dirty="0" smtClean="0">
                    <a:ln>
                      <a:noFill/>
                    </a:ln>
                    <a:solidFill>
                      <a:schemeClr val="tx1"/>
                    </a:solidFill>
                    <a:effectLst/>
                    <a:latin typeface="Times New Roman" pitchFamily="18" charset="0"/>
                    <a:ea typeface="ＭＳ 明朝" pitchFamily="17" charset="-128"/>
                    <a:cs typeface="ＭＳ Ｐゴシック" pitchFamily="50" charset="-128"/>
                  </a:rPr>
                  <a:t>m)</a:t>
                </a:r>
                <a:endParaRPr kumimoji="1" lang="ja-JP" altLang="ja-JP" sz="15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0" name="Text Box 5"/>
              <p:cNvSpPr txBox="1">
                <a:spLocks noChangeArrowheads="1"/>
              </p:cNvSpPr>
              <p:nvPr/>
            </p:nvSpPr>
            <p:spPr bwMode="auto">
              <a:xfrm rot="16200000">
                <a:off x="4407903" y="2281897"/>
                <a:ext cx="1887264" cy="406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dirty="0" smtClean="0">
                    <a:ln>
                      <a:noFill/>
                    </a:ln>
                    <a:solidFill>
                      <a:schemeClr val="tx1"/>
                    </a:solidFill>
                    <a:effectLst/>
                    <a:latin typeface="Times New Roman" pitchFamily="18" charset="0"/>
                    <a:ea typeface="ＭＳ 明朝" pitchFamily="17" charset="-128"/>
                    <a:cs typeface="ＭＳ Ｐゴシック" pitchFamily="50" charset="-128"/>
                  </a:rPr>
                  <a:t>Extinction (</a:t>
                </a:r>
                <a:r>
                  <a:rPr kumimoji="1" lang="en-US" altLang="ja-JP" sz="1500" b="0" i="0" u="none" strike="noStrike" cap="none" normalizeH="0" baseline="0" dirty="0" err="1" smtClean="0">
                    <a:ln>
                      <a:noFill/>
                    </a:ln>
                    <a:solidFill>
                      <a:schemeClr val="tx1"/>
                    </a:solidFill>
                    <a:effectLst/>
                    <a:latin typeface="Times New Roman" pitchFamily="18" charset="0"/>
                    <a:ea typeface="ＭＳ 明朝" pitchFamily="17" charset="-128"/>
                    <a:cs typeface="ＭＳ Ｐゴシック" pitchFamily="50" charset="-128"/>
                  </a:rPr>
                  <a:t>a.u</a:t>
                </a:r>
                <a:r>
                  <a:rPr kumimoji="1" lang="en-US" altLang="ja-JP" sz="1500" b="0" i="0" u="none" strike="noStrike" cap="none" normalizeH="0" baseline="0" dirty="0" smtClean="0">
                    <a:ln>
                      <a:noFill/>
                    </a:ln>
                    <a:solidFill>
                      <a:schemeClr val="tx1"/>
                    </a:solidFill>
                    <a:effectLst/>
                    <a:latin typeface="Times New Roman" pitchFamily="18" charset="0"/>
                    <a:ea typeface="ＭＳ 明朝" pitchFamily="17" charset="-128"/>
                    <a:cs typeface="ＭＳ Ｐゴシック" pitchFamily="50" charset="-128"/>
                  </a:rPr>
                  <a:t>.)</a:t>
                </a:r>
                <a:endParaRPr kumimoji="1" lang="ja-JP" altLang="ja-JP" sz="15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1" name="Text Box 6"/>
              <p:cNvSpPr txBox="1">
                <a:spLocks noChangeArrowheads="1"/>
              </p:cNvSpPr>
              <p:nvPr/>
            </p:nvSpPr>
            <p:spPr bwMode="auto">
              <a:xfrm>
                <a:off x="7175195" y="1751614"/>
                <a:ext cx="1125436" cy="1749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ts val="2100"/>
                  </a:lnSpc>
                  <a:spcBef>
                    <a:spcPct val="0"/>
                  </a:spcBef>
                  <a:spcAft>
                    <a:spcPct val="0"/>
                  </a:spcAft>
                  <a:buClrTx/>
                  <a:buSzTx/>
                  <a:buFontTx/>
                  <a:buNone/>
                  <a:tabLst/>
                </a:pPr>
                <a:r>
                  <a:rPr kumimoji="1" lang="en-US" altLang="ja-JP" sz="1350" b="0" i="1" u="none" strike="noStrike" cap="none" normalizeH="0" baseline="0" dirty="0" smtClean="0">
                    <a:ln>
                      <a:noFill/>
                    </a:ln>
                    <a:solidFill>
                      <a:srgbClr val="C00000"/>
                    </a:solidFill>
                    <a:effectLst/>
                    <a:latin typeface="Times New Roman" pitchFamily="18" charset="0"/>
                    <a:ea typeface="ＭＳ 明朝" pitchFamily="17" charset="-128"/>
                    <a:cs typeface="ＭＳ Ｐゴシック" pitchFamily="50" charset="-128"/>
                  </a:rPr>
                  <a:t>D</a:t>
                </a:r>
                <a:r>
                  <a:rPr kumimoji="1" lang="en-US" altLang="ja-JP" sz="1350" b="0" i="0" u="none" strike="noStrike" cap="none" normalizeH="0" baseline="0" dirty="0" smtClean="0">
                    <a:ln>
                      <a:noFill/>
                    </a:ln>
                    <a:solidFill>
                      <a:srgbClr val="C00000"/>
                    </a:solidFill>
                    <a:effectLst/>
                    <a:latin typeface="Times New Roman" pitchFamily="18" charset="0"/>
                    <a:ea typeface="ＭＳ 明朝" pitchFamily="17" charset="-128"/>
                    <a:cs typeface="ＭＳ Ｐゴシック" pitchFamily="50" charset="-128"/>
                  </a:rPr>
                  <a:t> = 50 nm</a:t>
                </a:r>
              </a:p>
              <a:p>
                <a:pPr marL="0" marR="0" lvl="0" indent="0" algn="just" defTabSz="914400" rtl="0" eaLnBrk="1" fontAlgn="base" latinLnBrk="0" hangingPunct="1">
                  <a:lnSpc>
                    <a:spcPts val="2100"/>
                  </a:lnSpc>
                  <a:spcBef>
                    <a:spcPct val="0"/>
                  </a:spcBef>
                  <a:spcAft>
                    <a:spcPct val="0"/>
                  </a:spcAft>
                  <a:buClrTx/>
                  <a:buSzTx/>
                  <a:buFontTx/>
                  <a:buNone/>
                  <a:tabLst/>
                </a:pPr>
                <a:r>
                  <a:rPr kumimoji="1" lang="en-US" altLang="ja-JP" sz="1350" b="0" i="0" u="none" strike="noStrike" cap="none" normalizeH="0" baseline="0" dirty="0" smtClean="0">
                    <a:ln>
                      <a:noFill/>
                    </a:ln>
                    <a:solidFill>
                      <a:srgbClr val="006600"/>
                    </a:solidFill>
                    <a:effectLst/>
                    <a:latin typeface="Times New Roman" pitchFamily="18" charset="0"/>
                    <a:ea typeface="ＭＳ 明朝" pitchFamily="17" charset="-128"/>
                    <a:cs typeface="ＭＳ Ｐゴシック" pitchFamily="50" charset="-128"/>
                  </a:rPr>
                  <a:t>    = 70 nm</a:t>
                </a:r>
              </a:p>
              <a:p>
                <a:pPr marL="0" marR="0" lvl="0" indent="0" algn="just" defTabSz="914400" rtl="0" eaLnBrk="1" fontAlgn="base" latinLnBrk="0" hangingPunct="1">
                  <a:lnSpc>
                    <a:spcPts val="2100"/>
                  </a:lnSpc>
                  <a:spcBef>
                    <a:spcPct val="0"/>
                  </a:spcBef>
                  <a:spcAft>
                    <a:spcPct val="0"/>
                  </a:spcAft>
                  <a:buClrTx/>
                  <a:buSzTx/>
                  <a:buFontTx/>
                  <a:buNone/>
                  <a:tabLst/>
                </a:pPr>
                <a:r>
                  <a:rPr kumimoji="1" lang="en-US" altLang="ja-JP" sz="1350" b="0" i="0" u="none" strike="noStrike" cap="none" normalizeH="0" baseline="0" dirty="0" smtClean="0">
                    <a:ln>
                      <a:noFill/>
                    </a:ln>
                    <a:solidFill>
                      <a:srgbClr val="002060"/>
                    </a:solidFill>
                    <a:effectLst/>
                    <a:latin typeface="Times New Roman" pitchFamily="18" charset="0"/>
                    <a:ea typeface="ＭＳ 明朝" pitchFamily="17" charset="-128"/>
                    <a:cs typeface="ＭＳ Ｐゴシック" pitchFamily="50" charset="-128"/>
                  </a:rPr>
                  <a:t>    = 100 nm</a:t>
                </a:r>
              </a:p>
              <a:p>
                <a:pPr marL="0" marR="0" lvl="0" indent="0" algn="just" defTabSz="914400" rtl="0" eaLnBrk="1" fontAlgn="base" latinLnBrk="0" hangingPunct="1">
                  <a:lnSpc>
                    <a:spcPts val="2100"/>
                  </a:lnSpc>
                  <a:spcBef>
                    <a:spcPct val="0"/>
                  </a:spcBef>
                  <a:spcAft>
                    <a:spcPct val="0"/>
                  </a:spcAft>
                  <a:buClrTx/>
                  <a:buSzTx/>
                  <a:buFontTx/>
                  <a:buNone/>
                  <a:tabLst/>
                </a:pPr>
                <a:r>
                  <a:rPr kumimoji="1" lang="en-US" altLang="ja-JP" sz="1350" b="0" i="0" u="none" strike="noStrike" cap="none" normalizeH="0" baseline="0" dirty="0" smtClean="0">
                    <a:ln>
                      <a:noFill/>
                    </a:ln>
                    <a:solidFill>
                      <a:srgbClr val="FF0000"/>
                    </a:solidFill>
                    <a:effectLst/>
                    <a:latin typeface="Times New Roman" pitchFamily="18" charset="0"/>
                    <a:ea typeface="ＭＳ 明朝" pitchFamily="17" charset="-128"/>
                    <a:cs typeface="ＭＳ Ｐゴシック" pitchFamily="50" charset="-128"/>
                  </a:rPr>
                  <a:t>    = 125 nm</a:t>
                </a:r>
              </a:p>
              <a:p>
                <a:pPr marL="0" marR="0" lvl="0" indent="0" algn="just" defTabSz="914400" rtl="0" eaLnBrk="1" fontAlgn="base" latinLnBrk="0" hangingPunct="1">
                  <a:lnSpc>
                    <a:spcPts val="2100"/>
                  </a:lnSpc>
                  <a:spcBef>
                    <a:spcPct val="0"/>
                  </a:spcBef>
                  <a:spcAft>
                    <a:spcPct val="0"/>
                  </a:spcAft>
                  <a:buClrTx/>
                  <a:buSzTx/>
                  <a:buFontTx/>
                  <a:buNone/>
                  <a:tabLst/>
                </a:pPr>
                <a:r>
                  <a:rPr kumimoji="1" lang="en-US" altLang="ja-JP" sz="1350" b="0" i="0" u="none" strike="noStrike" cap="none" normalizeH="0" baseline="0" dirty="0" smtClean="0">
                    <a:ln>
                      <a:noFill/>
                    </a:ln>
                    <a:solidFill>
                      <a:schemeClr val="tx1"/>
                    </a:solidFill>
                    <a:effectLst/>
                    <a:latin typeface="Times New Roman" pitchFamily="18" charset="0"/>
                    <a:ea typeface="ＭＳ 明朝" pitchFamily="17" charset="-128"/>
                    <a:cs typeface="ＭＳ Ｐゴシック" pitchFamily="50" charset="-128"/>
                  </a:rPr>
                  <a:t>    = 150 nm</a:t>
                </a:r>
                <a:endParaRPr kumimoji="1" lang="ja-JP" altLang="ja-JP" sz="135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2" name="テキスト ボックス 61"/>
              <p:cNvSpPr txBox="1"/>
              <p:nvPr/>
            </p:nvSpPr>
            <p:spPr>
              <a:xfrm>
                <a:off x="4932040" y="1320332"/>
                <a:ext cx="4248472" cy="338554"/>
              </a:xfrm>
              <a:prstGeom prst="rect">
                <a:avLst/>
              </a:prstGeom>
              <a:noFill/>
            </p:spPr>
            <p:txBody>
              <a:bodyPr wrap="square" rtlCol="0">
                <a:spAutoFit/>
              </a:bodyPr>
              <a:lstStyle/>
              <a:p>
                <a:r>
                  <a:rPr kumimoji="1" lang="en-US" altLang="ja-JP" sz="1600" dirty="0" smtClean="0"/>
                  <a:t>Theoretical spectra of </a:t>
                </a:r>
                <a:r>
                  <a:rPr kumimoji="1" lang="en-US" altLang="ja-JP" sz="1600" dirty="0" err="1" smtClean="0"/>
                  <a:t>Pt</a:t>
                </a:r>
                <a:r>
                  <a:rPr kumimoji="1" lang="en-US" altLang="ja-JP" sz="1600" dirty="0" smtClean="0"/>
                  <a:t> nanodots</a:t>
                </a:r>
                <a:endParaRPr kumimoji="1" lang="ja-JP" altLang="en-US" sz="1600" dirty="0"/>
              </a:p>
            </p:txBody>
          </p:sp>
        </p:grpSp>
        <p:sp>
          <p:nvSpPr>
            <p:cNvPr id="63" name="テキスト ボックス 62"/>
            <p:cNvSpPr txBox="1"/>
            <p:nvPr/>
          </p:nvSpPr>
          <p:spPr>
            <a:xfrm>
              <a:off x="5083688" y="5805264"/>
              <a:ext cx="3880800" cy="353943"/>
            </a:xfrm>
            <a:prstGeom prst="rect">
              <a:avLst/>
            </a:prstGeom>
            <a:noFill/>
          </p:spPr>
          <p:txBody>
            <a:bodyPr wrap="square" rtlCol="0">
              <a:spAutoFit/>
            </a:bodyPr>
            <a:lstStyle/>
            <a:p>
              <a:r>
                <a:rPr kumimoji="1" lang="ja-JP" altLang="en-US" sz="1700" dirty="0" smtClean="0"/>
                <a:t>紫外域の表面プラズモン共鳴励起</a:t>
              </a:r>
              <a:endParaRPr kumimoji="1" lang="ja-JP" altLang="en-US" sz="1700" dirty="0"/>
            </a:p>
          </p:txBody>
        </p:sp>
        <p:sp>
          <p:nvSpPr>
            <p:cNvPr id="64" name="テキスト ボックス 63"/>
            <p:cNvSpPr txBox="1"/>
            <p:nvPr/>
          </p:nvSpPr>
          <p:spPr>
            <a:xfrm>
              <a:off x="5628905" y="6093296"/>
              <a:ext cx="2543495" cy="353943"/>
            </a:xfrm>
            <a:prstGeom prst="rect">
              <a:avLst/>
            </a:prstGeom>
            <a:noFill/>
          </p:spPr>
          <p:txBody>
            <a:bodyPr wrap="square" rtlCol="0">
              <a:spAutoFit/>
            </a:bodyPr>
            <a:lstStyle/>
            <a:p>
              <a:r>
                <a:rPr kumimoji="1" lang="ja-JP" altLang="en-US" sz="1700" dirty="0" smtClean="0"/>
                <a:t>（金属の微細ナノ加工）</a:t>
              </a:r>
              <a:endParaRPr kumimoji="1" lang="ja-JP" altLang="en-US" sz="1700" dirty="0"/>
            </a:p>
          </p:txBody>
        </p:sp>
        <p:sp>
          <p:nvSpPr>
            <p:cNvPr id="3" name="テキスト ボックス 2"/>
            <p:cNvSpPr txBox="1"/>
            <p:nvPr/>
          </p:nvSpPr>
          <p:spPr>
            <a:xfrm>
              <a:off x="6403901" y="4365104"/>
              <a:ext cx="2056531" cy="553998"/>
            </a:xfrm>
            <a:prstGeom prst="rect">
              <a:avLst/>
            </a:prstGeom>
            <a:noFill/>
          </p:spPr>
          <p:txBody>
            <a:bodyPr wrap="square" rtlCol="0">
              <a:spAutoFit/>
            </a:bodyPr>
            <a:lstStyle/>
            <a:p>
              <a:r>
                <a:rPr lang="en-US" altLang="ja-JP" sz="1500" dirty="0" smtClean="0"/>
                <a:t>Metal nanodots</a:t>
              </a:r>
            </a:p>
            <a:p>
              <a:r>
                <a:rPr kumimoji="1" lang="en-US" altLang="ja-JP" sz="1500" dirty="0" smtClean="0"/>
                <a:t>D = 150 nm</a:t>
              </a:r>
              <a:endParaRPr kumimoji="1" lang="ja-JP" altLang="en-US" sz="1500" dirty="0"/>
            </a:p>
          </p:txBody>
        </p:sp>
        <p:sp>
          <p:nvSpPr>
            <p:cNvPr id="12" name="テキスト ボックス 11"/>
            <p:cNvSpPr txBox="1"/>
            <p:nvPr/>
          </p:nvSpPr>
          <p:spPr>
            <a:xfrm>
              <a:off x="6372200" y="5194067"/>
              <a:ext cx="1831243" cy="323165"/>
            </a:xfrm>
            <a:prstGeom prst="rect">
              <a:avLst/>
            </a:prstGeom>
            <a:noFill/>
          </p:spPr>
          <p:txBody>
            <a:bodyPr wrap="square" rtlCol="0">
              <a:spAutoFit/>
            </a:bodyPr>
            <a:lstStyle/>
            <a:p>
              <a:r>
                <a:rPr kumimoji="1" lang="en-US" altLang="ja-JP" sz="1500" dirty="0" smtClean="0"/>
                <a:t>(EB lithography)</a:t>
              </a:r>
              <a:endParaRPr kumimoji="1" lang="ja-JP" altLang="en-US" sz="1500" dirty="0"/>
            </a:p>
          </p:txBody>
        </p:sp>
      </p:grpSp>
    </p:spTree>
    <p:extLst>
      <p:ext uri="{BB962C8B-B14F-4D97-AF65-F5344CB8AC3E}">
        <p14:creationId xmlns:p14="http://schemas.microsoft.com/office/powerpoint/2010/main" val="26896103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8489" y="4293096"/>
            <a:ext cx="2500934" cy="2361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251520" y="264842"/>
            <a:ext cx="4176464" cy="415498"/>
          </a:xfrm>
          <a:prstGeom prst="rect">
            <a:avLst/>
          </a:prstGeom>
          <a:noFill/>
        </p:spPr>
        <p:txBody>
          <a:bodyPr wrap="square" rtlCol="0">
            <a:spAutoFit/>
          </a:bodyPr>
          <a:lstStyle/>
          <a:p>
            <a:r>
              <a:rPr kumimoji="1" lang="ja-JP" altLang="en-US" sz="2100" dirty="0" smtClean="0"/>
              <a:t>まとめ</a:t>
            </a:r>
            <a:endParaRPr kumimoji="1" lang="ja-JP" altLang="en-US" sz="2100" dirty="0"/>
          </a:p>
        </p:txBody>
      </p:sp>
      <p:sp>
        <p:nvSpPr>
          <p:cNvPr id="7" name="テキスト ボックス 6"/>
          <p:cNvSpPr txBox="1"/>
          <p:nvPr/>
        </p:nvSpPr>
        <p:spPr>
          <a:xfrm>
            <a:off x="496036" y="1556862"/>
            <a:ext cx="7154052" cy="359970"/>
          </a:xfrm>
          <a:prstGeom prst="rect">
            <a:avLst/>
          </a:prstGeom>
          <a:noFill/>
        </p:spPr>
        <p:txBody>
          <a:bodyPr wrap="square" rtlCol="0">
            <a:spAutoFit/>
          </a:bodyPr>
          <a:lstStyle/>
          <a:p>
            <a:pPr>
              <a:lnSpc>
                <a:spcPts val="2400"/>
              </a:lnSpc>
            </a:pPr>
            <a:r>
              <a:rPr kumimoji="1" lang="ja-JP" altLang="en-US" sz="1700" dirty="0" smtClean="0">
                <a:latin typeface="+mj-ea"/>
                <a:ea typeface="+mj-ea"/>
              </a:rPr>
              <a:t>金属・半導体ヘテロ界面における</a:t>
            </a:r>
            <a:r>
              <a:rPr lang="ja-JP" altLang="en-US" sz="1700" dirty="0" smtClean="0">
                <a:latin typeface="+mj-ea"/>
                <a:ea typeface="+mj-ea"/>
              </a:rPr>
              <a:t>動的光ダイナミクス</a:t>
            </a:r>
            <a:r>
              <a:rPr kumimoji="1" lang="ja-JP" altLang="en-US" sz="1700" dirty="0" smtClean="0">
                <a:latin typeface="+mj-ea"/>
                <a:ea typeface="+mj-ea"/>
              </a:rPr>
              <a:t>　</a:t>
            </a:r>
            <a:endParaRPr kumimoji="1" lang="ja-JP" altLang="en-US" sz="1700" dirty="0">
              <a:solidFill>
                <a:schemeClr val="accent5">
                  <a:lumMod val="50000"/>
                </a:schemeClr>
              </a:solidFill>
              <a:latin typeface="+mj-ea"/>
              <a:ea typeface="+mj-ea"/>
            </a:endParaRPr>
          </a:p>
        </p:txBody>
      </p:sp>
      <p:sp>
        <p:nvSpPr>
          <p:cNvPr id="5" name="テキスト ボックス 4"/>
          <p:cNvSpPr txBox="1"/>
          <p:nvPr/>
        </p:nvSpPr>
        <p:spPr>
          <a:xfrm>
            <a:off x="251520" y="1162026"/>
            <a:ext cx="3960440" cy="369332"/>
          </a:xfrm>
          <a:prstGeom prst="rect">
            <a:avLst/>
          </a:prstGeom>
          <a:noFill/>
        </p:spPr>
        <p:txBody>
          <a:bodyPr wrap="square" rtlCol="0">
            <a:spAutoFit/>
          </a:bodyPr>
          <a:lstStyle/>
          <a:p>
            <a:r>
              <a:rPr kumimoji="1" lang="ja-JP" altLang="en-US" b="1" dirty="0" smtClean="0"/>
              <a:t>之までの研究経緯</a:t>
            </a:r>
            <a:endParaRPr kumimoji="1" lang="ja-JP" altLang="en-US" b="1" dirty="0"/>
          </a:p>
        </p:txBody>
      </p:sp>
      <p:sp>
        <p:nvSpPr>
          <p:cNvPr id="8" name="テキスト ボックス 7"/>
          <p:cNvSpPr txBox="1"/>
          <p:nvPr/>
        </p:nvSpPr>
        <p:spPr>
          <a:xfrm>
            <a:off x="827584" y="1963336"/>
            <a:ext cx="4608512" cy="353943"/>
          </a:xfrm>
          <a:prstGeom prst="rect">
            <a:avLst/>
          </a:prstGeom>
          <a:noFill/>
        </p:spPr>
        <p:txBody>
          <a:bodyPr wrap="square" rtlCol="0">
            <a:spAutoFit/>
          </a:bodyPr>
          <a:lstStyle/>
          <a:p>
            <a:r>
              <a:rPr kumimoji="1" lang="ja-JP" altLang="en-US" sz="1700" b="1" dirty="0" smtClean="0">
                <a:solidFill>
                  <a:srgbClr val="C00000"/>
                </a:solidFill>
              </a:rPr>
              <a:t>プラズモン・励起子間の光相互作用</a:t>
            </a:r>
            <a:endParaRPr kumimoji="1" lang="ja-JP" altLang="en-US" sz="1700" b="1" dirty="0">
              <a:solidFill>
                <a:srgbClr val="C00000"/>
              </a:solidFill>
            </a:endParaRPr>
          </a:p>
        </p:txBody>
      </p:sp>
      <p:pic>
        <p:nvPicPr>
          <p:cNvPr id="10"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868140"/>
            <a:ext cx="1483906" cy="1531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7133" y="976740"/>
            <a:ext cx="1795347" cy="1300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テキスト ボックス 11"/>
          <p:cNvSpPr txBox="1"/>
          <p:nvPr/>
        </p:nvSpPr>
        <p:spPr>
          <a:xfrm>
            <a:off x="323528" y="3526934"/>
            <a:ext cx="3960440" cy="369332"/>
          </a:xfrm>
          <a:prstGeom prst="rect">
            <a:avLst/>
          </a:prstGeom>
          <a:noFill/>
        </p:spPr>
        <p:txBody>
          <a:bodyPr wrap="square" rtlCol="0">
            <a:spAutoFit/>
          </a:bodyPr>
          <a:lstStyle/>
          <a:p>
            <a:r>
              <a:rPr kumimoji="1" lang="ja-JP" altLang="en-US" b="1" dirty="0" smtClean="0"/>
              <a:t>今後の研究展開</a:t>
            </a:r>
            <a:endParaRPr kumimoji="1" lang="ja-JP" altLang="en-US" b="1" dirty="0"/>
          </a:p>
        </p:txBody>
      </p:sp>
      <p:pic>
        <p:nvPicPr>
          <p:cNvPr id="1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3306128"/>
            <a:ext cx="2493218" cy="810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テキスト ボックス 22"/>
          <p:cNvSpPr txBox="1"/>
          <p:nvPr/>
        </p:nvSpPr>
        <p:spPr>
          <a:xfrm>
            <a:off x="496036" y="3896266"/>
            <a:ext cx="4796044" cy="754694"/>
          </a:xfrm>
          <a:prstGeom prst="rect">
            <a:avLst/>
          </a:prstGeom>
          <a:noFill/>
        </p:spPr>
        <p:txBody>
          <a:bodyPr wrap="square" rtlCol="0">
            <a:spAutoFit/>
          </a:bodyPr>
          <a:lstStyle/>
          <a:p>
            <a:pPr>
              <a:lnSpc>
                <a:spcPts val="2700"/>
              </a:lnSpc>
            </a:pPr>
            <a:r>
              <a:rPr lang="ja-JP" altLang="en-US" dirty="0" smtClean="0"/>
              <a:t>金属・磁性量子井戸ヘテロ界面における</a:t>
            </a:r>
            <a:endParaRPr lang="en-US" altLang="ja-JP" dirty="0" smtClean="0"/>
          </a:p>
          <a:p>
            <a:pPr>
              <a:lnSpc>
                <a:spcPts val="2700"/>
              </a:lnSpc>
            </a:pPr>
            <a:r>
              <a:rPr kumimoji="1" lang="ja-JP" altLang="en-US" dirty="0" smtClean="0"/>
              <a:t>表面プラズモンと磁気光学の融合</a:t>
            </a:r>
            <a:endParaRPr kumimoji="1" lang="ja-JP" altLang="en-US" dirty="0"/>
          </a:p>
        </p:txBody>
      </p:sp>
      <p:sp>
        <p:nvSpPr>
          <p:cNvPr id="25" name="テキスト ボックス 24"/>
          <p:cNvSpPr txBox="1"/>
          <p:nvPr/>
        </p:nvSpPr>
        <p:spPr>
          <a:xfrm>
            <a:off x="539552" y="4829864"/>
            <a:ext cx="5256584" cy="400110"/>
          </a:xfrm>
          <a:prstGeom prst="rect">
            <a:avLst/>
          </a:prstGeom>
          <a:noFill/>
        </p:spPr>
        <p:txBody>
          <a:bodyPr wrap="square" rtlCol="0">
            <a:spAutoFit/>
          </a:bodyPr>
          <a:lstStyle/>
          <a:p>
            <a:pPr>
              <a:lnSpc>
                <a:spcPts val="2400"/>
              </a:lnSpc>
            </a:pPr>
            <a:r>
              <a:rPr lang="ja-JP" altLang="en-US" dirty="0" smtClean="0"/>
              <a:t>磁性量子井戸を用いて、界面磁性の性質の解明</a:t>
            </a:r>
            <a:endParaRPr lang="en-US" altLang="ja-JP" dirty="0" smtClean="0"/>
          </a:p>
        </p:txBody>
      </p:sp>
    </p:spTree>
    <p:extLst>
      <p:ext uri="{BB962C8B-B14F-4D97-AF65-F5344CB8AC3E}">
        <p14:creationId xmlns:p14="http://schemas.microsoft.com/office/powerpoint/2010/main" val="7037075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p:cNvGrpSpPr/>
          <p:nvPr/>
        </p:nvGrpSpPr>
        <p:grpSpPr>
          <a:xfrm>
            <a:off x="251396" y="188640"/>
            <a:ext cx="8850684" cy="6490012"/>
            <a:chOff x="251396" y="188640"/>
            <a:chExt cx="8850684" cy="6490012"/>
          </a:xfrm>
        </p:grpSpPr>
        <p:grpSp>
          <p:nvGrpSpPr>
            <p:cNvPr id="7170" name="グループ化 80"/>
            <p:cNvGrpSpPr>
              <a:grpSpLocks/>
            </p:cNvGrpSpPr>
            <p:nvPr/>
          </p:nvGrpSpPr>
          <p:grpSpPr bwMode="auto">
            <a:xfrm>
              <a:off x="395537" y="476426"/>
              <a:ext cx="4536503" cy="2160486"/>
              <a:chOff x="323528" y="260648"/>
              <a:chExt cx="4536504" cy="2160601"/>
            </a:xfrm>
          </p:grpSpPr>
          <p:sp>
            <p:nvSpPr>
              <p:cNvPr id="7229" name="Text Box 152"/>
              <p:cNvSpPr txBox="1">
                <a:spLocks noChangeArrowheads="1"/>
              </p:cNvSpPr>
              <p:nvPr/>
            </p:nvSpPr>
            <p:spPr bwMode="auto">
              <a:xfrm>
                <a:off x="2267744" y="909037"/>
                <a:ext cx="2592288" cy="1245597"/>
              </a:xfrm>
              <a:prstGeom prst="rect">
                <a:avLst/>
              </a:prstGeom>
              <a:noFill/>
              <a:ln w="9525">
                <a:noFill/>
                <a:miter lim="800000"/>
                <a:headEnd/>
                <a:tailEnd/>
              </a:ln>
            </p:spPr>
            <p:txBody>
              <a:bodyPr>
                <a:spAutoFit/>
              </a:bodyPr>
              <a:lstStyle/>
              <a:p>
                <a:pPr>
                  <a:lnSpc>
                    <a:spcPct val="75000"/>
                  </a:lnSpc>
                  <a:spcBef>
                    <a:spcPct val="50000"/>
                  </a:spcBef>
                </a:pPr>
                <a:r>
                  <a:rPr lang="en-US" altLang="ja-JP" sz="1300" dirty="0">
                    <a:ea typeface="Arial Unicode MS" pitchFamily="50" charset="-128"/>
                    <a:cs typeface="Arial Unicode MS" pitchFamily="50" charset="-128"/>
                  </a:rPr>
                  <a:t>Wurtzite (Hexagonal)</a:t>
                </a:r>
              </a:p>
              <a:p>
                <a:pPr>
                  <a:lnSpc>
                    <a:spcPct val="75000"/>
                  </a:lnSpc>
                  <a:spcBef>
                    <a:spcPct val="50000"/>
                  </a:spcBef>
                </a:pPr>
                <a:r>
                  <a:rPr lang="en-US" altLang="ja-JP" sz="1300" dirty="0">
                    <a:ea typeface="Arial Unicode MS" pitchFamily="50" charset="-128"/>
                    <a:cs typeface="Arial Unicode MS" pitchFamily="50" charset="-128"/>
                  </a:rPr>
                  <a:t>       </a:t>
                </a:r>
                <a:r>
                  <a:rPr lang="en-US" altLang="ja-JP" sz="1300" i="1" dirty="0">
                    <a:ea typeface="Arial Unicode MS" pitchFamily="50" charset="-128"/>
                    <a:cs typeface="Arial Unicode MS" pitchFamily="50" charset="-128"/>
                  </a:rPr>
                  <a:t>a </a:t>
                </a:r>
                <a:r>
                  <a:rPr lang="en-US" altLang="ja-JP" sz="1300" dirty="0">
                    <a:ea typeface="Arial Unicode MS" pitchFamily="50" charset="-128"/>
                    <a:cs typeface="Arial Unicode MS" pitchFamily="50" charset="-128"/>
                  </a:rPr>
                  <a:t>: 0.325 nm </a:t>
                </a:r>
                <a:r>
                  <a:rPr lang="en-US" altLang="ja-JP" sz="1300" i="1" dirty="0">
                    <a:ea typeface="Arial Unicode MS" pitchFamily="50" charset="-128"/>
                    <a:cs typeface="Arial Unicode MS" pitchFamily="50" charset="-128"/>
                  </a:rPr>
                  <a:t>c </a:t>
                </a:r>
                <a:r>
                  <a:rPr lang="en-US" altLang="ja-JP" sz="1300" dirty="0">
                    <a:ea typeface="Arial Unicode MS" pitchFamily="50" charset="-128"/>
                    <a:cs typeface="Arial Unicode MS" pitchFamily="50" charset="-128"/>
                  </a:rPr>
                  <a:t>: 0.5210 nm</a:t>
                </a:r>
              </a:p>
              <a:p>
                <a:pPr>
                  <a:lnSpc>
                    <a:spcPct val="75000"/>
                  </a:lnSpc>
                  <a:spcBef>
                    <a:spcPct val="50000"/>
                  </a:spcBef>
                </a:pPr>
                <a:r>
                  <a:rPr lang="en-US" altLang="ja-JP" sz="1300" dirty="0">
                    <a:ea typeface="Arial Unicode MS" pitchFamily="50" charset="-128"/>
                    <a:cs typeface="Arial Unicode MS" pitchFamily="50" charset="-128"/>
                  </a:rPr>
                  <a:t>       Intrinsic n-type</a:t>
                </a:r>
              </a:p>
              <a:p>
                <a:pPr>
                  <a:lnSpc>
                    <a:spcPct val="75000"/>
                  </a:lnSpc>
                  <a:spcBef>
                    <a:spcPct val="50000"/>
                  </a:spcBef>
                </a:pPr>
                <a:r>
                  <a:rPr lang="en-US" altLang="ja-JP" sz="1300" dirty="0">
                    <a:ea typeface="Arial Unicode MS" pitchFamily="50" charset="-128"/>
                    <a:cs typeface="Arial Unicode MS" pitchFamily="50" charset="-128"/>
                  </a:rPr>
                  <a:t>       Band gap: 3.37 eV</a:t>
                </a:r>
              </a:p>
              <a:p>
                <a:pPr>
                  <a:lnSpc>
                    <a:spcPct val="75000"/>
                  </a:lnSpc>
                  <a:spcBef>
                    <a:spcPct val="50000"/>
                  </a:spcBef>
                </a:pPr>
                <a:r>
                  <a:rPr lang="en-US" altLang="ja-JP" sz="1300" dirty="0">
                    <a:ea typeface="Arial Unicode MS" pitchFamily="50" charset="-128"/>
                    <a:cs typeface="Arial Unicode MS" pitchFamily="50" charset="-128"/>
                  </a:rPr>
                  <a:t>       Visible transparent</a:t>
                </a:r>
              </a:p>
            </p:txBody>
          </p:sp>
          <p:pic>
            <p:nvPicPr>
              <p:cNvPr id="7230" name="Picture 1"/>
              <p:cNvPicPr>
                <a:picLocks noChangeAspect="1" noChangeArrowheads="1"/>
              </p:cNvPicPr>
              <p:nvPr/>
            </p:nvPicPr>
            <p:blipFill>
              <a:blip r:embed="rId2" cstate="print"/>
              <a:srcRect/>
              <a:stretch>
                <a:fillRect/>
              </a:stretch>
            </p:blipFill>
            <p:spPr bwMode="auto">
              <a:xfrm>
                <a:off x="665902" y="815251"/>
                <a:ext cx="1587009" cy="1605998"/>
              </a:xfrm>
              <a:prstGeom prst="rect">
                <a:avLst/>
              </a:prstGeom>
              <a:noFill/>
              <a:ln w="9525">
                <a:noFill/>
                <a:miter lim="800000"/>
                <a:headEnd/>
                <a:tailEnd/>
              </a:ln>
            </p:spPr>
          </p:pic>
          <p:sp>
            <p:nvSpPr>
              <p:cNvPr id="7232" name="テキスト ボックス 20"/>
              <p:cNvSpPr txBox="1">
                <a:spLocks noChangeArrowheads="1"/>
              </p:cNvSpPr>
              <p:nvPr/>
            </p:nvSpPr>
            <p:spPr bwMode="auto">
              <a:xfrm>
                <a:off x="323528" y="260648"/>
                <a:ext cx="3096344" cy="400131"/>
              </a:xfrm>
              <a:prstGeom prst="rect">
                <a:avLst/>
              </a:prstGeom>
              <a:noFill/>
              <a:ln w="9525">
                <a:noFill/>
                <a:miter lim="800000"/>
                <a:headEnd/>
                <a:tailEnd/>
              </a:ln>
            </p:spPr>
            <p:txBody>
              <a:bodyPr>
                <a:spAutoFit/>
              </a:bodyPr>
              <a:lstStyle/>
              <a:p>
                <a:r>
                  <a:rPr lang="ja-JP" altLang="en-US" sz="2000" dirty="0"/>
                  <a:t>透明</a:t>
                </a:r>
                <a:r>
                  <a:rPr lang="ja-JP" altLang="en-US" sz="2000" dirty="0" smtClean="0"/>
                  <a:t>酸化物半導体</a:t>
                </a:r>
                <a:r>
                  <a:rPr lang="en-US" altLang="ja-JP" sz="2000" dirty="0" smtClean="0"/>
                  <a:t>: ZnO</a:t>
                </a:r>
              </a:p>
            </p:txBody>
          </p:sp>
        </p:grpSp>
        <p:sp>
          <p:nvSpPr>
            <p:cNvPr id="2" name="テキスト ボックス 1"/>
            <p:cNvSpPr txBox="1"/>
            <p:nvPr/>
          </p:nvSpPr>
          <p:spPr>
            <a:xfrm>
              <a:off x="251396" y="3130850"/>
              <a:ext cx="4104580" cy="353943"/>
            </a:xfrm>
            <a:prstGeom prst="rect">
              <a:avLst/>
            </a:prstGeom>
            <a:noFill/>
          </p:spPr>
          <p:txBody>
            <a:bodyPr wrap="square" rtlCol="0">
              <a:spAutoFit/>
            </a:bodyPr>
            <a:lstStyle/>
            <a:p>
              <a:r>
                <a:rPr lang="en-US" altLang="ja-JP" sz="1700" b="1" dirty="0" smtClean="0"/>
                <a:t>Recent a</a:t>
              </a:r>
              <a:r>
                <a:rPr kumimoji="1" lang="en-US" altLang="ja-JP" sz="1700" b="1" dirty="0" smtClean="0"/>
                <a:t>chievements</a:t>
              </a:r>
              <a:endParaRPr kumimoji="1" lang="ja-JP" altLang="en-US" sz="1700" b="1" dirty="0"/>
            </a:p>
          </p:txBody>
        </p:sp>
        <p:sp>
          <p:nvSpPr>
            <p:cNvPr id="3" name="テキスト ボックス 2"/>
            <p:cNvSpPr txBox="1"/>
            <p:nvPr/>
          </p:nvSpPr>
          <p:spPr>
            <a:xfrm>
              <a:off x="524602" y="3450486"/>
              <a:ext cx="4407438" cy="323165"/>
            </a:xfrm>
            <a:prstGeom prst="rect">
              <a:avLst/>
            </a:prstGeom>
            <a:noFill/>
          </p:spPr>
          <p:txBody>
            <a:bodyPr wrap="square" rtlCol="0">
              <a:spAutoFit/>
            </a:bodyPr>
            <a:lstStyle/>
            <a:p>
              <a:r>
                <a:rPr lang="ja-JP" altLang="en-US" sz="1500" dirty="0" smtClean="0">
                  <a:solidFill>
                    <a:srgbClr val="002060"/>
                  </a:solidFill>
                </a:rPr>
                <a:t>・電子・分極構造制御（界面対称性の制御）</a:t>
              </a:r>
              <a:endParaRPr kumimoji="1" lang="ja-JP" altLang="en-US" sz="1500" dirty="0">
                <a:solidFill>
                  <a:srgbClr val="002060"/>
                </a:solidFill>
              </a:endParaRPr>
            </a:p>
          </p:txBody>
        </p:sp>
        <p:sp>
          <p:nvSpPr>
            <p:cNvPr id="142" name="テキスト ボックス 141"/>
            <p:cNvSpPr txBox="1"/>
            <p:nvPr/>
          </p:nvSpPr>
          <p:spPr>
            <a:xfrm>
              <a:off x="892117" y="3789040"/>
              <a:ext cx="3672408" cy="307777"/>
            </a:xfrm>
            <a:prstGeom prst="rect">
              <a:avLst/>
            </a:prstGeom>
            <a:noFill/>
          </p:spPr>
          <p:txBody>
            <a:bodyPr wrap="square" rtlCol="0">
              <a:spAutoFit/>
            </a:bodyPr>
            <a:lstStyle/>
            <a:p>
              <a:r>
                <a:rPr kumimoji="1" lang="en-US" altLang="ja-JP" sz="1400" i="1" dirty="0" smtClean="0"/>
                <a:t>Appl</a:t>
              </a:r>
              <a:r>
                <a:rPr lang="en-US" altLang="ja-JP" sz="1400" dirty="0" smtClean="0"/>
                <a:t>. Phys. </a:t>
              </a:r>
              <a:r>
                <a:rPr lang="en-US" altLang="ja-JP" sz="1400" i="1" dirty="0" smtClean="0"/>
                <a:t>Lett. </a:t>
              </a:r>
              <a:r>
                <a:rPr lang="en-US" altLang="ja-JP" sz="1400" b="1" dirty="0" smtClean="0"/>
                <a:t>94</a:t>
              </a:r>
              <a:r>
                <a:rPr lang="en-US" altLang="ja-JP" sz="1400" dirty="0" smtClean="0"/>
                <a:t>, 161907 (2009). </a:t>
              </a:r>
              <a:endParaRPr kumimoji="1" lang="ja-JP" altLang="en-US" sz="1400" dirty="0"/>
            </a:p>
          </p:txBody>
        </p:sp>
        <p:sp>
          <p:nvSpPr>
            <p:cNvPr id="143" name="テキスト ボックス 142"/>
            <p:cNvSpPr txBox="1"/>
            <p:nvPr/>
          </p:nvSpPr>
          <p:spPr>
            <a:xfrm>
              <a:off x="524602" y="4818638"/>
              <a:ext cx="4407438" cy="323165"/>
            </a:xfrm>
            <a:prstGeom prst="rect">
              <a:avLst/>
            </a:prstGeom>
            <a:noFill/>
          </p:spPr>
          <p:txBody>
            <a:bodyPr wrap="square" rtlCol="0">
              <a:spAutoFit/>
            </a:bodyPr>
            <a:lstStyle/>
            <a:p>
              <a:r>
                <a:rPr lang="ja-JP" altLang="en-US" sz="1500" dirty="0" smtClean="0">
                  <a:solidFill>
                    <a:srgbClr val="002060"/>
                  </a:solidFill>
                </a:rPr>
                <a:t>・表面プラズモン波制御</a:t>
              </a:r>
              <a:endParaRPr kumimoji="1" lang="ja-JP" altLang="en-US" sz="1500" dirty="0">
                <a:solidFill>
                  <a:srgbClr val="002060"/>
                </a:solidFill>
              </a:endParaRPr>
            </a:p>
          </p:txBody>
        </p:sp>
        <p:sp>
          <p:nvSpPr>
            <p:cNvPr id="4" name="テキスト ボックス 3"/>
            <p:cNvSpPr txBox="1"/>
            <p:nvPr/>
          </p:nvSpPr>
          <p:spPr>
            <a:xfrm>
              <a:off x="899592" y="6309320"/>
              <a:ext cx="8202488" cy="369332"/>
            </a:xfrm>
            <a:prstGeom prst="rect">
              <a:avLst/>
            </a:prstGeom>
            <a:noFill/>
          </p:spPr>
          <p:txBody>
            <a:bodyPr wrap="square" rtlCol="0">
              <a:spAutoFit/>
            </a:bodyPr>
            <a:lstStyle/>
            <a:p>
              <a:r>
                <a:rPr kumimoji="1" lang="ja-JP" altLang="en-US" b="1" dirty="0" smtClean="0"/>
                <a:t>“量子井戸構造の形成と制御、及び表面プラズモン制御”</a:t>
              </a:r>
              <a:endParaRPr kumimoji="1" lang="ja-JP" altLang="en-US" b="1" dirty="0"/>
            </a:p>
          </p:txBody>
        </p:sp>
        <p:sp>
          <p:nvSpPr>
            <p:cNvPr id="157" name="テキスト ボックス 156"/>
            <p:cNvSpPr txBox="1"/>
            <p:nvPr/>
          </p:nvSpPr>
          <p:spPr>
            <a:xfrm>
              <a:off x="899592" y="4057327"/>
              <a:ext cx="3672408" cy="307777"/>
            </a:xfrm>
            <a:prstGeom prst="rect">
              <a:avLst/>
            </a:prstGeom>
            <a:noFill/>
          </p:spPr>
          <p:txBody>
            <a:bodyPr wrap="square" rtlCol="0">
              <a:spAutoFit/>
            </a:bodyPr>
            <a:lstStyle/>
            <a:p>
              <a:r>
                <a:rPr kumimoji="1" lang="en-US" altLang="ja-JP" sz="1400" i="1" dirty="0" smtClean="0"/>
                <a:t>Appl</a:t>
              </a:r>
              <a:r>
                <a:rPr lang="en-US" altLang="ja-JP" sz="1400" dirty="0" smtClean="0"/>
                <a:t>. Phys. </a:t>
              </a:r>
              <a:r>
                <a:rPr lang="en-US" altLang="ja-JP" sz="1400" i="1" dirty="0" smtClean="0"/>
                <a:t>Lett. </a:t>
              </a:r>
              <a:r>
                <a:rPr lang="en-US" altLang="ja-JP" sz="1400" b="1" dirty="0" smtClean="0"/>
                <a:t>98</a:t>
              </a:r>
              <a:r>
                <a:rPr lang="en-US" altLang="ja-JP" sz="1400" dirty="0" smtClean="0"/>
                <a:t>, 261902 (2011). </a:t>
              </a:r>
              <a:endParaRPr kumimoji="1" lang="ja-JP" altLang="en-US" sz="1400" dirty="0"/>
            </a:p>
          </p:txBody>
        </p:sp>
        <p:sp>
          <p:nvSpPr>
            <p:cNvPr id="158" name="テキスト ボックス 157"/>
            <p:cNvSpPr txBox="1"/>
            <p:nvPr/>
          </p:nvSpPr>
          <p:spPr>
            <a:xfrm>
              <a:off x="899592" y="4345359"/>
              <a:ext cx="3672408" cy="307777"/>
            </a:xfrm>
            <a:prstGeom prst="rect">
              <a:avLst/>
            </a:prstGeom>
            <a:noFill/>
          </p:spPr>
          <p:txBody>
            <a:bodyPr wrap="square" rtlCol="0">
              <a:spAutoFit/>
            </a:bodyPr>
            <a:lstStyle/>
            <a:p>
              <a:r>
                <a:rPr kumimoji="1" lang="en-US" altLang="ja-JP" sz="1400" i="1" dirty="0" smtClean="0"/>
                <a:t>Appl</a:t>
              </a:r>
              <a:r>
                <a:rPr lang="en-US" altLang="ja-JP" sz="1400" dirty="0" smtClean="0"/>
                <a:t>. Phys. </a:t>
              </a:r>
              <a:r>
                <a:rPr lang="en-US" altLang="ja-JP" sz="1400" i="1" dirty="0" smtClean="0"/>
                <a:t>Lett. </a:t>
              </a:r>
              <a:r>
                <a:rPr lang="en-US" altLang="ja-JP" sz="1400" b="1" dirty="0" smtClean="0"/>
                <a:t>100</a:t>
              </a:r>
              <a:r>
                <a:rPr lang="en-US" altLang="ja-JP" sz="1400" dirty="0" smtClean="0"/>
                <a:t>, 171910 (2012). </a:t>
              </a:r>
              <a:endParaRPr kumimoji="1" lang="ja-JP" altLang="en-US" sz="1400" dirty="0"/>
            </a:p>
          </p:txBody>
        </p:sp>
        <p:sp>
          <p:nvSpPr>
            <p:cNvPr id="159" name="テキスト ボックス 158"/>
            <p:cNvSpPr txBox="1"/>
            <p:nvPr/>
          </p:nvSpPr>
          <p:spPr>
            <a:xfrm>
              <a:off x="899592" y="5157192"/>
              <a:ext cx="3672408" cy="307777"/>
            </a:xfrm>
            <a:prstGeom prst="rect">
              <a:avLst/>
            </a:prstGeom>
            <a:noFill/>
          </p:spPr>
          <p:txBody>
            <a:bodyPr wrap="square" rtlCol="0">
              <a:spAutoFit/>
            </a:bodyPr>
            <a:lstStyle/>
            <a:p>
              <a:r>
                <a:rPr lang="en-US" altLang="ja-JP" sz="1400" i="1" dirty="0" smtClean="0"/>
                <a:t>Optics Letters. </a:t>
              </a:r>
              <a:r>
                <a:rPr lang="en-US" altLang="ja-JP" sz="1400" b="1" dirty="0" smtClean="0"/>
                <a:t>36</a:t>
              </a:r>
              <a:r>
                <a:rPr lang="en-US" altLang="ja-JP" sz="1400" dirty="0" smtClean="0"/>
                <a:t>, 3735 (2011). </a:t>
              </a:r>
              <a:endParaRPr kumimoji="1" lang="ja-JP" altLang="en-US" sz="1400" dirty="0"/>
            </a:p>
          </p:txBody>
        </p:sp>
        <p:sp>
          <p:nvSpPr>
            <p:cNvPr id="160" name="テキスト ボックス 159"/>
            <p:cNvSpPr txBox="1"/>
            <p:nvPr/>
          </p:nvSpPr>
          <p:spPr>
            <a:xfrm>
              <a:off x="899592" y="5445224"/>
              <a:ext cx="3672408" cy="307777"/>
            </a:xfrm>
            <a:prstGeom prst="rect">
              <a:avLst/>
            </a:prstGeom>
            <a:noFill/>
          </p:spPr>
          <p:txBody>
            <a:bodyPr wrap="square" rtlCol="0">
              <a:spAutoFit/>
            </a:bodyPr>
            <a:lstStyle/>
            <a:p>
              <a:r>
                <a:rPr lang="en-US" altLang="ja-JP" sz="1400" i="1" dirty="0" smtClean="0"/>
                <a:t>Appl. Phys. Lett. </a:t>
              </a:r>
              <a:r>
                <a:rPr lang="en-US" altLang="ja-JP" sz="1400" b="1" dirty="0" smtClean="0"/>
                <a:t>99</a:t>
              </a:r>
              <a:r>
                <a:rPr lang="en-US" altLang="ja-JP" sz="1400" dirty="0" smtClean="0"/>
                <a:t>, 011913 (2011). </a:t>
              </a:r>
              <a:endParaRPr kumimoji="1" lang="ja-JP" altLang="en-US" sz="1400" dirty="0"/>
            </a:p>
          </p:txBody>
        </p:sp>
        <p:sp>
          <p:nvSpPr>
            <p:cNvPr id="161" name="テキスト ボックス 160"/>
            <p:cNvSpPr txBox="1"/>
            <p:nvPr/>
          </p:nvSpPr>
          <p:spPr>
            <a:xfrm>
              <a:off x="899592" y="5733256"/>
              <a:ext cx="3672408" cy="307777"/>
            </a:xfrm>
            <a:prstGeom prst="rect">
              <a:avLst/>
            </a:prstGeom>
            <a:noFill/>
          </p:spPr>
          <p:txBody>
            <a:bodyPr wrap="square" rtlCol="0">
              <a:spAutoFit/>
            </a:bodyPr>
            <a:lstStyle/>
            <a:p>
              <a:r>
                <a:rPr lang="en-US" altLang="ja-JP" sz="1400" i="1" dirty="0" smtClean="0"/>
                <a:t>Advanced Opt. Materials </a:t>
              </a:r>
              <a:r>
                <a:rPr lang="en-US" altLang="ja-JP" sz="1400" b="1" dirty="0" smtClean="0"/>
                <a:t>1</a:t>
              </a:r>
              <a:r>
                <a:rPr lang="en-US" altLang="ja-JP" sz="1400" dirty="0" smtClean="0"/>
                <a:t>, 393 (2013). </a:t>
              </a:r>
              <a:endParaRPr kumimoji="1" lang="ja-JP" altLang="en-US" sz="1400" dirty="0"/>
            </a:p>
          </p:txBody>
        </p:sp>
        <p:sp>
          <p:nvSpPr>
            <p:cNvPr id="5" name="テキスト ボックス 4"/>
            <p:cNvSpPr txBox="1"/>
            <p:nvPr/>
          </p:nvSpPr>
          <p:spPr>
            <a:xfrm>
              <a:off x="5416204" y="188640"/>
              <a:ext cx="3476276" cy="707886"/>
            </a:xfrm>
            <a:prstGeom prst="rect">
              <a:avLst/>
            </a:prstGeom>
            <a:noFill/>
          </p:spPr>
          <p:txBody>
            <a:bodyPr wrap="square" rtlCol="0">
              <a:spAutoFit/>
            </a:bodyPr>
            <a:lstStyle/>
            <a:p>
              <a:pPr>
                <a:lnSpc>
                  <a:spcPts val="2400"/>
                </a:lnSpc>
              </a:pPr>
              <a:r>
                <a:rPr kumimoji="1" lang="ja-JP" altLang="en-US" sz="1500" b="1" dirty="0" smtClean="0"/>
                <a:t>量子井戸界面の結晶対称性の破れ</a:t>
              </a:r>
              <a:endParaRPr kumimoji="1" lang="en-US" altLang="ja-JP" sz="1500" b="1" dirty="0" smtClean="0"/>
            </a:p>
            <a:p>
              <a:pPr>
                <a:lnSpc>
                  <a:spcPts val="2400"/>
                </a:lnSpc>
              </a:pPr>
              <a:r>
                <a:rPr lang="ja-JP" altLang="en-US" sz="1500" b="1" dirty="0" smtClean="0"/>
                <a:t>　　　</a:t>
              </a:r>
              <a:r>
                <a:rPr lang="ja-JP" altLang="en-US" sz="1500" b="1" dirty="0" smtClean="0">
                  <a:solidFill>
                    <a:schemeClr val="accent5">
                      <a:lumMod val="50000"/>
                    </a:schemeClr>
                  </a:solidFill>
                </a:rPr>
                <a:t>“偏光光学機能への応用“</a:t>
              </a:r>
              <a:endParaRPr kumimoji="1" lang="ja-JP" altLang="en-US" sz="1500" b="1" dirty="0">
                <a:solidFill>
                  <a:schemeClr val="accent5">
                    <a:lumMod val="50000"/>
                  </a:schemeClr>
                </a:solidFill>
              </a:endParaRPr>
            </a:p>
          </p:txBody>
        </p:sp>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4160792"/>
              <a:ext cx="2528944" cy="2220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2225" y="896526"/>
              <a:ext cx="2995985" cy="2297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8" name="テキスト ボックス 167"/>
            <p:cNvSpPr txBox="1"/>
            <p:nvPr/>
          </p:nvSpPr>
          <p:spPr>
            <a:xfrm>
              <a:off x="5416204" y="3532946"/>
              <a:ext cx="3476276" cy="370230"/>
            </a:xfrm>
            <a:prstGeom prst="rect">
              <a:avLst/>
            </a:prstGeom>
            <a:noFill/>
          </p:spPr>
          <p:txBody>
            <a:bodyPr wrap="square" rtlCol="0">
              <a:spAutoFit/>
            </a:bodyPr>
            <a:lstStyle/>
            <a:p>
              <a:pPr>
                <a:lnSpc>
                  <a:spcPts val="2400"/>
                </a:lnSpc>
              </a:pPr>
              <a:r>
                <a:rPr kumimoji="1" lang="en-US" altLang="ja-JP" sz="1500" b="1" dirty="0" smtClean="0"/>
                <a:t>ZnO</a:t>
              </a:r>
              <a:r>
                <a:rPr kumimoji="1" lang="ja-JP" altLang="en-US" sz="1500" b="1" dirty="0" smtClean="0"/>
                <a:t>系の赤外表面プラズモン波の解析</a:t>
              </a:r>
              <a:endParaRPr kumimoji="1" lang="ja-JP" altLang="en-US" sz="1500" b="1" dirty="0"/>
            </a:p>
          </p:txBody>
        </p:sp>
        <p:sp>
          <p:nvSpPr>
            <p:cNvPr id="7" name="テキスト ボックス 6"/>
            <p:cNvSpPr txBox="1"/>
            <p:nvPr/>
          </p:nvSpPr>
          <p:spPr>
            <a:xfrm>
              <a:off x="6012160" y="3861048"/>
              <a:ext cx="2952328" cy="323165"/>
            </a:xfrm>
            <a:prstGeom prst="rect">
              <a:avLst/>
            </a:prstGeom>
            <a:noFill/>
          </p:spPr>
          <p:txBody>
            <a:bodyPr wrap="square" rtlCol="0">
              <a:spAutoFit/>
            </a:bodyPr>
            <a:lstStyle/>
            <a:p>
              <a:r>
                <a:rPr kumimoji="1" lang="ja-JP" altLang="en-US" sz="1500" b="1" dirty="0" smtClean="0">
                  <a:solidFill>
                    <a:schemeClr val="accent5">
                      <a:lumMod val="50000"/>
                    </a:schemeClr>
                  </a:solidFill>
                </a:rPr>
                <a:t>バイオ・エネルギー応用</a:t>
              </a:r>
              <a:endParaRPr kumimoji="1" lang="ja-JP" altLang="en-US" sz="1500" b="1" dirty="0">
                <a:solidFill>
                  <a:schemeClr val="accent5">
                    <a:lumMod val="50000"/>
                  </a:schemeClr>
                </a:solidFill>
              </a:endParaRPr>
            </a:p>
          </p:txBody>
        </p:sp>
      </p:grpSp>
    </p:spTree>
    <p:extLst>
      <p:ext uri="{BB962C8B-B14F-4D97-AF65-F5344CB8AC3E}">
        <p14:creationId xmlns:p14="http://schemas.microsoft.com/office/powerpoint/2010/main" val="20333599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グループ化 27"/>
          <p:cNvGrpSpPr>
            <a:grpSpLocks/>
          </p:cNvGrpSpPr>
          <p:nvPr/>
        </p:nvGrpSpPr>
        <p:grpSpPr bwMode="auto">
          <a:xfrm>
            <a:off x="252413" y="188640"/>
            <a:ext cx="8856662" cy="3118395"/>
            <a:chOff x="179512" y="23647"/>
            <a:chExt cx="8856984" cy="3117321"/>
          </a:xfrm>
        </p:grpSpPr>
        <p:sp>
          <p:nvSpPr>
            <p:cNvPr id="9232" name="テキスト ボックス 3"/>
            <p:cNvSpPr txBox="1">
              <a:spLocks noChangeArrowheads="1"/>
            </p:cNvSpPr>
            <p:nvPr/>
          </p:nvSpPr>
          <p:spPr bwMode="auto">
            <a:xfrm>
              <a:off x="179512" y="23647"/>
              <a:ext cx="3888432"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900" dirty="0" smtClean="0">
                  <a:latin typeface="Calibri" pitchFamily="34" charset="0"/>
                </a:rPr>
                <a:t>表面プラズモン励起</a:t>
              </a:r>
              <a:endParaRPr lang="ja-JP" altLang="en-US" sz="1900" dirty="0">
                <a:latin typeface="Calibri" pitchFamily="34" charset="0"/>
              </a:endParaRPr>
            </a:p>
          </p:txBody>
        </p:sp>
        <p:sp>
          <p:nvSpPr>
            <p:cNvPr id="9233" name="テキスト ボックス 11"/>
            <p:cNvSpPr txBox="1">
              <a:spLocks noChangeArrowheads="1"/>
            </p:cNvSpPr>
            <p:nvPr/>
          </p:nvSpPr>
          <p:spPr bwMode="auto">
            <a:xfrm>
              <a:off x="1475904" y="764704"/>
              <a:ext cx="504031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700" dirty="0">
                  <a:latin typeface="Calibri" pitchFamily="34" charset="0"/>
                </a:rPr>
                <a:t>Coherent charge oscillation of free electrons</a:t>
              </a:r>
              <a:endParaRPr lang="ja-JP" altLang="en-US" sz="1700" dirty="0">
                <a:latin typeface="Calibri" pitchFamily="34" charset="0"/>
              </a:endParaRPr>
            </a:p>
          </p:txBody>
        </p:sp>
        <p:sp>
          <p:nvSpPr>
            <p:cNvPr id="6" name="テキスト ボックス 12"/>
            <p:cNvSpPr txBox="1">
              <a:spLocks noChangeArrowheads="1"/>
            </p:cNvSpPr>
            <p:nvPr/>
          </p:nvSpPr>
          <p:spPr bwMode="auto">
            <a:xfrm>
              <a:off x="539887" y="476474"/>
              <a:ext cx="5761247" cy="353890"/>
            </a:xfrm>
            <a:prstGeom prst="rect">
              <a:avLst/>
            </a:prstGeom>
            <a:noFill/>
            <a:ln w="9525">
              <a:noFill/>
              <a:miter lim="800000"/>
              <a:headEnd/>
              <a:tailEnd/>
            </a:ln>
          </p:spPr>
          <p:txBody>
            <a:bodyPr>
              <a:spAutoFit/>
            </a:bodyPr>
            <a:lstStyle/>
            <a:p>
              <a:pPr fontAlgn="auto">
                <a:spcBef>
                  <a:spcPts val="0"/>
                </a:spcBef>
                <a:spcAft>
                  <a:spcPts val="0"/>
                </a:spcAft>
                <a:defRPr/>
              </a:pPr>
              <a:r>
                <a:rPr lang="en-US" altLang="ja-JP" sz="1700" dirty="0">
                  <a:solidFill>
                    <a:srgbClr val="002060"/>
                  </a:solidFill>
                  <a:latin typeface="+mj-lt"/>
                </a:rPr>
                <a:t>“</a:t>
              </a:r>
              <a:r>
                <a:rPr lang="en-US" altLang="ja-JP" sz="1700" u="sng" dirty="0">
                  <a:solidFill>
                    <a:srgbClr val="002060"/>
                  </a:solidFill>
                  <a:latin typeface="+mj-lt"/>
                </a:rPr>
                <a:t>Emerged local electromagnetic field on a metallic surface</a:t>
              </a:r>
              <a:r>
                <a:rPr lang="en-US" altLang="ja-JP" sz="1700" dirty="0">
                  <a:solidFill>
                    <a:srgbClr val="002060"/>
                  </a:solidFill>
                  <a:latin typeface="+mj-lt"/>
                </a:rPr>
                <a:t>”</a:t>
              </a:r>
              <a:endParaRPr lang="ja-JP" altLang="en-US" sz="1700" dirty="0">
                <a:solidFill>
                  <a:srgbClr val="002060"/>
                </a:solidFill>
                <a:latin typeface="+mj-lt"/>
              </a:endParaRPr>
            </a:p>
          </p:txBody>
        </p:sp>
        <p:grpSp>
          <p:nvGrpSpPr>
            <p:cNvPr id="9235" name="グループ化 26"/>
            <p:cNvGrpSpPr>
              <a:grpSpLocks/>
            </p:cNvGrpSpPr>
            <p:nvPr/>
          </p:nvGrpSpPr>
          <p:grpSpPr bwMode="auto">
            <a:xfrm>
              <a:off x="710307" y="1196752"/>
              <a:ext cx="8326189" cy="1944216"/>
              <a:chOff x="710307" y="1192516"/>
              <a:chExt cx="8326189" cy="1944216"/>
            </a:xfrm>
          </p:grpSpPr>
          <p:pic>
            <p:nvPicPr>
              <p:cNvPr id="923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556792"/>
                <a:ext cx="2871962" cy="1579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7" name="テキスト ボックス 10"/>
              <p:cNvSpPr txBox="1">
                <a:spLocks noChangeArrowheads="1"/>
              </p:cNvSpPr>
              <p:nvPr/>
            </p:nvSpPr>
            <p:spPr bwMode="auto">
              <a:xfrm>
                <a:off x="4572000" y="1192516"/>
                <a:ext cx="44644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600">
                    <a:latin typeface="Calibri" pitchFamily="34" charset="0"/>
                  </a:rPr>
                  <a:t>*SP on a metallic nanoparticle surface  </a:t>
                </a:r>
                <a:endParaRPr lang="ja-JP" altLang="en-US" sz="1600">
                  <a:latin typeface="Calibri" pitchFamily="34" charset="0"/>
                </a:endParaRPr>
              </a:p>
            </p:txBody>
          </p:sp>
          <p:sp>
            <p:nvSpPr>
              <p:cNvPr id="12" name="テキスト ボックス 11"/>
              <p:cNvSpPr txBox="1"/>
              <p:nvPr/>
            </p:nvSpPr>
            <p:spPr bwMode="auto">
              <a:xfrm>
                <a:off x="5075540" y="2705081"/>
                <a:ext cx="1873318" cy="322152"/>
              </a:xfrm>
              <a:prstGeom prst="rect">
                <a:avLst/>
              </a:prstGeom>
              <a:noFill/>
            </p:spPr>
            <p:txBody>
              <a:bodyPr>
                <a:spAutoFit/>
              </a:bodyPr>
              <a:lstStyle/>
              <a:p>
                <a:pPr fontAlgn="auto">
                  <a:lnSpc>
                    <a:spcPts val="1800"/>
                  </a:lnSpc>
                  <a:spcBef>
                    <a:spcPts val="0"/>
                  </a:spcBef>
                  <a:spcAft>
                    <a:spcPts val="0"/>
                  </a:spcAft>
                  <a:defRPr/>
                </a:pPr>
                <a:r>
                  <a:rPr lang="en-US" altLang="ja-JP" sz="1500" dirty="0">
                    <a:solidFill>
                      <a:srgbClr val="663300"/>
                    </a:solidFill>
                    <a:latin typeface="+mj-lt"/>
                    <a:ea typeface="+mn-ea"/>
                  </a:rPr>
                  <a:t>Metallic surface</a:t>
                </a:r>
                <a:endParaRPr lang="ja-JP" altLang="en-US" sz="1500" dirty="0">
                  <a:solidFill>
                    <a:srgbClr val="663300"/>
                  </a:solidFill>
                  <a:latin typeface="+mj-lt"/>
                  <a:ea typeface="+mn-ea"/>
                </a:endParaRPr>
              </a:p>
            </p:txBody>
          </p:sp>
          <p:sp>
            <p:nvSpPr>
              <p:cNvPr id="9239" name="テキスト ボックス 12"/>
              <p:cNvSpPr txBox="1">
                <a:spLocks noChangeArrowheads="1"/>
              </p:cNvSpPr>
              <p:nvPr/>
            </p:nvSpPr>
            <p:spPr bwMode="auto">
              <a:xfrm>
                <a:off x="5940152" y="1574458"/>
                <a:ext cx="17732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600" i="1">
                    <a:solidFill>
                      <a:srgbClr val="C00000"/>
                    </a:solidFill>
                    <a:latin typeface="Calibri" pitchFamily="34" charset="0"/>
                  </a:rPr>
                  <a:t>Electric field</a:t>
                </a:r>
                <a:endParaRPr lang="ja-JP" altLang="en-US" sz="1600" i="1">
                  <a:solidFill>
                    <a:srgbClr val="C00000"/>
                  </a:solidFill>
                  <a:latin typeface="Calibri" pitchFamily="34" charset="0"/>
                </a:endParaRPr>
              </a:p>
            </p:txBody>
          </p:sp>
          <p:grpSp>
            <p:nvGrpSpPr>
              <p:cNvPr id="9240" name="グループ化 35"/>
              <p:cNvGrpSpPr>
                <a:grpSpLocks/>
              </p:cNvGrpSpPr>
              <p:nvPr/>
            </p:nvGrpSpPr>
            <p:grpSpPr bwMode="auto">
              <a:xfrm>
                <a:off x="1116276" y="1556793"/>
                <a:ext cx="3167692" cy="1575207"/>
                <a:chOff x="598885" y="1619260"/>
                <a:chExt cx="2957413" cy="1225262"/>
              </a:xfrm>
            </p:grpSpPr>
            <p:pic>
              <p:nvPicPr>
                <p:cNvPr id="9242" name="Picture 2" descr="http://www.nature.com/nphoton/journal/v5/n6/images/nphoton.2011.56-i1.jpg"/>
                <p:cNvPicPr>
                  <a:picLocks noChangeAspect="1" noChangeArrowheads="1"/>
                </p:cNvPicPr>
                <p:nvPr/>
              </p:nvPicPr>
              <p:blipFill>
                <a:blip r:embed="rId3">
                  <a:extLst>
                    <a:ext uri="{28A0092B-C50C-407E-A947-70E740481C1C}">
                      <a14:useLocalDpi xmlns:a14="http://schemas.microsoft.com/office/drawing/2010/main" val="0"/>
                    </a:ext>
                  </a:extLst>
                </a:blip>
                <a:srcRect l="1598" t="9332" r="54449" b="62666"/>
                <a:stretch>
                  <a:fillRect/>
                </a:stretch>
              </p:blipFill>
              <p:spPr bwMode="auto">
                <a:xfrm>
                  <a:off x="611560" y="1620540"/>
                  <a:ext cx="2496174" cy="1223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正方形/長方形 22"/>
                <p:cNvSpPr/>
                <p:nvPr/>
              </p:nvSpPr>
              <p:spPr>
                <a:xfrm>
                  <a:off x="1116064" y="2485289"/>
                  <a:ext cx="792962" cy="2876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4" name="テキスト ボックス 23"/>
                <p:cNvSpPr txBox="1"/>
                <p:nvPr/>
              </p:nvSpPr>
              <p:spPr>
                <a:xfrm>
                  <a:off x="598787" y="2422335"/>
                  <a:ext cx="1747480" cy="251817"/>
                </a:xfrm>
                <a:prstGeom prst="rect">
                  <a:avLst/>
                </a:prstGeom>
                <a:noFill/>
              </p:spPr>
              <p:txBody>
                <a:bodyPr>
                  <a:spAutoFit/>
                </a:bodyPr>
                <a:lstStyle/>
                <a:p>
                  <a:pPr fontAlgn="auto">
                    <a:lnSpc>
                      <a:spcPts val="1800"/>
                    </a:lnSpc>
                    <a:spcBef>
                      <a:spcPts val="0"/>
                    </a:spcBef>
                    <a:spcAft>
                      <a:spcPts val="0"/>
                    </a:spcAft>
                    <a:defRPr/>
                  </a:pPr>
                  <a:r>
                    <a:rPr lang="en-US" altLang="ja-JP" sz="1600" dirty="0">
                      <a:solidFill>
                        <a:srgbClr val="663300"/>
                      </a:solidFill>
                      <a:latin typeface="+mj-lt"/>
                      <a:ea typeface="+mn-ea"/>
                    </a:rPr>
                    <a:t>Metallic surface</a:t>
                  </a:r>
                  <a:endParaRPr lang="ja-JP" altLang="en-US" sz="1600" dirty="0">
                    <a:solidFill>
                      <a:srgbClr val="663300"/>
                    </a:solidFill>
                    <a:latin typeface="+mj-lt"/>
                    <a:ea typeface="+mn-ea"/>
                  </a:endParaRPr>
                </a:p>
              </p:txBody>
            </p:sp>
            <p:sp>
              <p:nvSpPr>
                <p:cNvPr id="9245" name="テキスト ボックス 24"/>
                <p:cNvSpPr txBox="1">
                  <a:spLocks noChangeArrowheads="1"/>
                </p:cNvSpPr>
                <p:nvPr/>
              </p:nvSpPr>
              <p:spPr bwMode="auto">
                <a:xfrm>
                  <a:off x="1900773" y="1619260"/>
                  <a:ext cx="1655525" cy="263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600" i="1">
                      <a:solidFill>
                        <a:srgbClr val="C00000"/>
                      </a:solidFill>
                      <a:latin typeface="Calibri" pitchFamily="34" charset="0"/>
                    </a:rPr>
                    <a:t>Electric field</a:t>
                  </a:r>
                  <a:endParaRPr lang="ja-JP" altLang="en-US" sz="1600" i="1">
                    <a:solidFill>
                      <a:srgbClr val="C00000"/>
                    </a:solidFill>
                    <a:latin typeface="Calibri" pitchFamily="34" charset="0"/>
                  </a:endParaRPr>
                </a:p>
              </p:txBody>
            </p:sp>
          </p:grpSp>
          <p:sp>
            <p:nvSpPr>
              <p:cNvPr id="9241" name="テキスト ボックス 25"/>
              <p:cNvSpPr txBox="1">
                <a:spLocks noChangeArrowheads="1"/>
              </p:cNvSpPr>
              <p:nvPr/>
            </p:nvSpPr>
            <p:spPr bwMode="auto">
              <a:xfrm>
                <a:off x="710307" y="1196975"/>
                <a:ext cx="32136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600">
                    <a:latin typeface="Calibri" pitchFamily="34" charset="0"/>
                  </a:rPr>
                  <a:t>*SP on a metallic 2-</a:t>
                </a:r>
                <a:r>
                  <a:rPr lang="en-US" altLang="ja-JP" sz="1600" i="1">
                    <a:latin typeface="Calibri" pitchFamily="34" charset="0"/>
                  </a:rPr>
                  <a:t>D</a:t>
                </a:r>
                <a:r>
                  <a:rPr lang="en-US" altLang="ja-JP" sz="1600">
                    <a:latin typeface="Calibri" pitchFamily="34" charset="0"/>
                  </a:rPr>
                  <a:t> surface </a:t>
                </a:r>
                <a:endParaRPr lang="ja-JP" altLang="en-US" sz="1600">
                  <a:latin typeface="Calibri" pitchFamily="34" charset="0"/>
                </a:endParaRPr>
              </a:p>
            </p:txBody>
          </p:sp>
        </p:grpSp>
      </p:grpSp>
      <p:grpSp>
        <p:nvGrpSpPr>
          <p:cNvPr id="5" name="グループ化 31"/>
          <p:cNvGrpSpPr>
            <a:grpSpLocks/>
          </p:cNvGrpSpPr>
          <p:nvPr/>
        </p:nvGrpSpPr>
        <p:grpSpPr bwMode="auto">
          <a:xfrm>
            <a:off x="323850" y="3678510"/>
            <a:ext cx="8569325" cy="2990850"/>
            <a:chOff x="324619" y="3625642"/>
            <a:chExt cx="8568307" cy="2990656"/>
          </a:xfrm>
        </p:grpSpPr>
        <p:sp>
          <p:nvSpPr>
            <p:cNvPr id="9220" name="テキスト ボックス 28"/>
            <p:cNvSpPr txBox="1">
              <a:spLocks noChangeArrowheads="1"/>
            </p:cNvSpPr>
            <p:nvPr/>
          </p:nvSpPr>
          <p:spPr bwMode="auto">
            <a:xfrm>
              <a:off x="324619" y="3625642"/>
              <a:ext cx="2952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i="1">
                  <a:latin typeface="Calibri" pitchFamily="34" charset="0"/>
                </a:rPr>
                <a:t>Plasmonic applications </a:t>
              </a:r>
              <a:endParaRPr lang="ja-JP" altLang="en-US" i="1">
                <a:latin typeface="Calibri" pitchFamily="34" charset="0"/>
              </a:endParaRPr>
            </a:p>
          </p:txBody>
        </p:sp>
        <p:sp>
          <p:nvSpPr>
            <p:cNvPr id="9221" name="テキスト ボックス 32"/>
            <p:cNvSpPr txBox="1">
              <a:spLocks noChangeArrowheads="1"/>
            </p:cNvSpPr>
            <p:nvPr/>
          </p:nvSpPr>
          <p:spPr bwMode="auto">
            <a:xfrm>
              <a:off x="612651" y="3990132"/>
              <a:ext cx="4967907" cy="1651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2500"/>
                </a:lnSpc>
              </a:pPr>
              <a:r>
                <a:rPr lang="en-US" altLang="ja-JP" sz="1700">
                  <a:latin typeface="Calibri" pitchFamily="34" charset="0"/>
                </a:rPr>
                <a:t>Light-electric conversion </a:t>
              </a:r>
            </a:p>
            <a:p>
              <a:pPr eaLnBrk="1" hangingPunct="1">
                <a:lnSpc>
                  <a:spcPts val="2500"/>
                </a:lnSpc>
              </a:pPr>
              <a:r>
                <a:rPr lang="en-US" altLang="ja-JP" sz="1700">
                  <a:latin typeface="Calibri" pitchFamily="34" charset="0"/>
                </a:rPr>
                <a:t>Optical waveguides for information technologies</a:t>
              </a:r>
            </a:p>
            <a:p>
              <a:pPr eaLnBrk="1" hangingPunct="1">
                <a:lnSpc>
                  <a:spcPts val="2500"/>
                </a:lnSpc>
              </a:pPr>
              <a:r>
                <a:rPr lang="en-US" altLang="ja-JP" sz="1700">
                  <a:latin typeface="Calibri" pitchFamily="34" charset="0"/>
                </a:rPr>
                <a:t>Optical enhancement for emitting devices</a:t>
              </a:r>
            </a:p>
            <a:p>
              <a:pPr eaLnBrk="1" hangingPunct="1">
                <a:lnSpc>
                  <a:spcPts val="2500"/>
                </a:lnSpc>
              </a:pPr>
              <a:r>
                <a:rPr lang="en-US" altLang="ja-JP" sz="1700">
                  <a:latin typeface="Calibri" pitchFamily="34" charset="0"/>
                </a:rPr>
                <a:t>Bio-chemical surface sensing</a:t>
              </a:r>
              <a:r>
                <a:rPr lang="ja-JP" altLang="en-US" sz="1700">
                  <a:latin typeface="Calibri" pitchFamily="34" charset="0"/>
                </a:rPr>
                <a:t> </a:t>
              </a:r>
              <a:r>
                <a:rPr lang="en-US" altLang="ja-JP" sz="1700" i="1">
                  <a:latin typeface="Calibri" pitchFamily="34" charset="0"/>
                </a:rPr>
                <a:t>etc</a:t>
              </a:r>
              <a:r>
                <a:rPr lang="en-US" altLang="ja-JP" sz="1700">
                  <a:latin typeface="Calibri" pitchFamily="34" charset="0"/>
                </a:rPr>
                <a:t>.</a:t>
              </a:r>
            </a:p>
            <a:p>
              <a:pPr eaLnBrk="1" hangingPunct="1"/>
              <a:endParaRPr lang="ja-JP" altLang="en-US" sz="1700">
                <a:latin typeface="Calibri" pitchFamily="34" charset="0"/>
              </a:endParaRPr>
            </a:p>
          </p:txBody>
        </p:sp>
        <p:grpSp>
          <p:nvGrpSpPr>
            <p:cNvPr id="9222" name="グループ化 28"/>
            <p:cNvGrpSpPr>
              <a:grpSpLocks/>
            </p:cNvGrpSpPr>
            <p:nvPr/>
          </p:nvGrpSpPr>
          <p:grpSpPr bwMode="auto">
            <a:xfrm>
              <a:off x="5292526" y="3854922"/>
              <a:ext cx="3600400" cy="2761376"/>
              <a:chOff x="5220072" y="3742482"/>
              <a:chExt cx="3600400" cy="2761376"/>
            </a:xfrm>
          </p:grpSpPr>
          <p:pic>
            <p:nvPicPr>
              <p:cNvPr id="9224" name="Picture 7"/>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742482"/>
                <a:ext cx="1368425"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図 25" descr="SPR.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5229200"/>
                <a:ext cx="1445058"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テキスト ボックス 20"/>
              <p:cNvSpPr txBox="1"/>
              <p:nvPr/>
            </p:nvSpPr>
            <p:spPr>
              <a:xfrm>
                <a:off x="5436324" y="4673590"/>
                <a:ext cx="1152388" cy="339703"/>
              </a:xfrm>
              <a:prstGeom prst="rect">
                <a:avLst/>
              </a:prstGeom>
              <a:noFill/>
            </p:spPr>
            <p:txBody>
              <a:bodyPr>
                <a:spAutoFit/>
              </a:bodyPr>
              <a:lstStyle/>
              <a:p>
                <a:pPr>
                  <a:defRPr/>
                </a:pPr>
                <a:r>
                  <a:rPr lang="en-US" altLang="ja-JP" sz="1600" dirty="0">
                    <a:latin typeface="+mn-lt"/>
                    <a:ea typeface="ＭＳ Ｐゴシック" pitchFamily="50" charset="-128"/>
                  </a:rPr>
                  <a:t>Solar cells</a:t>
                </a:r>
                <a:endParaRPr lang="ja-JP" altLang="en-US" sz="1600" dirty="0">
                  <a:latin typeface="+mn-lt"/>
                  <a:ea typeface="ＭＳ Ｐゴシック" pitchFamily="50" charset="-128"/>
                </a:endParaRPr>
              </a:p>
            </p:txBody>
          </p:sp>
          <p:sp>
            <p:nvSpPr>
              <p:cNvPr id="22" name="テキスト ボックス 21"/>
              <p:cNvSpPr txBox="1"/>
              <p:nvPr/>
            </p:nvSpPr>
            <p:spPr>
              <a:xfrm>
                <a:off x="5220450" y="6165743"/>
                <a:ext cx="1871441" cy="338115"/>
              </a:xfrm>
              <a:prstGeom prst="rect">
                <a:avLst/>
              </a:prstGeom>
              <a:noFill/>
            </p:spPr>
            <p:txBody>
              <a:bodyPr>
                <a:spAutoFit/>
              </a:bodyPr>
              <a:lstStyle/>
              <a:p>
                <a:pPr>
                  <a:defRPr/>
                </a:pPr>
                <a:r>
                  <a:rPr lang="en-US" altLang="ja-JP" sz="1600" dirty="0">
                    <a:latin typeface="+mn-lt"/>
                    <a:ea typeface="ＭＳ Ｐゴシック" pitchFamily="50" charset="-128"/>
                  </a:rPr>
                  <a:t>SPR biosensors</a:t>
                </a:r>
                <a:endParaRPr lang="ja-JP" altLang="en-US" sz="1600" dirty="0">
                  <a:latin typeface="+mn-lt"/>
                  <a:ea typeface="ＭＳ Ｐゴシック" pitchFamily="50" charset="-128"/>
                </a:endParaRPr>
              </a:p>
            </p:txBody>
          </p:sp>
          <p:pic>
            <p:nvPicPr>
              <p:cNvPr id="922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6256" y="3789040"/>
                <a:ext cx="1466305"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テキスト ボックス 25"/>
              <p:cNvSpPr txBox="1"/>
              <p:nvPr/>
            </p:nvSpPr>
            <p:spPr>
              <a:xfrm>
                <a:off x="7020461" y="4673590"/>
                <a:ext cx="1728583" cy="339703"/>
              </a:xfrm>
              <a:prstGeom prst="rect">
                <a:avLst/>
              </a:prstGeom>
              <a:noFill/>
            </p:spPr>
            <p:txBody>
              <a:bodyPr>
                <a:spAutoFit/>
              </a:bodyPr>
              <a:lstStyle/>
              <a:p>
                <a:pPr>
                  <a:defRPr/>
                </a:pPr>
                <a:r>
                  <a:rPr lang="en-US" altLang="ja-JP" sz="1600" dirty="0">
                    <a:latin typeface="+mn-lt"/>
                    <a:ea typeface="ＭＳ Ｐゴシック" pitchFamily="50" charset="-128"/>
                  </a:rPr>
                  <a:t>Wave-guides</a:t>
                </a:r>
                <a:endParaRPr lang="ja-JP" altLang="en-US" sz="1600" dirty="0">
                  <a:latin typeface="+mn-lt"/>
                  <a:ea typeface="ＭＳ Ｐゴシック" pitchFamily="50" charset="-128"/>
                </a:endParaRPr>
              </a:p>
            </p:txBody>
          </p:sp>
          <p:pic>
            <p:nvPicPr>
              <p:cNvPr id="923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6256" y="5229200"/>
                <a:ext cx="1440160" cy="959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テキスト ボックス 27"/>
              <p:cNvSpPr txBox="1"/>
              <p:nvPr/>
            </p:nvSpPr>
            <p:spPr>
              <a:xfrm>
                <a:off x="6804587" y="6165743"/>
                <a:ext cx="2015885" cy="338115"/>
              </a:xfrm>
              <a:prstGeom prst="rect">
                <a:avLst/>
              </a:prstGeom>
              <a:noFill/>
            </p:spPr>
            <p:txBody>
              <a:bodyPr>
                <a:spAutoFit/>
              </a:bodyPr>
              <a:lstStyle/>
              <a:p>
                <a:pPr>
                  <a:defRPr/>
                </a:pPr>
                <a:r>
                  <a:rPr lang="en-US" altLang="ja-JP" sz="1600" dirty="0">
                    <a:latin typeface="+mj-lt"/>
                    <a:ea typeface="ＭＳ Ｐゴシック" pitchFamily="50" charset="-128"/>
                  </a:rPr>
                  <a:t>Light enhancement</a:t>
                </a:r>
                <a:endParaRPr lang="ja-JP" altLang="en-US" sz="1600" dirty="0">
                  <a:latin typeface="+mj-lt"/>
                  <a:ea typeface="ＭＳ Ｐゴシック" pitchFamily="50" charset="-128"/>
                </a:endParaRPr>
              </a:p>
            </p:txBody>
          </p:sp>
        </p:grpSp>
        <p:sp>
          <p:nvSpPr>
            <p:cNvPr id="30" name="テキスト ボックス 29"/>
            <p:cNvSpPr txBox="1"/>
            <p:nvPr/>
          </p:nvSpPr>
          <p:spPr>
            <a:xfrm>
              <a:off x="396049" y="5570204"/>
              <a:ext cx="4536536" cy="707979"/>
            </a:xfrm>
            <a:prstGeom prst="rect">
              <a:avLst/>
            </a:prstGeom>
            <a:noFill/>
          </p:spPr>
          <p:txBody>
            <a:bodyPr>
              <a:spAutoFit/>
            </a:bodyPr>
            <a:lstStyle/>
            <a:p>
              <a:pPr>
                <a:lnSpc>
                  <a:spcPts val="2400"/>
                </a:lnSpc>
                <a:defRPr/>
              </a:pPr>
              <a:r>
                <a:rPr lang="en-US" altLang="ja-JP" sz="1700" b="1" dirty="0">
                  <a:solidFill>
                    <a:srgbClr val="002060"/>
                  </a:solidFill>
                  <a:latin typeface="+mj-lt"/>
                  <a:ea typeface="ＭＳ Ｐゴシック" pitchFamily="50" charset="-128"/>
                </a:rPr>
                <a:t> “Optical enhancement by strong electric field    induced on a metal surface “</a:t>
              </a:r>
              <a:endParaRPr lang="ja-JP" altLang="en-US" sz="1700" b="1" dirty="0">
                <a:solidFill>
                  <a:srgbClr val="002060"/>
                </a:solidFill>
                <a:latin typeface="+mj-lt"/>
                <a:ea typeface="ＭＳ Ｐゴシック" pitchFamily="50" charset="-128"/>
              </a:endParaRPr>
            </a:p>
          </p:txBody>
        </p:sp>
      </p:grpSp>
    </p:spTree>
    <p:extLst>
      <p:ext uri="{BB962C8B-B14F-4D97-AF65-F5344CB8AC3E}">
        <p14:creationId xmlns:p14="http://schemas.microsoft.com/office/powerpoint/2010/main" val="21447816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3"/>
          <p:cNvSpPr txBox="1">
            <a:spLocks noChangeArrowheads="1"/>
          </p:cNvSpPr>
          <p:nvPr/>
        </p:nvSpPr>
        <p:spPr bwMode="auto">
          <a:xfrm>
            <a:off x="179388" y="259035"/>
            <a:ext cx="5127652"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950" dirty="0" smtClean="0">
                <a:latin typeface="Calibri" pitchFamily="34" charset="0"/>
              </a:rPr>
              <a:t>金属ナノ粒子の局在表面プラズモン共鳴</a:t>
            </a:r>
            <a:endParaRPr lang="ja-JP" altLang="en-US" sz="1950" dirty="0">
              <a:latin typeface="Calibri" pitchFamily="34" charset="0"/>
            </a:endParaRPr>
          </a:p>
        </p:txBody>
      </p:sp>
      <p:grpSp>
        <p:nvGrpSpPr>
          <p:cNvPr id="10243" name="グループ化 47"/>
          <p:cNvGrpSpPr>
            <a:grpSpLocks/>
          </p:cNvGrpSpPr>
          <p:nvPr/>
        </p:nvGrpSpPr>
        <p:grpSpPr bwMode="auto">
          <a:xfrm>
            <a:off x="4643438" y="-315913"/>
            <a:ext cx="4356100" cy="4968876"/>
            <a:chOff x="357158" y="134880"/>
            <a:chExt cx="4393785" cy="5012021"/>
          </a:xfrm>
        </p:grpSpPr>
        <p:grpSp>
          <p:nvGrpSpPr>
            <p:cNvPr id="10277" name="グループ化 33"/>
            <p:cNvGrpSpPr>
              <a:grpSpLocks/>
            </p:cNvGrpSpPr>
            <p:nvPr/>
          </p:nvGrpSpPr>
          <p:grpSpPr bwMode="auto">
            <a:xfrm>
              <a:off x="357158" y="134880"/>
              <a:ext cx="4214842" cy="5012021"/>
              <a:chOff x="357158" y="202929"/>
              <a:chExt cx="4214842" cy="5012021"/>
            </a:xfrm>
          </p:grpSpPr>
          <p:pic>
            <p:nvPicPr>
              <p:cNvPr id="10284" name="図 21" descr="Ag nano-particle Abs RT.pct"/>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158" y="202929"/>
                <a:ext cx="4214842" cy="501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5" name="テキスト ボックス 23"/>
              <p:cNvSpPr txBox="1">
                <a:spLocks noChangeArrowheads="1"/>
              </p:cNvSpPr>
              <p:nvPr/>
            </p:nvSpPr>
            <p:spPr bwMode="auto">
              <a:xfrm rot="-5400000">
                <a:off x="-223664" y="2581062"/>
                <a:ext cx="25003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600">
                    <a:latin typeface="Times New Roman" pitchFamily="18" charset="0"/>
                    <a:cs typeface="Times New Roman" pitchFamily="18" charset="0"/>
                  </a:rPr>
                  <a:t>Extinction intensity (a.u.)</a:t>
                </a:r>
              </a:p>
            </p:txBody>
          </p:sp>
          <p:sp>
            <p:nvSpPr>
              <p:cNvPr id="10286" name="テキスト ボックス 20"/>
              <p:cNvSpPr txBox="1">
                <a:spLocks noChangeArrowheads="1"/>
              </p:cNvSpPr>
              <p:nvPr/>
            </p:nvSpPr>
            <p:spPr bwMode="auto">
              <a:xfrm>
                <a:off x="1643042" y="4733520"/>
                <a:ext cx="23574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600">
                    <a:latin typeface="Times New Roman" pitchFamily="18" charset="0"/>
                    <a:cs typeface="Times New Roman" pitchFamily="18" charset="0"/>
                  </a:rPr>
                  <a:t>Photon energy (eV)</a:t>
                </a:r>
                <a:endParaRPr lang="ja-JP" altLang="en-US" sz="1600">
                  <a:latin typeface="Times New Roman" pitchFamily="18" charset="0"/>
                  <a:cs typeface="Times New Roman" pitchFamily="18" charset="0"/>
                </a:endParaRPr>
              </a:p>
            </p:txBody>
          </p:sp>
          <p:pic>
            <p:nvPicPr>
              <p:cNvPr id="10287" name="図 22" descr="1q.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7290" y="1357298"/>
                <a:ext cx="714380" cy="15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テキスト ボックス 24"/>
              <p:cNvSpPr txBox="1">
                <a:spLocks noChangeArrowheads="1"/>
              </p:cNvSpPr>
              <p:nvPr/>
            </p:nvSpPr>
            <p:spPr bwMode="auto">
              <a:xfrm>
                <a:off x="1285873" y="2857859"/>
                <a:ext cx="1143281" cy="323459"/>
              </a:xfrm>
              <a:prstGeom prst="rect">
                <a:avLst/>
              </a:prstGeom>
              <a:noFill/>
              <a:ln w="9525">
                <a:noFill/>
                <a:miter lim="800000"/>
                <a:headEnd/>
                <a:tailEnd/>
              </a:ln>
            </p:spPr>
            <p:txBody>
              <a:bodyPr>
                <a:spAutoFit/>
              </a:bodyPr>
              <a:lstStyle/>
              <a:p>
                <a:pPr>
                  <a:defRPr/>
                </a:pPr>
                <a:r>
                  <a:rPr lang="en-US" altLang="ja-JP" sz="1500" i="1" dirty="0">
                    <a:latin typeface="+mj-lt"/>
                    <a:ea typeface="ＭＳ Ｐゴシック" pitchFamily="50" charset="-128"/>
                    <a:cs typeface="Times New Roman" pitchFamily="18" charset="0"/>
                  </a:rPr>
                  <a:t>R</a:t>
                </a:r>
                <a:r>
                  <a:rPr lang="en-US" altLang="ja-JP" sz="1500" dirty="0">
                    <a:latin typeface="+mj-lt"/>
                    <a:ea typeface="ＭＳ Ｐゴシック" pitchFamily="50" charset="-128"/>
                    <a:cs typeface="Times New Roman" pitchFamily="18" charset="0"/>
                  </a:rPr>
                  <a:t> = 50 nm</a:t>
                </a:r>
                <a:endParaRPr lang="ja-JP" altLang="en-US" sz="1500" dirty="0">
                  <a:latin typeface="+mj-lt"/>
                  <a:ea typeface="ＭＳ Ｐゴシック" pitchFamily="50" charset="-128"/>
                  <a:cs typeface="Times New Roman" pitchFamily="18" charset="0"/>
                </a:endParaRPr>
              </a:p>
            </p:txBody>
          </p:sp>
          <p:sp>
            <p:nvSpPr>
              <p:cNvPr id="16" name="テキスト ボックス 25"/>
              <p:cNvSpPr txBox="1">
                <a:spLocks noChangeArrowheads="1"/>
              </p:cNvSpPr>
              <p:nvPr/>
            </p:nvSpPr>
            <p:spPr bwMode="auto">
              <a:xfrm>
                <a:off x="2571663" y="2425513"/>
                <a:ext cx="1143281" cy="554044"/>
              </a:xfrm>
              <a:prstGeom prst="rect">
                <a:avLst/>
              </a:prstGeom>
              <a:noFill/>
              <a:ln w="9525">
                <a:noFill/>
                <a:miter lim="800000"/>
                <a:headEnd/>
                <a:tailEnd/>
              </a:ln>
            </p:spPr>
            <p:txBody>
              <a:bodyPr>
                <a:spAutoFit/>
              </a:bodyPr>
              <a:lstStyle/>
              <a:p>
                <a:pPr>
                  <a:defRPr/>
                </a:pPr>
                <a:r>
                  <a:rPr lang="en-US" altLang="ja-JP" sz="1500" dirty="0">
                    <a:latin typeface="+mn-lt"/>
                    <a:ea typeface="ＭＳ Ｐゴシック" pitchFamily="50" charset="-128"/>
                    <a:cs typeface="Times New Roman" pitchFamily="18" charset="0"/>
                  </a:rPr>
                  <a:t>LSP peak</a:t>
                </a:r>
              </a:p>
              <a:p>
                <a:pPr>
                  <a:defRPr/>
                </a:pPr>
                <a:r>
                  <a:rPr lang="en-US" altLang="ja-JP" sz="1500" dirty="0">
                    <a:latin typeface="+mn-lt"/>
                    <a:ea typeface="ＭＳ Ｐゴシック" pitchFamily="50" charset="-128"/>
                    <a:cs typeface="Times New Roman" pitchFamily="18" charset="0"/>
                  </a:rPr>
                  <a:t>  (</a:t>
                </a:r>
                <a:r>
                  <a:rPr lang="en-US" altLang="ja-JP" sz="1500" i="1" dirty="0">
                    <a:latin typeface="+mn-lt"/>
                    <a:ea typeface="ＭＳ Ｐゴシック" pitchFamily="50" charset="-128"/>
                    <a:cs typeface="Times New Roman" pitchFamily="18" charset="0"/>
                  </a:rPr>
                  <a:t>n</a:t>
                </a:r>
                <a:r>
                  <a:rPr lang="en-US" altLang="ja-JP" sz="1500" dirty="0">
                    <a:latin typeface="+mn-lt"/>
                    <a:ea typeface="ＭＳ Ｐゴシック" pitchFamily="50" charset="-128"/>
                    <a:cs typeface="Times New Roman" pitchFamily="18" charset="0"/>
                  </a:rPr>
                  <a:t> = 1)</a:t>
                </a:r>
                <a:endParaRPr lang="ja-JP" altLang="en-US" sz="1500" dirty="0">
                  <a:latin typeface="+mn-lt"/>
                  <a:ea typeface="ＭＳ Ｐゴシック" pitchFamily="50" charset="-128"/>
                  <a:cs typeface="Times New Roman" pitchFamily="18" charset="0"/>
                </a:endParaRPr>
              </a:p>
            </p:txBody>
          </p:sp>
          <p:sp>
            <p:nvSpPr>
              <p:cNvPr id="17" name="テキスト ボックス 29"/>
              <p:cNvSpPr txBox="1">
                <a:spLocks noChangeArrowheads="1"/>
              </p:cNvSpPr>
              <p:nvPr/>
            </p:nvSpPr>
            <p:spPr bwMode="auto">
              <a:xfrm>
                <a:off x="2928739" y="4199736"/>
                <a:ext cx="1213735" cy="323459"/>
              </a:xfrm>
              <a:prstGeom prst="rect">
                <a:avLst/>
              </a:prstGeom>
              <a:noFill/>
              <a:ln w="9525">
                <a:noFill/>
                <a:miter lim="800000"/>
                <a:headEnd/>
                <a:tailEnd/>
              </a:ln>
            </p:spPr>
            <p:txBody>
              <a:bodyPr>
                <a:spAutoFit/>
              </a:bodyPr>
              <a:lstStyle/>
              <a:p>
                <a:pPr>
                  <a:defRPr/>
                </a:pPr>
                <a:r>
                  <a:rPr lang="en-US" altLang="ja-JP" sz="1500" i="1" dirty="0" err="1">
                    <a:latin typeface="Symbol" pitchFamily="18" charset="2"/>
                    <a:ea typeface="ＭＳ Ｐゴシック" pitchFamily="50" charset="-128"/>
                    <a:cs typeface="Times New Roman" pitchFamily="18" charset="0"/>
                  </a:rPr>
                  <a:t>w</a:t>
                </a:r>
                <a:r>
                  <a:rPr lang="en-US" altLang="ja-JP" sz="1500" baseline="-25000" dirty="0" err="1">
                    <a:latin typeface="+mn-lt"/>
                    <a:ea typeface="ＭＳ Ｐゴシック" pitchFamily="50" charset="-128"/>
                    <a:cs typeface="Times New Roman" pitchFamily="18" charset="0"/>
                  </a:rPr>
                  <a:t>p</a:t>
                </a:r>
                <a:r>
                  <a:rPr lang="en-US" altLang="ja-JP" sz="1500" dirty="0">
                    <a:latin typeface="+mn-lt"/>
                    <a:ea typeface="ＭＳ Ｐゴシック" pitchFamily="50" charset="-128"/>
                    <a:cs typeface="Times New Roman" pitchFamily="18" charset="0"/>
                  </a:rPr>
                  <a:t>: 3.82 eV</a:t>
                </a:r>
                <a:endParaRPr lang="ja-JP" altLang="en-US" sz="1500" dirty="0">
                  <a:latin typeface="+mn-lt"/>
                  <a:ea typeface="ＭＳ Ｐゴシック" pitchFamily="50" charset="-128"/>
                  <a:cs typeface="Times New Roman" pitchFamily="18" charset="0"/>
                </a:endParaRPr>
              </a:p>
            </p:txBody>
          </p:sp>
        </p:grpSp>
        <p:sp>
          <p:nvSpPr>
            <p:cNvPr id="5" name="テキスト ボックス 32"/>
            <p:cNvSpPr txBox="1">
              <a:spLocks noChangeArrowheads="1"/>
            </p:cNvSpPr>
            <p:nvPr/>
          </p:nvSpPr>
          <p:spPr bwMode="auto">
            <a:xfrm>
              <a:off x="821516" y="711343"/>
              <a:ext cx="3929427" cy="337870"/>
            </a:xfrm>
            <a:prstGeom prst="rect">
              <a:avLst/>
            </a:prstGeom>
            <a:noFill/>
            <a:ln w="9525">
              <a:noFill/>
              <a:miter lim="800000"/>
              <a:headEnd/>
              <a:tailEnd/>
            </a:ln>
          </p:spPr>
          <p:txBody>
            <a:bodyPr>
              <a:spAutoFit/>
            </a:bodyPr>
            <a:lstStyle/>
            <a:p>
              <a:pPr>
                <a:defRPr/>
              </a:pPr>
              <a:r>
                <a:rPr lang="en-US" altLang="ja-JP" sz="1600" dirty="0">
                  <a:latin typeface="+mn-lt"/>
                  <a:ea typeface="ＭＳ Ｐゴシック" pitchFamily="50" charset="-128"/>
                </a:rPr>
                <a:t>Extinction spectrum of Ag nano-particle</a:t>
              </a:r>
              <a:endParaRPr lang="ja-JP" altLang="en-US" sz="1600" dirty="0">
                <a:latin typeface="+mn-lt"/>
                <a:ea typeface="ＭＳ Ｐゴシック" pitchFamily="50" charset="-128"/>
              </a:endParaRPr>
            </a:p>
          </p:txBody>
        </p:sp>
        <p:pic>
          <p:nvPicPr>
            <p:cNvPr id="1027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36" y="1289249"/>
              <a:ext cx="1319217" cy="806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直線コネクタ 6"/>
            <p:cNvCxnSpPr/>
            <p:nvPr/>
          </p:nvCxnSpPr>
          <p:spPr>
            <a:xfrm>
              <a:off x="2643720" y="1431921"/>
              <a:ext cx="21456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テキスト ボックス 44"/>
            <p:cNvSpPr txBox="1">
              <a:spLocks noChangeArrowheads="1"/>
            </p:cNvSpPr>
            <p:nvPr/>
          </p:nvSpPr>
          <p:spPr bwMode="auto">
            <a:xfrm>
              <a:off x="2858285" y="1266989"/>
              <a:ext cx="927114" cy="307447"/>
            </a:xfrm>
            <a:prstGeom prst="rect">
              <a:avLst/>
            </a:prstGeom>
            <a:noFill/>
            <a:ln w="9525">
              <a:noFill/>
              <a:miter lim="800000"/>
              <a:headEnd/>
              <a:tailEnd/>
            </a:ln>
          </p:spPr>
          <p:txBody>
            <a:bodyPr>
              <a:spAutoFit/>
            </a:bodyPr>
            <a:lstStyle/>
            <a:p>
              <a:pPr>
                <a:defRPr/>
              </a:pPr>
              <a:r>
                <a:rPr lang="en-US" altLang="ja-JP" sz="1400" b="1" dirty="0">
                  <a:solidFill>
                    <a:schemeClr val="bg1"/>
                  </a:solidFill>
                  <a:latin typeface="+mj-lt"/>
                  <a:ea typeface="ＭＳ Ｐゴシック" pitchFamily="50" charset="-128"/>
                  <a:cs typeface="Times New Roman" pitchFamily="18" charset="0"/>
                </a:rPr>
                <a:t>200 nm</a:t>
              </a:r>
              <a:endParaRPr lang="ja-JP" altLang="en-US" sz="1400" b="1" dirty="0">
                <a:solidFill>
                  <a:schemeClr val="bg1"/>
                </a:solidFill>
                <a:latin typeface="+mj-lt"/>
                <a:ea typeface="ＭＳ Ｐゴシック" pitchFamily="50" charset="-128"/>
                <a:cs typeface="Times New Roman" pitchFamily="18" charset="0"/>
              </a:endParaRPr>
            </a:p>
          </p:txBody>
        </p:sp>
        <p:sp>
          <p:nvSpPr>
            <p:cNvPr id="9" name="Text Box 554"/>
            <p:cNvSpPr txBox="1">
              <a:spLocks noChangeAspect="1" noChangeArrowheads="1"/>
            </p:cNvSpPr>
            <p:nvPr/>
          </p:nvSpPr>
          <p:spPr bwMode="auto">
            <a:xfrm>
              <a:off x="2571664" y="1574435"/>
              <a:ext cx="1202527" cy="293036"/>
            </a:xfrm>
            <a:prstGeom prst="rect">
              <a:avLst/>
            </a:prstGeom>
            <a:noFill/>
            <a:ln w="9525">
              <a:noFill/>
              <a:miter lim="800000"/>
              <a:headEnd/>
              <a:tailEnd/>
            </a:ln>
          </p:spPr>
          <p:txBody>
            <a:bodyPr>
              <a:spAutoFit/>
            </a:bodyPr>
            <a:lstStyle/>
            <a:p>
              <a:pPr>
                <a:spcBef>
                  <a:spcPct val="50000"/>
                </a:spcBef>
                <a:defRPr/>
              </a:pPr>
              <a:r>
                <a:rPr lang="en-US" altLang="ja-JP" sz="1300" b="1" dirty="0">
                  <a:solidFill>
                    <a:schemeClr val="bg1"/>
                  </a:solidFill>
                  <a:latin typeface="+mj-lt"/>
                  <a:ea typeface="ＭＳ Ｐゴシック" pitchFamily="50" charset="-128"/>
                  <a:cs typeface="Times New Roman" pitchFamily="18" charset="0"/>
                </a:rPr>
                <a:t>Ag particle</a:t>
              </a:r>
            </a:p>
          </p:txBody>
        </p:sp>
        <p:sp>
          <p:nvSpPr>
            <p:cNvPr id="10" name="テキスト ボックス 46"/>
            <p:cNvSpPr txBox="1">
              <a:spLocks noChangeArrowheads="1"/>
            </p:cNvSpPr>
            <p:nvPr/>
          </p:nvSpPr>
          <p:spPr bwMode="auto">
            <a:xfrm>
              <a:off x="2723781" y="3273398"/>
              <a:ext cx="1143281" cy="321858"/>
            </a:xfrm>
            <a:prstGeom prst="rect">
              <a:avLst/>
            </a:prstGeom>
            <a:noFill/>
            <a:ln w="9525">
              <a:noFill/>
              <a:miter lim="800000"/>
              <a:headEnd/>
              <a:tailEnd/>
            </a:ln>
          </p:spPr>
          <p:txBody>
            <a:bodyPr>
              <a:spAutoFit/>
            </a:bodyPr>
            <a:lstStyle/>
            <a:p>
              <a:pPr>
                <a:defRPr/>
              </a:pPr>
              <a:r>
                <a:rPr lang="en-US" altLang="ja-JP" sz="1500" dirty="0">
                  <a:latin typeface="+mn-lt"/>
                  <a:ea typeface="ＭＳ Ｐゴシック" pitchFamily="50" charset="-128"/>
                  <a:cs typeface="Times New Roman" pitchFamily="18" charset="0"/>
                </a:rPr>
                <a:t>(</a:t>
              </a:r>
              <a:r>
                <a:rPr lang="en-US" altLang="ja-JP" sz="1500" i="1" dirty="0">
                  <a:latin typeface="+mn-lt"/>
                  <a:ea typeface="ＭＳ Ｐゴシック" pitchFamily="50" charset="-128"/>
                  <a:cs typeface="Times New Roman" pitchFamily="18" charset="0"/>
                </a:rPr>
                <a:t>n</a:t>
              </a:r>
              <a:r>
                <a:rPr lang="en-US" altLang="ja-JP" sz="1500" dirty="0">
                  <a:latin typeface="+mn-lt"/>
                  <a:ea typeface="ＭＳ Ｐゴシック" pitchFamily="50" charset="-128"/>
                  <a:cs typeface="Times New Roman" pitchFamily="18" charset="0"/>
                </a:rPr>
                <a:t> = 2)</a:t>
              </a:r>
              <a:endParaRPr lang="ja-JP" altLang="en-US" sz="1500" dirty="0">
                <a:latin typeface="+mn-lt"/>
                <a:ea typeface="ＭＳ Ｐゴシック" pitchFamily="50" charset="-128"/>
                <a:cs typeface="Times New Roman" pitchFamily="18" charset="0"/>
              </a:endParaRPr>
            </a:p>
          </p:txBody>
        </p:sp>
      </p:grpSp>
      <p:grpSp>
        <p:nvGrpSpPr>
          <p:cNvPr id="10244" name="グループ化 39"/>
          <p:cNvGrpSpPr>
            <a:grpSpLocks/>
          </p:cNvGrpSpPr>
          <p:nvPr/>
        </p:nvGrpSpPr>
        <p:grpSpPr bwMode="auto">
          <a:xfrm>
            <a:off x="338138" y="752748"/>
            <a:ext cx="4378325" cy="1833562"/>
            <a:chOff x="260856" y="1124753"/>
            <a:chExt cx="5051296" cy="2116348"/>
          </a:xfrm>
        </p:grpSpPr>
        <p:sp>
          <p:nvSpPr>
            <p:cNvPr id="19" name="円/楕円 18"/>
            <p:cNvSpPr/>
            <p:nvPr/>
          </p:nvSpPr>
          <p:spPr bwMode="auto">
            <a:xfrm>
              <a:off x="539245" y="1483891"/>
              <a:ext cx="1225278" cy="1152539"/>
            </a:xfrm>
            <a:prstGeom prst="ellipse">
              <a:avLst/>
            </a:prstGeom>
            <a:solidFill>
              <a:schemeClr val="accent5">
                <a:lumMod val="20000"/>
                <a:lumOff val="80000"/>
              </a:schemeClr>
            </a:solidFill>
            <a:ln w="12700">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265" name="テキスト ボックス 13"/>
            <p:cNvSpPr txBox="1">
              <a:spLocks noChangeArrowheads="1"/>
            </p:cNvSpPr>
            <p:nvPr/>
          </p:nvSpPr>
          <p:spPr bwMode="auto">
            <a:xfrm>
              <a:off x="260856" y="2631440"/>
              <a:ext cx="2303610" cy="60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1700"/>
                </a:lnSpc>
              </a:pPr>
              <a:r>
                <a:rPr lang="en-US" altLang="ja-JP" sz="1600">
                  <a:solidFill>
                    <a:srgbClr val="002060"/>
                  </a:solidFill>
                  <a:latin typeface="Calibri" pitchFamily="34" charset="0"/>
                </a:rPr>
                <a:t>Nanoparticle in a surrounding media</a:t>
              </a:r>
              <a:endParaRPr lang="ja-JP" altLang="en-US" sz="1600">
                <a:solidFill>
                  <a:srgbClr val="002060"/>
                </a:solidFill>
                <a:latin typeface="Calibri" pitchFamily="34" charset="0"/>
              </a:endParaRPr>
            </a:p>
          </p:txBody>
        </p:sp>
        <p:sp>
          <p:nvSpPr>
            <p:cNvPr id="10266" name="テキスト ボックス 18"/>
            <p:cNvSpPr txBox="1">
              <a:spLocks noChangeArrowheads="1"/>
            </p:cNvSpPr>
            <p:nvPr/>
          </p:nvSpPr>
          <p:spPr bwMode="auto">
            <a:xfrm>
              <a:off x="759394" y="1717454"/>
              <a:ext cx="1439757" cy="60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1700"/>
                </a:lnSpc>
              </a:pPr>
              <a:r>
                <a:rPr lang="en-US" altLang="ja-JP" sz="1400">
                  <a:solidFill>
                    <a:srgbClr val="002060"/>
                  </a:solidFill>
                  <a:latin typeface="Calibri" pitchFamily="34" charset="0"/>
                </a:rPr>
                <a:t>Metal: </a:t>
              </a:r>
            </a:p>
            <a:p>
              <a:pPr eaLnBrk="1" hangingPunct="1">
                <a:lnSpc>
                  <a:spcPts val="1700"/>
                </a:lnSpc>
              </a:pPr>
              <a:r>
                <a:rPr lang="en-US" altLang="ja-JP" sz="1400" i="1">
                  <a:solidFill>
                    <a:srgbClr val="002060"/>
                  </a:solidFill>
                  <a:latin typeface="Symbol" pitchFamily="18" charset="2"/>
                </a:rPr>
                <a:t> e</a:t>
              </a:r>
              <a:r>
                <a:rPr lang="en-US" altLang="ja-JP" sz="1400">
                  <a:solidFill>
                    <a:srgbClr val="002060"/>
                  </a:solidFill>
                  <a:latin typeface="Calibri" pitchFamily="34" charset="0"/>
                </a:rPr>
                <a:t>(</a:t>
              </a:r>
              <a:r>
                <a:rPr lang="en-US" altLang="ja-JP" sz="1400" i="1">
                  <a:solidFill>
                    <a:srgbClr val="002060"/>
                  </a:solidFill>
                  <a:latin typeface="Symbol" pitchFamily="18" charset="2"/>
                </a:rPr>
                <a:t>w</a:t>
              </a:r>
              <a:r>
                <a:rPr lang="en-US" altLang="ja-JP" sz="1400">
                  <a:solidFill>
                    <a:srgbClr val="002060"/>
                  </a:solidFill>
                  <a:latin typeface="Calibri" pitchFamily="34" charset="0"/>
                </a:rPr>
                <a:t>)</a:t>
              </a:r>
              <a:endParaRPr lang="ja-JP" altLang="en-US" sz="1400">
                <a:solidFill>
                  <a:srgbClr val="002060"/>
                </a:solidFill>
                <a:latin typeface="Calibri" pitchFamily="34" charset="0"/>
              </a:endParaRPr>
            </a:p>
          </p:txBody>
        </p:sp>
        <p:sp>
          <p:nvSpPr>
            <p:cNvPr id="10267" name="テキスト ボックス 19"/>
            <p:cNvSpPr txBox="1">
              <a:spLocks noChangeArrowheads="1"/>
            </p:cNvSpPr>
            <p:nvPr/>
          </p:nvSpPr>
          <p:spPr bwMode="auto">
            <a:xfrm>
              <a:off x="611439" y="1124753"/>
              <a:ext cx="1799696" cy="372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500">
                  <a:latin typeface="Calibri" pitchFamily="34" charset="0"/>
                </a:rPr>
                <a:t>Medium: </a:t>
              </a:r>
              <a:r>
                <a:rPr lang="en-US" altLang="ja-JP" sz="1500" i="1">
                  <a:latin typeface="Symbol" pitchFamily="18" charset="2"/>
                </a:rPr>
                <a:t>e</a:t>
              </a:r>
              <a:r>
                <a:rPr lang="en-US" altLang="ja-JP" sz="1500" baseline="-25000">
                  <a:latin typeface="Calibri" pitchFamily="34" charset="0"/>
                </a:rPr>
                <a:t>m</a:t>
              </a:r>
              <a:endParaRPr lang="ja-JP" altLang="en-US" sz="1500" baseline="-25000">
                <a:latin typeface="Calibri" pitchFamily="34" charset="0"/>
              </a:endParaRPr>
            </a:p>
          </p:txBody>
        </p:sp>
        <p:sp>
          <p:nvSpPr>
            <p:cNvPr id="25" name="円/楕円 24"/>
            <p:cNvSpPr/>
            <p:nvPr/>
          </p:nvSpPr>
          <p:spPr bwMode="auto">
            <a:xfrm>
              <a:off x="3850610" y="1483891"/>
              <a:ext cx="1225278" cy="1152539"/>
            </a:xfrm>
            <a:prstGeom prst="ellipse">
              <a:avLst/>
            </a:prstGeom>
            <a:solidFill>
              <a:schemeClr val="accent5">
                <a:lumMod val="20000"/>
                <a:lumOff val="80000"/>
              </a:schemeClr>
            </a:solidFill>
            <a:ln w="12700">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6" name="円/楕円 25"/>
            <p:cNvSpPr/>
            <p:nvPr/>
          </p:nvSpPr>
          <p:spPr bwMode="auto">
            <a:xfrm>
              <a:off x="3850610" y="1198046"/>
              <a:ext cx="1225278" cy="1152539"/>
            </a:xfrm>
            <a:prstGeom prst="ellipse">
              <a:avLst/>
            </a:prstGeom>
            <a:noFill/>
            <a:ln w="12700">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270" name="テキスト ボックス 22"/>
            <p:cNvSpPr txBox="1">
              <a:spLocks noChangeArrowheads="1"/>
            </p:cNvSpPr>
            <p:nvPr/>
          </p:nvSpPr>
          <p:spPr bwMode="auto">
            <a:xfrm>
              <a:off x="4066855" y="1196769"/>
              <a:ext cx="935842" cy="369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b="1">
                  <a:solidFill>
                    <a:srgbClr val="002060"/>
                  </a:solidFill>
                  <a:latin typeface="Calibri" pitchFamily="34" charset="0"/>
                </a:rPr>
                <a:t>+ + + +</a:t>
              </a:r>
              <a:endParaRPr lang="ja-JP" altLang="en-US" b="1">
                <a:solidFill>
                  <a:srgbClr val="002060"/>
                </a:solidFill>
                <a:latin typeface="Calibri" pitchFamily="34" charset="0"/>
              </a:endParaRPr>
            </a:p>
          </p:txBody>
        </p:sp>
        <p:sp>
          <p:nvSpPr>
            <p:cNvPr id="10271" name="テキスト ボックス 23"/>
            <p:cNvSpPr txBox="1">
              <a:spLocks noChangeArrowheads="1"/>
            </p:cNvSpPr>
            <p:nvPr/>
          </p:nvSpPr>
          <p:spPr bwMode="auto">
            <a:xfrm>
              <a:off x="4066855" y="2277018"/>
              <a:ext cx="1007830" cy="369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b="1">
                  <a:solidFill>
                    <a:srgbClr val="002060"/>
                  </a:solidFill>
                  <a:latin typeface="Calibri" pitchFamily="34" charset="0"/>
                </a:rPr>
                <a:t>-  -  -  -</a:t>
              </a:r>
              <a:endParaRPr lang="ja-JP" altLang="en-US" b="1">
                <a:solidFill>
                  <a:srgbClr val="002060"/>
                </a:solidFill>
                <a:latin typeface="Calibri" pitchFamily="34" charset="0"/>
              </a:endParaRPr>
            </a:p>
          </p:txBody>
        </p:sp>
        <p:sp>
          <p:nvSpPr>
            <p:cNvPr id="29" name="上矢印 28"/>
            <p:cNvSpPr/>
            <p:nvPr/>
          </p:nvSpPr>
          <p:spPr bwMode="auto">
            <a:xfrm>
              <a:off x="4354273" y="1628645"/>
              <a:ext cx="216118" cy="577187"/>
            </a:xfrm>
            <a:prstGeom prst="upArrow">
              <a:avLst/>
            </a:prstGeom>
            <a:solidFill>
              <a:schemeClr val="tx1">
                <a:lumMod val="50000"/>
                <a:lumOff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0" name="テキスト ボックス 25"/>
            <p:cNvSpPr txBox="1">
              <a:spLocks noChangeArrowheads="1"/>
            </p:cNvSpPr>
            <p:nvPr/>
          </p:nvSpPr>
          <p:spPr bwMode="auto">
            <a:xfrm>
              <a:off x="4066727" y="1773400"/>
              <a:ext cx="360806" cy="390287"/>
            </a:xfrm>
            <a:prstGeom prst="rect">
              <a:avLst/>
            </a:prstGeom>
            <a:noFill/>
            <a:ln w="9525">
              <a:noFill/>
              <a:miter lim="800000"/>
              <a:headEnd/>
              <a:tailEnd/>
            </a:ln>
          </p:spPr>
          <p:txBody>
            <a:bodyPr>
              <a:spAutoFit/>
            </a:bodyPr>
            <a:lstStyle/>
            <a:p>
              <a:pPr>
                <a:defRPr/>
              </a:pPr>
              <a:r>
                <a:rPr lang="en-US" altLang="ja-JP" sz="1600" i="1" dirty="0">
                  <a:latin typeface="+mn-lt"/>
                  <a:ea typeface="ＭＳ Ｐゴシック" pitchFamily="50" charset="-128"/>
                </a:rPr>
                <a:t>P</a:t>
              </a:r>
              <a:endParaRPr lang="ja-JP" altLang="en-US" sz="1600" i="1" dirty="0">
                <a:latin typeface="+mn-lt"/>
                <a:ea typeface="ＭＳ Ｐゴシック" pitchFamily="50" charset="-128"/>
              </a:endParaRPr>
            </a:p>
          </p:txBody>
        </p:sp>
        <p:sp>
          <p:nvSpPr>
            <p:cNvPr id="10274" name="テキスト ボックス 26"/>
            <p:cNvSpPr txBox="1">
              <a:spLocks noChangeArrowheads="1"/>
            </p:cNvSpPr>
            <p:nvPr/>
          </p:nvSpPr>
          <p:spPr bwMode="auto">
            <a:xfrm>
              <a:off x="3584445" y="2658589"/>
              <a:ext cx="1727707" cy="390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600" i="1">
                  <a:latin typeface="Calibri" pitchFamily="34" charset="0"/>
                </a:rPr>
                <a:t>P</a:t>
              </a:r>
              <a:r>
                <a:rPr lang="en-US" altLang="ja-JP" sz="1600">
                  <a:latin typeface="Calibri" pitchFamily="34" charset="0"/>
                </a:rPr>
                <a:t> : polarization</a:t>
              </a:r>
              <a:endParaRPr lang="ja-JP" altLang="en-US" sz="1600">
                <a:latin typeface="Calibri" pitchFamily="34" charset="0"/>
              </a:endParaRPr>
            </a:p>
          </p:txBody>
        </p:sp>
        <p:cxnSp>
          <p:nvCxnSpPr>
            <p:cNvPr id="33" name="直線矢印コネクタ 32"/>
            <p:cNvCxnSpPr/>
            <p:nvPr/>
          </p:nvCxnSpPr>
          <p:spPr bwMode="auto">
            <a:xfrm flipV="1">
              <a:off x="3707752" y="1412429"/>
              <a:ext cx="0" cy="1152540"/>
            </a:xfrm>
            <a:prstGeom prst="straightConnector1">
              <a:avLst/>
            </a:prstGeom>
            <a:ln w="12700">
              <a:solidFill>
                <a:schemeClr val="tx1"/>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276" name="テキスト ボックス 37"/>
            <p:cNvSpPr txBox="1">
              <a:spLocks noChangeArrowheads="1"/>
            </p:cNvSpPr>
            <p:nvPr/>
          </p:nvSpPr>
          <p:spPr bwMode="auto">
            <a:xfrm>
              <a:off x="2088830" y="1551274"/>
              <a:ext cx="1660747" cy="355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400">
                  <a:latin typeface="Calibri" pitchFamily="34" charset="0"/>
                </a:rPr>
                <a:t>Incident light</a:t>
              </a:r>
              <a:endParaRPr lang="ja-JP" altLang="en-US" sz="1400">
                <a:latin typeface="Calibri" pitchFamily="34" charset="0"/>
              </a:endParaRPr>
            </a:p>
          </p:txBody>
        </p:sp>
      </p:grpSp>
      <p:sp>
        <p:nvSpPr>
          <p:cNvPr id="41" name="フリーフォーム 40"/>
          <p:cNvSpPr/>
          <p:nvPr/>
        </p:nvSpPr>
        <p:spPr>
          <a:xfrm>
            <a:off x="2066925" y="1409973"/>
            <a:ext cx="919163" cy="290512"/>
          </a:xfrm>
          <a:custGeom>
            <a:avLst/>
            <a:gdLst>
              <a:gd name="connsiteX0" fmla="*/ 0 w 1648496"/>
              <a:gd name="connsiteY0" fmla="*/ 412123 h 822101"/>
              <a:gd name="connsiteX1" fmla="*/ 128789 w 1648496"/>
              <a:gd name="connsiteY1" fmla="*/ 64394 h 822101"/>
              <a:gd name="connsiteX2" fmla="*/ 270456 w 1648496"/>
              <a:gd name="connsiteY2" fmla="*/ 798489 h 822101"/>
              <a:gd name="connsiteX3" fmla="*/ 412124 w 1648496"/>
              <a:gd name="connsiteY3" fmla="*/ 12878 h 822101"/>
              <a:gd name="connsiteX4" fmla="*/ 528034 w 1648496"/>
              <a:gd name="connsiteY4" fmla="*/ 785610 h 822101"/>
              <a:gd name="connsiteX5" fmla="*/ 656822 w 1648496"/>
              <a:gd name="connsiteY5" fmla="*/ 25757 h 822101"/>
              <a:gd name="connsiteX6" fmla="*/ 734096 w 1648496"/>
              <a:gd name="connsiteY6" fmla="*/ 811368 h 822101"/>
              <a:gd name="connsiteX7" fmla="*/ 888642 w 1648496"/>
              <a:gd name="connsiteY7" fmla="*/ 38636 h 822101"/>
              <a:gd name="connsiteX8" fmla="*/ 953037 w 1648496"/>
              <a:gd name="connsiteY8" fmla="*/ 772732 h 822101"/>
              <a:gd name="connsiteX9" fmla="*/ 1107583 w 1648496"/>
              <a:gd name="connsiteY9" fmla="*/ 38636 h 822101"/>
              <a:gd name="connsiteX10" fmla="*/ 1197735 w 1648496"/>
              <a:gd name="connsiteY10" fmla="*/ 759853 h 822101"/>
              <a:gd name="connsiteX11" fmla="*/ 1339403 w 1648496"/>
              <a:gd name="connsiteY11" fmla="*/ 412123 h 822101"/>
              <a:gd name="connsiteX12" fmla="*/ 1648496 w 1648496"/>
              <a:gd name="connsiteY12" fmla="*/ 360608 h 82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8496" h="822101">
                <a:moveTo>
                  <a:pt x="0" y="412123"/>
                </a:moveTo>
                <a:cubicBezTo>
                  <a:pt x="41856" y="206061"/>
                  <a:pt x="83713" y="0"/>
                  <a:pt x="128789" y="64394"/>
                </a:cubicBezTo>
                <a:cubicBezTo>
                  <a:pt x="173865" y="128788"/>
                  <a:pt x="223234" y="807075"/>
                  <a:pt x="270456" y="798489"/>
                </a:cubicBezTo>
                <a:cubicBezTo>
                  <a:pt x="317678" y="789903"/>
                  <a:pt x="369194" y="15024"/>
                  <a:pt x="412124" y="12878"/>
                </a:cubicBezTo>
                <a:cubicBezTo>
                  <a:pt x="455054" y="10732"/>
                  <a:pt x="487251" y="783464"/>
                  <a:pt x="528034" y="785610"/>
                </a:cubicBezTo>
                <a:cubicBezTo>
                  <a:pt x="568817" y="787756"/>
                  <a:pt x="622478" y="21464"/>
                  <a:pt x="656822" y="25757"/>
                </a:cubicBezTo>
                <a:cubicBezTo>
                  <a:pt x="691166" y="30050"/>
                  <a:pt x="695459" y="809222"/>
                  <a:pt x="734096" y="811368"/>
                </a:cubicBezTo>
                <a:cubicBezTo>
                  <a:pt x="772733" y="813515"/>
                  <a:pt x="852152" y="45075"/>
                  <a:pt x="888642" y="38636"/>
                </a:cubicBezTo>
                <a:cubicBezTo>
                  <a:pt x="925132" y="32197"/>
                  <a:pt x="916547" y="772732"/>
                  <a:pt x="953037" y="772732"/>
                </a:cubicBezTo>
                <a:cubicBezTo>
                  <a:pt x="989527" y="772732"/>
                  <a:pt x="1066800" y="40782"/>
                  <a:pt x="1107583" y="38636"/>
                </a:cubicBezTo>
                <a:cubicBezTo>
                  <a:pt x="1148366" y="36490"/>
                  <a:pt x="1159098" y="697605"/>
                  <a:pt x="1197735" y="759853"/>
                </a:cubicBezTo>
                <a:cubicBezTo>
                  <a:pt x="1236372" y="822101"/>
                  <a:pt x="1264276" y="478664"/>
                  <a:pt x="1339403" y="412123"/>
                </a:cubicBezTo>
                <a:cubicBezTo>
                  <a:pt x="1414530" y="345582"/>
                  <a:pt x="1531513" y="353095"/>
                  <a:pt x="1648496" y="360608"/>
                </a:cubicBezTo>
              </a:path>
            </a:pathLst>
          </a:cu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42" name="テキスト ボックス 41"/>
          <p:cNvSpPr txBox="1"/>
          <p:nvPr/>
        </p:nvSpPr>
        <p:spPr>
          <a:xfrm>
            <a:off x="755650" y="2730773"/>
            <a:ext cx="3816350" cy="338137"/>
          </a:xfrm>
          <a:prstGeom prst="rect">
            <a:avLst/>
          </a:prstGeom>
          <a:noFill/>
        </p:spPr>
        <p:txBody>
          <a:bodyPr>
            <a:spAutoFit/>
          </a:bodyPr>
          <a:lstStyle/>
          <a:p>
            <a:pPr>
              <a:defRPr/>
            </a:pPr>
            <a:r>
              <a:rPr lang="en-US" altLang="ja-JP" sz="1600" i="1" dirty="0">
                <a:solidFill>
                  <a:srgbClr val="C00000"/>
                </a:solidFill>
                <a:latin typeface="+mn-lt"/>
                <a:ea typeface="ＭＳ Ｐゴシック" pitchFamily="50" charset="-128"/>
              </a:rPr>
              <a:t>“Induced polarization on a metal surface”</a:t>
            </a:r>
            <a:endParaRPr lang="ja-JP" altLang="en-US" sz="1600" i="1" dirty="0">
              <a:solidFill>
                <a:srgbClr val="C00000"/>
              </a:solidFill>
              <a:latin typeface="+mn-lt"/>
              <a:ea typeface="ＭＳ Ｐゴシック" pitchFamily="50" charset="-128"/>
            </a:endParaRPr>
          </a:p>
        </p:txBody>
      </p:sp>
      <p:sp>
        <p:nvSpPr>
          <p:cNvPr id="43" name="テキスト ボックス 42"/>
          <p:cNvSpPr txBox="1"/>
          <p:nvPr/>
        </p:nvSpPr>
        <p:spPr>
          <a:xfrm>
            <a:off x="971550" y="3327673"/>
            <a:ext cx="3384550" cy="339725"/>
          </a:xfrm>
          <a:prstGeom prst="rect">
            <a:avLst/>
          </a:prstGeom>
          <a:noFill/>
        </p:spPr>
        <p:txBody>
          <a:bodyPr>
            <a:spAutoFit/>
          </a:bodyPr>
          <a:lstStyle/>
          <a:p>
            <a:pPr>
              <a:defRPr/>
            </a:pPr>
            <a:r>
              <a:rPr lang="en-US" altLang="ja-JP" sz="1600" i="1" dirty="0">
                <a:latin typeface="+mn-lt"/>
                <a:ea typeface="ＭＳ Ｐゴシック" pitchFamily="50" charset="-128"/>
              </a:rPr>
              <a:t>“Formation of strong electric field ”</a:t>
            </a:r>
            <a:endParaRPr lang="ja-JP" altLang="en-US" sz="1600" i="1" dirty="0">
              <a:latin typeface="+mn-lt"/>
              <a:ea typeface="ＭＳ Ｐゴシック" pitchFamily="50" charset="-128"/>
            </a:endParaRPr>
          </a:p>
        </p:txBody>
      </p:sp>
      <p:sp>
        <p:nvSpPr>
          <p:cNvPr id="44" name="下矢印 43"/>
          <p:cNvSpPr/>
          <p:nvPr/>
        </p:nvSpPr>
        <p:spPr>
          <a:xfrm>
            <a:off x="2411413" y="3091135"/>
            <a:ext cx="288925" cy="287338"/>
          </a:xfrm>
          <a:prstGeom prst="downArrow">
            <a:avLst/>
          </a:prstGeom>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6" name="グループ化 63"/>
          <p:cNvGrpSpPr>
            <a:grpSpLocks/>
          </p:cNvGrpSpPr>
          <p:nvPr/>
        </p:nvGrpSpPr>
        <p:grpSpPr bwMode="auto">
          <a:xfrm>
            <a:off x="52388" y="3594373"/>
            <a:ext cx="8947150" cy="3074987"/>
            <a:chOff x="52584" y="3501008"/>
            <a:chExt cx="8947152" cy="3074858"/>
          </a:xfrm>
        </p:grpSpPr>
        <p:grpSp>
          <p:nvGrpSpPr>
            <p:cNvPr id="10250" name="グループ化 60"/>
            <p:cNvGrpSpPr>
              <a:grpSpLocks/>
            </p:cNvGrpSpPr>
            <p:nvPr/>
          </p:nvGrpSpPr>
          <p:grpSpPr bwMode="auto">
            <a:xfrm>
              <a:off x="52584" y="3501008"/>
              <a:ext cx="5023472" cy="3074858"/>
              <a:chOff x="107504" y="3573016"/>
              <a:chExt cx="5023472" cy="3074858"/>
            </a:xfrm>
          </p:grpSpPr>
          <p:pic>
            <p:nvPicPr>
              <p:cNvPr id="10253" name="図 44" descr="プロット 5.PCT"/>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7504" y="3573016"/>
                <a:ext cx="5023472" cy="293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フリーフォーム 45"/>
              <p:cNvSpPr/>
              <p:nvPr/>
            </p:nvSpPr>
            <p:spPr>
              <a:xfrm>
                <a:off x="1223516" y="4327046"/>
                <a:ext cx="3128964" cy="1738240"/>
              </a:xfrm>
              <a:custGeom>
                <a:avLst/>
                <a:gdLst>
                  <a:gd name="connsiteX0" fmla="*/ 0 w 3129566"/>
                  <a:gd name="connsiteY0" fmla="*/ 0 h 1738648"/>
                  <a:gd name="connsiteX1" fmla="*/ 450761 w 3129566"/>
                  <a:gd name="connsiteY1" fmla="*/ 965916 h 1738648"/>
                  <a:gd name="connsiteX2" fmla="*/ 1519707 w 3129566"/>
                  <a:gd name="connsiteY2" fmla="*/ 1571223 h 1738648"/>
                  <a:gd name="connsiteX3" fmla="*/ 3129566 w 3129566"/>
                  <a:gd name="connsiteY3" fmla="*/ 1738648 h 1738648"/>
                </a:gdLst>
                <a:ahLst/>
                <a:cxnLst>
                  <a:cxn ang="0">
                    <a:pos x="connsiteX0" y="connsiteY0"/>
                  </a:cxn>
                  <a:cxn ang="0">
                    <a:pos x="connsiteX1" y="connsiteY1"/>
                  </a:cxn>
                  <a:cxn ang="0">
                    <a:pos x="connsiteX2" y="connsiteY2"/>
                  </a:cxn>
                  <a:cxn ang="0">
                    <a:pos x="connsiteX3" y="connsiteY3"/>
                  </a:cxn>
                </a:cxnLst>
                <a:rect l="l" t="t" r="r" b="b"/>
                <a:pathLst>
                  <a:path w="3129566" h="1738648">
                    <a:moveTo>
                      <a:pt x="0" y="0"/>
                    </a:moveTo>
                    <a:cubicBezTo>
                      <a:pt x="98738" y="352023"/>
                      <a:pt x="197477" y="704046"/>
                      <a:pt x="450761" y="965916"/>
                    </a:cubicBezTo>
                    <a:cubicBezTo>
                      <a:pt x="704045" y="1227786"/>
                      <a:pt x="1073240" y="1442434"/>
                      <a:pt x="1519707" y="1571223"/>
                    </a:cubicBezTo>
                    <a:cubicBezTo>
                      <a:pt x="1966174" y="1700012"/>
                      <a:pt x="2547870" y="1719330"/>
                      <a:pt x="3129566" y="1738648"/>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47" name="テキスト ボックス 46"/>
              <p:cNvSpPr txBox="1"/>
              <p:nvPr/>
            </p:nvSpPr>
            <p:spPr>
              <a:xfrm>
                <a:off x="539304" y="3788907"/>
                <a:ext cx="3744913" cy="338123"/>
              </a:xfrm>
              <a:prstGeom prst="rect">
                <a:avLst/>
              </a:prstGeom>
              <a:noFill/>
            </p:spPr>
            <p:txBody>
              <a:bodyPr>
                <a:spAutoFit/>
              </a:bodyPr>
              <a:lstStyle/>
              <a:p>
                <a:pPr>
                  <a:defRPr/>
                </a:pPr>
                <a:r>
                  <a:rPr lang="en-US" altLang="ja-JP" sz="1600" dirty="0">
                    <a:latin typeface="+mn-lt"/>
                    <a:ea typeface="ＭＳ Ｐゴシック" pitchFamily="50" charset="-128"/>
                  </a:rPr>
                  <a:t>Penetration depth of electric field of Ag NP </a:t>
                </a:r>
                <a:endParaRPr lang="ja-JP" altLang="en-US" sz="1600" dirty="0">
                  <a:latin typeface="+mn-lt"/>
                  <a:ea typeface="ＭＳ Ｐゴシック" pitchFamily="50" charset="-128"/>
                </a:endParaRPr>
              </a:p>
            </p:txBody>
          </p:sp>
          <p:sp>
            <p:nvSpPr>
              <p:cNvPr id="10256" name="テキスト ボックス 47"/>
              <p:cNvSpPr txBox="1">
                <a:spLocks noChangeArrowheads="1"/>
              </p:cNvSpPr>
              <p:nvPr/>
            </p:nvSpPr>
            <p:spPr bwMode="auto">
              <a:xfrm>
                <a:off x="1043608" y="6309320"/>
                <a:ext cx="33123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600">
                    <a:latin typeface="Times New Roman" pitchFamily="18" charset="0"/>
                    <a:cs typeface="Times New Roman" pitchFamily="18" charset="0"/>
                  </a:rPr>
                  <a:t>Distance from particle surface </a:t>
                </a:r>
                <a:r>
                  <a:rPr lang="en-US" altLang="ja-JP" sz="1600" i="1">
                    <a:latin typeface="Times New Roman" pitchFamily="18" charset="0"/>
                    <a:cs typeface="Times New Roman" pitchFamily="18" charset="0"/>
                  </a:rPr>
                  <a:t>d</a:t>
                </a:r>
                <a:r>
                  <a:rPr lang="en-US" altLang="ja-JP" sz="1600">
                    <a:latin typeface="Times New Roman" pitchFamily="18" charset="0"/>
                    <a:cs typeface="Times New Roman" pitchFamily="18" charset="0"/>
                  </a:rPr>
                  <a:t> (nm) </a:t>
                </a:r>
                <a:endParaRPr lang="ja-JP" altLang="en-US" sz="1600">
                  <a:latin typeface="Times New Roman" pitchFamily="18" charset="0"/>
                  <a:cs typeface="Times New Roman" pitchFamily="18" charset="0"/>
                </a:endParaRPr>
              </a:p>
            </p:txBody>
          </p:sp>
          <p:sp>
            <p:nvSpPr>
              <p:cNvPr id="10257" name="テキスト ボックス 48"/>
              <p:cNvSpPr txBox="1">
                <a:spLocks noChangeArrowheads="1"/>
              </p:cNvSpPr>
              <p:nvPr/>
            </p:nvSpPr>
            <p:spPr bwMode="auto">
              <a:xfrm rot="-5400000">
                <a:off x="-47255" y="4735887"/>
                <a:ext cx="15121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600">
                    <a:latin typeface="Times New Roman" pitchFamily="18" charset="0"/>
                    <a:cs typeface="Times New Roman" pitchFamily="18" charset="0"/>
                  </a:rPr>
                  <a:t>&lt;</a:t>
                </a:r>
                <a:r>
                  <a:rPr lang="en-US" altLang="ja-JP" sz="1600" i="1">
                    <a:latin typeface="Times New Roman" pitchFamily="18" charset="0"/>
                    <a:cs typeface="Times New Roman" pitchFamily="18" charset="0"/>
                  </a:rPr>
                  <a:t>E</a:t>
                </a:r>
                <a:r>
                  <a:rPr lang="en-US" altLang="ja-JP" sz="1600" baseline="-25000">
                    <a:latin typeface="Times New Roman" pitchFamily="18" charset="0"/>
                    <a:cs typeface="Times New Roman" pitchFamily="18" charset="0"/>
                  </a:rPr>
                  <a:t>2</a:t>
                </a:r>
                <a:r>
                  <a:rPr lang="en-US" altLang="ja-JP" sz="1600">
                    <a:latin typeface="Times New Roman" pitchFamily="18" charset="0"/>
                    <a:cs typeface="Times New Roman" pitchFamily="18" charset="0"/>
                  </a:rPr>
                  <a:t>&gt;/&lt;</a:t>
                </a:r>
                <a:r>
                  <a:rPr lang="en-US" altLang="ja-JP" sz="1600" i="1">
                    <a:latin typeface="Times New Roman" pitchFamily="18" charset="0"/>
                    <a:cs typeface="Times New Roman" pitchFamily="18" charset="0"/>
                  </a:rPr>
                  <a:t>E</a:t>
                </a:r>
                <a:r>
                  <a:rPr lang="en-US" altLang="ja-JP" sz="1600" baseline="-25000">
                    <a:latin typeface="Times New Roman" pitchFamily="18" charset="0"/>
                    <a:cs typeface="Times New Roman" pitchFamily="18" charset="0"/>
                  </a:rPr>
                  <a:t>0</a:t>
                </a:r>
                <a:r>
                  <a:rPr lang="en-US" altLang="ja-JP" sz="1600">
                    <a:latin typeface="Times New Roman" pitchFamily="18" charset="0"/>
                    <a:cs typeface="Times New Roman" pitchFamily="18" charset="0"/>
                  </a:rPr>
                  <a:t>&gt;</a:t>
                </a:r>
                <a:endParaRPr lang="ja-JP" altLang="en-US" sz="1600">
                  <a:latin typeface="Times New Roman" pitchFamily="18" charset="0"/>
                  <a:cs typeface="Times New Roman" pitchFamily="18" charset="0"/>
                </a:endParaRPr>
              </a:p>
            </p:txBody>
          </p:sp>
          <p:pic>
            <p:nvPicPr>
              <p:cNvPr id="1025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808" y="4541074"/>
                <a:ext cx="719795" cy="1120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2" name="直線コネクタ 51"/>
              <p:cNvCxnSpPr/>
              <p:nvPr/>
            </p:nvCxnSpPr>
            <p:spPr>
              <a:xfrm>
                <a:off x="3131692" y="4828675"/>
                <a:ext cx="10795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flipV="1">
                <a:off x="4211192" y="4293711"/>
                <a:ext cx="0" cy="534965"/>
              </a:xfrm>
              <a:prstGeom prst="straightConnector1">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4176267" y="4401656"/>
                <a:ext cx="358775" cy="323836"/>
              </a:xfrm>
              <a:prstGeom prst="rect">
                <a:avLst/>
              </a:prstGeom>
              <a:noFill/>
            </p:spPr>
            <p:txBody>
              <a:bodyPr>
                <a:spAutoFit/>
              </a:bodyPr>
              <a:lstStyle/>
              <a:p>
                <a:pPr>
                  <a:defRPr/>
                </a:pPr>
                <a:r>
                  <a:rPr lang="en-US" altLang="ja-JP" sz="1500" b="1" i="1" dirty="0">
                    <a:latin typeface="+mn-lt"/>
                    <a:ea typeface="ＭＳ Ｐゴシック" pitchFamily="50" charset="-128"/>
                  </a:rPr>
                  <a:t>d</a:t>
                </a:r>
                <a:endParaRPr lang="ja-JP" altLang="en-US" sz="1500" b="1" i="1" dirty="0">
                  <a:latin typeface="+mn-lt"/>
                  <a:ea typeface="ＭＳ Ｐゴシック" pitchFamily="50" charset="-128"/>
                </a:endParaRPr>
              </a:p>
            </p:txBody>
          </p:sp>
          <p:sp>
            <p:nvSpPr>
              <p:cNvPr id="57" name="テキスト ボックス 56"/>
              <p:cNvSpPr txBox="1"/>
              <p:nvPr/>
            </p:nvSpPr>
            <p:spPr>
              <a:xfrm>
                <a:off x="2410966" y="4220689"/>
                <a:ext cx="947738" cy="307962"/>
              </a:xfrm>
              <a:prstGeom prst="rect">
                <a:avLst/>
              </a:prstGeom>
              <a:noFill/>
            </p:spPr>
            <p:txBody>
              <a:bodyPr>
                <a:spAutoFit/>
              </a:bodyPr>
              <a:lstStyle/>
              <a:p>
                <a:pPr>
                  <a:defRPr/>
                </a:pPr>
                <a:r>
                  <a:rPr lang="en-US" altLang="ja-JP" sz="1400" b="1" dirty="0">
                    <a:latin typeface="+mn-lt"/>
                    <a:ea typeface="ＭＳ Ｐゴシック" pitchFamily="50" charset="-128"/>
                    <a:cs typeface="Times New Roman" pitchFamily="18" charset="0"/>
                  </a:rPr>
                  <a:t>&lt;</a:t>
                </a:r>
                <a:r>
                  <a:rPr lang="en-US" altLang="ja-JP" sz="1400" b="1" i="1" dirty="0">
                    <a:latin typeface="+mn-lt"/>
                    <a:ea typeface="ＭＳ Ｐゴシック" pitchFamily="50" charset="-128"/>
                    <a:cs typeface="Times New Roman" pitchFamily="18" charset="0"/>
                  </a:rPr>
                  <a:t>E</a:t>
                </a:r>
                <a:r>
                  <a:rPr lang="en-US" altLang="ja-JP" sz="1400" b="1" baseline="-25000" dirty="0">
                    <a:latin typeface="+mn-lt"/>
                    <a:ea typeface="ＭＳ Ｐゴシック" pitchFamily="50" charset="-128"/>
                    <a:cs typeface="Times New Roman" pitchFamily="18" charset="0"/>
                  </a:rPr>
                  <a:t>2</a:t>
                </a:r>
                <a:r>
                  <a:rPr lang="en-US" altLang="ja-JP" sz="1400" b="1" dirty="0">
                    <a:latin typeface="+mn-lt"/>
                    <a:ea typeface="ＭＳ Ｐゴシック" pitchFamily="50" charset="-128"/>
                    <a:cs typeface="Times New Roman" pitchFamily="18" charset="0"/>
                  </a:rPr>
                  <a:t>&gt;/&lt;</a:t>
                </a:r>
                <a:r>
                  <a:rPr lang="en-US" altLang="ja-JP" sz="1400" b="1" i="1" dirty="0">
                    <a:latin typeface="+mn-lt"/>
                    <a:ea typeface="ＭＳ Ｐゴシック" pitchFamily="50" charset="-128"/>
                    <a:cs typeface="Times New Roman" pitchFamily="18" charset="0"/>
                  </a:rPr>
                  <a:t>E</a:t>
                </a:r>
                <a:r>
                  <a:rPr lang="en-US" altLang="ja-JP" sz="1400" b="1" baseline="-25000" dirty="0">
                    <a:latin typeface="+mn-lt"/>
                    <a:ea typeface="ＭＳ Ｐゴシック" pitchFamily="50" charset="-128"/>
                    <a:cs typeface="Times New Roman" pitchFamily="18" charset="0"/>
                  </a:rPr>
                  <a:t>0</a:t>
                </a:r>
                <a:r>
                  <a:rPr lang="en-US" altLang="ja-JP" sz="1400" b="1" dirty="0">
                    <a:latin typeface="+mn-lt"/>
                    <a:ea typeface="ＭＳ Ｐゴシック" pitchFamily="50" charset="-128"/>
                    <a:cs typeface="Times New Roman" pitchFamily="18" charset="0"/>
                  </a:rPr>
                  <a:t>&gt;</a:t>
                </a:r>
                <a:endParaRPr lang="ja-JP" altLang="en-US" sz="1400" b="1" dirty="0">
                  <a:latin typeface="+mn-lt"/>
                  <a:ea typeface="ＭＳ Ｐゴシック" pitchFamily="50" charset="-128"/>
                  <a:cs typeface="Times New Roman" pitchFamily="18" charset="0"/>
                </a:endParaRPr>
              </a:p>
            </p:txBody>
          </p:sp>
          <p:sp>
            <p:nvSpPr>
              <p:cNvPr id="60" name="フリーフォーム 59"/>
              <p:cNvSpPr/>
              <p:nvPr/>
            </p:nvSpPr>
            <p:spPr>
              <a:xfrm>
                <a:off x="3296792" y="4392132"/>
                <a:ext cx="849313" cy="438132"/>
              </a:xfrm>
              <a:custGeom>
                <a:avLst/>
                <a:gdLst>
                  <a:gd name="connsiteX0" fmla="*/ 0 w 850005"/>
                  <a:gd name="connsiteY0" fmla="*/ 437881 h 437881"/>
                  <a:gd name="connsiteX1" fmla="*/ 618185 w 850005"/>
                  <a:gd name="connsiteY1" fmla="*/ 309093 h 437881"/>
                  <a:gd name="connsiteX2" fmla="*/ 850005 w 850005"/>
                  <a:gd name="connsiteY2" fmla="*/ 0 h 437881"/>
                </a:gdLst>
                <a:ahLst/>
                <a:cxnLst>
                  <a:cxn ang="0">
                    <a:pos x="connsiteX0" y="connsiteY0"/>
                  </a:cxn>
                  <a:cxn ang="0">
                    <a:pos x="connsiteX1" y="connsiteY1"/>
                  </a:cxn>
                  <a:cxn ang="0">
                    <a:pos x="connsiteX2" y="connsiteY2"/>
                  </a:cxn>
                </a:cxnLst>
                <a:rect l="l" t="t" r="r" b="b"/>
                <a:pathLst>
                  <a:path w="850005" h="437881">
                    <a:moveTo>
                      <a:pt x="0" y="437881"/>
                    </a:moveTo>
                    <a:cubicBezTo>
                      <a:pt x="238259" y="409977"/>
                      <a:pt x="476518" y="382073"/>
                      <a:pt x="618185" y="309093"/>
                    </a:cubicBezTo>
                    <a:cubicBezTo>
                      <a:pt x="759852" y="236113"/>
                      <a:pt x="804928" y="118056"/>
                      <a:pt x="850005" y="0"/>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62" name="テキスト ボックス 61"/>
            <p:cNvSpPr txBox="1"/>
            <p:nvPr/>
          </p:nvSpPr>
          <p:spPr>
            <a:xfrm>
              <a:off x="4643635" y="5013832"/>
              <a:ext cx="4356101" cy="353928"/>
            </a:xfrm>
            <a:prstGeom prst="rect">
              <a:avLst/>
            </a:prstGeom>
            <a:noFill/>
          </p:spPr>
          <p:txBody>
            <a:bodyPr wrap="square">
              <a:spAutoFit/>
            </a:bodyPr>
            <a:lstStyle/>
            <a:p>
              <a:pPr>
                <a:defRPr/>
              </a:pPr>
              <a:r>
                <a:rPr lang="ja-JP" altLang="en-US" sz="1700" dirty="0" smtClean="0">
                  <a:latin typeface="+mj-lt"/>
                  <a:ea typeface="ＭＳ Ｐゴシック" pitchFamily="50" charset="-128"/>
                </a:rPr>
                <a:t>金属ナノ粒子表面上の局在表面プラズモン</a:t>
              </a:r>
              <a:endParaRPr lang="ja-JP" altLang="en-US" sz="1700" dirty="0">
                <a:latin typeface="+mj-lt"/>
                <a:ea typeface="ＭＳ Ｐゴシック" pitchFamily="50" charset="-128"/>
              </a:endParaRPr>
            </a:p>
          </p:txBody>
        </p:sp>
        <p:sp>
          <p:nvSpPr>
            <p:cNvPr id="63" name="テキスト ボックス 62"/>
            <p:cNvSpPr txBox="1"/>
            <p:nvPr/>
          </p:nvSpPr>
          <p:spPr>
            <a:xfrm>
              <a:off x="4932237" y="5445613"/>
              <a:ext cx="3529013" cy="353998"/>
            </a:xfrm>
            <a:prstGeom prst="rect">
              <a:avLst/>
            </a:prstGeom>
            <a:noFill/>
          </p:spPr>
          <p:txBody>
            <a:bodyPr>
              <a:spAutoFit/>
            </a:bodyPr>
            <a:lstStyle/>
            <a:p>
              <a:pPr>
                <a:defRPr/>
              </a:pPr>
              <a:r>
                <a:rPr lang="ja-JP" altLang="en-US" sz="1700" b="1" dirty="0" smtClean="0">
                  <a:solidFill>
                    <a:srgbClr val="002060"/>
                  </a:solidFill>
                  <a:latin typeface="+mj-lt"/>
                  <a:ea typeface="ＭＳ Ｐゴシック" pitchFamily="50" charset="-128"/>
                </a:rPr>
                <a:t>ナノスケールサイズの近接場効果</a:t>
              </a:r>
              <a:endParaRPr lang="ja-JP" altLang="en-US" sz="1700" b="1" dirty="0">
                <a:solidFill>
                  <a:srgbClr val="002060"/>
                </a:solidFill>
                <a:latin typeface="+mj-lt"/>
                <a:ea typeface="ＭＳ Ｐゴシック" pitchFamily="50" charset="-128"/>
              </a:endParaRPr>
            </a:p>
          </p:txBody>
        </p:sp>
      </p:grpSp>
    </p:spTree>
    <p:extLst>
      <p:ext uri="{BB962C8B-B14F-4D97-AF65-F5344CB8AC3E}">
        <p14:creationId xmlns:p14="http://schemas.microsoft.com/office/powerpoint/2010/main" val="26593025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テキスト ボックス 4"/>
          <p:cNvSpPr txBox="1">
            <a:spLocks noChangeArrowheads="1"/>
          </p:cNvSpPr>
          <p:nvPr/>
        </p:nvSpPr>
        <p:spPr bwMode="auto">
          <a:xfrm>
            <a:off x="179388" y="188913"/>
            <a:ext cx="7488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000" dirty="0" smtClean="0">
                <a:latin typeface="Calibri" pitchFamily="34" charset="0"/>
              </a:rPr>
              <a:t>Ag</a:t>
            </a:r>
            <a:r>
              <a:rPr lang="ja-JP" altLang="en-US" sz="2000" dirty="0" smtClean="0">
                <a:latin typeface="Calibri" pitchFamily="34" charset="0"/>
              </a:rPr>
              <a:t>ナノ構造体と半導体量子井戸励起子の光結合</a:t>
            </a:r>
            <a:endParaRPr lang="ja-JP" altLang="en-US" sz="2000" dirty="0">
              <a:latin typeface="Calibri" pitchFamily="34" charset="0"/>
            </a:endParaRPr>
          </a:p>
        </p:txBody>
      </p:sp>
      <p:sp>
        <p:nvSpPr>
          <p:cNvPr id="11271" name="テキスト ボックス 5"/>
          <p:cNvSpPr txBox="1">
            <a:spLocks noChangeArrowheads="1"/>
          </p:cNvSpPr>
          <p:nvPr/>
        </p:nvSpPr>
        <p:spPr bwMode="auto">
          <a:xfrm>
            <a:off x="323675" y="827695"/>
            <a:ext cx="4032301" cy="3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dirty="0">
                <a:solidFill>
                  <a:srgbClr val="002060"/>
                </a:solidFill>
                <a:latin typeface="Calibri" pitchFamily="34" charset="0"/>
              </a:rPr>
              <a:t>“Plasmon - exciton coupling” </a:t>
            </a:r>
            <a:endParaRPr lang="ja-JP" altLang="en-US" dirty="0">
              <a:solidFill>
                <a:srgbClr val="002060"/>
              </a:solidFill>
              <a:latin typeface="Calibri" pitchFamily="34" charset="0"/>
            </a:endParaRPr>
          </a:p>
        </p:txBody>
      </p:sp>
      <p:pic>
        <p:nvPicPr>
          <p:cNvPr id="11272"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399" y="1609621"/>
            <a:ext cx="4148331" cy="428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テキスト ボックス 7"/>
          <p:cNvSpPr txBox="1">
            <a:spLocks noChangeArrowheads="1"/>
          </p:cNvSpPr>
          <p:nvPr/>
        </p:nvSpPr>
        <p:spPr bwMode="auto">
          <a:xfrm>
            <a:off x="323399" y="1290799"/>
            <a:ext cx="3816285"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600">
                <a:latin typeface="Calibri" pitchFamily="34" charset="0"/>
              </a:rPr>
              <a:t>Ag metal/CdZnO quantum wells interfaces</a:t>
            </a:r>
            <a:endParaRPr lang="ja-JP" altLang="en-US" sz="1600">
              <a:latin typeface="Calibri" pitchFamily="34" charset="0"/>
            </a:endParaRPr>
          </a:p>
        </p:txBody>
      </p:sp>
      <p:sp>
        <p:nvSpPr>
          <p:cNvPr id="11274" name="テキスト ボックス 33"/>
          <p:cNvSpPr txBox="1">
            <a:spLocks noChangeArrowheads="1"/>
          </p:cNvSpPr>
          <p:nvPr/>
        </p:nvSpPr>
        <p:spPr bwMode="auto">
          <a:xfrm>
            <a:off x="251393" y="5877842"/>
            <a:ext cx="3888291" cy="30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400" i="1">
                <a:latin typeface="Calibri" pitchFamily="34" charset="0"/>
              </a:rPr>
              <a:t>Optics Letters</a:t>
            </a:r>
            <a:r>
              <a:rPr lang="en-US" altLang="ja-JP" sz="1400">
                <a:latin typeface="Calibri" pitchFamily="34" charset="0"/>
              </a:rPr>
              <a:t> </a:t>
            </a:r>
            <a:r>
              <a:rPr lang="en-US" altLang="ja-JP" sz="1400" b="1">
                <a:latin typeface="Calibri" pitchFamily="34" charset="0"/>
              </a:rPr>
              <a:t>36</a:t>
            </a:r>
            <a:r>
              <a:rPr lang="en-US" altLang="ja-JP" sz="1400">
                <a:latin typeface="Calibri" pitchFamily="34" charset="0"/>
              </a:rPr>
              <a:t>, 3735 (2011)</a:t>
            </a:r>
            <a:endParaRPr lang="ja-JP" altLang="en-US" sz="1400">
              <a:latin typeface="Calibri" pitchFamily="34" charset="0"/>
            </a:endParaRPr>
          </a:p>
        </p:txBody>
      </p:sp>
      <p:sp>
        <p:nvSpPr>
          <p:cNvPr id="11275" name="テキスト ボックス 10"/>
          <p:cNvSpPr txBox="1">
            <a:spLocks noChangeArrowheads="1"/>
          </p:cNvSpPr>
          <p:nvPr/>
        </p:nvSpPr>
        <p:spPr bwMode="auto">
          <a:xfrm>
            <a:off x="5004197" y="764980"/>
            <a:ext cx="3426880"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600" i="1">
                <a:latin typeface="Calibri" pitchFamily="34" charset="0"/>
              </a:rPr>
              <a:t>“A proximal effect of plasmon field</a:t>
            </a:r>
            <a:r>
              <a:rPr lang="en-US" altLang="ja-JP" sz="1600">
                <a:latin typeface="Calibri" pitchFamily="34" charset="0"/>
              </a:rPr>
              <a:t>”</a:t>
            </a:r>
            <a:r>
              <a:rPr lang="en-US" altLang="ja-JP" sz="1600" i="1">
                <a:latin typeface="Calibri" pitchFamily="34" charset="0"/>
              </a:rPr>
              <a:t> </a:t>
            </a:r>
            <a:endParaRPr lang="ja-JP" altLang="en-US" sz="1600" i="1">
              <a:latin typeface="Calibri" pitchFamily="34" charset="0"/>
            </a:endParaRPr>
          </a:p>
        </p:txBody>
      </p:sp>
      <p:grpSp>
        <p:nvGrpSpPr>
          <p:cNvPr id="11276" name="グループ化 11"/>
          <p:cNvGrpSpPr>
            <a:grpSpLocks/>
          </p:cNvGrpSpPr>
          <p:nvPr/>
        </p:nvGrpSpPr>
        <p:grpSpPr bwMode="auto">
          <a:xfrm>
            <a:off x="4500160" y="2536150"/>
            <a:ext cx="4608344" cy="4061202"/>
            <a:chOff x="4355976" y="1916832"/>
            <a:chExt cx="4608512" cy="4061186"/>
          </a:xfrm>
        </p:grpSpPr>
        <p:grpSp>
          <p:nvGrpSpPr>
            <p:cNvPr id="11281" name="グループ化 34"/>
            <p:cNvGrpSpPr>
              <a:grpSpLocks/>
            </p:cNvGrpSpPr>
            <p:nvPr/>
          </p:nvGrpSpPr>
          <p:grpSpPr bwMode="auto">
            <a:xfrm>
              <a:off x="4355976" y="1916832"/>
              <a:ext cx="4608512" cy="3692061"/>
              <a:chOff x="4499992" y="2132856"/>
              <a:chExt cx="4608512" cy="3692061"/>
            </a:xfrm>
          </p:grpSpPr>
          <p:grpSp>
            <p:nvGrpSpPr>
              <p:cNvPr id="11285" name="グループ化 24"/>
              <p:cNvGrpSpPr>
                <a:grpSpLocks/>
              </p:cNvGrpSpPr>
              <p:nvPr/>
            </p:nvGrpSpPr>
            <p:grpSpPr bwMode="auto">
              <a:xfrm>
                <a:off x="4499992" y="2132856"/>
                <a:ext cx="4608512" cy="3692061"/>
                <a:chOff x="4427984" y="2132856"/>
                <a:chExt cx="4680520" cy="3692061"/>
              </a:xfrm>
            </p:grpSpPr>
            <p:pic>
              <p:nvPicPr>
                <p:cNvPr id="11293" name="図 24" descr="figure 1a.PC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2420888"/>
                  <a:ext cx="2711942" cy="3404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4" name="図 25" descr="figure 2a.pct"/>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2132856"/>
                  <a:ext cx="2736304" cy="338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86" name="テキスト ボックス 17"/>
              <p:cNvSpPr txBox="1">
                <a:spLocks noChangeArrowheads="1"/>
              </p:cNvSpPr>
              <p:nvPr/>
            </p:nvSpPr>
            <p:spPr bwMode="auto">
              <a:xfrm>
                <a:off x="5076056" y="5157192"/>
                <a:ext cx="208823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500">
                    <a:latin typeface="Times New Roman" pitchFamily="18" charset="0"/>
                    <a:cs typeface="Times New Roman" pitchFamily="18" charset="0"/>
                  </a:rPr>
                  <a:t>Photon energy (eV)</a:t>
                </a:r>
                <a:endParaRPr lang="ja-JP" altLang="en-US" sz="1500">
                  <a:latin typeface="Times New Roman" pitchFamily="18" charset="0"/>
                  <a:cs typeface="Times New Roman" pitchFamily="18" charset="0"/>
                </a:endParaRPr>
              </a:p>
            </p:txBody>
          </p:sp>
          <p:sp>
            <p:nvSpPr>
              <p:cNvPr id="11287" name="テキスト ボックス 18"/>
              <p:cNvSpPr txBox="1">
                <a:spLocks noChangeArrowheads="1"/>
              </p:cNvSpPr>
              <p:nvPr/>
            </p:nvSpPr>
            <p:spPr bwMode="auto">
              <a:xfrm>
                <a:off x="7164288" y="5157192"/>
                <a:ext cx="154868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500">
                    <a:latin typeface="Times New Roman" pitchFamily="18" charset="0"/>
                    <a:cs typeface="Times New Roman" pitchFamily="18" charset="0"/>
                  </a:rPr>
                  <a:t>Decay time (ns)</a:t>
                </a:r>
                <a:endParaRPr lang="ja-JP" altLang="en-US" sz="1500">
                  <a:latin typeface="Times New Roman" pitchFamily="18" charset="0"/>
                  <a:cs typeface="Times New Roman" pitchFamily="18" charset="0"/>
                </a:endParaRPr>
              </a:p>
            </p:txBody>
          </p:sp>
          <p:sp>
            <p:nvSpPr>
              <p:cNvPr id="11288" name="テキスト ボックス 19"/>
              <p:cNvSpPr txBox="1">
                <a:spLocks noChangeArrowheads="1"/>
              </p:cNvSpPr>
              <p:nvPr/>
            </p:nvSpPr>
            <p:spPr bwMode="auto">
              <a:xfrm rot="-5400000">
                <a:off x="3978369" y="3699466"/>
                <a:ext cx="172819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500">
                    <a:latin typeface="Times New Roman" pitchFamily="18" charset="0"/>
                    <a:cs typeface="Times New Roman" pitchFamily="18" charset="0"/>
                  </a:rPr>
                  <a:t>PL intensity (a.u.)</a:t>
                </a:r>
                <a:endParaRPr lang="ja-JP" altLang="en-US" sz="1500">
                  <a:latin typeface="Times New Roman" pitchFamily="18" charset="0"/>
                  <a:cs typeface="Times New Roman" pitchFamily="18" charset="0"/>
                </a:endParaRPr>
              </a:p>
            </p:txBody>
          </p:sp>
          <p:sp>
            <p:nvSpPr>
              <p:cNvPr id="11289" name="テキスト ボックス 20"/>
              <p:cNvSpPr txBox="1">
                <a:spLocks noChangeArrowheads="1"/>
              </p:cNvSpPr>
              <p:nvPr/>
            </p:nvSpPr>
            <p:spPr bwMode="auto">
              <a:xfrm>
                <a:off x="5364088" y="2809964"/>
                <a:ext cx="11521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500" dirty="0" smtClean="0">
                    <a:solidFill>
                      <a:srgbClr val="006600"/>
                    </a:solidFill>
                    <a:latin typeface="Calibri" pitchFamily="34" charset="0"/>
                  </a:rPr>
                  <a:t>QW</a:t>
                </a:r>
                <a:endParaRPr lang="en-US" altLang="ja-JP" sz="1500" dirty="0">
                  <a:solidFill>
                    <a:srgbClr val="006600"/>
                  </a:solidFill>
                  <a:latin typeface="Calibri" pitchFamily="34" charset="0"/>
                </a:endParaRPr>
              </a:p>
              <a:p>
                <a:pPr eaLnBrk="1" hangingPunct="1"/>
                <a:r>
                  <a:rPr lang="en-US" altLang="ja-JP" sz="1500" dirty="0" smtClean="0">
                    <a:solidFill>
                      <a:srgbClr val="C00000"/>
                    </a:solidFill>
                    <a:latin typeface="Calibri" pitchFamily="34" charset="0"/>
                  </a:rPr>
                  <a:t>Ag-QW</a:t>
                </a:r>
                <a:endParaRPr lang="ja-JP" altLang="en-US" sz="1500" dirty="0">
                  <a:solidFill>
                    <a:srgbClr val="C00000"/>
                  </a:solidFill>
                  <a:latin typeface="Calibri" pitchFamily="34" charset="0"/>
                </a:endParaRPr>
              </a:p>
            </p:txBody>
          </p:sp>
          <p:cxnSp>
            <p:nvCxnSpPr>
              <p:cNvPr id="22" name="直線コネクタ 21"/>
              <p:cNvCxnSpPr/>
              <p:nvPr/>
            </p:nvCxnSpPr>
            <p:spPr>
              <a:xfrm>
                <a:off x="5147548" y="2980683"/>
                <a:ext cx="215908" cy="0"/>
              </a:xfrm>
              <a:prstGeom prst="line">
                <a:avLst/>
              </a:prstGeom>
              <a:ln w="28575">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5147548" y="3242618"/>
                <a:ext cx="21590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1292" name="テキスト ボックス 23"/>
              <p:cNvSpPr txBox="1">
                <a:spLocks noChangeArrowheads="1"/>
              </p:cNvSpPr>
              <p:nvPr/>
            </p:nvSpPr>
            <p:spPr bwMode="auto">
              <a:xfrm>
                <a:off x="7452320" y="2852936"/>
                <a:ext cx="144016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500" i="1">
                    <a:solidFill>
                      <a:srgbClr val="006600"/>
                    </a:solidFill>
                    <a:latin typeface="Symbol" pitchFamily="18" charset="2"/>
                  </a:rPr>
                  <a:t>t</a:t>
                </a:r>
                <a:r>
                  <a:rPr lang="en-US" altLang="ja-JP" sz="1500" baseline="-25000">
                    <a:solidFill>
                      <a:srgbClr val="006600"/>
                    </a:solidFill>
                    <a:latin typeface="Calibri" pitchFamily="34" charset="0"/>
                  </a:rPr>
                  <a:t>QW</a:t>
                </a:r>
                <a:r>
                  <a:rPr lang="en-US" altLang="ja-JP" sz="1500">
                    <a:solidFill>
                      <a:srgbClr val="006600"/>
                    </a:solidFill>
                    <a:latin typeface="Calibri" pitchFamily="34" charset="0"/>
                  </a:rPr>
                  <a:t> = 499 ps</a:t>
                </a:r>
              </a:p>
              <a:p>
                <a:pPr eaLnBrk="1" hangingPunct="1"/>
                <a:r>
                  <a:rPr lang="en-US" altLang="ja-JP" sz="1500" i="1">
                    <a:solidFill>
                      <a:srgbClr val="C00000"/>
                    </a:solidFill>
                    <a:latin typeface="Symbol" pitchFamily="18" charset="2"/>
                  </a:rPr>
                  <a:t>t</a:t>
                </a:r>
                <a:r>
                  <a:rPr lang="en-US" altLang="ja-JP" sz="1500" baseline="-25000">
                    <a:solidFill>
                      <a:srgbClr val="C00000"/>
                    </a:solidFill>
                    <a:latin typeface="Calibri" pitchFamily="34" charset="0"/>
                  </a:rPr>
                  <a:t>Ag-QW</a:t>
                </a:r>
                <a:r>
                  <a:rPr lang="en-US" altLang="ja-JP" sz="1500">
                    <a:solidFill>
                      <a:srgbClr val="C00000"/>
                    </a:solidFill>
                    <a:latin typeface="Calibri" pitchFamily="34" charset="0"/>
                  </a:rPr>
                  <a:t> = 335 ps</a:t>
                </a:r>
                <a:endParaRPr lang="ja-JP" altLang="en-US" sz="1500">
                  <a:solidFill>
                    <a:srgbClr val="C00000"/>
                  </a:solidFill>
                  <a:latin typeface="Calibri" pitchFamily="34" charset="0"/>
                </a:endParaRPr>
              </a:p>
            </p:txBody>
          </p:sp>
        </p:grpSp>
        <p:sp>
          <p:nvSpPr>
            <p:cNvPr id="11282" name="テキスト ボックス 13"/>
            <p:cNvSpPr txBox="1">
              <a:spLocks noChangeArrowheads="1"/>
            </p:cNvSpPr>
            <p:nvPr/>
          </p:nvSpPr>
          <p:spPr bwMode="auto">
            <a:xfrm>
              <a:off x="4788024" y="2276872"/>
              <a:ext cx="345638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600">
                  <a:latin typeface="Calibri" pitchFamily="34" charset="0"/>
                </a:rPr>
                <a:t>PL dynamics (Time-resolved PL)</a:t>
              </a:r>
              <a:endParaRPr lang="ja-JP" altLang="en-US" sz="1600">
                <a:latin typeface="Calibri" pitchFamily="34" charset="0"/>
              </a:endParaRPr>
            </a:p>
          </p:txBody>
        </p:sp>
        <p:sp>
          <p:nvSpPr>
            <p:cNvPr id="11283" name="テキスト ボックス 14"/>
            <p:cNvSpPr txBox="1">
              <a:spLocks noChangeArrowheads="1"/>
            </p:cNvSpPr>
            <p:nvPr/>
          </p:nvSpPr>
          <p:spPr bwMode="auto">
            <a:xfrm>
              <a:off x="4968971" y="5295783"/>
              <a:ext cx="3275856" cy="68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2300"/>
                </a:lnSpc>
              </a:pPr>
              <a:r>
                <a:rPr lang="en-US" altLang="ja-JP" sz="1600" dirty="0" smtClean="0">
                  <a:latin typeface="Calibri" pitchFamily="34" charset="0"/>
                </a:rPr>
                <a:t>*Plasmon-enhanced </a:t>
              </a:r>
              <a:r>
                <a:rPr lang="en-US" altLang="ja-JP" sz="1600" dirty="0">
                  <a:latin typeface="Calibri" pitchFamily="34" charset="0"/>
                </a:rPr>
                <a:t>QW </a:t>
              </a:r>
              <a:r>
                <a:rPr lang="en-US" altLang="ja-JP" sz="1600" dirty="0" smtClean="0">
                  <a:latin typeface="Calibri" pitchFamily="34" charset="0"/>
                </a:rPr>
                <a:t>emissions</a:t>
              </a:r>
            </a:p>
            <a:p>
              <a:pPr eaLnBrk="1" hangingPunct="1">
                <a:lnSpc>
                  <a:spcPts val="2300"/>
                </a:lnSpc>
              </a:pPr>
              <a:r>
                <a:rPr lang="en-US" altLang="ja-JP" sz="1600" dirty="0" smtClean="0">
                  <a:latin typeface="Calibri" pitchFamily="34" charset="0"/>
                </a:rPr>
                <a:t>*Shortened lifetime </a:t>
              </a:r>
              <a:endParaRPr lang="ja-JP" altLang="en-US" sz="1600" dirty="0">
                <a:latin typeface="Calibri" pitchFamily="34" charset="0"/>
              </a:endParaRPr>
            </a:p>
          </p:txBody>
        </p:sp>
      </p:grpSp>
      <p:pic>
        <p:nvPicPr>
          <p:cNvPr id="1127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208" y="1170773"/>
            <a:ext cx="2079839" cy="1506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テキスト ボックス 27"/>
          <p:cNvSpPr txBox="1"/>
          <p:nvPr/>
        </p:nvSpPr>
        <p:spPr bwMode="auto">
          <a:xfrm>
            <a:off x="7236842" y="1124967"/>
            <a:ext cx="1584325" cy="338138"/>
          </a:xfrm>
          <a:prstGeom prst="rect">
            <a:avLst/>
          </a:prstGeom>
          <a:noFill/>
        </p:spPr>
        <p:txBody>
          <a:bodyPr>
            <a:spAutoFit/>
          </a:bodyPr>
          <a:lstStyle/>
          <a:p>
            <a:pPr fontAlgn="auto">
              <a:spcBef>
                <a:spcPts val="0"/>
              </a:spcBef>
              <a:spcAft>
                <a:spcPts val="0"/>
              </a:spcAft>
              <a:defRPr/>
            </a:pPr>
            <a:r>
              <a:rPr lang="en-US" altLang="ja-JP" sz="1600" dirty="0">
                <a:solidFill>
                  <a:schemeClr val="tx1">
                    <a:lumMod val="65000"/>
                    <a:lumOff val="35000"/>
                  </a:schemeClr>
                </a:solidFill>
                <a:latin typeface="+mn-lt"/>
                <a:ea typeface="+mn-ea"/>
              </a:rPr>
              <a:t>Ag metal </a:t>
            </a:r>
            <a:endParaRPr lang="ja-JP" altLang="en-US" sz="1600" dirty="0">
              <a:solidFill>
                <a:schemeClr val="tx1">
                  <a:lumMod val="65000"/>
                  <a:lumOff val="35000"/>
                </a:schemeClr>
              </a:solidFill>
              <a:latin typeface="+mn-lt"/>
              <a:ea typeface="+mn-ea"/>
            </a:endParaRPr>
          </a:p>
        </p:txBody>
      </p:sp>
      <p:sp>
        <p:nvSpPr>
          <p:cNvPr id="11279" name="テキスト ボックス 28"/>
          <p:cNvSpPr txBox="1">
            <a:spLocks noChangeArrowheads="1"/>
          </p:cNvSpPr>
          <p:nvPr/>
        </p:nvSpPr>
        <p:spPr bwMode="auto">
          <a:xfrm>
            <a:off x="7236364" y="1917112"/>
            <a:ext cx="864065"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600">
                <a:latin typeface="Calibri" pitchFamily="34" charset="0"/>
              </a:rPr>
              <a:t>QWs </a:t>
            </a:r>
            <a:endParaRPr lang="ja-JP" altLang="en-US" sz="1600">
              <a:latin typeface="Calibri" pitchFamily="34" charset="0"/>
            </a:endParaRPr>
          </a:p>
        </p:txBody>
      </p:sp>
      <p:pic>
        <p:nvPicPr>
          <p:cNvPr id="1128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209" y="3861336"/>
            <a:ext cx="972072" cy="43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 name="直線矢印コネクタ 29"/>
          <p:cNvCxnSpPr/>
          <p:nvPr/>
        </p:nvCxnSpPr>
        <p:spPr bwMode="auto">
          <a:xfrm flipV="1">
            <a:off x="7524179" y="1485330"/>
            <a:ext cx="0" cy="43180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bwMode="auto">
          <a:xfrm>
            <a:off x="7560692" y="1505967"/>
            <a:ext cx="971550" cy="338138"/>
          </a:xfrm>
          <a:prstGeom prst="rect">
            <a:avLst/>
          </a:prstGeom>
          <a:noFill/>
        </p:spPr>
        <p:txBody>
          <a:bodyPr>
            <a:spAutoFit/>
          </a:bodyPr>
          <a:lstStyle/>
          <a:p>
            <a:pPr>
              <a:defRPr/>
            </a:pPr>
            <a:r>
              <a:rPr lang="en-US" altLang="ja-JP" sz="1600" i="1" dirty="0">
                <a:latin typeface="+mj-lt"/>
                <a:ea typeface="ＭＳ Ｐゴシック" pitchFamily="50" charset="-128"/>
              </a:rPr>
              <a:t>d</a:t>
            </a:r>
            <a:r>
              <a:rPr lang="en-US" altLang="ja-JP" sz="1600" dirty="0">
                <a:latin typeface="+mj-lt"/>
                <a:ea typeface="ＭＳ Ｐゴシック" pitchFamily="50" charset="-128"/>
              </a:rPr>
              <a:t> = 5 nm</a:t>
            </a:r>
            <a:endParaRPr lang="ja-JP" altLang="en-US" sz="1600" dirty="0">
              <a:latin typeface="+mj-lt"/>
              <a:ea typeface="ＭＳ Ｐゴシック" pitchFamily="50" charset="-128"/>
            </a:endParaRPr>
          </a:p>
        </p:txBody>
      </p:sp>
    </p:spTree>
    <p:extLst>
      <p:ext uri="{BB962C8B-B14F-4D97-AF65-F5344CB8AC3E}">
        <p14:creationId xmlns:p14="http://schemas.microsoft.com/office/powerpoint/2010/main" val="15962494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5"/>
          <p:cNvSpPr>
            <a:spLocks noChangeArrowheads="1"/>
          </p:cNvSpPr>
          <p:nvPr/>
        </p:nvSpPr>
        <p:spPr bwMode="auto">
          <a:xfrm>
            <a:off x="0" y="44624"/>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21511" name="Rectangle 7"/>
          <p:cNvSpPr>
            <a:spLocks noChangeArrowheads="1"/>
          </p:cNvSpPr>
          <p:nvPr/>
        </p:nvSpPr>
        <p:spPr bwMode="auto">
          <a:xfrm>
            <a:off x="0" y="44624"/>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21513" name="Rectangle 9"/>
          <p:cNvSpPr>
            <a:spLocks noChangeArrowheads="1"/>
          </p:cNvSpPr>
          <p:nvPr/>
        </p:nvSpPr>
        <p:spPr bwMode="auto">
          <a:xfrm>
            <a:off x="0" y="44624"/>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grpSp>
        <p:nvGrpSpPr>
          <p:cNvPr id="145" name="グループ化 144"/>
          <p:cNvGrpSpPr/>
          <p:nvPr/>
        </p:nvGrpSpPr>
        <p:grpSpPr>
          <a:xfrm>
            <a:off x="1" y="620688"/>
            <a:ext cx="4377374" cy="5141285"/>
            <a:chOff x="1" y="620688"/>
            <a:chExt cx="4377374" cy="5141285"/>
          </a:xfrm>
        </p:grpSpPr>
        <p:pic>
          <p:nvPicPr>
            <p:cNvPr id="20" name="図 19" descr="プロット 43.pct"/>
            <p:cNvPicPr>
              <a:picLocks noChangeAspect="1"/>
            </p:cNvPicPr>
            <p:nvPr/>
          </p:nvPicPr>
          <p:blipFill>
            <a:blip r:embed="rId2" cstate="print"/>
            <a:stretch>
              <a:fillRect/>
            </a:stretch>
          </p:blipFill>
          <p:spPr>
            <a:xfrm>
              <a:off x="1" y="620688"/>
              <a:ext cx="4377374" cy="5141285"/>
            </a:xfrm>
            <a:prstGeom prst="rect">
              <a:avLst/>
            </a:prstGeom>
          </p:spPr>
        </p:pic>
        <p:sp>
          <p:nvSpPr>
            <p:cNvPr id="21" name="テキスト ボックス 20"/>
            <p:cNvSpPr txBox="1"/>
            <p:nvPr/>
          </p:nvSpPr>
          <p:spPr>
            <a:xfrm>
              <a:off x="1475656" y="5229200"/>
              <a:ext cx="2592288" cy="353943"/>
            </a:xfrm>
            <a:prstGeom prst="rect">
              <a:avLst/>
            </a:prstGeom>
            <a:noFill/>
          </p:spPr>
          <p:txBody>
            <a:bodyPr wrap="square" rtlCol="0">
              <a:spAutoFit/>
            </a:bodyPr>
            <a:lstStyle/>
            <a:p>
              <a:r>
                <a:rPr kumimoji="1" lang="en-US" altLang="ja-JP" sz="1700" dirty="0" smtClean="0">
                  <a:latin typeface="Times New Roman" pitchFamily="18" charset="0"/>
                  <a:cs typeface="Times New Roman" pitchFamily="18" charset="0"/>
                </a:rPr>
                <a:t>Temperature (K)</a:t>
              </a:r>
              <a:endParaRPr kumimoji="1" lang="ja-JP" altLang="en-US" sz="1700" dirty="0">
                <a:latin typeface="Times New Roman" pitchFamily="18" charset="0"/>
                <a:cs typeface="Times New Roman" pitchFamily="18" charset="0"/>
              </a:endParaRPr>
            </a:p>
          </p:txBody>
        </p:sp>
        <p:sp>
          <p:nvSpPr>
            <p:cNvPr id="22" name="テキスト ボックス 21"/>
            <p:cNvSpPr txBox="1"/>
            <p:nvPr/>
          </p:nvSpPr>
          <p:spPr>
            <a:xfrm rot="16200000">
              <a:off x="-1075981" y="2857905"/>
              <a:ext cx="2736304" cy="369332"/>
            </a:xfrm>
            <a:prstGeom prst="rect">
              <a:avLst/>
            </a:prstGeom>
            <a:noFill/>
          </p:spPr>
          <p:txBody>
            <a:bodyPr wrap="square" rtlCol="0">
              <a:spAutoFit/>
            </a:bodyPr>
            <a:lstStyle/>
            <a:p>
              <a:r>
                <a:rPr lang="en-US" altLang="ja-JP" dirty="0" smtClean="0">
                  <a:latin typeface="Times New Roman" pitchFamily="18" charset="0"/>
                  <a:cs typeface="Times New Roman" pitchFamily="18" charset="0"/>
                </a:rPr>
                <a:t>Energy transfer </a:t>
              </a:r>
              <a:r>
                <a:rPr kumimoji="1" lang="en-US" altLang="ja-JP" dirty="0" smtClean="0">
                  <a:latin typeface="Times New Roman" pitchFamily="18" charset="0"/>
                  <a:cs typeface="Times New Roman" pitchFamily="18" charset="0"/>
                </a:rPr>
                <a:t> time (ns)</a:t>
              </a:r>
              <a:endParaRPr kumimoji="1" lang="ja-JP" altLang="en-US" dirty="0">
                <a:latin typeface="Times New Roman" pitchFamily="18" charset="0"/>
                <a:cs typeface="Times New Roman" pitchFamily="18" charset="0"/>
              </a:endParaRPr>
            </a:p>
          </p:txBody>
        </p:sp>
        <p:sp>
          <p:nvSpPr>
            <p:cNvPr id="23" name="テキスト ボックス 22"/>
            <p:cNvSpPr txBox="1"/>
            <p:nvPr/>
          </p:nvSpPr>
          <p:spPr>
            <a:xfrm rot="16200000">
              <a:off x="2450812" y="2891989"/>
              <a:ext cx="3312368" cy="353943"/>
            </a:xfrm>
            <a:prstGeom prst="rect">
              <a:avLst/>
            </a:prstGeom>
            <a:noFill/>
          </p:spPr>
          <p:txBody>
            <a:bodyPr wrap="square" rtlCol="0">
              <a:spAutoFit/>
            </a:bodyPr>
            <a:lstStyle/>
            <a:p>
              <a:r>
                <a:rPr kumimoji="1" lang="en-US" altLang="ja-JP" sz="1700" dirty="0" smtClean="0">
                  <a:latin typeface="Times New Roman" pitchFamily="18" charset="0"/>
                  <a:cs typeface="Times New Roman" pitchFamily="18" charset="0"/>
                </a:rPr>
                <a:t>Energy transfer efficiency (%)</a:t>
              </a:r>
              <a:endParaRPr kumimoji="1" lang="ja-JP" altLang="en-US" sz="1700" dirty="0">
                <a:latin typeface="Times New Roman" pitchFamily="18" charset="0"/>
                <a:cs typeface="Times New Roman" pitchFamily="18" charset="0"/>
              </a:endParaRPr>
            </a:p>
          </p:txBody>
        </p:sp>
        <p:sp>
          <p:nvSpPr>
            <p:cNvPr id="24" name="テキスト ボックス 23"/>
            <p:cNvSpPr txBox="1"/>
            <p:nvPr/>
          </p:nvSpPr>
          <p:spPr>
            <a:xfrm>
              <a:off x="1691680" y="1962450"/>
              <a:ext cx="648072" cy="369332"/>
            </a:xfrm>
            <a:prstGeom prst="rect">
              <a:avLst/>
            </a:prstGeom>
            <a:noFill/>
          </p:spPr>
          <p:txBody>
            <a:bodyPr wrap="square" rtlCol="0">
              <a:spAutoFit/>
            </a:bodyPr>
            <a:lstStyle/>
            <a:p>
              <a:r>
                <a:rPr kumimoji="1" lang="en-US" altLang="ja-JP" i="1" dirty="0" err="1" smtClean="0">
                  <a:solidFill>
                    <a:srgbClr val="C00000"/>
                  </a:solidFill>
                  <a:latin typeface="Symbol" pitchFamily="18" charset="2"/>
                </a:rPr>
                <a:t>h</a:t>
              </a:r>
              <a:r>
                <a:rPr kumimoji="1" lang="en-US" altLang="ja-JP" baseline="-25000" dirty="0" err="1" smtClean="0">
                  <a:solidFill>
                    <a:srgbClr val="C00000"/>
                  </a:solidFill>
                </a:rPr>
                <a:t>ET</a:t>
              </a:r>
              <a:r>
                <a:rPr kumimoji="1" lang="en-US" altLang="ja-JP" dirty="0" smtClean="0">
                  <a:solidFill>
                    <a:srgbClr val="C00000"/>
                  </a:solidFill>
                </a:rPr>
                <a:t> </a:t>
              </a:r>
              <a:endParaRPr kumimoji="1" lang="ja-JP" altLang="en-US" dirty="0">
                <a:solidFill>
                  <a:srgbClr val="C00000"/>
                </a:solidFill>
              </a:endParaRPr>
            </a:p>
          </p:txBody>
        </p:sp>
        <p:sp>
          <p:nvSpPr>
            <p:cNvPr id="25" name="フリーフォーム 24"/>
            <p:cNvSpPr/>
            <p:nvPr/>
          </p:nvSpPr>
          <p:spPr>
            <a:xfrm>
              <a:off x="1115616" y="2444711"/>
              <a:ext cx="2206172" cy="2496457"/>
            </a:xfrm>
            <a:custGeom>
              <a:avLst/>
              <a:gdLst>
                <a:gd name="connsiteX0" fmla="*/ 0 w 2206172"/>
                <a:gd name="connsiteY0" fmla="*/ 0 h 2496457"/>
                <a:gd name="connsiteX1" fmla="*/ 1669143 w 2206172"/>
                <a:gd name="connsiteY1" fmla="*/ 478972 h 2496457"/>
                <a:gd name="connsiteX2" fmla="*/ 2206172 w 2206172"/>
                <a:gd name="connsiteY2" fmla="*/ 2496457 h 2496457"/>
              </a:gdLst>
              <a:ahLst/>
              <a:cxnLst>
                <a:cxn ang="0">
                  <a:pos x="connsiteX0" y="connsiteY0"/>
                </a:cxn>
                <a:cxn ang="0">
                  <a:pos x="connsiteX1" y="connsiteY1"/>
                </a:cxn>
                <a:cxn ang="0">
                  <a:pos x="connsiteX2" y="connsiteY2"/>
                </a:cxn>
              </a:cxnLst>
              <a:rect l="l" t="t" r="r" b="b"/>
              <a:pathLst>
                <a:path w="2206172" h="2496457">
                  <a:moveTo>
                    <a:pt x="0" y="0"/>
                  </a:moveTo>
                  <a:cubicBezTo>
                    <a:pt x="650724" y="31448"/>
                    <a:pt x="1301448" y="62896"/>
                    <a:pt x="1669143" y="478972"/>
                  </a:cubicBezTo>
                  <a:cubicBezTo>
                    <a:pt x="2036838" y="895048"/>
                    <a:pt x="2121505" y="1695752"/>
                    <a:pt x="2206172" y="2496457"/>
                  </a:cubicBezTo>
                </a:path>
              </a:pathLst>
            </a:custGeom>
            <a:ln>
              <a:solidFill>
                <a:srgbClr val="C0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7" name="フリーフォーム 26"/>
            <p:cNvSpPr/>
            <p:nvPr/>
          </p:nvSpPr>
          <p:spPr>
            <a:xfrm>
              <a:off x="1204686" y="2659316"/>
              <a:ext cx="2220685" cy="1376438"/>
            </a:xfrm>
            <a:custGeom>
              <a:avLst/>
              <a:gdLst>
                <a:gd name="connsiteX0" fmla="*/ 0 w 2220685"/>
                <a:gd name="connsiteY0" fmla="*/ 1291772 h 1376438"/>
                <a:gd name="connsiteX1" fmla="*/ 1582057 w 2220685"/>
                <a:gd name="connsiteY1" fmla="*/ 1161143 h 1376438"/>
                <a:gd name="connsiteX2" fmla="*/ 2220685 w 2220685"/>
                <a:gd name="connsiteY2" fmla="*/ 0 h 1376438"/>
              </a:gdLst>
              <a:ahLst/>
              <a:cxnLst>
                <a:cxn ang="0">
                  <a:pos x="connsiteX0" y="connsiteY0"/>
                </a:cxn>
                <a:cxn ang="0">
                  <a:pos x="connsiteX1" y="connsiteY1"/>
                </a:cxn>
                <a:cxn ang="0">
                  <a:pos x="connsiteX2" y="connsiteY2"/>
                </a:cxn>
              </a:cxnLst>
              <a:rect l="l" t="t" r="r" b="b"/>
              <a:pathLst>
                <a:path w="2220685" h="1376438">
                  <a:moveTo>
                    <a:pt x="0" y="1291772"/>
                  </a:moveTo>
                  <a:cubicBezTo>
                    <a:pt x="605971" y="1334105"/>
                    <a:pt x="1211943" y="1376438"/>
                    <a:pt x="1582057" y="1161143"/>
                  </a:cubicBezTo>
                  <a:cubicBezTo>
                    <a:pt x="1952171" y="945848"/>
                    <a:pt x="2086428" y="472924"/>
                    <a:pt x="2220685" y="0"/>
                  </a:cubicBezTo>
                </a:path>
              </a:pathLst>
            </a:custGeom>
            <a:ln>
              <a:solidFill>
                <a:srgbClr val="0066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テキスト ボックス 27"/>
            <p:cNvSpPr txBox="1"/>
            <p:nvPr/>
          </p:nvSpPr>
          <p:spPr>
            <a:xfrm>
              <a:off x="1547664" y="3978674"/>
              <a:ext cx="648072" cy="369332"/>
            </a:xfrm>
            <a:prstGeom prst="rect">
              <a:avLst/>
            </a:prstGeom>
            <a:noFill/>
          </p:spPr>
          <p:txBody>
            <a:bodyPr wrap="square" rtlCol="0">
              <a:spAutoFit/>
            </a:bodyPr>
            <a:lstStyle/>
            <a:p>
              <a:r>
                <a:rPr lang="en-US" altLang="ja-JP" i="1" dirty="0" err="1">
                  <a:solidFill>
                    <a:srgbClr val="006600"/>
                  </a:solidFill>
                  <a:latin typeface="Symbol" pitchFamily="18" charset="2"/>
                </a:rPr>
                <a:t>t</a:t>
              </a:r>
              <a:r>
                <a:rPr kumimoji="1" lang="en-US" altLang="ja-JP" baseline="-25000" dirty="0" err="1" smtClean="0">
                  <a:solidFill>
                    <a:srgbClr val="006600"/>
                  </a:solidFill>
                </a:rPr>
                <a:t>ET</a:t>
              </a:r>
              <a:r>
                <a:rPr kumimoji="1" lang="en-US" altLang="ja-JP" dirty="0" smtClean="0">
                  <a:solidFill>
                    <a:srgbClr val="006600"/>
                  </a:solidFill>
                </a:rPr>
                <a:t> </a:t>
              </a:r>
              <a:endParaRPr kumimoji="1" lang="ja-JP" altLang="en-US" dirty="0">
                <a:solidFill>
                  <a:srgbClr val="006600"/>
                </a:solidFill>
              </a:endParaRPr>
            </a:p>
          </p:txBody>
        </p:sp>
        <p:grpSp>
          <p:nvGrpSpPr>
            <p:cNvPr id="33" name="グループ化 32"/>
            <p:cNvGrpSpPr/>
            <p:nvPr/>
          </p:nvGrpSpPr>
          <p:grpSpPr>
            <a:xfrm>
              <a:off x="2195736" y="3762650"/>
              <a:ext cx="432048" cy="576064"/>
              <a:chOff x="1547664" y="2780928"/>
              <a:chExt cx="432048" cy="576064"/>
            </a:xfrm>
          </p:grpSpPr>
          <p:sp>
            <p:nvSpPr>
              <p:cNvPr id="29" name="円/楕円 28"/>
              <p:cNvSpPr/>
              <p:nvPr/>
            </p:nvSpPr>
            <p:spPr>
              <a:xfrm>
                <a:off x="1835696" y="2780928"/>
                <a:ext cx="144016" cy="576064"/>
              </a:xfrm>
              <a:prstGeom prst="ellipse">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1619672" y="3140968"/>
                <a:ext cx="28803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2" name="直線矢印コネクタ 31"/>
              <p:cNvCxnSpPr/>
              <p:nvPr/>
            </p:nvCxnSpPr>
            <p:spPr>
              <a:xfrm rot="5400000">
                <a:off x="1690886" y="3140968"/>
                <a:ext cx="1588" cy="288032"/>
              </a:xfrm>
              <a:prstGeom prst="straightConnector1">
                <a:avLst/>
              </a:prstGeom>
              <a:ln>
                <a:solidFill>
                  <a:srgbClr val="006600"/>
                </a:solidFill>
                <a:tailEnd type="arrow"/>
              </a:ln>
            </p:spPr>
            <p:style>
              <a:lnRef idx="1">
                <a:schemeClr val="accent1"/>
              </a:lnRef>
              <a:fillRef idx="0">
                <a:schemeClr val="accent1"/>
              </a:fillRef>
              <a:effectRef idx="0">
                <a:schemeClr val="accent1"/>
              </a:effectRef>
              <a:fontRef idx="minor">
                <a:schemeClr val="tx1"/>
              </a:fontRef>
            </p:style>
          </p:cxnSp>
        </p:grpSp>
        <p:grpSp>
          <p:nvGrpSpPr>
            <p:cNvPr id="34" name="グループ化 33"/>
            <p:cNvGrpSpPr/>
            <p:nvPr/>
          </p:nvGrpSpPr>
          <p:grpSpPr>
            <a:xfrm rot="10800000">
              <a:off x="2411760" y="2276871"/>
              <a:ext cx="432048" cy="576064"/>
              <a:chOff x="1547664" y="2682531"/>
              <a:chExt cx="432048" cy="576064"/>
            </a:xfrm>
          </p:grpSpPr>
          <p:sp>
            <p:nvSpPr>
              <p:cNvPr id="35" name="円/楕円 34"/>
              <p:cNvSpPr/>
              <p:nvPr/>
            </p:nvSpPr>
            <p:spPr>
              <a:xfrm>
                <a:off x="1835696" y="2682531"/>
                <a:ext cx="144016" cy="576064"/>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1619672" y="2970563"/>
                <a:ext cx="28803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7" name="直線矢印コネクタ 36"/>
              <p:cNvCxnSpPr/>
              <p:nvPr/>
            </p:nvCxnSpPr>
            <p:spPr>
              <a:xfrm rot="5400000">
                <a:off x="1690886" y="2971356"/>
                <a:ext cx="1588" cy="288032"/>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50" name="テキスト ボックス 49"/>
            <p:cNvSpPr txBox="1"/>
            <p:nvPr/>
          </p:nvSpPr>
          <p:spPr>
            <a:xfrm>
              <a:off x="107504" y="1146230"/>
              <a:ext cx="4150575" cy="338554"/>
            </a:xfrm>
            <a:prstGeom prst="rect">
              <a:avLst/>
            </a:prstGeom>
            <a:noFill/>
          </p:spPr>
          <p:txBody>
            <a:bodyPr wrap="square" rtlCol="0">
              <a:spAutoFit/>
            </a:bodyPr>
            <a:lstStyle/>
            <a:p>
              <a:r>
                <a:rPr kumimoji="1" lang="en-US" altLang="ja-JP" sz="1600" dirty="0" smtClean="0"/>
                <a:t>Temperature-dependent transfer efficiency</a:t>
              </a:r>
              <a:endParaRPr kumimoji="1" lang="ja-JP" altLang="en-US" sz="1600" dirty="0"/>
            </a:p>
          </p:txBody>
        </p:sp>
      </p:grpSp>
      <p:grpSp>
        <p:nvGrpSpPr>
          <p:cNvPr id="6" name="グループ化 5"/>
          <p:cNvGrpSpPr/>
          <p:nvPr/>
        </p:nvGrpSpPr>
        <p:grpSpPr>
          <a:xfrm>
            <a:off x="4556025" y="0"/>
            <a:ext cx="4624487" cy="6858000"/>
            <a:chOff x="8748464" y="0"/>
            <a:chExt cx="4624487" cy="6858000"/>
          </a:xfrm>
        </p:grpSpPr>
        <p:grpSp>
          <p:nvGrpSpPr>
            <p:cNvPr id="111" name="グループ化 110"/>
            <p:cNvGrpSpPr/>
            <p:nvPr/>
          </p:nvGrpSpPr>
          <p:grpSpPr>
            <a:xfrm>
              <a:off x="8748464" y="0"/>
              <a:ext cx="4624487" cy="6858000"/>
              <a:chOff x="4572000" y="0"/>
              <a:chExt cx="4624487" cy="6858000"/>
            </a:xfrm>
          </p:grpSpPr>
          <p:sp>
            <p:nvSpPr>
              <p:cNvPr id="112" name="正方形/長方形 111"/>
              <p:cNvSpPr/>
              <p:nvPr/>
            </p:nvSpPr>
            <p:spPr>
              <a:xfrm>
                <a:off x="4572000" y="0"/>
                <a:ext cx="457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3" name="グループ化 4"/>
              <p:cNvGrpSpPr/>
              <p:nvPr/>
            </p:nvGrpSpPr>
            <p:grpSpPr>
              <a:xfrm>
                <a:off x="4644008" y="4005064"/>
                <a:ext cx="4552479" cy="2592288"/>
                <a:chOff x="539552" y="3789040"/>
                <a:chExt cx="4552479" cy="2592288"/>
              </a:xfrm>
            </p:grpSpPr>
            <p:cxnSp>
              <p:nvCxnSpPr>
                <p:cNvPr id="115" name="直線コネクタ 114"/>
                <p:cNvCxnSpPr/>
                <p:nvPr/>
              </p:nvCxnSpPr>
              <p:spPr bwMode="auto">
                <a:xfrm>
                  <a:off x="1118424" y="5831433"/>
                  <a:ext cx="19027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bwMode="auto">
                <a:xfrm>
                  <a:off x="1118424" y="4254161"/>
                  <a:ext cx="19027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bwMode="auto">
                <a:xfrm>
                  <a:off x="1118424" y="5718286"/>
                  <a:ext cx="4747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bwMode="auto">
                <a:xfrm>
                  <a:off x="1118424" y="5607401"/>
                  <a:ext cx="4747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bwMode="auto">
                <a:xfrm>
                  <a:off x="1118424" y="4143278"/>
                  <a:ext cx="4747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p:nvPr/>
              </p:nvCxnSpPr>
              <p:spPr bwMode="auto">
                <a:xfrm>
                  <a:off x="1118424" y="4030131"/>
                  <a:ext cx="4747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直線矢印コネクタ 120"/>
                <p:cNvCxnSpPr/>
                <p:nvPr/>
              </p:nvCxnSpPr>
              <p:spPr bwMode="auto">
                <a:xfrm rot="5400000" flipH="1" flipV="1">
                  <a:off x="456078" y="4929869"/>
                  <a:ext cx="1801303" cy="1827"/>
                </a:xfrm>
                <a:prstGeom prst="straightConnector1">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2" name="直線矢印コネクタ 121"/>
                <p:cNvCxnSpPr/>
                <p:nvPr/>
              </p:nvCxnSpPr>
              <p:spPr bwMode="auto">
                <a:xfrm>
                  <a:off x="1436165" y="4030131"/>
                  <a:ext cx="472959" cy="224031"/>
                </a:xfrm>
                <a:prstGeom prst="straightConnector1">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bwMode="auto">
                <a:xfrm rot="5400000">
                  <a:off x="1335092" y="5042797"/>
                  <a:ext cx="1577272" cy="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bwMode="auto">
                <a:xfrm rot="5400000">
                  <a:off x="1839148" y="5042797"/>
                  <a:ext cx="1577272" cy="0"/>
                </a:xfrm>
                <a:prstGeom prst="line">
                  <a:avLst/>
                </a:prstGeom>
                <a:ln>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5" name="テキスト ボックス 40"/>
                <p:cNvSpPr txBox="1">
                  <a:spLocks noChangeArrowheads="1"/>
                </p:cNvSpPr>
                <p:nvPr/>
              </p:nvSpPr>
              <p:spPr bwMode="auto">
                <a:xfrm>
                  <a:off x="2123728" y="4704488"/>
                  <a:ext cx="951397" cy="400110"/>
                </a:xfrm>
                <a:prstGeom prst="rect">
                  <a:avLst/>
                </a:prstGeom>
                <a:noFill/>
                <a:ln w="9525">
                  <a:noFill/>
                  <a:miter lim="800000"/>
                  <a:headEnd/>
                  <a:tailEnd/>
                </a:ln>
              </p:spPr>
              <p:txBody>
                <a:bodyPr>
                  <a:spAutoFit/>
                </a:bodyPr>
                <a:lstStyle/>
                <a:p>
                  <a:pPr>
                    <a:defRPr/>
                  </a:pPr>
                  <a:r>
                    <a:rPr lang="en-US" altLang="ja-JP" sz="2000" i="1" dirty="0">
                      <a:latin typeface="+mn-lt"/>
                      <a:ea typeface="ＭＳ Ｐゴシック" pitchFamily="50" charset="-128"/>
                      <a:cs typeface="Times New Roman" pitchFamily="18" charset="0"/>
                    </a:rPr>
                    <a:t>k</a:t>
                  </a:r>
                  <a:r>
                    <a:rPr lang="en-US" altLang="ja-JP" sz="2000" baseline="-25000" dirty="0">
                      <a:latin typeface="+mn-lt"/>
                      <a:ea typeface="ＭＳ Ｐゴシック" pitchFamily="50" charset="-128"/>
                      <a:cs typeface="Times New Roman" pitchFamily="18" charset="0"/>
                    </a:rPr>
                    <a:t>NR</a:t>
                  </a:r>
                  <a:endParaRPr lang="ja-JP" altLang="en-US" sz="2000" baseline="-25000" dirty="0">
                    <a:latin typeface="+mn-lt"/>
                    <a:ea typeface="ＭＳ Ｐゴシック" pitchFamily="50" charset="-128"/>
                    <a:cs typeface="Times New Roman" pitchFamily="18" charset="0"/>
                  </a:endParaRPr>
                </a:p>
              </p:txBody>
            </p:sp>
            <p:sp>
              <p:nvSpPr>
                <p:cNvPr id="126" name="テキスト ボックス 41"/>
                <p:cNvSpPr txBox="1">
                  <a:spLocks noChangeArrowheads="1"/>
                </p:cNvSpPr>
                <p:nvPr/>
              </p:nvSpPr>
              <p:spPr bwMode="auto">
                <a:xfrm>
                  <a:off x="2627784" y="4704488"/>
                  <a:ext cx="951397" cy="400110"/>
                </a:xfrm>
                <a:prstGeom prst="rect">
                  <a:avLst/>
                </a:prstGeom>
                <a:noFill/>
                <a:ln w="9525">
                  <a:noFill/>
                  <a:miter lim="800000"/>
                  <a:headEnd/>
                  <a:tailEnd/>
                </a:ln>
              </p:spPr>
              <p:txBody>
                <a:bodyPr>
                  <a:spAutoFit/>
                </a:bodyPr>
                <a:lstStyle/>
                <a:p>
                  <a:pPr>
                    <a:defRPr/>
                  </a:pPr>
                  <a:r>
                    <a:rPr lang="en-US" altLang="ja-JP" sz="2000" i="1" dirty="0">
                      <a:solidFill>
                        <a:srgbClr val="002060"/>
                      </a:solidFill>
                      <a:latin typeface="+mj-lt"/>
                      <a:ea typeface="ＭＳ Ｐゴシック" pitchFamily="50" charset="-128"/>
                      <a:cs typeface="Times New Roman" pitchFamily="18" charset="0"/>
                    </a:rPr>
                    <a:t>k</a:t>
                  </a:r>
                  <a:r>
                    <a:rPr lang="en-US" altLang="ja-JP" sz="2000" baseline="-25000" dirty="0">
                      <a:solidFill>
                        <a:srgbClr val="002060"/>
                      </a:solidFill>
                      <a:latin typeface="+mj-lt"/>
                      <a:ea typeface="ＭＳ Ｐゴシック" pitchFamily="50" charset="-128"/>
                      <a:cs typeface="Times New Roman" pitchFamily="18" charset="0"/>
                    </a:rPr>
                    <a:t>R</a:t>
                  </a:r>
                  <a:endParaRPr lang="ja-JP" altLang="en-US" sz="2000" baseline="-25000" dirty="0">
                    <a:solidFill>
                      <a:srgbClr val="002060"/>
                    </a:solidFill>
                    <a:latin typeface="+mj-lt"/>
                    <a:ea typeface="ＭＳ Ｐゴシック" pitchFamily="50" charset="-128"/>
                    <a:cs typeface="Times New Roman" pitchFamily="18" charset="0"/>
                  </a:endParaRPr>
                </a:p>
              </p:txBody>
            </p:sp>
            <p:grpSp>
              <p:nvGrpSpPr>
                <p:cNvPr id="127" name="グループ化 93"/>
                <p:cNvGrpSpPr/>
                <p:nvPr/>
              </p:nvGrpSpPr>
              <p:grpSpPr>
                <a:xfrm>
                  <a:off x="3488719" y="3878513"/>
                  <a:ext cx="795249" cy="1955183"/>
                  <a:chOff x="7305143" y="3590481"/>
                  <a:chExt cx="993396" cy="1955183"/>
                </a:xfrm>
              </p:grpSpPr>
              <p:sp>
                <p:nvSpPr>
                  <p:cNvPr id="137" name="正方形/長方形 136"/>
                  <p:cNvSpPr/>
                  <p:nvPr/>
                </p:nvSpPr>
                <p:spPr bwMode="auto">
                  <a:xfrm>
                    <a:off x="7305143" y="3590481"/>
                    <a:ext cx="993396" cy="53179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138" name="直線コネクタ 137"/>
                  <p:cNvCxnSpPr/>
                  <p:nvPr/>
                </p:nvCxnSpPr>
                <p:spPr bwMode="auto">
                  <a:xfrm>
                    <a:off x="7305143" y="3676472"/>
                    <a:ext cx="9240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bwMode="auto">
                  <a:xfrm>
                    <a:off x="7305143" y="3766990"/>
                    <a:ext cx="9240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bwMode="auto">
                  <a:xfrm>
                    <a:off x="7305143" y="3866560"/>
                    <a:ext cx="9240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bwMode="auto">
                  <a:xfrm>
                    <a:off x="7305143" y="3945763"/>
                    <a:ext cx="9240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bwMode="auto">
                  <a:xfrm>
                    <a:off x="7305143" y="4034018"/>
                    <a:ext cx="9240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bwMode="auto">
                  <a:xfrm>
                    <a:off x="7305143" y="5543401"/>
                    <a:ext cx="9933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直線矢印コネクタ 143"/>
                  <p:cNvCxnSpPr/>
                  <p:nvPr/>
                </p:nvCxnSpPr>
                <p:spPr bwMode="auto">
                  <a:xfrm rot="5400000">
                    <a:off x="7048839" y="4745714"/>
                    <a:ext cx="1599900" cy="0"/>
                  </a:xfrm>
                  <a:prstGeom prst="straightConnector1">
                    <a:avLst/>
                  </a:prstGeom>
                  <a:ln>
                    <a:solidFill>
                      <a:srgbClr val="006600"/>
                    </a:solidFill>
                    <a:tailEnd type="arrow"/>
                  </a:ln>
                </p:spPr>
                <p:style>
                  <a:lnRef idx="1">
                    <a:schemeClr val="accent1"/>
                  </a:lnRef>
                  <a:fillRef idx="0">
                    <a:schemeClr val="accent1"/>
                  </a:fillRef>
                  <a:effectRef idx="0">
                    <a:schemeClr val="accent1"/>
                  </a:effectRef>
                  <a:fontRef idx="minor">
                    <a:schemeClr val="tx1"/>
                  </a:fontRef>
                </p:style>
              </p:cxnSp>
            </p:grpSp>
            <p:sp>
              <p:nvSpPr>
                <p:cNvPr id="128" name="テキスト ボックス 58"/>
                <p:cNvSpPr txBox="1">
                  <a:spLocks noChangeArrowheads="1"/>
                </p:cNvSpPr>
                <p:nvPr/>
              </p:nvSpPr>
              <p:spPr bwMode="auto">
                <a:xfrm>
                  <a:off x="3861649" y="4765586"/>
                  <a:ext cx="710351" cy="369332"/>
                </a:xfrm>
                <a:prstGeom prst="rect">
                  <a:avLst/>
                </a:prstGeom>
                <a:noFill/>
                <a:ln w="9525">
                  <a:noFill/>
                  <a:miter lim="800000"/>
                  <a:headEnd/>
                  <a:tailEnd/>
                </a:ln>
              </p:spPr>
              <p:txBody>
                <a:bodyPr>
                  <a:spAutoFit/>
                </a:bodyPr>
                <a:lstStyle/>
                <a:p>
                  <a:pPr>
                    <a:defRPr/>
                  </a:pPr>
                  <a:r>
                    <a:rPr lang="en-US" altLang="ja-JP" b="1" i="1" dirty="0" smtClean="0">
                      <a:solidFill>
                        <a:srgbClr val="006600"/>
                      </a:solidFill>
                      <a:latin typeface="Symbol" pitchFamily="18" charset="2"/>
                      <a:ea typeface="ＭＳ Ｐゴシック" pitchFamily="50" charset="-128"/>
                      <a:cs typeface="Times New Roman" pitchFamily="18" charset="0"/>
                    </a:rPr>
                    <a:t>G</a:t>
                  </a:r>
                  <a:r>
                    <a:rPr lang="en-US" altLang="ja-JP" sz="2000" b="1" baseline="-25000" dirty="0" smtClean="0">
                      <a:solidFill>
                        <a:srgbClr val="006600"/>
                      </a:solidFill>
                      <a:latin typeface="+mj-lt"/>
                      <a:ea typeface="ＭＳ Ｐゴシック" pitchFamily="50" charset="-128"/>
                      <a:cs typeface="Times New Roman" pitchFamily="18" charset="0"/>
                    </a:rPr>
                    <a:t>R</a:t>
                  </a:r>
                  <a:endParaRPr lang="ja-JP" altLang="en-US" sz="2000" b="1" baseline="-25000" dirty="0">
                    <a:solidFill>
                      <a:srgbClr val="006600"/>
                    </a:solidFill>
                    <a:latin typeface="+mj-lt"/>
                    <a:ea typeface="ＭＳ Ｐゴシック" pitchFamily="50" charset="-128"/>
                    <a:cs typeface="Times New Roman" pitchFamily="18" charset="0"/>
                  </a:endParaRPr>
                </a:p>
              </p:txBody>
            </p:sp>
            <p:sp>
              <p:nvSpPr>
                <p:cNvPr id="129" name="テキスト ボックス 62"/>
                <p:cNvSpPr txBox="1">
                  <a:spLocks noChangeArrowheads="1"/>
                </p:cNvSpPr>
                <p:nvPr/>
              </p:nvSpPr>
              <p:spPr bwMode="auto">
                <a:xfrm>
                  <a:off x="2843808" y="3789040"/>
                  <a:ext cx="648072" cy="400110"/>
                </a:xfrm>
                <a:prstGeom prst="rect">
                  <a:avLst/>
                </a:prstGeom>
                <a:noFill/>
                <a:ln w="9525">
                  <a:noFill/>
                  <a:miter lim="800000"/>
                  <a:headEnd/>
                  <a:tailEnd/>
                </a:ln>
              </p:spPr>
              <p:txBody>
                <a:bodyPr wrap="square">
                  <a:spAutoFit/>
                </a:bodyPr>
                <a:lstStyle/>
                <a:p>
                  <a:pPr>
                    <a:defRPr/>
                  </a:pPr>
                  <a:r>
                    <a:rPr lang="en-US" altLang="ja-JP" sz="2000" b="1" i="1" dirty="0">
                      <a:solidFill>
                        <a:srgbClr val="C00000"/>
                      </a:solidFill>
                      <a:latin typeface="+mn-lt"/>
                      <a:ea typeface="ＭＳ Ｐゴシック" pitchFamily="50" charset="-128"/>
                      <a:cs typeface="Times New Roman" pitchFamily="18" charset="0"/>
                    </a:rPr>
                    <a:t>k</a:t>
                  </a:r>
                  <a:r>
                    <a:rPr lang="en-US" altLang="ja-JP" sz="2000" b="1" i="1" baseline="-25000" dirty="0">
                      <a:solidFill>
                        <a:srgbClr val="C00000"/>
                      </a:solidFill>
                      <a:latin typeface="+mn-lt"/>
                      <a:ea typeface="ＭＳ Ｐゴシック" pitchFamily="50" charset="-128"/>
                      <a:cs typeface="Times New Roman" pitchFamily="18" charset="0"/>
                    </a:rPr>
                    <a:t>ET</a:t>
                  </a:r>
                  <a:endParaRPr lang="ja-JP" altLang="en-US" sz="2000" b="1" i="1" baseline="-25000" dirty="0">
                    <a:solidFill>
                      <a:srgbClr val="C00000"/>
                    </a:solidFill>
                    <a:latin typeface="+mn-lt"/>
                    <a:ea typeface="ＭＳ Ｐゴシック" pitchFamily="50" charset="-128"/>
                    <a:cs typeface="Times New Roman" pitchFamily="18" charset="0"/>
                  </a:endParaRPr>
                </a:p>
              </p:txBody>
            </p:sp>
            <p:sp>
              <p:nvSpPr>
                <p:cNvPr id="130" name="テキスト ボックス 69"/>
                <p:cNvSpPr txBox="1">
                  <a:spLocks noChangeArrowheads="1"/>
                </p:cNvSpPr>
                <p:nvPr/>
              </p:nvSpPr>
              <p:spPr bwMode="auto">
                <a:xfrm>
                  <a:off x="539552" y="3871725"/>
                  <a:ext cx="710351" cy="504636"/>
                </a:xfrm>
                <a:prstGeom prst="rect">
                  <a:avLst/>
                </a:prstGeom>
                <a:noFill/>
                <a:ln w="9525">
                  <a:noFill/>
                  <a:miter lim="800000"/>
                  <a:headEnd/>
                  <a:tailEnd/>
                </a:ln>
              </p:spPr>
              <p:txBody>
                <a:bodyPr>
                  <a:spAutoFit/>
                </a:bodyPr>
                <a:lstStyle/>
                <a:p>
                  <a:pPr>
                    <a:defRPr/>
                  </a:pPr>
                  <a:r>
                    <a:rPr lang="en-US" altLang="ja-JP" sz="1700" dirty="0">
                      <a:latin typeface="+mn-lt"/>
                      <a:ea typeface="ＭＳ Ｐゴシック" pitchFamily="50" charset="-128"/>
                      <a:cs typeface="Times New Roman" pitchFamily="18" charset="0"/>
                    </a:rPr>
                    <a:t>C.B. </a:t>
                  </a:r>
                  <a:endParaRPr lang="ja-JP" altLang="en-US" sz="1700" dirty="0">
                    <a:latin typeface="+mn-lt"/>
                    <a:ea typeface="ＭＳ Ｐゴシック" pitchFamily="50" charset="-128"/>
                    <a:cs typeface="Times New Roman" pitchFamily="18" charset="0"/>
                  </a:endParaRPr>
                </a:p>
              </p:txBody>
            </p:sp>
            <p:sp>
              <p:nvSpPr>
                <p:cNvPr id="131" name="テキスト ボックス 70"/>
                <p:cNvSpPr txBox="1">
                  <a:spLocks noChangeArrowheads="1"/>
                </p:cNvSpPr>
                <p:nvPr/>
              </p:nvSpPr>
              <p:spPr bwMode="auto">
                <a:xfrm>
                  <a:off x="614421" y="5501044"/>
                  <a:ext cx="710352" cy="502373"/>
                </a:xfrm>
                <a:prstGeom prst="rect">
                  <a:avLst/>
                </a:prstGeom>
                <a:noFill/>
                <a:ln w="9525">
                  <a:noFill/>
                  <a:miter lim="800000"/>
                  <a:headEnd/>
                  <a:tailEnd/>
                </a:ln>
              </p:spPr>
              <p:txBody>
                <a:bodyPr>
                  <a:spAutoFit/>
                </a:bodyPr>
                <a:lstStyle/>
                <a:p>
                  <a:pPr>
                    <a:defRPr/>
                  </a:pPr>
                  <a:r>
                    <a:rPr lang="en-US" altLang="ja-JP" sz="1700" dirty="0">
                      <a:latin typeface="+mn-lt"/>
                      <a:ea typeface="ＭＳ Ｐゴシック" pitchFamily="50" charset="-128"/>
                      <a:cs typeface="Times New Roman" pitchFamily="18" charset="0"/>
                    </a:rPr>
                    <a:t>V.B. </a:t>
                  </a:r>
                  <a:endParaRPr lang="ja-JP" altLang="en-US" sz="1700" dirty="0">
                    <a:latin typeface="+mn-lt"/>
                    <a:ea typeface="ＭＳ Ｐゴシック" pitchFamily="50" charset="-128"/>
                    <a:cs typeface="Times New Roman" pitchFamily="18" charset="0"/>
                  </a:endParaRPr>
                </a:p>
              </p:txBody>
            </p:sp>
            <p:sp>
              <p:nvSpPr>
                <p:cNvPr id="132" name="テキスト ボックス 131"/>
                <p:cNvSpPr txBox="1"/>
                <p:nvPr/>
              </p:nvSpPr>
              <p:spPr bwMode="auto">
                <a:xfrm>
                  <a:off x="1551209" y="5899322"/>
                  <a:ext cx="1738443" cy="482006"/>
                </a:xfrm>
                <a:prstGeom prst="rect">
                  <a:avLst/>
                </a:prstGeom>
                <a:noFill/>
              </p:spPr>
              <p:txBody>
                <a:bodyPr>
                  <a:spAutoFit/>
                </a:bodyPr>
                <a:lstStyle/>
                <a:p>
                  <a:pPr>
                    <a:defRPr/>
                  </a:pPr>
                  <a:r>
                    <a:rPr lang="en-US" altLang="ja-JP" sz="1600" dirty="0">
                      <a:latin typeface="+mn-lt"/>
                      <a:ea typeface="ＭＳ Ｐゴシック" pitchFamily="50" charset="-128"/>
                    </a:rPr>
                    <a:t>QW system</a:t>
                  </a:r>
                  <a:endParaRPr lang="ja-JP" altLang="en-US" sz="1600" dirty="0">
                    <a:latin typeface="+mn-lt"/>
                    <a:ea typeface="ＭＳ Ｐゴシック" pitchFamily="50" charset="-128"/>
                  </a:endParaRPr>
                </a:p>
              </p:txBody>
            </p:sp>
            <p:sp>
              <p:nvSpPr>
                <p:cNvPr id="133" name="テキスト ボックス 132"/>
                <p:cNvSpPr txBox="1"/>
                <p:nvPr/>
              </p:nvSpPr>
              <p:spPr bwMode="auto">
                <a:xfrm>
                  <a:off x="3355413" y="5899322"/>
                  <a:ext cx="1736618" cy="482006"/>
                </a:xfrm>
                <a:prstGeom prst="rect">
                  <a:avLst/>
                </a:prstGeom>
                <a:noFill/>
              </p:spPr>
              <p:txBody>
                <a:bodyPr>
                  <a:spAutoFit/>
                </a:bodyPr>
                <a:lstStyle/>
                <a:p>
                  <a:pPr>
                    <a:defRPr/>
                  </a:pPr>
                  <a:r>
                    <a:rPr lang="en-US" altLang="ja-JP" sz="1600" dirty="0">
                      <a:latin typeface="+mn-lt"/>
                      <a:ea typeface="ＭＳ Ｐゴシック" pitchFamily="50" charset="-128"/>
                    </a:rPr>
                    <a:t>Metal system</a:t>
                  </a:r>
                  <a:endParaRPr lang="ja-JP" altLang="en-US" sz="1600" dirty="0">
                    <a:latin typeface="+mn-lt"/>
                    <a:ea typeface="ＭＳ Ｐゴシック" pitchFamily="50" charset="-128"/>
                  </a:endParaRPr>
                </a:p>
              </p:txBody>
            </p:sp>
            <p:sp>
              <p:nvSpPr>
                <p:cNvPr id="134" name="テキスト ボックス 133"/>
                <p:cNvSpPr txBox="1"/>
                <p:nvPr/>
              </p:nvSpPr>
              <p:spPr bwMode="auto">
                <a:xfrm>
                  <a:off x="755576" y="4653136"/>
                  <a:ext cx="1273443" cy="431852"/>
                </a:xfrm>
                <a:prstGeom prst="rect">
                  <a:avLst/>
                </a:prstGeom>
                <a:solidFill>
                  <a:schemeClr val="bg1"/>
                </a:solidFill>
              </p:spPr>
              <p:txBody>
                <a:bodyPr wrap="square">
                  <a:spAutoFit/>
                </a:bodyPr>
                <a:lstStyle/>
                <a:p>
                  <a:pPr>
                    <a:defRPr/>
                  </a:pPr>
                  <a:r>
                    <a:rPr lang="en-US" altLang="ja-JP" sz="1700" i="1" dirty="0" smtClean="0">
                      <a:latin typeface="+mn-lt"/>
                      <a:ea typeface="ＭＳ Ｐゴシック" pitchFamily="50" charset="-128"/>
                    </a:rPr>
                    <a:t>Excitation</a:t>
                  </a:r>
                  <a:endParaRPr lang="ja-JP" altLang="en-US" sz="1700" i="1" dirty="0">
                    <a:latin typeface="+mn-lt"/>
                    <a:ea typeface="ＭＳ Ｐゴシック" pitchFamily="50" charset="-128"/>
                  </a:endParaRPr>
                </a:p>
              </p:txBody>
            </p:sp>
          </p:grpSp>
        </p:grpSp>
        <p:sp>
          <p:nvSpPr>
            <p:cNvPr id="2" name="左右矢印 1"/>
            <p:cNvSpPr/>
            <p:nvPr/>
          </p:nvSpPr>
          <p:spPr>
            <a:xfrm>
              <a:off x="11277304" y="4557497"/>
              <a:ext cx="385237" cy="137663"/>
            </a:xfrm>
            <a:prstGeom prst="leftRightArrow">
              <a:avLst/>
            </a:prstGeom>
            <a:solidFill>
              <a:schemeClr val="accent2">
                <a:lumMod val="40000"/>
                <a:lumOff val="60000"/>
              </a:schemeClr>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9081775" y="3347535"/>
              <a:ext cx="3600400" cy="553998"/>
            </a:xfrm>
            <a:prstGeom prst="rect">
              <a:avLst/>
            </a:prstGeom>
            <a:noFill/>
          </p:spPr>
          <p:txBody>
            <a:bodyPr wrap="square" rtlCol="0">
              <a:spAutoFit/>
            </a:bodyPr>
            <a:lstStyle/>
            <a:p>
              <a:r>
                <a:rPr kumimoji="1" lang="en-US" altLang="ja-JP" sz="1500" dirty="0" smtClean="0"/>
                <a:t>Energy transfer between quantum wells and metal nanostructures</a:t>
              </a:r>
              <a:endParaRPr kumimoji="1" lang="ja-JP" altLang="en-US" sz="1500" dirty="0"/>
            </a:p>
          </p:txBody>
        </p:sp>
      </p:grpSp>
      <p:sp>
        <p:nvSpPr>
          <p:cNvPr id="5" name="テキスト ボックス 4"/>
          <p:cNvSpPr txBox="1"/>
          <p:nvPr/>
        </p:nvSpPr>
        <p:spPr>
          <a:xfrm>
            <a:off x="369938" y="5829375"/>
            <a:ext cx="4167171" cy="646331"/>
          </a:xfrm>
          <a:prstGeom prst="rect">
            <a:avLst/>
          </a:prstGeom>
          <a:noFill/>
        </p:spPr>
        <p:txBody>
          <a:bodyPr wrap="square" rtlCol="0">
            <a:spAutoFit/>
          </a:bodyPr>
          <a:lstStyle/>
          <a:p>
            <a:r>
              <a:rPr kumimoji="1" lang="en-US" altLang="ja-JP" dirty="0" smtClean="0"/>
              <a:t>Plasmon - exciton coupling at the interface</a:t>
            </a:r>
          </a:p>
          <a:p>
            <a:r>
              <a:rPr lang="en-US" altLang="ja-JP" dirty="0" smtClean="0"/>
              <a:t>(metal)      (QWs)</a:t>
            </a:r>
            <a:r>
              <a:rPr kumimoji="1" lang="en-US" altLang="ja-JP" dirty="0" smtClean="0"/>
              <a:t> </a:t>
            </a:r>
            <a:endParaRPr kumimoji="1" lang="ja-JP" altLang="en-US" dirty="0"/>
          </a:p>
        </p:txBody>
      </p:sp>
      <p:graphicFrame>
        <p:nvGraphicFramePr>
          <p:cNvPr id="46" name="表 45"/>
          <p:cNvGraphicFramePr>
            <a:graphicFrameLocks noGrp="1"/>
          </p:cNvGraphicFramePr>
          <p:nvPr>
            <p:extLst>
              <p:ext uri="{D42A27DB-BD31-4B8C-83A1-F6EECF244321}">
                <p14:modId xmlns:p14="http://schemas.microsoft.com/office/powerpoint/2010/main" val="1263224227"/>
              </p:ext>
            </p:extLst>
          </p:nvPr>
        </p:nvGraphicFramePr>
        <p:xfrm>
          <a:off x="4716016" y="980728"/>
          <a:ext cx="4104456" cy="1508760"/>
        </p:xfrm>
        <a:graphic>
          <a:graphicData uri="http://schemas.openxmlformats.org/drawingml/2006/table">
            <a:tbl>
              <a:tblPr firstRow="1" bandRow="1">
                <a:tableStyleId>{9D7B26C5-4107-4FEC-AEDC-1716B250A1EF}</a:tableStyleId>
              </a:tblPr>
              <a:tblGrid>
                <a:gridCol w="1656183"/>
                <a:gridCol w="1080120"/>
                <a:gridCol w="1368153"/>
              </a:tblGrid>
              <a:tr h="523695">
                <a:tc>
                  <a:txBody>
                    <a:bodyPr/>
                    <a:lstStyle/>
                    <a:p>
                      <a:pPr algn="ctr">
                        <a:lnSpc>
                          <a:spcPts val="1800"/>
                        </a:lnSpc>
                      </a:pPr>
                      <a:r>
                        <a:rPr kumimoji="1" lang="en-US" altLang="ja-JP" sz="1500" b="0" dirty="0" smtClean="0">
                          <a:latin typeface="+mn-lt"/>
                        </a:rPr>
                        <a:t>Systems</a:t>
                      </a:r>
                      <a:endParaRPr kumimoji="1" lang="ja-JP" altLang="en-US" sz="1500" b="0" dirty="0">
                        <a:latin typeface="+mn-lt"/>
                      </a:endParaRPr>
                    </a:p>
                  </a:txBody>
                  <a:tcPr/>
                </a:tc>
                <a:tc>
                  <a:txBody>
                    <a:bodyPr/>
                    <a:lstStyle/>
                    <a:p>
                      <a:pPr algn="ctr">
                        <a:lnSpc>
                          <a:spcPts val="1800"/>
                        </a:lnSpc>
                      </a:pPr>
                      <a:r>
                        <a:rPr kumimoji="1" lang="en-US" altLang="ja-JP" sz="1500" b="0" dirty="0" smtClean="0">
                          <a:latin typeface="+mn-lt"/>
                        </a:rPr>
                        <a:t>ET time</a:t>
                      </a:r>
                      <a:r>
                        <a:rPr kumimoji="1" lang="en-US" altLang="ja-JP" sz="1500" b="0" baseline="0" dirty="0" smtClean="0">
                          <a:latin typeface="+mn-lt"/>
                        </a:rPr>
                        <a:t> </a:t>
                      </a:r>
                    </a:p>
                    <a:p>
                      <a:pPr algn="ctr">
                        <a:lnSpc>
                          <a:spcPts val="1800"/>
                        </a:lnSpc>
                      </a:pPr>
                      <a:r>
                        <a:rPr kumimoji="1" lang="en-US" altLang="ja-JP" sz="1500" b="0" i="1" dirty="0" err="1" smtClean="0">
                          <a:latin typeface="Symbol" pitchFamily="18" charset="2"/>
                        </a:rPr>
                        <a:t>t</a:t>
                      </a:r>
                      <a:r>
                        <a:rPr kumimoji="1" lang="en-US" altLang="ja-JP" sz="1500" b="0" baseline="-25000" dirty="0" err="1" smtClean="0">
                          <a:latin typeface="+mn-lt"/>
                        </a:rPr>
                        <a:t>ET</a:t>
                      </a:r>
                      <a:endParaRPr kumimoji="1" lang="ja-JP" altLang="en-US" sz="1500" b="0" dirty="0">
                        <a:latin typeface="+mn-lt"/>
                      </a:endParaRPr>
                    </a:p>
                  </a:txBody>
                  <a:tcPr/>
                </a:tc>
                <a:tc>
                  <a:txBody>
                    <a:bodyPr/>
                    <a:lstStyle/>
                    <a:p>
                      <a:pPr algn="ctr">
                        <a:lnSpc>
                          <a:spcPts val="1800"/>
                        </a:lnSpc>
                      </a:pPr>
                      <a:r>
                        <a:rPr kumimoji="1" lang="en-US" altLang="ja-JP" sz="1500" b="0" dirty="0" smtClean="0">
                          <a:latin typeface="+mn-lt"/>
                        </a:rPr>
                        <a:t>ET</a:t>
                      </a:r>
                      <a:r>
                        <a:rPr kumimoji="1" lang="en-US" altLang="ja-JP" sz="1500" b="0" baseline="0" dirty="0" smtClean="0">
                          <a:latin typeface="+mn-lt"/>
                        </a:rPr>
                        <a:t> efficiency  </a:t>
                      </a:r>
                    </a:p>
                    <a:p>
                      <a:pPr algn="ctr">
                        <a:lnSpc>
                          <a:spcPts val="1800"/>
                        </a:lnSpc>
                      </a:pPr>
                      <a:r>
                        <a:rPr kumimoji="1" lang="en-US" altLang="ja-JP" sz="1500" b="0" i="1" baseline="0" dirty="0" err="1" smtClean="0">
                          <a:latin typeface="Symbol" pitchFamily="18" charset="2"/>
                        </a:rPr>
                        <a:t>h</a:t>
                      </a:r>
                      <a:r>
                        <a:rPr kumimoji="1" lang="en-US" altLang="ja-JP" sz="1500" b="0" baseline="-25000" dirty="0" err="1" smtClean="0">
                          <a:latin typeface="+mn-lt"/>
                        </a:rPr>
                        <a:t>ET</a:t>
                      </a:r>
                      <a:r>
                        <a:rPr kumimoji="1" lang="en-US" altLang="ja-JP" sz="1500" b="0" baseline="0" dirty="0" smtClean="0">
                          <a:latin typeface="+mn-lt"/>
                        </a:rPr>
                        <a:t> </a:t>
                      </a:r>
                      <a:endParaRPr kumimoji="1" lang="ja-JP" altLang="en-US" sz="1500" b="0" dirty="0">
                        <a:latin typeface="+mn-lt"/>
                      </a:endParaRPr>
                    </a:p>
                  </a:txBody>
                  <a:tcPr/>
                </a:tc>
              </a:tr>
              <a:tr h="305488">
                <a:tc>
                  <a:txBody>
                    <a:bodyPr/>
                    <a:lstStyle/>
                    <a:p>
                      <a:pPr algn="ctr">
                        <a:lnSpc>
                          <a:spcPts val="1800"/>
                        </a:lnSpc>
                      </a:pPr>
                      <a:r>
                        <a:rPr kumimoji="1" lang="en-US" altLang="ja-JP" sz="1500" b="0" dirty="0" smtClean="0">
                          <a:solidFill>
                            <a:srgbClr val="C00000"/>
                          </a:solidFill>
                          <a:latin typeface="+mn-lt"/>
                        </a:rPr>
                        <a:t>Ag  - CdZnO QWs</a:t>
                      </a:r>
                      <a:endParaRPr kumimoji="1" lang="ja-JP" altLang="en-US" sz="1500" b="0" dirty="0">
                        <a:solidFill>
                          <a:srgbClr val="C00000"/>
                        </a:solidFill>
                        <a:latin typeface="+mn-lt"/>
                      </a:endParaRPr>
                    </a:p>
                  </a:txBody>
                  <a:tcPr/>
                </a:tc>
                <a:tc>
                  <a:txBody>
                    <a:bodyPr/>
                    <a:lstStyle/>
                    <a:p>
                      <a:pPr algn="ctr">
                        <a:lnSpc>
                          <a:spcPts val="1800"/>
                        </a:lnSpc>
                      </a:pPr>
                      <a:r>
                        <a:rPr kumimoji="1" lang="ja-JP" altLang="en-US" sz="1500" b="0" dirty="0" smtClean="0">
                          <a:solidFill>
                            <a:srgbClr val="C00000"/>
                          </a:solidFill>
                          <a:latin typeface="+mn-lt"/>
                        </a:rPr>
                        <a:t> </a:t>
                      </a:r>
                      <a:r>
                        <a:rPr kumimoji="1" lang="en-US" altLang="ja-JP" sz="1500" b="0" dirty="0" smtClean="0">
                          <a:solidFill>
                            <a:srgbClr val="C00000"/>
                          </a:solidFill>
                          <a:latin typeface="+mn-lt"/>
                        </a:rPr>
                        <a:t>1.02  ns</a:t>
                      </a:r>
                      <a:endParaRPr kumimoji="1" lang="ja-JP" altLang="en-US" sz="1500" b="0" dirty="0">
                        <a:solidFill>
                          <a:srgbClr val="C00000"/>
                        </a:solidFill>
                        <a:latin typeface="+mn-lt"/>
                      </a:endParaRPr>
                    </a:p>
                  </a:txBody>
                  <a:tcPr/>
                </a:tc>
                <a:tc>
                  <a:txBody>
                    <a:bodyPr/>
                    <a:lstStyle/>
                    <a:p>
                      <a:pPr algn="ctr">
                        <a:lnSpc>
                          <a:spcPts val="1800"/>
                        </a:lnSpc>
                      </a:pPr>
                      <a:r>
                        <a:rPr kumimoji="1" lang="en-US" altLang="ja-JP" sz="1500" b="0" dirty="0" smtClean="0">
                          <a:solidFill>
                            <a:srgbClr val="C00000"/>
                          </a:solidFill>
                          <a:latin typeface="+mn-lt"/>
                        </a:rPr>
                        <a:t>36 %</a:t>
                      </a:r>
                      <a:endParaRPr kumimoji="1" lang="ja-JP" altLang="en-US" sz="1500" b="0" dirty="0">
                        <a:solidFill>
                          <a:srgbClr val="C00000"/>
                        </a:solidFill>
                        <a:latin typeface="+mn-lt"/>
                      </a:endParaRPr>
                    </a:p>
                  </a:txBody>
                  <a:tcPr/>
                </a:tc>
              </a:tr>
              <a:tr h="305488">
                <a:tc>
                  <a:txBody>
                    <a:bodyPr/>
                    <a:lstStyle/>
                    <a:p>
                      <a:pPr algn="ctr">
                        <a:lnSpc>
                          <a:spcPts val="1800"/>
                        </a:lnSpc>
                      </a:pPr>
                      <a:r>
                        <a:rPr kumimoji="1" lang="en-US" altLang="ja-JP" sz="1500" b="0" dirty="0" smtClean="0">
                          <a:latin typeface="+mn-lt"/>
                        </a:rPr>
                        <a:t>Au –  CdSe QDs</a:t>
                      </a:r>
                      <a:r>
                        <a:rPr kumimoji="1" lang="ja-JP" altLang="en-US" sz="1500" b="0" baseline="0" dirty="0" smtClean="0">
                          <a:latin typeface="+mn-lt"/>
                        </a:rPr>
                        <a:t> </a:t>
                      </a:r>
                      <a:r>
                        <a:rPr kumimoji="1" lang="en-US" altLang="ja-JP" sz="1500" b="0" baseline="30000" dirty="0" smtClean="0">
                          <a:latin typeface="+mn-lt"/>
                        </a:rPr>
                        <a:t>1)</a:t>
                      </a:r>
                      <a:endParaRPr kumimoji="1" lang="ja-JP" altLang="en-US" sz="1500" b="0" baseline="30000" dirty="0">
                        <a:latin typeface="+mn-lt"/>
                      </a:endParaRPr>
                    </a:p>
                  </a:txBody>
                  <a:tcPr/>
                </a:tc>
                <a:tc>
                  <a:txBody>
                    <a:bodyPr/>
                    <a:lstStyle/>
                    <a:p>
                      <a:pPr algn="ctr">
                        <a:lnSpc>
                          <a:spcPts val="1800"/>
                        </a:lnSpc>
                      </a:pPr>
                      <a:r>
                        <a:rPr kumimoji="1" lang="en-US" altLang="ja-JP" sz="1500" b="0" dirty="0" smtClean="0">
                          <a:latin typeface="+mn-lt"/>
                        </a:rPr>
                        <a:t>2.01 ns</a:t>
                      </a:r>
                      <a:endParaRPr kumimoji="1" lang="ja-JP" altLang="en-US" sz="1500" b="0" dirty="0">
                        <a:latin typeface="+mn-lt"/>
                      </a:endParaRPr>
                    </a:p>
                  </a:txBody>
                  <a:tcPr/>
                </a:tc>
                <a:tc>
                  <a:txBody>
                    <a:bodyPr/>
                    <a:lstStyle/>
                    <a:p>
                      <a:pPr algn="ctr">
                        <a:lnSpc>
                          <a:spcPts val="1800"/>
                        </a:lnSpc>
                      </a:pPr>
                      <a:r>
                        <a:rPr kumimoji="1" lang="en-US" altLang="ja-JP" sz="1500" b="0" dirty="0" smtClean="0">
                          <a:latin typeface="+mn-lt"/>
                        </a:rPr>
                        <a:t>48%</a:t>
                      </a:r>
                      <a:endParaRPr kumimoji="1" lang="ja-JP" altLang="en-US" sz="1500" b="0" dirty="0">
                        <a:latin typeface="+mn-lt"/>
                      </a:endParaRPr>
                    </a:p>
                  </a:txBody>
                  <a:tcPr/>
                </a:tc>
              </a:tr>
              <a:tr h="305488">
                <a:tc>
                  <a:txBody>
                    <a:bodyPr/>
                    <a:lstStyle/>
                    <a:p>
                      <a:pPr algn="ctr">
                        <a:lnSpc>
                          <a:spcPts val="1800"/>
                        </a:lnSpc>
                      </a:pPr>
                      <a:r>
                        <a:rPr kumimoji="1" lang="en-US" altLang="ja-JP" sz="1500" b="0" dirty="0" smtClean="0">
                          <a:latin typeface="+mn-lt"/>
                        </a:rPr>
                        <a:t>Au – Cy5 </a:t>
                      </a:r>
                      <a:r>
                        <a:rPr kumimoji="1" lang="en-US" altLang="ja-JP" sz="1500" b="0" baseline="30000" dirty="0" smtClean="0">
                          <a:latin typeface="+mn-lt"/>
                        </a:rPr>
                        <a:t>2)</a:t>
                      </a:r>
                      <a:endParaRPr kumimoji="1" lang="ja-JP" altLang="en-US" sz="1500" b="0" baseline="30000" dirty="0">
                        <a:latin typeface="+mn-lt"/>
                      </a:endParaRPr>
                    </a:p>
                  </a:txBody>
                  <a:tcPr/>
                </a:tc>
                <a:tc>
                  <a:txBody>
                    <a:bodyPr/>
                    <a:lstStyle/>
                    <a:p>
                      <a:pPr algn="ctr">
                        <a:lnSpc>
                          <a:spcPts val="1800"/>
                        </a:lnSpc>
                      </a:pPr>
                      <a:r>
                        <a:rPr kumimoji="1" lang="en-US" altLang="ja-JP" sz="1500" b="0" dirty="0" smtClean="0">
                          <a:latin typeface="+mn-lt"/>
                        </a:rPr>
                        <a:t>2.05 ns</a:t>
                      </a:r>
                      <a:endParaRPr kumimoji="1" lang="ja-JP" altLang="en-US" sz="1500" b="0" dirty="0">
                        <a:latin typeface="+mn-lt"/>
                      </a:endParaRPr>
                    </a:p>
                  </a:txBody>
                  <a:tcPr/>
                </a:tc>
                <a:tc>
                  <a:txBody>
                    <a:bodyPr/>
                    <a:lstStyle/>
                    <a:p>
                      <a:pPr algn="ctr">
                        <a:lnSpc>
                          <a:spcPts val="1800"/>
                        </a:lnSpc>
                      </a:pPr>
                      <a:r>
                        <a:rPr kumimoji="1" lang="en-US" altLang="ja-JP" sz="1500" b="0" dirty="0" smtClean="0">
                          <a:latin typeface="+mn-lt"/>
                        </a:rPr>
                        <a:t>41%</a:t>
                      </a:r>
                      <a:endParaRPr kumimoji="1" lang="ja-JP" altLang="en-US" sz="1500" b="0" dirty="0">
                        <a:latin typeface="+mn-lt"/>
                      </a:endParaRPr>
                    </a:p>
                  </a:txBody>
                  <a:tcPr/>
                </a:tc>
              </a:tr>
            </a:tbl>
          </a:graphicData>
        </a:graphic>
      </p:graphicFrame>
      <p:sp>
        <p:nvSpPr>
          <p:cNvPr id="49" name="テキスト ボックス 48"/>
          <p:cNvSpPr txBox="1"/>
          <p:nvPr/>
        </p:nvSpPr>
        <p:spPr>
          <a:xfrm>
            <a:off x="4967536" y="2492896"/>
            <a:ext cx="4176464" cy="553998"/>
          </a:xfrm>
          <a:prstGeom prst="rect">
            <a:avLst/>
          </a:prstGeom>
          <a:noFill/>
        </p:spPr>
        <p:txBody>
          <a:bodyPr wrap="square" rtlCol="0">
            <a:spAutoFit/>
          </a:bodyPr>
          <a:lstStyle/>
          <a:p>
            <a:pPr marL="342900" indent="-342900"/>
            <a:r>
              <a:rPr kumimoji="1" lang="en-US" altLang="ja-JP" sz="1500" dirty="0" smtClean="0"/>
              <a:t>1)  B T. Pons, </a:t>
            </a:r>
            <a:r>
              <a:rPr kumimoji="1" lang="en-US" altLang="ja-JP" sz="1500" i="1" dirty="0" smtClean="0"/>
              <a:t>Nano </a:t>
            </a:r>
            <a:r>
              <a:rPr kumimoji="1" lang="en-US" altLang="ja-JP" sz="1500" i="1" dirty="0" err="1" smtClean="0"/>
              <a:t>Lett</a:t>
            </a:r>
            <a:r>
              <a:rPr kumimoji="1" lang="en-US" altLang="ja-JP" sz="1500" dirty="0" smtClean="0"/>
              <a:t>. </a:t>
            </a:r>
            <a:r>
              <a:rPr kumimoji="1" lang="en-US" altLang="ja-JP" sz="1500" b="1" dirty="0" smtClean="0"/>
              <a:t>7</a:t>
            </a:r>
            <a:r>
              <a:rPr kumimoji="1" lang="en-US" altLang="ja-JP" sz="1500" dirty="0" smtClean="0"/>
              <a:t> (2007) 3157. </a:t>
            </a:r>
          </a:p>
          <a:p>
            <a:pPr marL="342900" indent="-342900"/>
            <a:r>
              <a:rPr kumimoji="1" lang="en-US" altLang="ja-JP" sz="1500" dirty="0" smtClean="0"/>
              <a:t>2) T.L. Jennings, </a:t>
            </a:r>
            <a:r>
              <a:rPr kumimoji="1" lang="en-US" altLang="ja-JP" sz="1500" i="1" dirty="0" smtClean="0"/>
              <a:t>J. Am. </a:t>
            </a:r>
            <a:r>
              <a:rPr lang="en-US" altLang="ja-JP" sz="1500" i="1" dirty="0" smtClean="0"/>
              <a:t>Chem. Soc</a:t>
            </a:r>
            <a:r>
              <a:rPr lang="en-US" altLang="ja-JP" sz="1500" dirty="0" smtClean="0"/>
              <a:t>. </a:t>
            </a:r>
            <a:r>
              <a:rPr lang="en-US" altLang="ja-JP" sz="1500" b="1" dirty="0" smtClean="0"/>
              <a:t>128 </a:t>
            </a:r>
            <a:r>
              <a:rPr lang="en-US" altLang="ja-JP" sz="1500" dirty="0" smtClean="0"/>
              <a:t>(2006) 5462.</a:t>
            </a:r>
          </a:p>
        </p:txBody>
      </p:sp>
      <p:sp>
        <p:nvSpPr>
          <p:cNvPr id="4" name="テキスト ボックス 3"/>
          <p:cNvSpPr txBox="1"/>
          <p:nvPr/>
        </p:nvSpPr>
        <p:spPr>
          <a:xfrm>
            <a:off x="251520" y="307975"/>
            <a:ext cx="6048672" cy="400110"/>
          </a:xfrm>
          <a:prstGeom prst="rect">
            <a:avLst/>
          </a:prstGeom>
          <a:noFill/>
        </p:spPr>
        <p:txBody>
          <a:bodyPr wrap="square" rtlCol="0">
            <a:spAutoFit/>
          </a:bodyPr>
          <a:lstStyle/>
          <a:p>
            <a:r>
              <a:rPr kumimoji="1" lang="ja-JP" altLang="en-US" sz="2000" dirty="0" smtClean="0"/>
              <a:t>金属と量子井戸間のエネルギー移動の時間と効率</a:t>
            </a:r>
            <a:endParaRPr kumimoji="1" lang="en-US" altLang="ja-JP" sz="2000" dirty="0" smtClean="0"/>
          </a:p>
        </p:txBody>
      </p:sp>
      <p:sp>
        <p:nvSpPr>
          <p:cNvPr id="72" name="テキスト ボックス 33"/>
          <p:cNvSpPr txBox="1">
            <a:spLocks noChangeArrowheads="1"/>
          </p:cNvSpPr>
          <p:nvPr/>
        </p:nvSpPr>
        <p:spPr bwMode="auto">
          <a:xfrm>
            <a:off x="6444349" y="692696"/>
            <a:ext cx="3888291" cy="30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400" i="1" dirty="0">
                <a:latin typeface="Calibri" pitchFamily="34" charset="0"/>
              </a:rPr>
              <a:t>Optics Letters</a:t>
            </a:r>
            <a:r>
              <a:rPr lang="en-US" altLang="ja-JP" sz="1400" dirty="0">
                <a:latin typeface="Calibri" pitchFamily="34" charset="0"/>
              </a:rPr>
              <a:t> </a:t>
            </a:r>
            <a:r>
              <a:rPr lang="en-US" altLang="ja-JP" sz="1400" b="1" dirty="0">
                <a:latin typeface="Calibri" pitchFamily="34" charset="0"/>
              </a:rPr>
              <a:t>36</a:t>
            </a:r>
            <a:r>
              <a:rPr lang="en-US" altLang="ja-JP" sz="1400" dirty="0">
                <a:latin typeface="Calibri" pitchFamily="34" charset="0"/>
              </a:rPr>
              <a:t>, 3735 (2011)</a:t>
            </a:r>
            <a:endParaRPr lang="ja-JP" altLang="en-US" sz="1400" dirty="0">
              <a:latin typeface="Calibri" pitchFamily="34" charset="0"/>
            </a:endParaRPr>
          </a:p>
        </p:txBody>
      </p:sp>
    </p:spTree>
    <p:extLst>
      <p:ext uri="{BB962C8B-B14F-4D97-AF65-F5344CB8AC3E}">
        <p14:creationId xmlns:p14="http://schemas.microsoft.com/office/powerpoint/2010/main" val="14381416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179512" y="220578"/>
            <a:ext cx="9451050" cy="6160750"/>
            <a:chOff x="179512" y="220578"/>
            <a:chExt cx="9451050" cy="6160750"/>
          </a:xfrm>
        </p:grpSpPr>
        <p:sp>
          <p:nvSpPr>
            <p:cNvPr id="4" name="テキスト ボックス 3"/>
            <p:cNvSpPr txBox="1"/>
            <p:nvPr/>
          </p:nvSpPr>
          <p:spPr>
            <a:xfrm>
              <a:off x="179512" y="220578"/>
              <a:ext cx="7992888" cy="400110"/>
            </a:xfrm>
            <a:prstGeom prst="rect">
              <a:avLst/>
            </a:prstGeom>
            <a:noFill/>
          </p:spPr>
          <p:txBody>
            <a:bodyPr wrap="square" rtlCol="0">
              <a:spAutoFit/>
            </a:bodyPr>
            <a:lstStyle/>
            <a:p>
              <a:r>
                <a:rPr lang="ja-JP" altLang="en-US" sz="2000" dirty="0" smtClean="0"/>
                <a:t>表面プラズモンと磁気光学効果の融合</a:t>
              </a:r>
              <a:endParaRPr kumimoji="1" lang="ja-JP" altLang="en-US" sz="20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984" y="2051542"/>
              <a:ext cx="2750576" cy="2385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476" y="4632270"/>
              <a:ext cx="2862096" cy="1749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323528" y="785824"/>
              <a:ext cx="3780420" cy="553998"/>
            </a:xfrm>
            <a:prstGeom prst="rect">
              <a:avLst/>
            </a:prstGeom>
            <a:noFill/>
          </p:spPr>
          <p:txBody>
            <a:bodyPr wrap="square" rtlCol="0">
              <a:spAutoFit/>
            </a:bodyPr>
            <a:lstStyle/>
            <a:p>
              <a:r>
                <a:rPr lang="en-US" altLang="ja-JP" sz="1500" dirty="0" smtClean="0"/>
                <a:t>“Plasmon-assisted giant Faraday rotations </a:t>
              </a:r>
            </a:p>
            <a:p>
              <a:r>
                <a:rPr lang="en-US" altLang="ja-JP" sz="1500" dirty="0"/>
                <a:t> </a:t>
              </a:r>
              <a:r>
                <a:rPr lang="en-US" altLang="ja-JP" sz="1500" dirty="0" smtClean="0"/>
                <a:t> based on  </a:t>
              </a:r>
              <a:r>
                <a:rPr lang="en-US" altLang="ja-JP" sz="1500" b="1" dirty="0" smtClean="0">
                  <a:solidFill>
                    <a:srgbClr val="C00000"/>
                  </a:solidFill>
                </a:rPr>
                <a:t>Y</a:t>
              </a:r>
              <a:r>
                <a:rPr lang="en-US" altLang="ja-JP" sz="1500" b="1" baseline="-25000" dirty="0" smtClean="0">
                  <a:solidFill>
                    <a:srgbClr val="C00000"/>
                  </a:solidFill>
                </a:rPr>
                <a:t>3</a:t>
              </a:r>
              <a:r>
                <a:rPr lang="en-US" altLang="ja-JP" sz="1500" b="1" dirty="0" smtClean="0">
                  <a:solidFill>
                    <a:srgbClr val="C00000"/>
                  </a:solidFill>
                </a:rPr>
                <a:t>Fe</a:t>
              </a:r>
              <a:r>
                <a:rPr lang="en-US" altLang="ja-JP" sz="1500" b="1" baseline="-25000" dirty="0" smtClean="0">
                  <a:solidFill>
                    <a:srgbClr val="C00000"/>
                  </a:solidFill>
                </a:rPr>
                <a:t>5</a:t>
              </a:r>
              <a:r>
                <a:rPr lang="en-US" altLang="ja-JP" sz="1500" b="1" dirty="0" smtClean="0">
                  <a:solidFill>
                    <a:srgbClr val="C00000"/>
                  </a:solidFill>
                </a:rPr>
                <a:t>O</a:t>
              </a:r>
              <a:r>
                <a:rPr lang="en-US" altLang="ja-JP" sz="1500" b="1" baseline="-25000" dirty="0" smtClean="0">
                  <a:solidFill>
                    <a:srgbClr val="C00000"/>
                  </a:solidFill>
                </a:rPr>
                <a:t>12</a:t>
              </a:r>
              <a:r>
                <a:rPr lang="en-US" altLang="ja-JP" sz="1500" dirty="0" smtClean="0"/>
                <a:t>”</a:t>
              </a:r>
              <a:endParaRPr kumimoji="1" lang="ja-JP" altLang="en-US" sz="1500" baseline="-25000" dirty="0"/>
            </a:p>
          </p:txBody>
        </p:sp>
        <p:sp>
          <p:nvSpPr>
            <p:cNvPr id="8" name="テキスト ボックス 7"/>
            <p:cNvSpPr txBox="1"/>
            <p:nvPr/>
          </p:nvSpPr>
          <p:spPr>
            <a:xfrm>
              <a:off x="551246" y="1465039"/>
              <a:ext cx="3330370" cy="307777"/>
            </a:xfrm>
            <a:prstGeom prst="rect">
              <a:avLst/>
            </a:prstGeom>
            <a:noFill/>
          </p:spPr>
          <p:txBody>
            <a:bodyPr wrap="square" rtlCol="0">
              <a:spAutoFit/>
            </a:bodyPr>
            <a:lstStyle/>
            <a:p>
              <a:r>
                <a:rPr kumimoji="1" lang="en-US" altLang="ja-JP" sz="1400" dirty="0" smtClean="0"/>
                <a:t>J.Y. Chin, </a:t>
              </a:r>
              <a:r>
                <a:rPr kumimoji="1" lang="en-US" altLang="ja-JP" sz="1400" i="1" dirty="0" smtClean="0"/>
                <a:t>Nat. </a:t>
              </a:r>
              <a:r>
                <a:rPr lang="en-US" altLang="ja-JP" sz="1400" i="1" dirty="0" err="1"/>
                <a:t>C</a:t>
              </a:r>
              <a:r>
                <a:rPr kumimoji="1" lang="en-US" altLang="ja-JP" sz="1400" i="1" dirty="0" err="1" smtClean="0"/>
                <a:t>ommun</a:t>
              </a:r>
              <a:r>
                <a:rPr kumimoji="1" lang="en-US" altLang="ja-JP" sz="1400" dirty="0" smtClean="0"/>
                <a:t>. (2013) </a:t>
              </a:r>
              <a:endParaRPr kumimoji="1" lang="ja-JP" altLang="en-US" sz="1400" dirty="0"/>
            </a:p>
          </p:txBody>
        </p:sp>
        <p:pic>
          <p:nvPicPr>
            <p:cNvPr id="922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1068" y="4280672"/>
              <a:ext cx="1872208" cy="1897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9338" y="4360183"/>
              <a:ext cx="3105150"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テキスト ボックス 17"/>
            <p:cNvSpPr txBox="1"/>
            <p:nvPr/>
          </p:nvSpPr>
          <p:spPr>
            <a:xfrm>
              <a:off x="3995936" y="3573016"/>
              <a:ext cx="3780420" cy="553998"/>
            </a:xfrm>
            <a:prstGeom prst="rect">
              <a:avLst/>
            </a:prstGeom>
            <a:noFill/>
          </p:spPr>
          <p:txBody>
            <a:bodyPr wrap="square" rtlCol="0">
              <a:spAutoFit/>
            </a:bodyPr>
            <a:lstStyle/>
            <a:p>
              <a:r>
                <a:rPr lang="en-US" altLang="ja-JP" sz="1500" dirty="0" smtClean="0"/>
                <a:t>“Plasmon-assisted enhanced magneto-optics</a:t>
              </a:r>
            </a:p>
            <a:p>
              <a:r>
                <a:rPr lang="en-US" altLang="ja-JP" sz="1500" baseline="-25000" dirty="0" smtClean="0"/>
                <a:t> </a:t>
              </a:r>
              <a:r>
                <a:rPr lang="en-US" altLang="ja-JP" sz="1500" dirty="0" smtClean="0"/>
                <a:t> based on </a:t>
              </a:r>
              <a:r>
                <a:rPr lang="en-US" altLang="ja-JP" sz="1500" b="1" dirty="0" smtClean="0">
                  <a:solidFill>
                    <a:srgbClr val="C00000"/>
                  </a:solidFill>
                </a:rPr>
                <a:t>Au/Co</a:t>
              </a:r>
              <a:r>
                <a:rPr lang="en-US" altLang="ja-JP" sz="1500" dirty="0" smtClean="0"/>
                <a:t> nanoparticles”</a:t>
              </a:r>
              <a:endParaRPr kumimoji="1" lang="ja-JP" altLang="en-US" sz="1500" baseline="-25000" dirty="0"/>
            </a:p>
          </p:txBody>
        </p:sp>
        <p:sp>
          <p:nvSpPr>
            <p:cNvPr id="19" name="テキスト ボックス 18"/>
            <p:cNvSpPr txBox="1"/>
            <p:nvPr/>
          </p:nvSpPr>
          <p:spPr>
            <a:xfrm>
              <a:off x="6300192" y="4080212"/>
              <a:ext cx="3330370" cy="307777"/>
            </a:xfrm>
            <a:prstGeom prst="rect">
              <a:avLst/>
            </a:prstGeom>
            <a:noFill/>
          </p:spPr>
          <p:txBody>
            <a:bodyPr wrap="square" rtlCol="0">
              <a:spAutoFit/>
            </a:bodyPr>
            <a:lstStyle/>
            <a:p>
              <a:r>
                <a:rPr kumimoji="1" lang="en-US" altLang="ja-JP" sz="1400" dirty="0" smtClean="0"/>
                <a:t>L. Wang, </a:t>
              </a:r>
              <a:r>
                <a:rPr kumimoji="1" lang="en-US" altLang="ja-JP" sz="1400" i="1" dirty="0" smtClean="0"/>
                <a:t>Nano Letters</a:t>
              </a:r>
              <a:r>
                <a:rPr kumimoji="1" lang="en-US" altLang="ja-JP" sz="1400" dirty="0" smtClean="0"/>
                <a:t> (2013) </a:t>
              </a:r>
              <a:endParaRPr kumimoji="1" lang="ja-JP" altLang="en-US" sz="1400" dirty="0"/>
            </a:p>
          </p:txBody>
        </p:sp>
        <p:pic>
          <p:nvPicPr>
            <p:cNvPr id="9226"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0202" y="1798164"/>
              <a:ext cx="1835944" cy="1527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7"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05744" y="1906961"/>
              <a:ext cx="2863242" cy="1522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テキスト ボックス 21"/>
            <p:cNvSpPr txBox="1"/>
            <p:nvPr/>
          </p:nvSpPr>
          <p:spPr>
            <a:xfrm>
              <a:off x="3995936" y="1078277"/>
              <a:ext cx="4361956" cy="553998"/>
            </a:xfrm>
            <a:prstGeom prst="rect">
              <a:avLst/>
            </a:prstGeom>
            <a:noFill/>
          </p:spPr>
          <p:txBody>
            <a:bodyPr wrap="square" rtlCol="0">
              <a:spAutoFit/>
            </a:bodyPr>
            <a:lstStyle/>
            <a:p>
              <a:r>
                <a:rPr lang="en-US" altLang="ja-JP" sz="1500" dirty="0" smtClean="0"/>
                <a:t>“Plasmon-assisted enhanced magneto-optics</a:t>
              </a:r>
            </a:p>
            <a:p>
              <a:r>
                <a:rPr lang="en-US" altLang="ja-JP" sz="1500" baseline="-25000" dirty="0" smtClean="0"/>
                <a:t> </a:t>
              </a:r>
              <a:r>
                <a:rPr lang="en-US" altLang="ja-JP" sz="1500" dirty="0" smtClean="0"/>
                <a:t>         based on </a:t>
              </a:r>
              <a:r>
                <a:rPr lang="en-US" altLang="ja-JP" sz="1500" b="1" dirty="0" smtClean="0">
                  <a:solidFill>
                    <a:srgbClr val="C00000"/>
                  </a:solidFill>
                </a:rPr>
                <a:t>Au-Fe</a:t>
              </a:r>
              <a:r>
                <a:rPr lang="en-US" altLang="ja-JP" sz="1500" b="1" baseline="-25000" dirty="0" smtClean="0">
                  <a:solidFill>
                    <a:srgbClr val="C00000"/>
                  </a:solidFill>
                </a:rPr>
                <a:t>2</a:t>
              </a:r>
              <a:r>
                <a:rPr lang="en-US" altLang="ja-JP" sz="1500" b="1" dirty="0" smtClean="0">
                  <a:solidFill>
                    <a:srgbClr val="C00000"/>
                  </a:solidFill>
                </a:rPr>
                <a:t>O</a:t>
              </a:r>
              <a:r>
                <a:rPr lang="en-US" altLang="ja-JP" sz="1500" b="1" baseline="-25000" dirty="0" smtClean="0">
                  <a:solidFill>
                    <a:srgbClr val="C00000"/>
                  </a:solidFill>
                </a:rPr>
                <a:t>3</a:t>
              </a:r>
              <a:r>
                <a:rPr lang="en-US" altLang="ja-JP" sz="1500" b="1" dirty="0" smtClean="0">
                  <a:solidFill>
                    <a:srgbClr val="C00000"/>
                  </a:solidFill>
                </a:rPr>
                <a:t> (iron oxide) </a:t>
              </a:r>
              <a:r>
                <a:rPr lang="en-US" altLang="ja-JP" sz="1500" dirty="0" smtClean="0"/>
                <a:t>nano-systems”</a:t>
              </a:r>
              <a:endParaRPr kumimoji="1" lang="ja-JP" altLang="en-US" sz="1500" baseline="-25000" dirty="0"/>
            </a:p>
          </p:txBody>
        </p:sp>
      </p:grpSp>
    </p:spTree>
    <p:extLst>
      <p:ext uri="{BB962C8B-B14F-4D97-AF65-F5344CB8AC3E}">
        <p14:creationId xmlns:p14="http://schemas.microsoft.com/office/powerpoint/2010/main" val="35935246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51520" y="148570"/>
            <a:ext cx="7200800" cy="400110"/>
          </a:xfrm>
          <a:prstGeom prst="rect">
            <a:avLst/>
          </a:prstGeom>
          <a:noFill/>
        </p:spPr>
        <p:txBody>
          <a:bodyPr wrap="square" rtlCol="0">
            <a:spAutoFit/>
          </a:bodyPr>
          <a:lstStyle/>
          <a:p>
            <a:r>
              <a:rPr kumimoji="1" lang="ja-JP" altLang="en-US" sz="2000" dirty="0" smtClean="0"/>
              <a:t>表面プラズモンと半導体励起子の磁気光学効果の融合</a:t>
            </a:r>
            <a:endParaRPr kumimoji="1" lang="ja-JP" altLang="en-US" sz="2000" dirty="0"/>
          </a:p>
        </p:txBody>
      </p:sp>
      <p:sp>
        <p:nvSpPr>
          <p:cNvPr id="6" name="テキスト ボックス 5"/>
          <p:cNvSpPr txBox="1"/>
          <p:nvPr/>
        </p:nvSpPr>
        <p:spPr>
          <a:xfrm>
            <a:off x="251520" y="653207"/>
            <a:ext cx="4176464" cy="615553"/>
          </a:xfrm>
          <a:prstGeom prst="rect">
            <a:avLst/>
          </a:prstGeom>
          <a:noFill/>
        </p:spPr>
        <p:txBody>
          <a:bodyPr wrap="square" rtlCol="0">
            <a:spAutoFit/>
          </a:bodyPr>
          <a:lstStyle/>
          <a:p>
            <a:r>
              <a:rPr lang="en-US" altLang="ja-JP" sz="1700" dirty="0" smtClean="0">
                <a:solidFill>
                  <a:srgbClr val="C00000"/>
                </a:solidFill>
              </a:rPr>
              <a:t>“</a:t>
            </a:r>
            <a:r>
              <a:rPr kumimoji="1" lang="en-US" altLang="ja-JP" sz="1700" dirty="0" smtClean="0">
                <a:solidFill>
                  <a:srgbClr val="C00000"/>
                </a:solidFill>
              </a:rPr>
              <a:t>Plasmon - exciton coupling: </a:t>
            </a:r>
          </a:p>
          <a:p>
            <a:r>
              <a:rPr lang="en-US" altLang="ja-JP" sz="1700" dirty="0">
                <a:solidFill>
                  <a:srgbClr val="C00000"/>
                </a:solidFill>
              </a:rPr>
              <a:t> </a:t>
            </a:r>
            <a:r>
              <a:rPr lang="en-US" altLang="ja-JP" sz="1700" dirty="0" smtClean="0">
                <a:solidFill>
                  <a:srgbClr val="C00000"/>
                </a:solidFill>
              </a:rPr>
              <a:t>                  </a:t>
            </a:r>
            <a:r>
              <a:rPr kumimoji="1" lang="en-US" altLang="ja-JP" sz="1700" dirty="0" smtClean="0">
                <a:solidFill>
                  <a:srgbClr val="C00000"/>
                </a:solidFill>
              </a:rPr>
              <a:t>Magneto-optical viewpoints”  </a:t>
            </a:r>
            <a:endParaRPr kumimoji="1" lang="ja-JP" altLang="en-US" sz="1700" dirty="0">
              <a:solidFill>
                <a:srgbClr val="C00000"/>
              </a:solidFill>
            </a:endParaRPr>
          </a:p>
        </p:txBody>
      </p:sp>
      <p:pic>
        <p:nvPicPr>
          <p:cNvPr id="92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3746" y="3979820"/>
            <a:ext cx="3862750" cy="2473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310377" y="1326347"/>
            <a:ext cx="4621663" cy="338554"/>
          </a:xfrm>
          <a:prstGeom prst="rect">
            <a:avLst/>
          </a:prstGeom>
          <a:noFill/>
        </p:spPr>
        <p:txBody>
          <a:bodyPr wrap="square" rtlCol="0">
            <a:spAutoFit/>
          </a:bodyPr>
          <a:lstStyle/>
          <a:p>
            <a:r>
              <a:rPr lang="en-US" altLang="ja-JP" sz="1600" dirty="0" smtClean="0"/>
              <a:t>Magneto-optical materials in the </a:t>
            </a:r>
            <a:r>
              <a:rPr lang="en-US" altLang="ja-JP" sz="1600" u="sng" dirty="0" smtClean="0"/>
              <a:t>ultra-violet (UV)</a:t>
            </a:r>
            <a:endParaRPr kumimoji="1" lang="ja-JP" altLang="en-US" sz="1600" u="sng" dirty="0"/>
          </a:p>
        </p:txBody>
      </p:sp>
      <p:grpSp>
        <p:nvGrpSpPr>
          <p:cNvPr id="11" name="グループ化 10"/>
          <p:cNvGrpSpPr/>
          <p:nvPr/>
        </p:nvGrpSpPr>
        <p:grpSpPr>
          <a:xfrm>
            <a:off x="4644008" y="620688"/>
            <a:ext cx="4523353" cy="3078479"/>
            <a:chOff x="4716016" y="836713"/>
            <a:chExt cx="4523353" cy="3078479"/>
          </a:xfrm>
        </p:grpSpPr>
        <p:pic>
          <p:nvPicPr>
            <p:cNvPr id="15" name="図 114" descr="プロット 33.pct"/>
            <p:cNvPicPr>
              <a:picLocks noChangeAspect="1"/>
            </p:cNvPicPr>
            <p:nvPr/>
          </p:nvPicPr>
          <p:blipFill>
            <a:blip r:embed="rId3" cstate="print"/>
            <a:srcRect/>
            <a:stretch>
              <a:fillRect/>
            </a:stretch>
          </p:blipFill>
          <p:spPr bwMode="auto">
            <a:xfrm>
              <a:off x="4716016" y="854896"/>
              <a:ext cx="4523353" cy="2984273"/>
            </a:xfrm>
            <a:prstGeom prst="rect">
              <a:avLst/>
            </a:prstGeom>
            <a:noFill/>
            <a:ln w="9525">
              <a:noFill/>
              <a:miter lim="800000"/>
              <a:headEnd/>
              <a:tailEnd/>
            </a:ln>
          </p:spPr>
        </p:pic>
        <p:sp>
          <p:nvSpPr>
            <p:cNvPr id="13" name="テキスト ボックス 108"/>
            <p:cNvSpPr txBox="1">
              <a:spLocks noChangeArrowheads="1"/>
            </p:cNvSpPr>
            <p:nvPr/>
          </p:nvSpPr>
          <p:spPr bwMode="auto">
            <a:xfrm>
              <a:off x="6224918" y="3584332"/>
              <a:ext cx="2565133" cy="330860"/>
            </a:xfrm>
            <a:prstGeom prst="rect">
              <a:avLst/>
            </a:prstGeom>
            <a:noFill/>
            <a:ln w="9525">
              <a:noFill/>
              <a:miter lim="800000"/>
              <a:headEnd/>
              <a:tailEnd/>
            </a:ln>
          </p:spPr>
          <p:txBody>
            <a:bodyPr>
              <a:spAutoFit/>
            </a:bodyPr>
            <a:lstStyle/>
            <a:p>
              <a:r>
                <a:rPr lang="en-US" altLang="ja-JP" sz="1550" dirty="0">
                  <a:latin typeface="Times New Roman" pitchFamily="18" charset="0"/>
                  <a:cs typeface="Times New Roman" pitchFamily="18" charset="0"/>
                </a:rPr>
                <a:t>Photon energy (eV)</a:t>
              </a:r>
              <a:endParaRPr lang="ja-JP" altLang="en-US" sz="1550" dirty="0">
                <a:latin typeface="Times New Roman" pitchFamily="18" charset="0"/>
                <a:cs typeface="Times New Roman" pitchFamily="18" charset="0"/>
              </a:endParaRPr>
            </a:p>
          </p:txBody>
        </p:sp>
        <p:sp>
          <p:nvSpPr>
            <p:cNvPr id="14" name="テキスト ボックス 109"/>
            <p:cNvSpPr txBox="1">
              <a:spLocks noChangeArrowheads="1"/>
            </p:cNvSpPr>
            <p:nvPr/>
          </p:nvSpPr>
          <p:spPr bwMode="auto">
            <a:xfrm rot="16200000">
              <a:off x="3900174" y="1940587"/>
              <a:ext cx="2523220" cy="315471"/>
            </a:xfrm>
            <a:prstGeom prst="rect">
              <a:avLst/>
            </a:prstGeom>
            <a:noFill/>
            <a:ln w="9525">
              <a:noFill/>
              <a:miter lim="800000"/>
              <a:headEnd/>
              <a:tailEnd/>
            </a:ln>
          </p:spPr>
          <p:txBody>
            <a:bodyPr>
              <a:spAutoFit/>
            </a:bodyPr>
            <a:lstStyle/>
            <a:p>
              <a:r>
                <a:rPr lang="en-US" altLang="ja-JP" sz="1450" dirty="0">
                  <a:latin typeface="Times New Roman" pitchFamily="18" charset="0"/>
                  <a:cs typeface="Times New Roman" pitchFamily="18" charset="0"/>
                </a:rPr>
                <a:t>MCD  rotation (</a:t>
              </a:r>
              <a:r>
                <a:rPr lang="en-US" altLang="ja-JP" sz="1450" dirty="0" err="1">
                  <a:latin typeface="Times New Roman" pitchFamily="18" charset="0"/>
                  <a:cs typeface="Times New Roman" pitchFamily="18" charset="0"/>
                </a:rPr>
                <a:t>deg</a:t>
              </a:r>
              <a:r>
                <a:rPr lang="en-US" altLang="ja-JP" sz="1450" dirty="0">
                  <a:latin typeface="Times New Roman" pitchFamily="18" charset="0"/>
                  <a:cs typeface="Times New Roman" pitchFamily="18" charset="0"/>
                </a:rPr>
                <a:t>/cm)</a:t>
              </a:r>
              <a:endParaRPr lang="ja-JP" altLang="en-US" sz="1450" dirty="0">
                <a:latin typeface="Times New Roman" pitchFamily="18" charset="0"/>
                <a:cs typeface="Times New Roman" pitchFamily="18" charset="0"/>
              </a:endParaRPr>
            </a:p>
          </p:txBody>
        </p:sp>
        <p:sp>
          <p:nvSpPr>
            <p:cNvPr id="16" name="テキスト ボックス 115"/>
            <p:cNvSpPr txBox="1">
              <a:spLocks noChangeArrowheads="1"/>
            </p:cNvSpPr>
            <p:nvPr/>
          </p:nvSpPr>
          <p:spPr bwMode="auto">
            <a:xfrm>
              <a:off x="5096594" y="997404"/>
              <a:ext cx="3649867" cy="335312"/>
            </a:xfrm>
            <a:prstGeom prst="rect">
              <a:avLst/>
            </a:prstGeom>
            <a:noFill/>
            <a:ln w="9525">
              <a:noFill/>
              <a:miter lim="800000"/>
              <a:headEnd/>
              <a:tailEnd/>
            </a:ln>
          </p:spPr>
          <p:txBody>
            <a:bodyPr>
              <a:spAutoFit/>
            </a:bodyPr>
            <a:lstStyle/>
            <a:p>
              <a:r>
                <a:rPr lang="en-US" altLang="ja-JP" sz="1500" dirty="0"/>
                <a:t>Material dependence of MCD rotation</a:t>
              </a:r>
              <a:endParaRPr lang="ja-JP" altLang="en-US" sz="1500" dirty="0"/>
            </a:p>
          </p:txBody>
        </p:sp>
        <p:sp>
          <p:nvSpPr>
            <p:cNvPr id="17" name="テキスト ボックス 117"/>
            <p:cNvSpPr txBox="1">
              <a:spLocks noChangeArrowheads="1"/>
            </p:cNvSpPr>
            <p:nvPr/>
          </p:nvSpPr>
          <p:spPr bwMode="auto">
            <a:xfrm>
              <a:off x="7604725" y="2031840"/>
              <a:ext cx="1064615" cy="291721"/>
            </a:xfrm>
            <a:prstGeom prst="rect">
              <a:avLst/>
            </a:prstGeom>
            <a:noFill/>
            <a:ln w="9525">
              <a:noFill/>
              <a:miter lim="800000"/>
              <a:headEnd/>
              <a:tailEnd/>
            </a:ln>
          </p:spPr>
          <p:txBody>
            <a:bodyPr>
              <a:spAutoFit/>
            </a:bodyPr>
            <a:lstStyle/>
            <a:p>
              <a:r>
                <a:rPr lang="en-US" altLang="ja-JP" sz="1300" b="1" dirty="0">
                  <a:solidFill>
                    <a:srgbClr val="993366"/>
                  </a:solidFill>
                </a:rPr>
                <a:t>ZnCoO</a:t>
              </a:r>
              <a:endParaRPr lang="ja-JP" altLang="en-US" sz="1300" b="1" dirty="0">
                <a:solidFill>
                  <a:srgbClr val="993366"/>
                </a:solidFill>
              </a:endParaRPr>
            </a:p>
          </p:txBody>
        </p:sp>
        <p:sp>
          <p:nvSpPr>
            <p:cNvPr id="18" name="テキスト ボックス 118"/>
            <p:cNvSpPr txBox="1">
              <a:spLocks noChangeArrowheads="1"/>
            </p:cNvSpPr>
            <p:nvPr/>
          </p:nvSpPr>
          <p:spPr bwMode="auto">
            <a:xfrm>
              <a:off x="6768123" y="2715875"/>
              <a:ext cx="1064614" cy="293398"/>
            </a:xfrm>
            <a:prstGeom prst="rect">
              <a:avLst/>
            </a:prstGeom>
            <a:noFill/>
            <a:ln w="9525">
              <a:noFill/>
              <a:miter lim="800000"/>
              <a:headEnd/>
              <a:tailEnd/>
            </a:ln>
          </p:spPr>
          <p:txBody>
            <a:bodyPr>
              <a:spAutoFit/>
            </a:bodyPr>
            <a:lstStyle/>
            <a:p>
              <a:r>
                <a:rPr lang="en-US" altLang="ja-JP" sz="1300" b="1" dirty="0" err="1">
                  <a:solidFill>
                    <a:srgbClr val="006600"/>
                  </a:solidFill>
                </a:rPr>
                <a:t>ZnCrTe</a:t>
              </a:r>
              <a:endParaRPr lang="ja-JP" altLang="en-US" sz="1300" b="1" dirty="0">
                <a:solidFill>
                  <a:srgbClr val="006600"/>
                </a:solidFill>
              </a:endParaRPr>
            </a:p>
          </p:txBody>
        </p:sp>
        <p:sp>
          <p:nvSpPr>
            <p:cNvPr id="19" name="テキスト ボックス 119"/>
            <p:cNvSpPr txBox="1">
              <a:spLocks noChangeArrowheads="1"/>
            </p:cNvSpPr>
            <p:nvPr/>
          </p:nvSpPr>
          <p:spPr bwMode="auto">
            <a:xfrm>
              <a:off x="6464665" y="1879273"/>
              <a:ext cx="1064615" cy="293397"/>
            </a:xfrm>
            <a:prstGeom prst="rect">
              <a:avLst/>
            </a:prstGeom>
            <a:noFill/>
            <a:ln w="9525">
              <a:noFill/>
              <a:miter lim="800000"/>
              <a:headEnd/>
              <a:tailEnd/>
            </a:ln>
          </p:spPr>
          <p:txBody>
            <a:bodyPr>
              <a:spAutoFit/>
            </a:bodyPr>
            <a:lstStyle/>
            <a:p>
              <a:r>
                <a:rPr lang="en-US" altLang="ja-JP" sz="1300" b="1" dirty="0" err="1">
                  <a:solidFill>
                    <a:srgbClr val="FF9900"/>
                  </a:solidFill>
                </a:rPr>
                <a:t>CdMnTe</a:t>
              </a:r>
              <a:endParaRPr lang="ja-JP" altLang="en-US" sz="1300" b="1" dirty="0">
                <a:solidFill>
                  <a:srgbClr val="FF9900"/>
                </a:solidFill>
              </a:endParaRPr>
            </a:p>
          </p:txBody>
        </p:sp>
        <p:sp>
          <p:nvSpPr>
            <p:cNvPr id="20" name="テキスト ボックス 120"/>
            <p:cNvSpPr txBox="1">
              <a:spLocks noChangeArrowheads="1"/>
            </p:cNvSpPr>
            <p:nvPr/>
          </p:nvSpPr>
          <p:spPr bwMode="auto">
            <a:xfrm>
              <a:off x="5856075" y="3021009"/>
              <a:ext cx="1064614" cy="291721"/>
            </a:xfrm>
            <a:prstGeom prst="rect">
              <a:avLst/>
            </a:prstGeom>
            <a:noFill/>
            <a:ln w="9525">
              <a:noFill/>
              <a:miter lim="800000"/>
              <a:headEnd/>
              <a:tailEnd/>
            </a:ln>
          </p:spPr>
          <p:txBody>
            <a:bodyPr>
              <a:spAutoFit/>
            </a:bodyPr>
            <a:lstStyle/>
            <a:p>
              <a:r>
                <a:rPr lang="en-US" altLang="ja-JP" sz="1300" b="1" dirty="0">
                  <a:solidFill>
                    <a:srgbClr val="C00000"/>
                  </a:solidFill>
                </a:rPr>
                <a:t>YIG</a:t>
              </a:r>
              <a:endParaRPr lang="ja-JP" altLang="en-US" sz="1300" b="1" dirty="0">
                <a:solidFill>
                  <a:srgbClr val="C00000"/>
                </a:solidFill>
              </a:endParaRPr>
            </a:p>
          </p:txBody>
        </p:sp>
        <p:sp>
          <p:nvSpPr>
            <p:cNvPr id="21" name="テキスト ボックス 122"/>
            <p:cNvSpPr txBox="1">
              <a:spLocks noChangeArrowheads="1"/>
            </p:cNvSpPr>
            <p:nvPr/>
          </p:nvSpPr>
          <p:spPr bwMode="auto">
            <a:xfrm>
              <a:off x="5780630" y="2335297"/>
              <a:ext cx="1064615" cy="293397"/>
            </a:xfrm>
            <a:prstGeom prst="rect">
              <a:avLst/>
            </a:prstGeom>
            <a:noFill/>
            <a:ln w="9525">
              <a:noFill/>
              <a:miter lim="800000"/>
              <a:headEnd/>
              <a:tailEnd/>
            </a:ln>
          </p:spPr>
          <p:txBody>
            <a:bodyPr>
              <a:spAutoFit/>
            </a:bodyPr>
            <a:lstStyle/>
            <a:p>
              <a:r>
                <a:rPr lang="en-US" altLang="ja-JP" sz="1300" b="1" dirty="0" err="1">
                  <a:solidFill>
                    <a:srgbClr val="C00000"/>
                  </a:solidFill>
                </a:rPr>
                <a:t>Gd</a:t>
              </a:r>
              <a:r>
                <a:rPr lang="en-US" altLang="ja-JP" sz="1300" b="1" dirty="0">
                  <a:solidFill>
                    <a:srgbClr val="C00000"/>
                  </a:solidFill>
                </a:rPr>
                <a:t>(Y)IG</a:t>
              </a:r>
              <a:endParaRPr lang="ja-JP" altLang="en-US" sz="1300" b="1" dirty="0">
                <a:solidFill>
                  <a:srgbClr val="C00000"/>
                </a:solidFill>
              </a:endParaRPr>
            </a:p>
          </p:txBody>
        </p:sp>
        <p:sp>
          <p:nvSpPr>
            <p:cNvPr id="22" name="テキスト ボックス 123"/>
            <p:cNvSpPr txBox="1">
              <a:spLocks noChangeArrowheads="1"/>
            </p:cNvSpPr>
            <p:nvPr/>
          </p:nvSpPr>
          <p:spPr bwMode="auto">
            <a:xfrm>
              <a:off x="5628063" y="1575816"/>
              <a:ext cx="1483753" cy="291721"/>
            </a:xfrm>
            <a:prstGeom prst="rect">
              <a:avLst/>
            </a:prstGeom>
            <a:noFill/>
            <a:ln w="9525">
              <a:noFill/>
              <a:miter lim="800000"/>
              <a:headEnd/>
              <a:tailEnd/>
            </a:ln>
          </p:spPr>
          <p:txBody>
            <a:bodyPr>
              <a:spAutoFit/>
            </a:bodyPr>
            <a:lstStyle/>
            <a:p>
              <a:r>
                <a:rPr lang="en-US" altLang="ja-JP" sz="1300" b="1" dirty="0" err="1">
                  <a:solidFill>
                    <a:srgbClr val="C00000"/>
                  </a:solidFill>
                </a:rPr>
                <a:t>GaAs</a:t>
              </a:r>
              <a:r>
                <a:rPr lang="en-US" altLang="ja-JP" sz="1300" b="1" dirty="0">
                  <a:solidFill>
                    <a:srgbClr val="C00000"/>
                  </a:solidFill>
                </a:rPr>
                <a:t>: </a:t>
              </a:r>
              <a:r>
                <a:rPr lang="en-US" altLang="ja-JP" sz="1300" b="1" dirty="0" err="1">
                  <a:solidFill>
                    <a:srgbClr val="C00000"/>
                  </a:solidFill>
                </a:rPr>
                <a:t>MnAs</a:t>
              </a:r>
              <a:endParaRPr lang="ja-JP" altLang="en-US" sz="1300" b="1" dirty="0">
                <a:solidFill>
                  <a:srgbClr val="C00000"/>
                </a:solidFill>
              </a:endParaRPr>
            </a:p>
          </p:txBody>
        </p:sp>
        <p:cxnSp>
          <p:nvCxnSpPr>
            <p:cNvPr id="23" name="直線コネクタ 22"/>
            <p:cNvCxnSpPr/>
            <p:nvPr/>
          </p:nvCxnSpPr>
          <p:spPr bwMode="auto">
            <a:xfrm rot="16200000" flipH="1">
              <a:off x="6007803" y="1955557"/>
              <a:ext cx="305134" cy="152566"/>
            </a:xfrm>
            <a:prstGeom prst="line">
              <a:avLst/>
            </a:prstGeom>
            <a:ln w="12700">
              <a:solidFill>
                <a:srgbClr val="C0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9" name="テキスト ボックス 8"/>
          <p:cNvSpPr txBox="1"/>
          <p:nvPr/>
        </p:nvSpPr>
        <p:spPr>
          <a:xfrm>
            <a:off x="359609" y="1885484"/>
            <a:ext cx="3109951" cy="338554"/>
          </a:xfrm>
          <a:prstGeom prst="rect">
            <a:avLst/>
          </a:prstGeom>
          <a:noFill/>
        </p:spPr>
        <p:txBody>
          <a:bodyPr wrap="square" rtlCol="0">
            <a:spAutoFit/>
          </a:bodyPr>
          <a:lstStyle/>
          <a:p>
            <a:r>
              <a:rPr kumimoji="1" lang="en-US" altLang="ja-JP" sz="1600" b="1" dirty="0" smtClean="0"/>
              <a:t>Zn</a:t>
            </a:r>
            <a:r>
              <a:rPr kumimoji="1" lang="en-US" altLang="ja-JP" sz="1600" b="1" baseline="-25000" dirty="0" smtClean="0"/>
              <a:t>1-x</a:t>
            </a:r>
            <a:r>
              <a:rPr kumimoji="1" lang="en-US" altLang="ja-JP" sz="1600" b="1" dirty="0" smtClean="0"/>
              <a:t>Co</a:t>
            </a:r>
            <a:r>
              <a:rPr kumimoji="1" lang="en-US" altLang="ja-JP" sz="1600" b="1" baseline="-25000" dirty="0" smtClean="0"/>
              <a:t>x</a:t>
            </a:r>
            <a:r>
              <a:rPr kumimoji="1" lang="en-US" altLang="ja-JP" sz="1600" b="1" dirty="0" smtClean="0"/>
              <a:t>O alloys</a:t>
            </a:r>
            <a:r>
              <a:rPr lang="en-US" altLang="ja-JP" sz="1600" b="1" dirty="0" smtClean="0"/>
              <a:t> : host material</a:t>
            </a:r>
            <a:endParaRPr kumimoji="1" lang="ja-JP" altLang="en-US" sz="1600" b="1" dirty="0"/>
          </a:p>
        </p:txBody>
      </p:sp>
      <p:sp>
        <p:nvSpPr>
          <p:cNvPr id="10" name="テキスト ボックス 9"/>
          <p:cNvSpPr txBox="1"/>
          <p:nvPr/>
        </p:nvSpPr>
        <p:spPr>
          <a:xfrm>
            <a:off x="628457" y="2190443"/>
            <a:ext cx="3642360" cy="656590"/>
          </a:xfrm>
          <a:prstGeom prst="rect">
            <a:avLst/>
          </a:prstGeom>
          <a:noFill/>
        </p:spPr>
        <p:txBody>
          <a:bodyPr wrap="square" rtlCol="0">
            <a:spAutoFit/>
          </a:bodyPr>
          <a:lstStyle/>
          <a:p>
            <a:pPr>
              <a:lnSpc>
                <a:spcPts val="2200"/>
              </a:lnSpc>
            </a:pPr>
            <a:r>
              <a:rPr lang="en-US" altLang="ja-JP" sz="1600" dirty="0" smtClean="0"/>
              <a:t>*Magnetic circular dichroism (MCD):</a:t>
            </a:r>
          </a:p>
          <a:p>
            <a:pPr>
              <a:lnSpc>
                <a:spcPts val="2200"/>
              </a:lnSpc>
            </a:pPr>
            <a:r>
              <a:rPr lang="en-US" altLang="ja-JP" sz="1600" dirty="0"/>
              <a:t> </a:t>
            </a:r>
            <a:r>
              <a:rPr lang="en-US" altLang="ja-JP" sz="1600" dirty="0" smtClean="0"/>
              <a:t>      </a:t>
            </a:r>
            <a:r>
              <a:rPr lang="en-US" altLang="ja-JP" sz="1600" i="1" dirty="0" err="1" smtClean="0"/>
              <a:t>s,p</a:t>
            </a:r>
            <a:r>
              <a:rPr lang="en-US" altLang="ja-JP" sz="1600" i="1" dirty="0" smtClean="0"/>
              <a:t>-d exchange interaction</a:t>
            </a:r>
            <a:endParaRPr kumimoji="1" lang="ja-JP" altLang="en-US" sz="1600" i="1" dirty="0"/>
          </a:p>
        </p:txBody>
      </p:sp>
      <p:sp>
        <p:nvSpPr>
          <p:cNvPr id="28" name="テキスト ボックス 27"/>
          <p:cNvSpPr txBox="1"/>
          <p:nvPr/>
        </p:nvSpPr>
        <p:spPr>
          <a:xfrm>
            <a:off x="382385" y="3198555"/>
            <a:ext cx="4146416" cy="338554"/>
          </a:xfrm>
          <a:prstGeom prst="rect">
            <a:avLst/>
          </a:prstGeom>
          <a:noFill/>
        </p:spPr>
        <p:txBody>
          <a:bodyPr wrap="square" rtlCol="0">
            <a:spAutoFit/>
          </a:bodyPr>
          <a:lstStyle/>
          <a:p>
            <a:r>
              <a:rPr kumimoji="1" lang="en-US" altLang="ja-JP" sz="1600" b="1" dirty="0" smtClean="0"/>
              <a:t>Al, Pt: UV plasmonic materials </a:t>
            </a:r>
            <a:endParaRPr kumimoji="1" lang="ja-JP" altLang="en-US" sz="1600" b="1" dirty="0"/>
          </a:p>
        </p:txBody>
      </p:sp>
      <p:sp>
        <p:nvSpPr>
          <p:cNvPr id="29" name="テキスト ボックス 28"/>
          <p:cNvSpPr txBox="1"/>
          <p:nvPr/>
        </p:nvSpPr>
        <p:spPr>
          <a:xfrm>
            <a:off x="628457" y="3486587"/>
            <a:ext cx="3642360" cy="656590"/>
          </a:xfrm>
          <a:prstGeom prst="rect">
            <a:avLst/>
          </a:prstGeom>
          <a:noFill/>
        </p:spPr>
        <p:txBody>
          <a:bodyPr wrap="square" rtlCol="0">
            <a:spAutoFit/>
          </a:bodyPr>
          <a:lstStyle/>
          <a:p>
            <a:pPr>
              <a:lnSpc>
                <a:spcPts val="2200"/>
              </a:lnSpc>
            </a:pPr>
            <a:r>
              <a:rPr lang="en-US" altLang="ja-JP" sz="1600" dirty="0" smtClean="0"/>
              <a:t>*Local surface plasmon resonance (LSPR)</a:t>
            </a:r>
          </a:p>
          <a:p>
            <a:pPr>
              <a:lnSpc>
                <a:spcPts val="2200"/>
              </a:lnSpc>
            </a:pPr>
            <a:r>
              <a:rPr lang="ja-JP" altLang="en-US" sz="1600" dirty="0"/>
              <a:t>　</a:t>
            </a:r>
            <a:r>
              <a:rPr lang="ja-JP" altLang="en-US" sz="1600" dirty="0" smtClean="0"/>
              <a:t>　　</a:t>
            </a:r>
            <a:r>
              <a:rPr lang="en-US" altLang="ja-JP" sz="1600" dirty="0"/>
              <a:t>H</a:t>
            </a:r>
            <a:r>
              <a:rPr lang="en-US" altLang="ja-JP" sz="1600" dirty="0" smtClean="0"/>
              <a:t>igh plasma frequency </a:t>
            </a:r>
          </a:p>
        </p:txBody>
      </p:sp>
    </p:spTree>
    <p:extLst>
      <p:ext uri="{BB962C8B-B14F-4D97-AF65-F5344CB8AC3E}">
        <p14:creationId xmlns:p14="http://schemas.microsoft.com/office/powerpoint/2010/main" val="35026851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グループ化 17"/>
          <p:cNvGrpSpPr/>
          <p:nvPr/>
        </p:nvGrpSpPr>
        <p:grpSpPr>
          <a:xfrm>
            <a:off x="179512" y="332656"/>
            <a:ext cx="8784976" cy="6296137"/>
            <a:chOff x="179512" y="332656"/>
            <a:chExt cx="8784976" cy="6296137"/>
          </a:xfrm>
        </p:grpSpPr>
        <p:grpSp>
          <p:nvGrpSpPr>
            <p:cNvPr id="9" name="グループ化 8"/>
            <p:cNvGrpSpPr/>
            <p:nvPr/>
          </p:nvGrpSpPr>
          <p:grpSpPr>
            <a:xfrm>
              <a:off x="3660482" y="332656"/>
              <a:ext cx="5304006" cy="6296137"/>
              <a:chOff x="3721812" y="476672"/>
              <a:chExt cx="5304006" cy="6296137"/>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1812" y="5043509"/>
                <a:ext cx="2612504" cy="172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4581128"/>
                <a:ext cx="2437594" cy="2138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テキスト ボックス 7"/>
              <p:cNvSpPr txBox="1"/>
              <p:nvPr/>
            </p:nvSpPr>
            <p:spPr>
              <a:xfrm>
                <a:off x="3995936" y="4674622"/>
                <a:ext cx="3744416" cy="338554"/>
              </a:xfrm>
              <a:prstGeom prst="rect">
                <a:avLst/>
              </a:prstGeom>
              <a:noFill/>
            </p:spPr>
            <p:txBody>
              <a:bodyPr wrap="square" rtlCol="0">
                <a:spAutoFit/>
              </a:bodyPr>
              <a:lstStyle/>
              <a:p>
                <a:r>
                  <a:rPr kumimoji="1" lang="ja-JP" altLang="en-US" sz="1600" dirty="0" smtClean="0"/>
                  <a:t>トンネル磁気抵抗効果</a:t>
                </a:r>
                <a:endParaRPr kumimoji="1" lang="ja-JP" altLang="en-US" sz="1600" dirty="0"/>
              </a:p>
            </p:txBody>
          </p:sp>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2603863"/>
                <a:ext cx="2673137" cy="1689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2564904"/>
                <a:ext cx="2141304"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テキスト ボックス 12"/>
              <p:cNvSpPr txBox="1"/>
              <p:nvPr/>
            </p:nvSpPr>
            <p:spPr>
              <a:xfrm>
                <a:off x="4031784" y="2226350"/>
                <a:ext cx="3744416" cy="338554"/>
              </a:xfrm>
              <a:prstGeom prst="rect">
                <a:avLst/>
              </a:prstGeom>
              <a:noFill/>
            </p:spPr>
            <p:txBody>
              <a:bodyPr wrap="square" rtlCol="0">
                <a:spAutoFit/>
              </a:bodyPr>
              <a:lstStyle/>
              <a:p>
                <a:r>
                  <a:rPr kumimoji="1" lang="ja-JP" altLang="en-US" sz="1600" dirty="0" smtClean="0"/>
                  <a:t>磁気光学分光</a:t>
                </a:r>
                <a:endParaRPr kumimoji="1" lang="ja-JP" altLang="en-US" sz="1600" dirty="0"/>
              </a:p>
            </p:txBody>
          </p:sp>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0338" y="781405"/>
                <a:ext cx="2836639" cy="1351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テキスト ボックス 14"/>
              <p:cNvSpPr txBox="1"/>
              <p:nvPr/>
            </p:nvSpPr>
            <p:spPr>
              <a:xfrm>
                <a:off x="3851920" y="498158"/>
                <a:ext cx="2537738" cy="338554"/>
              </a:xfrm>
              <a:prstGeom prst="rect">
                <a:avLst/>
              </a:prstGeom>
              <a:noFill/>
            </p:spPr>
            <p:txBody>
              <a:bodyPr wrap="square" rtlCol="0">
                <a:spAutoFit/>
              </a:bodyPr>
              <a:lstStyle/>
              <a:p>
                <a:r>
                  <a:rPr kumimoji="1" lang="ja-JP" altLang="en-US" sz="1600" dirty="0" smtClean="0"/>
                  <a:t>放射光施設 </a:t>
                </a:r>
                <a:r>
                  <a:rPr kumimoji="1" lang="en-US" altLang="ja-JP" sz="1600" dirty="0" smtClean="0"/>
                  <a:t>(XMCD)</a:t>
                </a:r>
                <a:endParaRPr kumimoji="1" lang="ja-JP" altLang="en-US" sz="1600" dirty="0"/>
              </a:p>
            </p:txBody>
          </p:sp>
          <p:pic>
            <p:nvPicPr>
              <p:cNvPr id="5127"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76256" y="476672"/>
                <a:ext cx="1932706" cy="1739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0" name="テキスト ボックス 9"/>
            <p:cNvSpPr txBox="1"/>
            <p:nvPr/>
          </p:nvSpPr>
          <p:spPr>
            <a:xfrm>
              <a:off x="226800" y="523999"/>
              <a:ext cx="3168352" cy="384721"/>
            </a:xfrm>
            <a:prstGeom prst="rect">
              <a:avLst/>
            </a:prstGeom>
            <a:noFill/>
          </p:spPr>
          <p:txBody>
            <a:bodyPr wrap="square" rtlCol="0">
              <a:spAutoFit/>
            </a:bodyPr>
            <a:lstStyle/>
            <a:p>
              <a:r>
                <a:rPr kumimoji="1" lang="en-US" altLang="ja-JP" sz="1900" dirty="0" smtClean="0"/>
                <a:t>Zn</a:t>
              </a:r>
              <a:r>
                <a:rPr kumimoji="1" lang="en-US" altLang="ja-JP" sz="1900" baseline="-25000" dirty="0" smtClean="0"/>
                <a:t>1-x</a:t>
              </a:r>
              <a:r>
                <a:rPr kumimoji="1" lang="en-US" altLang="ja-JP" sz="1900" dirty="0" smtClean="0"/>
                <a:t>Co</a:t>
              </a:r>
              <a:r>
                <a:rPr kumimoji="1" lang="en-US" altLang="ja-JP" sz="1900" baseline="-25000" dirty="0" smtClean="0"/>
                <a:t>x</a:t>
              </a:r>
              <a:r>
                <a:rPr kumimoji="1" lang="en-US" altLang="ja-JP" sz="1900" dirty="0" smtClean="0"/>
                <a:t>O</a:t>
              </a:r>
              <a:r>
                <a:rPr lang="ja-JP" altLang="en-US" sz="1900" dirty="0"/>
                <a:t>に</a:t>
              </a:r>
              <a:r>
                <a:rPr lang="ja-JP" altLang="en-US" sz="1900" dirty="0" smtClean="0"/>
                <a:t>関する研究展開</a:t>
              </a:r>
              <a:endParaRPr kumimoji="1" lang="ja-JP" altLang="en-US" sz="1900" dirty="0"/>
            </a:p>
          </p:txBody>
        </p:sp>
        <p:sp>
          <p:nvSpPr>
            <p:cNvPr id="11" name="テキスト ボックス 10"/>
            <p:cNvSpPr txBox="1"/>
            <p:nvPr/>
          </p:nvSpPr>
          <p:spPr>
            <a:xfrm>
              <a:off x="179512" y="1418873"/>
              <a:ext cx="2664296" cy="338554"/>
            </a:xfrm>
            <a:prstGeom prst="rect">
              <a:avLst/>
            </a:prstGeom>
            <a:noFill/>
          </p:spPr>
          <p:txBody>
            <a:bodyPr wrap="square" rtlCol="0">
              <a:spAutoFit/>
            </a:bodyPr>
            <a:lstStyle/>
            <a:p>
              <a:r>
                <a:rPr kumimoji="1" lang="ja-JP" altLang="en-US" sz="1600" dirty="0" smtClean="0"/>
                <a:t>・磁気物性</a:t>
              </a:r>
              <a:endParaRPr kumimoji="1" lang="ja-JP" altLang="en-US" sz="1600" dirty="0"/>
            </a:p>
          </p:txBody>
        </p:sp>
        <p:sp>
          <p:nvSpPr>
            <p:cNvPr id="12" name="テキスト ボックス 11"/>
            <p:cNvSpPr txBox="1"/>
            <p:nvPr/>
          </p:nvSpPr>
          <p:spPr>
            <a:xfrm>
              <a:off x="179512" y="1759169"/>
              <a:ext cx="3672408" cy="307777"/>
            </a:xfrm>
            <a:prstGeom prst="rect">
              <a:avLst/>
            </a:prstGeom>
            <a:noFill/>
          </p:spPr>
          <p:txBody>
            <a:bodyPr wrap="square" rtlCol="0">
              <a:spAutoFit/>
            </a:bodyPr>
            <a:lstStyle/>
            <a:p>
              <a:r>
                <a:rPr kumimoji="1" lang="en-US" altLang="ja-JP" sz="1400" i="1" dirty="0" smtClean="0"/>
                <a:t>J. Phys. </a:t>
              </a:r>
              <a:r>
                <a:rPr kumimoji="1" lang="en-US" altLang="ja-JP" sz="1400" i="1" dirty="0" err="1" smtClean="0"/>
                <a:t>Condesed</a:t>
              </a:r>
              <a:r>
                <a:rPr kumimoji="1" lang="en-US" altLang="ja-JP" sz="1400" i="1" dirty="0" smtClean="0"/>
                <a:t> Matter</a:t>
              </a:r>
              <a:r>
                <a:rPr kumimoji="1" lang="en-US" altLang="ja-JP" sz="1400" dirty="0" smtClean="0"/>
                <a:t>. </a:t>
              </a:r>
              <a:r>
                <a:rPr kumimoji="1" lang="en-US" altLang="ja-JP" sz="1400" b="1" dirty="0" smtClean="0"/>
                <a:t>16</a:t>
              </a:r>
              <a:r>
                <a:rPr kumimoji="1" lang="en-US" altLang="ja-JP" sz="1400" dirty="0" smtClean="0"/>
                <a:t>, S5533 (2004)</a:t>
              </a:r>
              <a:endParaRPr kumimoji="1" lang="ja-JP" altLang="en-US" sz="1400" dirty="0"/>
            </a:p>
          </p:txBody>
        </p:sp>
        <p:sp>
          <p:nvSpPr>
            <p:cNvPr id="21" name="テキスト ボックス 20"/>
            <p:cNvSpPr txBox="1"/>
            <p:nvPr/>
          </p:nvSpPr>
          <p:spPr>
            <a:xfrm>
              <a:off x="179512" y="2041103"/>
              <a:ext cx="3672408" cy="307777"/>
            </a:xfrm>
            <a:prstGeom prst="rect">
              <a:avLst/>
            </a:prstGeom>
            <a:noFill/>
          </p:spPr>
          <p:txBody>
            <a:bodyPr wrap="square" rtlCol="0">
              <a:spAutoFit/>
            </a:bodyPr>
            <a:lstStyle/>
            <a:p>
              <a:r>
                <a:rPr lang="en-US" altLang="ja-JP" sz="1400" i="1" dirty="0" smtClean="0"/>
                <a:t>Phys. Status Solidi C</a:t>
              </a:r>
              <a:r>
                <a:rPr lang="en-US" altLang="ja-JP" sz="1400" dirty="0" smtClean="0"/>
                <a:t> </a:t>
              </a:r>
              <a:r>
                <a:rPr lang="en-US" altLang="ja-JP" sz="1400" i="1" dirty="0" smtClean="0"/>
                <a:t> </a:t>
              </a:r>
              <a:r>
                <a:rPr lang="en-US" altLang="ja-JP" sz="1400" b="1" dirty="0" smtClean="0"/>
                <a:t>3</a:t>
              </a:r>
              <a:r>
                <a:rPr lang="en-US" altLang="ja-JP" sz="1400" dirty="0" smtClean="0"/>
                <a:t>, 4106 (2007). </a:t>
              </a:r>
              <a:endParaRPr kumimoji="1" lang="ja-JP" altLang="en-US" sz="1400" dirty="0"/>
            </a:p>
          </p:txBody>
        </p:sp>
        <p:sp>
          <p:nvSpPr>
            <p:cNvPr id="23" name="テキスト ボックス 22"/>
            <p:cNvSpPr txBox="1"/>
            <p:nvPr/>
          </p:nvSpPr>
          <p:spPr>
            <a:xfrm>
              <a:off x="179512" y="2348880"/>
              <a:ext cx="3672408" cy="307777"/>
            </a:xfrm>
            <a:prstGeom prst="rect">
              <a:avLst/>
            </a:prstGeom>
            <a:noFill/>
          </p:spPr>
          <p:txBody>
            <a:bodyPr wrap="square" rtlCol="0">
              <a:spAutoFit/>
            </a:bodyPr>
            <a:lstStyle/>
            <a:p>
              <a:r>
                <a:rPr lang="en-US" altLang="ja-JP" sz="1400" i="1" dirty="0" smtClean="0"/>
                <a:t>Phys. Rev. B</a:t>
              </a:r>
              <a:r>
                <a:rPr lang="en-US" altLang="ja-JP" sz="1400" dirty="0" smtClean="0"/>
                <a:t> </a:t>
              </a:r>
              <a:r>
                <a:rPr lang="en-US" altLang="ja-JP" sz="1400" b="1" dirty="0" smtClean="0"/>
                <a:t>75</a:t>
              </a:r>
              <a:r>
                <a:rPr lang="en-US" altLang="ja-JP" sz="1400" dirty="0" smtClean="0"/>
                <a:t>, 014438 (2007)</a:t>
              </a:r>
              <a:r>
                <a:rPr lang="en-US" altLang="ja-JP" sz="1400" i="1" dirty="0" smtClean="0"/>
                <a:t> </a:t>
              </a:r>
              <a:endParaRPr kumimoji="1" lang="ja-JP" altLang="en-US" sz="1400" dirty="0"/>
            </a:p>
          </p:txBody>
        </p:sp>
        <p:sp>
          <p:nvSpPr>
            <p:cNvPr id="25" name="テキスト ボックス 24"/>
            <p:cNvSpPr txBox="1"/>
            <p:nvPr/>
          </p:nvSpPr>
          <p:spPr>
            <a:xfrm>
              <a:off x="179512" y="2874422"/>
              <a:ext cx="2664296" cy="338554"/>
            </a:xfrm>
            <a:prstGeom prst="rect">
              <a:avLst/>
            </a:prstGeom>
            <a:noFill/>
          </p:spPr>
          <p:txBody>
            <a:bodyPr wrap="square" rtlCol="0">
              <a:spAutoFit/>
            </a:bodyPr>
            <a:lstStyle/>
            <a:p>
              <a:r>
                <a:rPr kumimoji="1" lang="ja-JP" altLang="en-US" sz="1600" dirty="0" smtClean="0"/>
                <a:t>・</a:t>
              </a:r>
              <a:r>
                <a:rPr lang="ja-JP" altLang="en-US" sz="1600" dirty="0" smtClean="0"/>
                <a:t>放射光関連</a:t>
              </a:r>
              <a:endParaRPr kumimoji="1" lang="ja-JP" altLang="en-US" sz="1600" dirty="0"/>
            </a:p>
          </p:txBody>
        </p:sp>
        <p:sp>
          <p:nvSpPr>
            <p:cNvPr id="26" name="テキスト ボックス 25"/>
            <p:cNvSpPr txBox="1"/>
            <p:nvPr/>
          </p:nvSpPr>
          <p:spPr>
            <a:xfrm>
              <a:off x="179512" y="3193231"/>
              <a:ext cx="3672408" cy="307777"/>
            </a:xfrm>
            <a:prstGeom prst="rect">
              <a:avLst/>
            </a:prstGeom>
            <a:noFill/>
          </p:spPr>
          <p:txBody>
            <a:bodyPr wrap="square" rtlCol="0">
              <a:spAutoFit/>
            </a:bodyPr>
            <a:lstStyle/>
            <a:p>
              <a:r>
                <a:rPr lang="en-US" altLang="ja-JP" sz="1400" i="1" dirty="0" smtClean="0"/>
                <a:t>Phys. Rev. B</a:t>
              </a:r>
              <a:r>
                <a:rPr lang="en-US" altLang="ja-JP" sz="1400" dirty="0" smtClean="0"/>
                <a:t> </a:t>
              </a:r>
              <a:r>
                <a:rPr lang="en-US" altLang="ja-JP" sz="1400" b="1" dirty="0" smtClean="0"/>
                <a:t>72</a:t>
              </a:r>
              <a:r>
                <a:rPr lang="en-US" altLang="ja-JP" sz="1400" dirty="0" smtClean="0"/>
                <a:t>, 201201R (2005)</a:t>
              </a:r>
              <a:r>
                <a:rPr lang="en-US" altLang="ja-JP" sz="1400" i="1" dirty="0" smtClean="0"/>
                <a:t> </a:t>
              </a:r>
              <a:endParaRPr kumimoji="1" lang="ja-JP" altLang="en-US" sz="1400" dirty="0"/>
            </a:p>
          </p:txBody>
        </p:sp>
        <p:sp>
          <p:nvSpPr>
            <p:cNvPr id="28" name="テキスト ボックス 27"/>
            <p:cNvSpPr txBox="1"/>
            <p:nvPr/>
          </p:nvSpPr>
          <p:spPr>
            <a:xfrm>
              <a:off x="179512" y="3481263"/>
              <a:ext cx="3672408" cy="307777"/>
            </a:xfrm>
            <a:prstGeom prst="rect">
              <a:avLst/>
            </a:prstGeom>
            <a:noFill/>
          </p:spPr>
          <p:txBody>
            <a:bodyPr wrap="square" rtlCol="0">
              <a:spAutoFit/>
            </a:bodyPr>
            <a:lstStyle/>
            <a:p>
              <a:r>
                <a:rPr lang="en-US" altLang="ja-JP" sz="1400" i="1" dirty="0" smtClean="0"/>
                <a:t>Phys. Rev. B</a:t>
              </a:r>
              <a:r>
                <a:rPr lang="en-US" altLang="ja-JP" sz="1400" dirty="0" smtClean="0"/>
                <a:t> </a:t>
              </a:r>
              <a:r>
                <a:rPr lang="en-US" altLang="ja-JP" sz="1400" b="1" dirty="0" smtClean="0"/>
                <a:t>81</a:t>
              </a:r>
              <a:r>
                <a:rPr lang="en-US" altLang="ja-JP" sz="1400" dirty="0" smtClean="0"/>
                <a:t>, 075204 (2010)</a:t>
              </a:r>
              <a:r>
                <a:rPr lang="en-US" altLang="ja-JP" sz="1400" i="1" dirty="0" smtClean="0"/>
                <a:t> </a:t>
              </a:r>
              <a:endParaRPr kumimoji="1" lang="ja-JP" altLang="en-US" sz="1400" dirty="0"/>
            </a:p>
          </p:txBody>
        </p:sp>
        <p:sp>
          <p:nvSpPr>
            <p:cNvPr id="30" name="テキスト ボックス 29"/>
            <p:cNvSpPr txBox="1"/>
            <p:nvPr/>
          </p:nvSpPr>
          <p:spPr>
            <a:xfrm>
              <a:off x="179512" y="4026550"/>
              <a:ext cx="3312368" cy="338554"/>
            </a:xfrm>
            <a:prstGeom prst="rect">
              <a:avLst/>
            </a:prstGeom>
            <a:noFill/>
          </p:spPr>
          <p:txBody>
            <a:bodyPr wrap="square" rtlCol="0">
              <a:spAutoFit/>
            </a:bodyPr>
            <a:lstStyle/>
            <a:p>
              <a:r>
                <a:rPr kumimoji="1" lang="ja-JP" altLang="en-US" sz="1600" dirty="0" smtClean="0"/>
                <a:t>・バンド及びスピンエンジニアリング</a:t>
              </a:r>
              <a:endParaRPr kumimoji="1" lang="ja-JP" altLang="en-US" sz="1600" dirty="0"/>
            </a:p>
          </p:txBody>
        </p:sp>
        <p:sp>
          <p:nvSpPr>
            <p:cNvPr id="32" name="テキスト ボックス 31"/>
            <p:cNvSpPr txBox="1"/>
            <p:nvPr/>
          </p:nvSpPr>
          <p:spPr>
            <a:xfrm>
              <a:off x="179512" y="4345359"/>
              <a:ext cx="3672408" cy="307777"/>
            </a:xfrm>
            <a:prstGeom prst="rect">
              <a:avLst/>
            </a:prstGeom>
            <a:noFill/>
          </p:spPr>
          <p:txBody>
            <a:bodyPr wrap="square" rtlCol="0">
              <a:spAutoFit/>
            </a:bodyPr>
            <a:lstStyle/>
            <a:p>
              <a:r>
                <a:rPr kumimoji="1" lang="en-US" altLang="ja-JP" sz="1400" i="1" dirty="0" smtClean="0"/>
                <a:t>J. Appl. Phys. </a:t>
              </a:r>
              <a:r>
                <a:rPr kumimoji="1" lang="en-US" altLang="ja-JP" sz="1400" b="1" dirty="0" smtClean="0"/>
                <a:t>103</a:t>
              </a:r>
              <a:r>
                <a:rPr kumimoji="1" lang="en-US" altLang="ja-JP" sz="1400" dirty="0" smtClean="0"/>
                <a:t>, 043504 (2008)</a:t>
              </a:r>
              <a:endParaRPr kumimoji="1" lang="ja-JP" altLang="en-US" sz="1400" dirty="0"/>
            </a:p>
          </p:txBody>
        </p:sp>
        <p:sp>
          <p:nvSpPr>
            <p:cNvPr id="33" name="テキスト ボックス 32"/>
            <p:cNvSpPr txBox="1"/>
            <p:nvPr/>
          </p:nvSpPr>
          <p:spPr>
            <a:xfrm>
              <a:off x="179512" y="4633391"/>
              <a:ext cx="3672408" cy="307777"/>
            </a:xfrm>
            <a:prstGeom prst="rect">
              <a:avLst/>
            </a:prstGeom>
            <a:noFill/>
          </p:spPr>
          <p:txBody>
            <a:bodyPr wrap="square" rtlCol="0">
              <a:spAutoFit/>
            </a:bodyPr>
            <a:lstStyle/>
            <a:p>
              <a:r>
                <a:rPr kumimoji="1" lang="en-US" altLang="ja-JP" sz="1400" i="1" dirty="0" smtClean="0"/>
                <a:t>J. Appl. Phys. </a:t>
              </a:r>
              <a:r>
                <a:rPr kumimoji="1" lang="en-US" altLang="ja-JP" sz="1400" b="1" dirty="0" smtClean="0"/>
                <a:t>108</a:t>
              </a:r>
              <a:r>
                <a:rPr kumimoji="1" lang="en-US" altLang="ja-JP" sz="1400" dirty="0" smtClean="0"/>
                <a:t>, 013502 (2010)</a:t>
              </a:r>
              <a:endParaRPr kumimoji="1" lang="ja-JP" altLang="en-US" sz="1400" dirty="0"/>
            </a:p>
          </p:txBody>
        </p:sp>
        <p:sp>
          <p:nvSpPr>
            <p:cNvPr id="34" name="テキスト ボックス 33"/>
            <p:cNvSpPr txBox="1"/>
            <p:nvPr/>
          </p:nvSpPr>
          <p:spPr>
            <a:xfrm>
              <a:off x="179512" y="4941168"/>
              <a:ext cx="3672408" cy="307777"/>
            </a:xfrm>
            <a:prstGeom prst="rect">
              <a:avLst/>
            </a:prstGeom>
            <a:noFill/>
          </p:spPr>
          <p:txBody>
            <a:bodyPr wrap="square" rtlCol="0">
              <a:spAutoFit/>
            </a:bodyPr>
            <a:lstStyle/>
            <a:p>
              <a:r>
                <a:rPr kumimoji="1" lang="en-US" altLang="ja-JP" sz="1400" i="1" dirty="0" smtClean="0"/>
                <a:t>J. Appl. Phys. </a:t>
              </a:r>
              <a:r>
                <a:rPr kumimoji="1" lang="en-US" altLang="ja-JP" sz="1400" b="1" dirty="0" smtClean="0"/>
                <a:t>113</a:t>
              </a:r>
              <a:r>
                <a:rPr kumimoji="1" lang="en-US" altLang="ja-JP" sz="1400" dirty="0" smtClean="0"/>
                <a:t>, 183523 (2013)</a:t>
              </a:r>
              <a:endParaRPr kumimoji="1" lang="ja-JP" altLang="en-US" sz="1400" dirty="0"/>
            </a:p>
          </p:txBody>
        </p:sp>
      </p:grpSp>
      <p:sp>
        <p:nvSpPr>
          <p:cNvPr id="19" name="テキスト ボックス 18"/>
          <p:cNvSpPr txBox="1"/>
          <p:nvPr/>
        </p:nvSpPr>
        <p:spPr>
          <a:xfrm>
            <a:off x="539552" y="842092"/>
            <a:ext cx="2592288" cy="338554"/>
          </a:xfrm>
          <a:prstGeom prst="rect">
            <a:avLst/>
          </a:prstGeom>
          <a:noFill/>
        </p:spPr>
        <p:txBody>
          <a:bodyPr wrap="square" rtlCol="0">
            <a:spAutoFit/>
          </a:bodyPr>
          <a:lstStyle/>
          <a:p>
            <a:r>
              <a:rPr kumimoji="1" lang="ja-JP" altLang="en-US" sz="1600" dirty="0" smtClean="0"/>
              <a:t>（希薄磁性酸化物半導体）</a:t>
            </a:r>
            <a:endParaRPr kumimoji="1" lang="ja-JP" altLang="en-US" sz="1600" dirty="0"/>
          </a:p>
        </p:txBody>
      </p:sp>
    </p:spTree>
    <p:extLst>
      <p:ext uri="{BB962C8B-B14F-4D97-AF65-F5344CB8AC3E}">
        <p14:creationId xmlns:p14="http://schemas.microsoft.com/office/powerpoint/2010/main" val="9147059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2281</TotalTime>
  <Words>1716</Words>
  <Application>Microsoft Office PowerPoint</Application>
  <PresentationFormat>画面に合わせる (4:3)</PresentationFormat>
  <Paragraphs>395</Paragraphs>
  <Slides>17</Slides>
  <Notes>2</Notes>
  <HiddenSlides>0</HiddenSlides>
  <MMClips>0</MMClips>
  <ScaleCrop>false</ScaleCrop>
  <HeadingPairs>
    <vt:vector size="6" baseType="variant">
      <vt:variant>
        <vt:lpstr>テーマ</vt:lpstr>
      </vt:variant>
      <vt:variant>
        <vt:i4>1</vt:i4>
      </vt:variant>
      <vt:variant>
        <vt:lpstr>埋め込まれた OLE サーバー</vt:lpstr>
      </vt:variant>
      <vt:variant>
        <vt:i4>2</vt:i4>
      </vt:variant>
      <vt:variant>
        <vt:lpstr>スライド タイトル</vt:lpstr>
      </vt:variant>
      <vt:variant>
        <vt:i4>17</vt:i4>
      </vt:variant>
    </vt:vector>
  </HeadingPairs>
  <TitlesOfParts>
    <vt:vector size="20" baseType="lpstr">
      <vt:lpstr>Office ​​テーマ</vt:lpstr>
      <vt:lpstr>Microsoft 数式 3.0</vt:lpstr>
      <vt:lpstr>数式</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TOSHIBA</dc:creator>
  <cp:lastModifiedBy>TOSHIBA</cp:lastModifiedBy>
  <cp:revision>185</cp:revision>
  <cp:lastPrinted>2013-06-29T02:44:54Z</cp:lastPrinted>
  <dcterms:created xsi:type="dcterms:W3CDTF">2013-06-27T02:56:37Z</dcterms:created>
  <dcterms:modified xsi:type="dcterms:W3CDTF">2013-07-09T04:28:53Z</dcterms:modified>
</cp:coreProperties>
</file>