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319" r:id="rId3"/>
    <p:sldId id="320" r:id="rId4"/>
    <p:sldId id="297" r:id="rId5"/>
    <p:sldId id="317" r:id="rId6"/>
    <p:sldId id="304" r:id="rId7"/>
    <p:sldId id="318" r:id="rId8"/>
    <p:sldId id="315" r:id="rId9"/>
    <p:sldId id="316" r:id="rId10"/>
    <p:sldId id="280" r:id="rId11"/>
    <p:sldId id="314" r:id="rId12"/>
    <p:sldId id="311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FF00"/>
    <a:srgbClr val="0080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07" autoAdjust="0"/>
  </p:normalViewPr>
  <p:slideViewPr>
    <p:cSldViewPr>
      <p:cViewPr varScale="1">
        <p:scale>
          <a:sx n="95" d="100"/>
          <a:sy n="95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7FECC-8D3E-D44F-B12E-D59043B84EC1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AC32A-802B-F94E-B37C-F20890D435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6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A9FAA-8689-47D8-88A2-840B4227451E}" type="datetimeFigureOut">
              <a:rPr kumimoji="1" lang="ja-JP" altLang="en-US" smtClean="0"/>
              <a:pPr/>
              <a:t>13/07/09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3F0FE-CDE9-4DF7-AAA1-EBE312C144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9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4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Relationship Id="rId14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2204864"/>
            <a:ext cx="8496944" cy="1470025"/>
          </a:xfrm>
        </p:spPr>
        <p:txBody>
          <a:bodyPr>
            <a:noAutofit/>
          </a:bodyPr>
          <a:lstStyle/>
          <a:p>
            <a:r>
              <a:rPr lang="ja-JP" altLang="ja-JP" sz="2800" dirty="0"/>
              <a:t>鉄系超伝導体における電子格子相互作用</a:t>
            </a:r>
            <a:r>
              <a:rPr lang="ja-JP" altLang="ja-JP" sz="2800" dirty="0" smtClean="0"/>
              <a:t>の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ja-JP" sz="2800" dirty="0" smtClean="0"/>
              <a:t>軌道</a:t>
            </a:r>
            <a:r>
              <a:rPr lang="ja-JP" altLang="ja-JP" sz="2800" dirty="0"/>
              <a:t>揺らぎへの影響</a:t>
            </a:r>
            <a:br>
              <a:rPr lang="ja-JP" altLang="ja-JP" sz="2800" dirty="0"/>
            </a:br>
            <a:r>
              <a:rPr lang="en-US" altLang="ja-JP" sz="2800" dirty="0"/>
              <a:t>Effect of electron-phonon interactions on orbital fluctuations in iron-based superconductors</a:t>
            </a:r>
            <a:r>
              <a:rPr lang="ja-JP" altLang="ja-JP" sz="2800" dirty="0"/>
              <a:t/>
            </a:r>
            <a:br>
              <a:rPr lang="ja-JP" altLang="ja-JP" sz="2800" dirty="0"/>
            </a:b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196680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野村悠祐、中村和磨</a:t>
            </a:r>
            <a:r>
              <a:rPr lang="en-US" altLang="ja-JP" baseline="30000" dirty="0" smtClean="0"/>
              <a:t>A</a:t>
            </a:r>
            <a:r>
              <a:rPr lang="ja-JP" altLang="en-US" dirty="0" smtClean="0"/>
              <a:t>、有田亮太郎</a:t>
            </a:r>
            <a:endParaRPr kumimoji="1" lang="en-US" altLang="ja-JP" dirty="0" smtClean="0"/>
          </a:p>
          <a:p>
            <a:r>
              <a:rPr lang="ja-JP" altLang="en-US" dirty="0" smtClean="0"/>
              <a:t>東大工、九工大院</a:t>
            </a:r>
            <a:r>
              <a:rPr lang="en-US" altLang="ja-JP" baseline="30000" dirty="0" smtClean="0"/>
              <a:t>A</a:t>
            </a:r>
            <a:endParaRPr kumimoji="1" lang="ja-JP" altLang="en-US" baseline="30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489446"/>
            <a:ext cx="83070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dirty="0">
                <a:solidFill>
                  <a:srgbClr val="0000FF"/>
                </a:solidFill>
              </a:rPr>
              <a:t>新学術領域「コンピューティクスによる物質デザイン：複合相関と非平衡ダイナミクス」</a:t>
            </a:r>
          </a:p>
          <a:p>
            <a:pPr algn="ctr"/>
            <a:r>
              <a:rPr lang="ja-JP" altLang="ja-JP" dirty="0">
                <a:solidFill>
                  <a:srgbClr val="0000FF"/>
                </a:solidFill>
              </a:rPr>
              <a:t>計画班「第一原理有効模型と相関科学のフロンティア」</a:t>
            </a:r>
          </a:p>
          <a:p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 bwMode="auto">
          <a:xfrm>
            <a:off x="1691680" y="5949280"/>
            <a:ext cx="622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rgbClr val="0080FF"/>
                </a:solidFill>
              </a:rPr>
              <a:t>YN,</a:t>
            </a:r>
            <a:r>
              <a:rPr lang="en-US" altLang="ja-JP" sz="2400" dirty="0">
                <a:solidFill>
                  <a:srgbClr val="0080FF"/>
                </a:solidFill>
              </a:rPr>
              <a:t> </a:t>
            </a:r>
            <a:r>
              <a:rPr lang="en-US" altLang="ja-JP" sz="2400" dirty="0" smtClean="0">
                <a:solidFill>
                  <a:srgbClr val="0080FF"/>
                </a:solidFill>
              </a:rPr>
              <a:t>K. Nakamura, and R. </a:t>
            </a:r>
            <a:r>
              <a:rPr lang="en-US" altLang="ja-JP" sz="2400" dirty="0" err="1" smtClean="0">
                <a:solidFill>
                  <a:srgbClr val="0080FF"/>
                </a:solidFill>
              </a:rPr>
              <a:t>Arita</a:t>
            </a:r>
            <a:r>
              <a:rPr lang="en-US" altLang="ja-JP" sz="2400" dirty="0" smtClean="0">
                <a:solidFill>
                  <a:srgbClr val="0080FF"/>
                </a:solidFill>
              </a:rPr>
              <a:t>, arXiv:1305.2995</a:t>
            </a:r>
            <a:endParaRPr lang="en-US" altLang="ja-JP" sz="2400" dirty="0">
              <a:solidFill>
                <a:srgbClr val="008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3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92266" y="2041382"/>
            <a:ext cx="2244230" cy="102757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Phonon-mediated interactions</a:t>
            </a:r>
            <a:endParaRPr kumimoji="1" lang="ja-JP" altLang="en-US" sz="3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3528" y="1444714"/>
            <a:ext cx="7844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Effective on-site el-el interactions coming from the exchange of phonons: </a:t>
            </a:r>
            <a:endParaRPr kumimoji="1" lang="ja-JP" altLang="en-US" sz="2000" dirty="0"/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442" y="2034958"/>
            <a:ext cx="5804774" cy="673962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3" y="2185398"/>
            <a:ext cx="315629" cy="253875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2617446"/>
            <a:ext cx="238856" cy="203731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7559" y="2617446"/>
            <a:ext cx="238857" cy="203731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1835696" y="2636912"/>
            <a:ext cx="3995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m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omentum-space average -&gt; on-site quantity 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472" y="3821480"/>
            <a:ext cx="1986735" cy="3276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41631" y="3861048"/>
            <a:ext cx="2845125" cy="32400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01742" y="3275692"/>
            <a:ext cx="8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 get            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41631" y="4283804"/>
            <a:ext cx="5934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cf.                                                                      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Kontani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Onari</a:t>
            </a:r>
            <a:r>
              <a:rPr lang="en-US" altLang="ja-JP" dirty="0" smtClean="0"/>
              <a:t>)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45687" y="4345044"/>
            <a:ext cx="3286800" cy="298800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827584" y="5085184"/>
            <a:ext cx="7003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 </a:t>
            </a:r>
            <a:r>
              <a:rPr lang="en-US" altLang="ja-JP" sz="2000" i="1" dirty="0" err="1" smtClean="0"/>
              <a:t>J</a:t>
            </a:r>
            <a:r>
              <a:rPr lang="en-US" altLang="ja-JP" sz="2000" i="1" baseline="-25000" dirty="0" err="1" smtClean="0"/>
              <a:t>ph</a:t>
            </a:r>
            <a:r>
              <a:rPr lang="en-US" altLang="ja-JP" sz="2000" dirty="0" smtClean="0"/>
              <a:t> is very small</a:t>
            </a:r>
          </a:p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 not negligible compared to Coulomb repulsion </a:t>
            </a:r>
            <a:r>
              <a:rPr lang="en-US" altLang="ja-JP" sz="2000" i="1" dirty="0" smtClean="0"/>
              <a:t>U</a:t>
            </a:r>
            <a:r>
              <a:rPr lang="en-US" altLang="ja-JP" sz="2000" dirty="0" smtClean="0"/>
              <a:t> ~ 2 </a:t>
            </a:r>
            <a:r>
              <a:rPr lang="en-US" altLang="ja-JP" sz="2000" dirty="0" err="1" smtClean="0"/>
              <a:t>eV</a:t>
            </a:r>
            <a:r>
              <a:rPr lang="en-US" altLang="ja-JP" sz="2000" dirty="0" smtClean="0"/>
              <a:t>  </a:t>
            </a:r>
          </a:p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 </a:t>
            </a:r>
            <a:r>
              <a:rPr kumimoji="1" lang="en-US" altLang="ja-JP" sz="2000" dirty="0" smtClean="0"/>
              <a:t>these frequency dependent interactions vanish around  </a:t>
            </a:r>
            <a:r>
              <a:rPr kumimoji="1" lang="en-US" altLang="ja-JP" sz="2000" i="1" dirty="0" err="1" smtClean="0"/>
              <a:t>ω</a:t>
            </a:r>
            <a:r>
              <a:rPr kumimoji="1" lang="en-US" altLang="ja-JP" sz="2000" i="1" baseline="-25000" dirty="0" err="1" smtClean="0"/>
              <a:t>l</a:t>
            </a:r>
            <a:r>
              <a:rPr kumimoji="1" lang="en-US" altLang="ja-JP" sz="2000" dirty="0" smtClean="0"/>
              <a:t> ~ </a:t>
            </a:r>
            <a:r>
              <a:rPr kumimoji="1" lang="en-US" altLang="ja-JP" sz="2000" i="1" dirty="0" err="1" smtClean="0"/>
              <a:t>ω</a:t>
            </a:r>
            <a:r>
              <a:rPr kumimoji="1" lang="en-US" altLang="ja-JP" sz="2000" i="1" baseline="-25000" dirty="0" err="1" smtClean="0"/>
              <a:t>D</a:t>
            </a:r>
            <a:endParaRPr kumimoji="1" lang="ja-JP" altLang="en-US" sz="2000" i="1" baseline="-25000" dirty="0"/>
          </a:p>
        </p:txBody>
      </p:sp>
    </p:spTree>
    <p:extLst>
      <p:ext uri="{BB962C8B-B14F-4D97-AF65-F5344CB8AC3E}">
        <p14:creationId xmlns:p14="http://schemas.microsoft.com/office/powerpoint/2010/main" val="332359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200" dirty="0" smtClean="0"/>
              <a:t>RPA analysis</a:t>
            </a:r>
            <a:endParaRPr kumimoji="1" lang="ja-JP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939041"/>
            <a:ext cx="5616624" cy="201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7542300" y="4437112"/>
            <a:ext cx="1566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i="1" dirty="0" smtClean="0"/>
              <a:t>T</a:t>
            </a:r>
            <a:r>
              <a:rPr kumimoji="1" lang="en-US" altLang="ja-JP" sz="1600" dirty="0" smtClean="0"/>
              <a:t> = 0.02 </a:t>
            </a:r>
            <a:r>
              <a:rPr kumimoji="1" lang="en-US" altLang="ja-JP" sz="1600" dirty="0" err="1" smtClean="0"/>
              <a:t>eV</a:t>
            </a:r>
            <a:r>
              <a:rPr kumimoji="1" lang="en-US" altLang="ja-JP" sz="1600" dirty="0" smtClean="0"/>
              <a:t> </a:t>
            </a:r>
          </a:p>
          <a:p>
            <a:r>
              <a:rPr kumimoji="1" lang="en-US" altLang="ja-JP" sz="1600" i="1" dirty="0" smtClean="0"/>
              <a:t>n</a:t>
            </a:r>
            <a:r>
              <a:rPr kumimoji="1" lang="en-US" altLang="ja-JP" sz="1600" dirty="0" smtClean="0"/>
              <a:t>(filling) = 6.1 </a:t>
            </a:r>
          </a:p>
          <a:p>
            <a:r>
              <a:rPr kumimoji="1" lang="en-US" altLang="ja-JP" sz="1600" dirty="0" smtClean="0"/>
              <a:t>5-orbitals model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75392" y="6063679"/>
            <a:ext cx="2948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" i="1" dirty="0" smtClean="0"/>
              <a:t>s</a:t>
            </a:r>
            <a:r>
              <a:rPr kumimoji="1" lang="en-US" altLang="ja-JP" sz="2200" baseline="-25000" dirty="0" smtClean="0"/>
              <a:t>±</a:t>
            </a:r>
            <a:r>
              <a:rPr kumimoji="1" lang="en-US" altLang="ja-JP" sz="2200" dirty="0" smtClean="0"/>
              <a:t>-wave state is realized</a:t>
            </a:r>
            <a:endParaRPr kumimoji="1" lang="ja-JP" altLang="en-US" sz="2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35696" y="3284984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dirty="0" smtClean="0"/>
              <a:t>Gap functions in band representation</a:t>
            </a:r>
            <a:endParaRPr kumimoji="1" lang="ja-JP" altLang="en-US" sz="2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1772816"/>
            <a:ext cx="7962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 </a:t>
            </a:r>
            <a:r>
              <a:rPr kumimoji="1" lang="en-US" altLang="ja-JP" sz="2000" dirty="0" smtClean="0"/>
              <a:t>the magnitude of </a:t>
            </a:r>
            <a:r>
              <a:rPr kumimoji="1" lang="en-US" altLang="ja-JP" sz="2000" i="1" dirty="0" err="1" smtClean="0"/>
              <a:t>J</a:t>
            </a:r>
            <a:r>
              <a:rPr kumimoji="1" lang="en-US" altLang="ja-JP" sz="2000" i="1" baseline="-25000" dirty="0" err="1" smtClean="0"/>
              <a:t>ph</a:t>
            </a:r>
            <a:r>
              <a:rPr kumimoji="1" lang="en-US" altLang="ja-JP" sz="2000" dirty="0" smtClean="0"/>
              <a:t> is crucial to the enhancement of orbital fluctuations</a:t>
            </a:r>
            <a:r>
              <a:rPr lang="en-US" altLang="ja-JP" sz="2000" dirty="0" smtClean="0"/>
              <a:t> </a:t>
            </a:r>
          </a:p>
          <a:p>
            <a:endParaRPr lang="en-US" altLang="ja-JP" sz="800" dirty="0" smtClean="0"/>
          </a:p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 spin fluctuations are dominant (since </a:t>
            </a:r>
            <a:r>
              <a:rPr lang="en-US" altLang="ja-JP" sz="2000" i="1" dirty="0" err="1" smtClean="0"/>
              <a:t>J</a:t>
            </a:r>
            <a:r>
              <a:rPr lang="en-US" altLang="ja-JP" sz="2000" i="1" baseline="-25000" dirty="0" err="1" smtClean="0"/>
              <a:t>ph</a:t>
            </a:r>
            <a:r>
              <a:rPr lang="en-US" altLang="ja-JP" sz="2000" dirty="0" smtClean="0"/>
              <a:t> is small in magnitude)  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Conclusion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11349"/>
            <a:ext cx="8507288" cy="4525963"/>
          </a:xfrm>
        </p:spPr>
        <p:txBody>
          <a:bodyPr/>
          <a:lstStyle/>
          <a:p>
            <a:r>
              <a:rPr lang="en-US" altLang="ja-JP" sz="2800" dirty="0" smtClean="0"/>
              <a:t>developed a method for </a:t>
            </a:r>
            <a:r>
              <a:rPr lang="en-US" altLang="ja-JP" sz="2800" i="1" dirty="0" err="1" smtClean="0"/>
              <a:t>ab</a:t>
            </a:r>
            <a:r>
              <a:rPr lang="en-US" altLang="ja-JP" sz="2800" i="1" dirty="0" smtClean="0"/>
              <a:t> initio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downfolding</a:t>
            </a:r>
            <a:r>
              <a:rPr lang="en-US" altLang="ja-JP" sz="2800" dirty="0" smtClean="0"/>
              <a:t> for el-</a:t>
            </a:r>
            <a:r>
              <a:rPr lang="en-US" altLang="ja-JP" sz="2800" dirty="0" err="1" smtClean="0"/>
              <a:t>ph</a:t>
            </a:r>
            <a:r>
              <a:rPr lang="en-US" altLang="ja-JP" sz="2800" dirty="0" smtClean="0"/>
              <a:t> coupled systems</a:t>
            </a:r>
          </a:p>
          <a:p>
            <a:endParaRPr lang="en-US" altLang="ja-JP" dirty="0" smtClean="0"/>
          </a:p>
          <a:p>
            <a:r>
              <a:rPr lang="en-US" altLang="ja-JP" sz="2800" dirty="0" smtClean="0"/>
              <a:t>Effective parameters for </a:t>
            </a:r>
            <a:r>
              <a:rPr lang="en-US" altLang="ja-JP" sz="2800" dirty="0" err="1" smtClean="0"/>
              <a:t>LaFeAsO</a:t>
            </a:r>
            <a:r>
              <a:rPr lang="en-US" altLang="ja-JP" sz="2800" dirty="0" smtClean="0"/>
              <a:t>:</a:t>
            </a:r>
            <a:endParaRPr lang="en-US" altLang="ja-JP" sz="2800" baseline="30000" dirty="0" smtClean="0"/>
          </a:p>
          <a:p>
            <a:pPr marL="800100" lvl="2" indent="0">
              <a:buNone/>
            </a:pPr>
            <a:r>
              <a:rPr lang="en-US" altLang="ja-JP" i="1" dirty="0" err="1" smtClean="0"/>
              <a:t>U</a:t>
            </a:r>
            <a:r>
              <a:rPr lang="en-US" altLang="ja-JP" i="1" baseline="-25000" dirty="0" err="1" smtClean="0"/>
              <a:t>ph</a:t>
            </a:r>
            <a:r>
              <a:rPr lang="en-US" altLang="ja-JP" dirty="0" smtClean="0"/>
              <a:t>(0) </a:t>
            </a:r>
            <a:r>
              <a:rPr lang="en-US" altLang="ja-JP" dirty="0"/>
              <a:t>~</a:t>
            </a:r>
            <a:r>
              <a:rPr lang="en-US" altLang="ja-JP" dirty="0" smtClean="0"/>
              <a:t> </a:t>
            </a:r>
            <a:r>
              <a:rPr lang="en-US" altLang="ja-JP" i="1" dirty="0" err="1" smtClean="0"/>
              <a:t>U’</a:t>
            </a:r>
            <a:r>
              <a:rPr lang="en-US" altLang="ja-JP" i="1" baseline="-25000" dirty="0" err="1" smtClean="0"/>
              <a:t>ph</a:t>
            </a:r>
            <a:r>
              <a:rPr lang="en-US" altLang="ja-JP" dirty="0" smtClean="0"/>
              <a:t>(0)</a:t>
            </a:r>
            <a:r>
              <a:rPr lang="en-US" altLang="ja-JP" dirty="0"/>
              <a:t> ~</a:t>
            </a:r>
            <a:r>
              <a:rPr lang="en-US" altLang="ja-JP" dirty="0" smtClean="0"/>
              <a:t> -0.4 </a:t>
            </a:r>
            <a:r>
              <a:rPr lang="en-US" altLang="ja-JP" dirty="0" err="1" smtClean="0"/>
              <a:t>eV</a:t>
            </a:r>
            <a:r>
              <a:rPr lang="en-US" altLang="ja-JP" dirty="0" smtClean="0"/>
              <a:t>, </a:t>
            </a:r>
            <a:r>
              <a:rPr lang="en-US" altLang="ja-JP" i="1" dirty="0" err="1" smtClean="0"/>
              <a:t>J</a:t>
            </a:r>
            <a:r>
              <a:rPr lang="en-US" altLang="ja-JP" i="1" baseline="-25000" dirty="0" err="1" smtClean="0"/>
              <a:t>ph</a:t>
            </a:r>
            <a:r>
              <a:rPr lang="en-US" altLang="ja-JP" dirty="0" smtClean="0"/>
              <a:t>(0) </a:t>
            </a:r>
            <a:r>
              <a:rPr lang="en-US" altLang="ja-JP" dirty="0"/>
              <a:t>~</a:t>
            </a:r>
            <a:r>
              <a:rPr lang="en-US" altLang="ja-JP" dirty="0" smtClean="0"/>
              <a:t> -0.02 </a:t>
            </a:r>
            <a:r>
              <a:rPr lang="en-US" altLang="ja-JP" dirty="0" err="1" smtClean="0"/>
              <a:t>eV</a:t>
            </a:r>
            <a:r>
              <a:rPr lang="en-US" altLang="ja-JP" dirty="0" smtClean="0"/>
              <a:t>   </a:t>
            </a:r>
          </a:p>
          <a:p>
            <a:pPr marL="800100" lvl="2" indent="0">
              <a:buNone/>
            </a:pPr>
            <a:r>
              <a:rPr lang="en-US" altLang="ja-JP" dirty="0" smtClean="0"/>
              <a:t>   </a:t>
            </a:r>
          </a:p>
          <a:p>
            <a:r>
              <a:rPr lang="en-US" altLang="ja-JP" sz="2800" dirty="0" smtClean="0"/>
              <a:t>RPA analysis -&gt;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±</a:t>
            </a:r>
            <a:r>
              <a:rPr lang="en-US" altLang="ja-JP" sz="2800" dirty="0" smtClean="0"/>
              <a:t>  (due to the smallness of </a:t>
            </a:r>
            <a:r>
              <a:rPr lang="en-US" altLang="ja-JP" sz="2800" i="1" dirty="0" err="1" smtClean="0"/>
              <a:t>J</a:t>
            </a:r>
            <a:r>
              <a:rPr lang="en-US" altLang="ja-JP" sz="2800" i="1" baseline="-25000" dirty="0" err="1" smtClean="0"/>
              <a:t>ph</a:t>
            </a:r>
            <a:r>
              <a:rPr lang="en-US" altLang="ja-JP" sz="2800" dirty="0" smtClean="0"/>
              <a:t> )</a:t>
            </a:r>
          </a:p>
        </p:txBody>
      </p:sp>
      <p:sp>
        <p:nvSpPr>
          <p:cNvPr id="4" name="テキスト ボックス 3"/>
          <p:cNvSpPr txBox="1"/>
          <p:nvPr/>
        </p:nvSpPr>
        <p:spPr bwMode="auto">
          <a:xfrm>
            <a:off x="1547664" y="6021288"/>
            <a:ext cx="622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rgbClr val="0080FF"/>
                </a:solidFill>
              </a:rPr>
              <a:t>YN,</a:t>
            </a:r>
            <a:r>
              <a:rPr lang="en-US" altLang="ja-JP" sz="2400" dirty="0">
                <a:solidFill>
                  <a:srgbClr val="0080FF"/>
                </a:solidFill>
              </a:rPr>
              <a:t> </a:t>
            </a:r>
            <a:r>
              <a:rPr lang="en-US" altLang="ja-JP" sz="2400" dirty="0" smtClean="0">
                <a:solidFill>
                  <a:srgbClr val="0080FF"/>
                </a:solidFill>
              </a:rPr>
              <a:t>K. Nakamura, and R. </a:t>
            </a:r>
            <a:r>
              <a:rPr lang="en-US" altLang="ja-JP" sz="2400" dirty="0" err="1" smtClean="0">
                <a:solidFill>
                  <a:srgbClr val="0080FF"/>
                </a:solidFill>
              </a:rPr>
              <a:t>Arita</a:t>
            </a:r>
            <a:r>
              <a:rPr lang="en-US" altLang="ja-JP" sz="2400" dirty="0" smtClean="0">
                <a:solidFill>
                  <a:srgbClr val="0080FF"/>
                </a:solidFill>
              </a:rPr>
              <a:t>, arXiv:1305.2995</a:t>
            </a:r>
            <a:endParaRPr lang="en-US" altLang="ja-JP" sz="2400" dirty="0">
              <a:solidFill>
                <a:srgbClr val="008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3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3600" i="1" dirty="0" err="1" smtClean="0">
                <a:solidFill>
                  <a:srgbClr val="000000"/>
                </a:solidFill>
              </a:rPr>
              <a:t>Ab</a:t>
            </a:r>
            <a:r>
              <a:rPr kumimoji="1" lang="en-US" altLang="ja-JP" sz="3600" i="1" dirty="0" smtClean="0">
                <a:solidFill>
                  <a:srgbClr val="000000"/>
                </a:solidFill>
              </a:rPr>
              <a:t> initio </a:t>
            </a:r>
            <a:r>
              <a:rPr kumimoji="1" lang="en-US" altLang="ja-JP" sz="3600" dirty="0" err="1" smtClean="0">
                <a:solidFill>
                  <a:srgbClr val="000000"/>
                </a:solidFill>
              </a:rPr>
              <a:t>downfolding</a:t>
            </a:r>
            <a:r>
              <a:rPr kumimoji="1" lang="en-US" altLang="ja-JP" sz="3600" dirty="0" smtClean="0">
                <a:solidFill>
                  <a:srgbClr val="000000"/>
                </a:solidFill>
              </a:rPr>
              <a:t> for </a:t>
            </a:r>
            <a:br>
              <a:rPr kumimoji="1" lang="en-US" altLang="ja-JP" sz="3600" dirty="0" smtClean="0">
                <a:solidFill>
                  <a:srgbClr val="000000"/>
                </a:solidFill>
              </a:rPr>
            </a:br>
            <a:r>
              <a:rPr kumimoji="1" lang="en-US" altLang="ja-JP" sz="3600" dirty="0" smtClean="0">
                <a:solidFill>
                  <a:srgbClr val="000000"/>
                </a:solidFill>
              </a:rPr>
              <a:t>electron-phonon coupled systems</a:t>
            </a:r>
            <a:endParaRPr kumimoji="1" lang="ja-JP" altLang="en-US" sz="3600" dirty="0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1693332"/>
            <a:ext cx="6254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Low-energy models for electron-phonon coupled systems: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3573016"/>
            <a:ext cx="67249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i,j</a:t>
            </a:r>
            <a:r>
              <a:rPr lang="en-US" altLang="ja-JP" dirty="0" smtClean="0"/>
              <a:t>: orbital (</a:t>
            </a:r>
            <a:r>
              <a:rPr lang="en-US" altLang="ja-JP" dirty="0" err="1" smtClean="0"/>
              <a:t>Wannier</a:t>
            </a:r>
            <a:r>
              <a:rPr lang="en-US" altLang="ja-JP" dirty="0" smtClean="0"/>
              <a:t>) indices       (w):  </a:t>
            </a:r>
            <a:r>
              <a:rPr lang="en-US" altLang="ja-JP" dirty="0" err="1" smtClean="0"/>
              <a:t>Wannier</a:t>
            </a:r>
            <a:r>
              <a:rPr lang="en-US" altLang="ja-JP" dirty="0" smtClean="0"/>
              <a:t> gauge        </a:t>
            </a:r>
            <a:r>
              <a:rPr lang="en-US" altLang="ja-JP" dirty="0" smtClean="0">
                <a:latin typeface="Symbol" charset="2"/>
                <a:cs typeface="Symbol" charset="2"/>
              </a:rPr>
              <a:t>s </a:t>
            </a:r>
            <a:r>
              <a:rPr lang="en-US" altLang="ja-JP" dirty="0" smtClean="0"/>
              <a:t>: spin index</a:t>
            </a:r>
          </a:p>
          <a:p>
            <a:endParaRPr lang="en-US" altLang="ja-JP" dirty="0" smtClean="0"/>
          </a:p>
          <a:p>
            <a:r>
              <a:rPr kumimoji="1" lang="en-US" altLang="ja-JP" i="1" dirty="0" smtClean="0"/>
              <a:t>O</a:t>
            </a:r>
            <a:r>
              <a:rPr kumimoji="1" lang="en-US" altLang="ja-JP" baseline="30000" dirty="0" smtClean="0"/>
              <a:t>(</a:t>
            </a:r>
            <a:r>
              <a:rPr kumimoji="1" lang="en-US" altLang="ja-JP" i="1" baseline="30000" dirty="0" smtClean="0"/>
              <a:t>p</a:t>
            </a:r>
            <a:r>
              <a:rPr kumimoji="1" lang="en-US" altLang="ja-JP" baseline="30000" dirty="0" smtClean="0"/>
              <a:t>)</a:t>
            </a:r>
            <a:r>
              <a:rPr kumimoji="1" lang="en-US" altLang="ja-JP" dirty="0" smtClean="0"/>
              <a:t>: the quantity with constraint (partially screened) 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42609" y="5085184"/>
            <a:ext cx="4280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Q. How do we </a:t>
            </a:r>
            <a:r>
              <a:rPr lang="en-US" altLang="ja-JP" sz="2400" dirty="0" smtClean="0"/>
              <a:t>evalu</a:t>
            </a:r>
            <a:r>
              <a:rPr kumimoji="1" lang="en-US" altLang="ja-JP" sz="2400" dirty="0" smtClean="0"/>
              <a:t>ate              ? </a:t>
            </a:r>
            <a:endParaRPr kumimoji="1" lang="ja-JP" altLang="en-US" sz="2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776" y="2276872"/>
            <a:ext cx="7017600" cy="122400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403648" y="5733256"/>
            <a:ext cx="61738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A. </a:t>
            </a:r>
            <a:r>
              <a:rPr kumimoji="1" lang="en-US" altLang="ja-JP" sz="2200" b="1" dirty="0" smtClean="0">
                <a:solidFill>
                  <a:srgbClr val="FF0000"/>
                </a:solidFill>
              </a:rPr>
              <a:t>Constrained</a:t>
            </a:r>
            <a:r>
              <a:rPr kumimoji="1" lang="en-US" altLang="ja-JP" sz="2200" dirty="0" smtClean="0"/>
              <a:t> </a:t>
            </a:r>
            <a:r>
              <a:rPr lang="en-US" altLang="ja-JP" sz="2200" dirty="0" smtClean="0"/>
              <a:t>random phase approximation (</a:t>
            </a:r>
            <a:r>
              <a:rPr lang="en-US" altLang="ja-JP" sz="2200" dirty="0" err="1" smtClean="0"/>
              <a:t>cRPA</a:t>
            </a:r>
            <a:r>
              <a:rPr lang="en-US" altLang="ja-JP" sz="2200" dirty="0" smtClean="0"/>
              <a:t>)</a:t>
            </a:r>
            <a:endParaRPr kumimoji="1" lang="ja-JP" altLang="en-US" sz="22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08909" y="5157240"/>
            <a:ext cx="819628" cy="39600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 bwMode="auto">
          <a:xfrm>
            <a:off x="2555776" y="6237312"/>
            <a:ext cx="4104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400" dirty="0">
                <a:solidFill>
                  <a:srgbClr val="0080FF"/>
                </a:solidFill>
              </a:rPr>
              <a:t>F. </a:t>
            </a:r>
            <a:r>
              <a:rPr lang="en-US" altLang="ja-JP" sz="1400" dirty="0" err="1">
                <a:solidFill>
                  <a:srgbClr val="0080FF"/>
                </a:solidFill>
              </a:rPr>
              <a:t>Aryasetiawan</a:t>
            </a:r>
            <a:r>
              <a:rPr lang="en-US" altLang="ja-JP" sz="1400" dirty="0">
                <a:solidFill>
                  <a:srgbClr val="0080FF"/>
                </a:solidFill>
              </a:rPr>
              <a:t> et al., Phys. Rev. B. 70 19514 (2004) </a:t>
            </a:r>
          </a:p>
        </p:txBody>
      </p:sp>
    </p:spTree>
    <p:extLst>
      <p:ext uri="{BB962C8B-B14F-4D97-AF65-F5344CB8AC3E}">
        <p14:creationId xmlns:p14="http://schemas.microsoft.com/office/powerpoint/2010/main" val="408578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>
                <a:solidFill>
                  <a:srgbClr val="000000"/>
                </a:solidFill>
              </a:rPr>
              <a:t>Constrained RPA</a:t>
            </a:r>
            <a:endParaRPr kumimoji="1" lang="ja-JP" altLang="en-US" sz="3600" dirty="0">
              <a:solidFill>
                <a:srgbClr val="000000"/>
              </a:solidFill>
            </a:endParaRPr>
          </a:p>
        </p:txBody>
      </p:sp>
      <p:pic>
        <p:nvPicPr>
          <p:cNvPr id="17" name="Picture 12" descr="C:\Users\nomura\Desktop\texclip\texclip201101210026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56992"/>
            <a:ext cx="2381667" cy="41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テキスト ボックス 112"/>
          <p:cNvSpPr txBox="1">
            <a:spLocks noChangeArrowheads="1"/>
          </p:cNvSpPr>
          <p:nvPr/>
        </p:nvSpPr>
        <p:spPr bwMode="auto">
          <a:xfrm>
            <a:off x="6510422" y="4348260"/>
            <a:ext cx="2598082" cy="138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/>
              <a:t>exclude the contribution from </a:t>
            </a:r>
            <a:endParaRPr lang="en-US" altLang="ja-JP" sz="1400" dirty="0" smtClean="0"/>
          </a:p>
          <a:p>
            <a:r>
              <a:rPr lang="en-US" altLang="ja-JP" sz="1400" i="1" dirty="0" smtClean="0">
                <a:latin typeface="Century" pitchFamily="18" charset="0"/>
              </a:rPr>
              <a:t>T</a:t>
            </a:r>
            <a:r>
              <a:rPr lang="ja-JP" altLang="en-US" sz="1400" dirty="0">
                <a:latin typeface="Century" pitchFamily="18" charset="0"/>
              </a:rPr>
              <a:t>↔</a:t>
            </a:r>
            <a:r>
              <a:rPr lang="en-US" altLang="ja-JP" sz="1400" i="1" dirty="0">
                <a:latin typeface="Century" pitchFamily="18" charset="0"/>
              </a:rPr>
              <a:t>T</a:t>
            </a:r>
            <a:r>
              <a:rPr lang="en-US" altLang="ja-JP" sz="1400" dirty="0">
                <a:latin typeface="Century" pitchFamily="18" charset="0"/>
              </a:rPr>
              <a:t> </a:t>
            </a:r>
            <a:r>
              <a:rPr lang="en-US" altLang="ja-JP" sz="1400" dirty="0" smtClean="0">
                <a:ea typeface="+mj-ea"/>
              </a:rPr>
              <a:t>scattering</a:t>
            </a:r>
          </a:p>
          <a:p>
            <a:endParaRPr lang="en-US" altLang="ja-JP" sz="1400" dirty="0" smtClean="0">
              <a:latin typeface="Century" pitchFamily="18" charset="0"/>
            </a:endParaRPr>
          </a:p>
          <a:p>
            <a:r>
              <a:rPr lang="en-US" altLang="ja-JP" sz="1400" dirty="0" smtClean="0"/>
              <a:t>This screening process should be considered when we solve the low-energy effective model </a:t>
            </a:r>
            <a:endParaRPr lang="ja-JP" altLang="en-US" sz="1400" dirty="0"/>
          </a:p>
        </p:txBody>
      </p:sp>
      <p:pic>
        <p:nvPicPr>
          <p:cNvPr id="13" name="Picture 12" descr="C:\Users\nomura\Desktop\texclip\texclip201101222258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3929" y="5157192"/>
            <a:ext cx="1618111" cy="20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:\Users\nomura\Desktop\texclip\texclip2011012222560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5661248"/>
            <a:ext cx="233044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148"/>
          <p:cNvSpPr txBox="1">
            <a:spLocks noChangeArrowheads="1"/>
          </p:cNvSpPr>
          <p:nvPr/>
        </p:nvSpPr>
        <p:spPr bwMode="auto">
          <a:xfrm>
            <a:off x="422464" y="1700801"/>
            <a:ext cx="5589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dirty="0"/>
              <a:t>・</a:t>
            </a:r>
            <a:r>
              <a:rPr lang="en-US" altLang="ja-JP" sz="2400" dirty="0"/>
              <a:t>Independent particle </a:t>
            </a:r>
            <a:r>
              <a:rPr lang="en-US" altLang="ja-JP" sz="2400" dirty="0" err="1" smtClean="0"/>
              <a:t>polarizability</a:t>
            </a:r>
            <a:r>
              <a:rPr lang="en-US" altLang="ja-JP" sz="2400" dirty="0" smtClean="0"/>
              <a:t>(RPA)</a:t>
            </a:r>
            <a:endParaRPr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 bwMode="auto">
          <a:xfrm>
            <a:off x="4788024" y="1105580"/>
            <a:ext cx="41044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400" dirty="0">
                <a:solidFill>
                  <a:srgbClr val="0080FF"/>
                </a:solidFill>
              </a:rPr>
              <a:t>F. </a:t>
            </a:r>
            <a:r>
              <a:rPr lang="en-US" altLang="ja-JP" sz="1400" dirty="0" err="1">
                <a:solidFill>
                  <a:srgbClr val="0080FF"/>
                </a:solidFill>
              </a:rPr>
              <a:t>Aryasetiawan</a:t>
            </a:r>
            <a:r>
              <a:rPr lang="en-US" altLang="ja-JP" sz="1400" dirty="0">
                <a:solidFill>
                  <a:srgbClr val="0080FF"/>
                </a:solidFill>
              </a:rPr>
              <a:t> et al., Phys. Rev. B. 70 19514 (2004) </a:t>
            </a:r>
          </a:p>
        </p:txBody>
      </p:sp>
      <p:pic>
        <p:nvPicPr>
          <p:cNvPr id="18433" name="Picture 1" descr="C:\Users\nomura\Desktop\texclip\texclip2011040821433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99" y="2324283"/>
            <a:ext cx="6984777" cy="528653"/>
          </a:xfrm>
          <a:prstGeom prst="rect">
            <a:avLst/>
          </a:prstGeom>
          <a:noFill/>
        </p:spPr>
      </p:pic>
      <p:sp>
        <p:nvSpPr>
          <p:cNvPr id="36" name="円/楕円 35"/>
          <p:cNvSpPr/>
          <p:nvPr/>
        </p:nvSpPr>
        <p:spPr>
          <a:xfrm>
            <a:off x="2555776" y="2276872"/>
            <a:ext cx="432048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Text Box 91"/>
          <p:cNvSpPr txBox="1">
            <a:spLocks noChangeArrowheads="1"/>
          </p:cNvSpPr>
          <p:nvPr/>
        </p:nvSpPr>
        <p:spPr bwMode="auto">
          <a:xfrm>
            <a:off x="0" y="6269279"/>
            <a:ext cx="1425336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3" tIns="45706" rIns="91413" bIns="45706">
            <a:spAutoFit/>
          </a:bodyPr>
          <a:lstStyle/>
          <a:p>
            <a:r>
              <a:rPr lang="en-US" altLang="ja-JP" sz="2000" b="1" i="1" dirty="0" smtClean="0">
                <a:solidFill>
                  <a:srgbClr val="008000"/>
                </a:solidFill>
                <a:latin typeface="Verdana" pitchFamily="34" charset="0"/>
              </a:rPr>
              <a:t>V</a:t>
            </a:r>
            <a:r>
              <a:rPr lang="en-US" altLang="ja-JP" sz="2000" b="1" dirty="0" smtClean="0">
                <a:solidFill>
                  <a:srgbClr val="008000"/>
                </a:solidFill>
                <a:latin typeface="Verdana" pitchFamily="34" charset="0"/>
              </a:rPr>
              <a:t>:virtual</a:t>
            </a:r>
            <a:endParaRPr lang="en-US" altLang="ja-JP" sz="20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64" name="Text Box 91"/>
          <p:cNvSpPr txBox="1">
            <a:spLocks noChangeArrowheads="1"/>
          </p:cNvSpPr>
          <p:nvPr/>
        </p:nvSpPr>
        <p:spPr bwMode="auto">
          <a:xfrm>
            <a:off x="1403648" y="6269279"/>
            <a:ext cx="1345186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3" tIns="45706" rIns="91413" bIns="45706">
            <a:spAutoFit/>
          </a:bodyPr>
          <a:lstStyle/>
          <a:p>
            <a:r>
              <a:rPr lang="en-US" altLang="ja-JP" sz="2000" b="1" i="1" dirty="0" smtClean="0">
                <a:solidFill>
                  <a:srgbClr val="FF0000"/>
                </a:solidFill>
                <a:latin typeface="Verdana" pitchFamily="34" charset="0"/>
              </a:rPr>
              <a:t>T</a:t>
            </a:r>
            <a:r>
              <a:rPr lang="en-US" altLang="ja-JP" sz="2000" b="1" dirty="0" smtClean="0">
                <a:solidFill>
                  <a:srgbClr val="FF0000"/>
                </a:solidFill>
                <a:latin typeface="Verdana" pitchFamily="34" charset="0"/>
              </a:rPr>
              <a:t>:target</a:t>
            </a:r>
            <a:endParaRPr lang="en-US" altLang="ja-JP" sz="20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40" name="グループ化 17"/>
          <p:cNvGrpSpPr>
            <a:grpSpLocks noChangeAspect="1"/>
          </p:cNvGrpSpPr>
          <p:nvPr/>
        </p:nvGrpSpPr>
        <p:grpSpPr>
          <a:xfrm>
            <a:off x="251519" y="3429000"/>
            <a:ext cx="2592289" cy="2808312"/>
            <a:chOff x="579705" y="2780928"/>
            <a:chExt cx="2939914" cy="3456384"/>
          </a:xfrm>
        </p:grpSpPr>
        <p:sp>
          <p:nvSpPr>
            <p:cNvPr id="47" name="Rectangle 84"/>
            <p:cNvSpPr>
              <a:spLocks noChangeArrowheads="1"/>
            </p:cNvSpPr>
            <p:nvPr/>
          </p:nvSpPr>
          <p:spPr bwMode="auto">
            <a:xfrm>
              <a:off x="611560" y="2780928"/>
              <a:ext cx="2520280" cy="936104"/>
            </a:xfrm>
            <a:prstGeom prst="rect">
              <a:avLst/>
            </a:prstGeom>
            <a:solidFill>
              <a:srgbClr val="CCFFCC">
                <a:alpha val="50195"/>
              </a:srgbClr>
            </a:solidFill>
            <a:ln w="38100">
              <a:noFill/>
              <a:miter lim="800000"/>
              <a:headEnd/>
              <a:tailEnd/>
            </a:ln>
          </p:spPr>
          <p:txBody>
            <a:bodyPr wrap="none" lIns="91413" tIns="45706" rIns="91413" bIns="45706" anchor="ctr"/>
            <a:lstStyle/>
            <a:p>
              <a:endParaRPr lang="ja-JP" altLang="en-US" sz="1800">
                <a:latin typeface="Calibri" pitchFamily="34" charset="0"/>
              </a:endParaRPr>
            </a:p>
          </p:txBody>
        </p:sp>
        <p:sp>
          <p:nvSpPr>
            <p:cNvPr id="48" name="Rectangle 86"/>
            <p:cNvSpPr>
              <a:spLocks noChangeArrowheads="1"/>
            </p:cNvSpPr>
            <p:nvPr/>
          </p:nvSpPr>
          <p:spPr bwMode="auto">
            <a:xfrm>
              <a:off x="611560" y="3717032"/>
              <a:ext cx="2520280" cy="1080120"/>
            </a:xfrm>
            <a:prstGeom prst="rect">
              <a:avLst/>
            </a:prstGeom>
            <a:solidFill>
              <a:srgbClr val="FF99CC">
                <a:alpha val="3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lIns="91413" tIns="45706" rIns="91413" bIns="45706" anchor="ctr"/>
            <a:lstStyle/>
            <a:p>
              <a:endParaRPr lang="ja-JP" altLang="en-US" sz="1800">
                <a:latin typeface="Calibri" pitchFamily="34" charset="0"/>
              </a:endParaRPr>
            </a:p>
          </p:txBody>
        </p:sp>
        <p:sp>
          <p:nvSpPr>
            <p:cNvPr id="49" name="Rectangle 85"/>
            <p:cNvSpPr>
              <a:spLocks noChangeArrowheads="1"/>
            </p:cNvSpPr>
            <p:nvPr/>
          </p:nvSpPr>
          <p:spPr bwMode="auto">
            <a:xfrm>
              <a:off x="611560" y="4797152"/>
              <a:ext cx="2520280" cy="1440160"/>
            </a:xfrm>
            <a:prstGeom prst="rect">
              <a:avLst/>
            </a:prstGeom>
            <a:solidFill>
              <a:srgbClr val="99CCFF">
                <a:alpha val="59999"/>
              </a:srgbClr>
            </a:solidFill>
            <a:ln w="38100">
              <a:noFill/>
              <a:miter lim="800000"/>
              <a:headEnd/>
              <a:tailEnd/>
            </a:ln>
          </p:spPr>
          <p:txBody>
            <a:bodyPr wrap="none" lIns="91413" tIns="45706" rIns="91413" bIns="45706" anchor="ctr"/>
            <a:lstStyle/>
            <a:p>
              <a:endParaRPr lang="ja-JP" altLang="en-US" sz="1800">
                <a:latin typeface="Calibri" pitchFamily="34" charset="0"/>
              </a:endParaRPr>
            </a:p>
          </p:txBody>
        </p:sp>
        <p:grpSp>
          <p:nvGrpSpPr>
            <p:cNvPr id="50" name="グループ化 79"/>
            <p:cNvGrpSpPr/>
            <p:nvPr/>
          </p:nvGrpSpPr>
          <p:grpSpPr>
            <a:xfrm>
              <a:off x="579705" y="2780928"/>
              <a:ext cx="2546424" cy="3434283"/>
              <a:chOff x="3320876" y="2201689"/>
              <a:chExt cx="3365500" cy="4373562"/>
            </a:xfrm>
          </p:grpSpPr>
          <p:sp>
            <p:nvSpPr>
              <p:cNvPr id="54" name="Rectangle 4"/>
              <p:cNvSpPr>
                <a:spLocks noChangeAspect="1" noChangeArrowheads="1"/>
              </p:cNvSpPr>
              <p:nvPr/>
            </p:nvSpPr>
            <p:spPr bwMode="auto">
              <a:xfrm>
                <a:off x="3355801" y="2201689"/>
                <a:ext cx="3330575" cy="437038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13" tIns="45706" rIns="91413" bIns="45706" anchor="ctr"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  <p:sp>
            <p:nvSpPr>
              <p:cNvPr id="55" name="Freeform 6"/>
              <p:cNvSpPr>
                <a:spLocks noChangeAspect="1"/>
              </p:cNvSpPr>
              <p:nvPr/>
            </p:nvSpPr>
            <p:spPr bwMode="auto">
              <a:xfrm>
                <a:off x="3320876" y="3451051"/>
                <a:ext cx="3330575" cy="1304925"/>
              </a:xfrm>
              <a:custGeom>
                <a:avLst/>
                <a:gdLst>
                  <a:gd name="T0" fmla="*/ 0 w 1776"/>
                  <a:gd name="T1" fmla="*/ 2147483647 h 717"/>
                  <a:gd name="T2" fmla="*/ 2147483647 w 1776"/>
                  <a:gd name="T3" fmla="*/ 2147483647 h 717"/>
                  <a:gd name="T4" fmla="*/ 2147483647 w 1776"/>
                  <a:gd name="T5" fmla="*/ 2147483647 h 717"/>
                  <a:gd name="T6" fmla="*/ 2147483647 w 1776"/>
                  <a:gd name="T7" fmla="*/ 2147483647 h 717"/>
                  <a:gd name="T8" fmla="*/ 2147483647 w 1776"/>
                  <a:gd name="T9" fmla="*/ 2147483647 h 7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717"/>
                  <a:gd name="T17" fmla="*/ 1776 w 1776"/>
                  <a:gd name="T18" fmla="*/ 717 h 7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717">
                    <a:moveTo>
                      <a:pt x="0" y="130"/>
                    </a:moveTo>
                    <a:cubicBezTo>
                      <a:pt x="44" y="185"/>
                      <a:pt x="102" y="474"/>
                      <a:pt x="262" y="458"/>
                    </a:cubicBezTo>
                    <a:cubicBezTo>
                      <a:pt x="422" y="442"/>
                      <a:pt x="760" y="0"/>
                      <a:pt x="960" y="34"/>
                    </a:cubicBezTo>
                    <a:cubicBezTo>
                      <a:pt x="1160" y="68"/>
                      <a:pt x="1325" y="605"/>
                      <a:pt x="1461" y="661"/>
                    </a:cubicBezTo>
                    <a:cubicBezTo>
                      <a:pt x="1597" y="717"/>
                      <a:pt x="1710" y="431"/>
                      <a:pt x="1776" y="37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1413" tIns="45706" rIns="91413" bIns="45706"/>
              <a:lstStyle/>
              <a:p>
                <a:endParaRPr lang="ja-JP" altLang="en-US"/>
              </a:p>
            </p:txBody>
          </p:sp>
          <p:sp>
            <p:nvSpPr>
              <p:cNvPr id="56" name="Freeform 7"/>
              <p:cNvSpPr>
                <a:spLocks noChangeAspect="1"/>
              </p:cNvSpPr>
              <p:nvPr/>
            </p:nvSpPr>
            <p:spPr bwMode="auto">
              <a:xfrm>
                <a:off x="3320876" y="3512964"/>
                <a:ext cx="3324225" cy="612775"/>
              </a:xfrm>
              <a:custGeom>
                <a:avLst/>
                <a:gdLst>
                  <a:gd name="T0" fmla="*/ 0 w 1773"/>
                  <a:gd name="T1" fmla="*/ 2147483647 h 337"/>
                  <a:gd name="T2" fmla="*/ 2147483647 w 1773"/>
                  <a:gd name="T3" fmla="*/ 2147483647 h 337"/>
                  <a:gd name="T4" fmla="*/ 2147483647 w 1773"/>
                  <a:gd name="T5" fmla="*/ 2147483647 h 337"/>
                  <a:gd name="T6" fmla="*/ 2147483647 w 1773"/>
                  <a:gd name="T7" fmla="*/ 2147483647 h 337"/>
                  <a:gd name="T8" fmla="*/ 2147483647 w 1773"/>
                  <a:gd name="T9" fmla="*/ 2147483647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3"/>
                  <a:gd name="T16" fmla="*/ 0 h 337"/>
                  <a:gd name="T17" fmla="*/ 1773 w 1773"/>
                  <a:gd name="T18" fmla="*/ 337 h 3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3" h="337">
                    <a:moveTo>
                      <a:pt x="0" y="84"/>
                    </a:moveTo>
                    <a:cubicBezTo>
                      <a:pt x="81" y="76"/>
                      <a:pt x="324" y="0"/>
                      <a:pt x="486" y="39"/>
                    </a:cubicBezTo>
                    <a:cubicBezTo>
                      <a:pt x="648" y="78"/>
                      <a:pt x="823" y="311"/>
                      <a:pt x="974" y="317"/>
                    </a:cubicBezTo>
                    <a:cubicBezTo>
                      <a:pt x="1125" y="323"/>
                      <a:pt x="1261" y="70"/>
                      <a:pt x="1394" y="73"/>
                    </a:cubicBezTo>
                    <a:cubicBezTo>
                      <a:pt x="1527" y="76"/>
                      <a:pt x="1694" y="282"/>
                      <a:pt x="1773" y="33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1413" tIns="45706" rIns="91413" bIns="45706"/>
              <a:lstStyle/>
              <a:p>
                <a:endParaRPr lang="ja-JP" altLang="en-US"/>
              </a:p>
            </p:txBody>
          </p:sp>
          <p:sp>
            <p:nvSpPr>
              <p:cNvPr id="57" name="Rectangle 8"/>
              <p:cNvSpPr>
                <a:spLocks noChangeAspect="1" noChangeArrowheads="1"/>
              </p:cNvSpPr>
              <p:nvPr/>
            </p:nvSpPr>
            <p:spPr bwMode="auto">
              <a:xfrm>
                <a:off x="3347864" y="2204864"/>
                <a:ext cx="3330575" cy="437038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13" tIns="45706" rIns="91413" bIns="45706" anchor="ctr"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</p:grpSp>
        <p:sp>
          <p:nvSpPr>
            <p:cNvPr id="51" name="Line 93"/>
            <p:cNvSpPr>
              <a:spLocks noChangeShapeType="1"/>
            </p:cNvSpPr>
            <p:nvPr/>
          </p:nvSpPr>
          <p:spPr bwMode="auto">
            <a:xfrm>
              <a:off x="605849" y="4077072"/>
              <a:ext cx="252028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lIns="91413" tIns="45706" rIns="91413" bIns="45706"/>
            <a:lstStyle/>
            <a:p>
              <a:endParaRPr lang="ja-JP" altLang="en-US"/>
            </a:p>
          </p:txBody>
        </p:sp>
        <p:sp>
          <p:nvSpPr>
            <p:cNvPr id="52" name="Text Box 94"/>
            <p:cNvSpPr txBox="1">
              <a:spLocks noChangeArrowheads="1"/>
            </p:cNvSpPr>
            <p:nvPr/>
          </p:nvSpPr>
          <p:spPr bwMode="auto">
            <a:xfrm>
              <a:off x="2982115" y="3789040"/>
              <a:ext cx="537504" cy="40126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square" lIns="91413" tIns="45706" rIns="91413" bIns="45706">
              <a:spAutoFit/>
            </a:bodyPr>
            <a:lstStyle/>
            <a:p>
              <a:pPr algn="ctr"/>
              <a:r>
                <a:rPr lang="en-US" altLang="ja-JP" sz="1600" b="1" i="1" dirty="0" smtClean="0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altLang="ja-JP" sz="1600" b="1" i="1" baseline="-25000" dirty="0">
                  <a:solidFill>
                    <a:srgbClr val="FF0000"/>
                  </a:solidFill>
                  <a:latin typeface="Times New Roman" pitchFamily="18" charset="0"/>
                </a:rPr>
                <a:t>F</a:t>
              </a:r>
              <a:endParaRPr lang="en-US" altLang="ja-JP" sz="1600" i="1" baseline="-25000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53" name="Text Box 92"/>
            <p:cNvSpPr txBox="1">
              <a:spLocks noChangeArrowheads="1"/>
            </p:cNvSpPr>
            <p:nvPr/>
          </p:nvSpPr>
          <p:spPr bwMode="auto">
            <a:xfrm>
              <a:off x="743033" y="4376182"/>
              <a:ext cx="374895" cy="404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13" tIns="45706" rIns="91413" bIns="45706">
              <a:spAutoFit/>
            </a:bodyPr>
            <a:lstStyle/>
            <a:p>
              <a:r>
                <a:rPr lang="en-US" altLang="ja-JP" sz="2000" b="1" i="1" dirty="0" smtClean="0">
                  <a:solidFill>
                    <a:srgbClr val="FF0000"/>
                  </a:solidFill>
                  <a:latin typeface="Verdana" pitchFamily="34" charset="0"/>
                </a:rPr>
                <a:t>T</a:t>
              </a:r>
              <a:endParaRPr lang="en-US" altLang="ja-JP" sz="2000" b="1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</p:grpSp>
      <p:cxnSp>
        <p:nvCxnSpPr>
          <p:cNvPr id="41" name="直線矢印コネクタ 40"/>
          <p:cNvCxnSpPr/>
          <p:nvPr/>
        </p:nvCxnSpPr>
        <p:spPr>
          <a:xfrm>
            <a:off x="1708846" y="3902031"/>
            <a:ext cx="0" cy="1543193"/>
          </a:xfrm>
          <a:prstGeom prst="straightConnector1">
            <a:avLst/>
          </a:prstGeom>
          <a:ln w="254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1311393" y="3665516"/>
            <a:ext cx="0" cy="946063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847698" y="4315934"/>
            <a:ext cx="0" cy="1064321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2040057" y="4315934"/>
            <a:ext cx="0" cy="650418"/>
          </a:xfrm>
          <a:prstGeom prst="straightConnector1">
            <a:avLst/>
          </a:prstGeom>
          <a:ln w="25400"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90"/>
          <p:cNvSpPr txBox="1">
            <a:spLocks noChangeArrowheads="1"/>
          </p:cNvSpPr>
          <p:nvPr/>
        </p:nvSpPr>
        <p:spPr bwMode="auto">
          <a:xfrm>
            <a:off x="323527" y="5445224"/>
            <a:ext cx="2093998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6" rIns="91413" bIns="45706">
            <a:spAutoFit/>
          </a:bodyPr>
          <a:lstStyle/>
          <a:p>
            <a:r>
              <a:rPr lang="en-US" altLang="ja-JP" sz="2000" b="1" dirty="0" smtClean="0">
                <a:solidFill>
                  <a:srgbClr val="3333FF"/>
                </a:solidFill>
                <a:latin typeface="Verdana" pitchFamily="34" charset="0"/>
              </a:rPr>
              <a:t>Occupied</a:t>
            </a:r>
            <a:r>
              <a:rPr lang="en-US" altLang="ja-JP" sz="2000" b="1" i="1" dirty="0" smtClean="0">
                <a:solidFill>
                  <a:srgbClr val="3333FF"/>
                </a:solidFill>
                <a:latin typeface="Verdana" pitchFamily="34" charset="0"/>
              </a:rPr>
              <a:t> (O)</a:t>
            </a:r>
            <a:endParaRPr lang="en-US" altLang="ja-JP" sz="2000" b="1" dirty="0">
              <a:solidFill>
                <a:srgbClr val="3333FF"/>
              </a:solidFill>
              <a:latin typeface="Verdana" pitchFamily="34" charset="0"/>
            </a:endParaRPr>
          </a:p>
        </p:txBody>
      </p:sp>
      <p:sp>
        <p:nvSpPr>
          <p:cNvPr id="46" name="Text Box 91"/>
          <p:cNvSpPr txBox="1">
            <a:spLocks noChangeArrowheads="1"/>
          </p:cNvSpPr>
          <p:nvPr/>
        </p:nvSpPr>
        <p:spPr bwMode="auto">
          <a:xfrm>
            <a:off x="405839" y="3606387"/>
            <a:ext cx="349736" cy="32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3" tIns="45706" rIns="91413" bIns="45706">
            <a:spAutoFit/>
          </a:bodyPr>
          <a:lstStyle/>
          <a:p>
            <a:r>
              <a:rPr lang="en-US" altLang="ja-JP" sz="2000" b="1" i="1" dirty="0" smtClean="0">
                <a:solidFill>
                  <a:srgbClr val="008000"/>
                </a:solidFill>
                <a:latin typeface="Verdana" pitchFamily="34" charset="0"/>
              </a:rPr>
              <a:t>V</a:t>
            </a:r>
            <a:endParaRPr lang="en-US" altLang="ja-JP" sz="20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55575" y="4005064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①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259631" y="3501008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②</a:t>
            </a:r>
            <a:endParaRPr kumimoji="1" lang="ja-JP" altLang="en-US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691679" y="3717032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③</a:t>
            </a:r>
            <a:endParaRPr kumimoji="1" lang="ja-JP" alt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979711" y="4469050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④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635896" y="3717032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①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139952" y="3717032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②</a:t>
            </a:r>
            <a:endParaRPr kumimoji="1" lang="ja-JP" altLang="en-US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16016" y="3717032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③</a:t>
            </a:r>
            <a:endParaRPr kumimoji="1" lang="ja-JP" alt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292080" y="3717032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④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707904" y="4365104"/>
            <a:ext cx="266429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Times New Roman" pitchFamily="18" charset="0"/>
                <a:cs typeface="Times New Roman" pitchFamily="18" charset="0"/>
              </a:rPr>
              <a:t>＝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①</a:t>
            </a:r>
            <a:r>
              <a:rPr kumimoji="1" lang="ja-JP" altLang="en-US" sz="2000" dirty="0" smtClean="0">
                <a:latin typeface="Times New Roman" pitchFamily="18" charset="0"/>
                <a:cs typeface="Times New Roman" pitchFamily="18" charset="0"/>
              </a:rPr>
              <a:t>＋</a:t>
            </a:r>
            <a:r>
              <a:rPr kumimoji="1" lang="ja-JP" alt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②</a:t>
            </a:r>
            <a:r>
              <a:rPr kumimoji="1" lang="ja-JP" altLang="en-US" sz="2000" dirty="0" smtClean="0">
                <a:latin typeface="Times New Roman" pitchFamily="18" charset="0"/>
                <a:cs typeface="Times New Roman" pitchFamily="18" charset="0"/>
              </a:rPr>
              <a:t>＋</a:t>
            </a:r>
            <a:r>
              <a:rPr kumimoji="1" lang="ja-JP" alt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③</a:t>
            </a:r>
            <a:r>
              <a:rPr kumimoji="1" lang="ja-JP" altLang="en-US" sz="2000" dirty="0" smtClean="0">
                <a:latin typeface="Times New Roman" pitchFamily="18" charset="0"/>
                <a:cs typeface="Times New Roman" pitchFamily="18" charset="0"/>
              </a:rPr>
              <a:t>＋</a:t>
            </a:r>
            <a:r>
              <a:rPr kumimoji="1" lang="ja-JP" altLang="en-US" sz="2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④</a:t>
            </a:r>
          </a:p>
        </p:txBody>
      </p:sp>
      <p:pic>
        <p:nvPicPr>
          <p:cNvPr id="62465" name="Picture 1" descr="C:\Users\nomura\Desktop\texclip2012020321553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607" y="4509120"/>
            <a:ext cx="504305" cy="180000"/>
          </a:xfrm>
          <a:prstGeom prst="rect">
            <a:avLst/>
          </a:prstGeom>
          <a:noFill/>
        </p:spPr>
      </p:pic>
      <p:sp>
        <p:nvSpPr>
          <p:cNvPr id="20" name="下矢印 19"/>
          <p:cNvSpPr/>
          <p:nvPr/>
        </p:nvSpPr>
        <p:spPr bwMode="auto">
          <a:xfrm rot="5400000">
            <a:off x="6033292" y="4343972"/>
            <a:ext cx="417382" cy="45964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0" name="グループ化 29"/>
          <p:cNvGrpSpPr>
            <a:grpSpLocks/>
          </p:cNvGrpSpPr>
          <p:nvPr/>
        </p:nvGrpSpPr>
        <p:grpSpPr bwMode="auto">
          <a:xfrm>
            <a:off x="5724128" y="4221088"/>
            <a:ext cx="72008" cy="653312"/>
            <a:chOff x="8103692" y="3527367"/>
            <a:chExt cx="112928" cy="1237699"/>
          </a:xfrm>
        </p:grpSpPr>
        <p:sp>
          <p:nvSpPr>
            <p:cNvPr id="22" name="Rectangle 101"/>
            <p:cNvSpPr>
              <a:spLocks noChangeArrowheads="1"/>
            </p:cNvSpPr>
            <p:nvPr/>
          </p:nvSpPr>
          <p:spPr bwMode="auto">
            <a:xfrm rot="2384257">
              <a:off x="8103692" y="3527367"/>
              <a:ext cx="69452" cy="1219200"/>
            </a:xfrm>
            <a:prstGeom prst="rect">
              <a:avLst/>
            </a:prstGeom>
            <a:solidFill>
              <a:srgbClr val="FF0000">
                <a:alpha val="7490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800">
                <a:latin typeface="Calibri" pitchFamily="34" charset="0"/>
              </a:endParaRPr>
            </a:p>
          </p:txBody>
        </p:sp>
        <p:sp>
          <p:nvSpPr>
            <p:cNvPr id="23" name="Rectangle 102"/>
            <p:cNvSpPr>
              <a:spLocks noChangeArrowheads="1"/>
            </p:cNvSpPr>
            <p:nvPr/>
          </p:nvSpPr>
          <p:spPr bwMode="auto">
            <a:xfrm rot="19268611">
              <a:off x="8147167" y="3545866"/>
              <a:ext cx="69453" cy="1219200"/>
            </a:xfrm>
            <a:prstGeom prst="rect">
              <a:avLst/>
            </a:prstGeom>
            <a:solidFill>
              <a:srgbClr val="FF0000">
                <a:alpha val="7490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800">
                <a:latin typeface="Calibri" pitchFamily="34" charset="0"/>
              </a:endParaRPr>
            </a:p>
          </p:txBody>
        </p:sp>
      </p:grpSp>
      <p:sp>
        <p:nvSpPr>
          <p:cNvPr id="3" name="右矢印 2"/>
          <p:cNvSpPr/>
          <p:nvPr/>
        </p:nvSpPr>
        <p:spPr>
          <a:xfrm rot="2626530">
            <a:off x="2825571" y="2975642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0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6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20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3600" i="1" dirty="0" err="1" smtClean="0">
                <a:solidFill>
                  <a:srgbClr val="000000"/>
                </a:solidFill>
              </a:rPr>
              <a:t>Ab</a:t>
            </a:r>
            <a:r>
              <a:rPr kumimoji="1" lang="en-US" altLang="ja-JP" sz="3600" i="1" dirty="0" smtClean="0">
                <a:solidFill>
                  <a:srgbClr val="000000"/>
                </a:solidFill>
              </a:rPr>
              <a:t> initio </a:t>
            </a:r>
            <a:r>
              <a:rPr kumimoji="1" lang="en-US" altLang="ja-JP" sz="3600" dirty="0" err="1" smtClean="0">
                <a:solidFill>
                  <a:srgbClr val="000000"/>
                </a:solidFill>
              </a:rPr>
              <a:t>downfolding</a:t>
            </a:r>
            <a:r>
              <a:rPr kumimoji="1" lang="en-US" altLang="ja-JP" sz="3600" dirty="0" smtClean="0">
                <a:solidFill>
                  <a:srgbClr val="000000"/>
                </a:solidFill>
              </a:rPr>
              <a:t> for </a:t>
            </a:r>
            <a:br>
              <a:rPr kumimoji="1" lang="en-US" altLang="ja-JP" sz="3600" dirty="0" smtClean="0">
                <a:solidFill>
                  <a:srgbClr val="000000"/>
                </a:solidFill>
              </a:rPr>
            </a:br>
            <a:r>
              <a:rPr kumimoji="1" lang="en-US" altLang="ja-JP" sz="3600" dirty="0" smtClean="0">
                <a:solidFill>
                  <a:srgbClr val="000000"/>
                </a:solidFill>
              </a:rPr>
              <a:t>electron-phonon coupled systems</a:t>
            </a:r>
            <a:endParaRPr kumimoji="1" lang="ja-JP" altLang="en-US" sz="3600" dirty="0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1693332"/>
            <a:ext cx="6254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Low-energy models for electron-phonon coupled systems: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3573016"/>
            <a:ext cx="67249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i,j</a:t>
            </a:r>
            <a:r>
              <a:rPr lang="en-US" altLang="ja-JP" dirty="0" smtClean="0"/>
              <a:t>: orbital (</a:t>
            </a:r>
            <a:r>
              <a:rPr lang="en-US" altLang="ja-JP" dirty="0" err="1" smtClean="0"/>
              <a:t>Wannier</a:t>
            </a:r>
            <a:r>
              <a:rPr lang="en-US" altLang="ja-JP" dirty="0" smtClean="0"/>
              <a:t>) indices       (w):  </a:t>
            </a:r>
            <a:r>
              <a:rPr lang="en-US" altLang="ja-JP" dirty="0" err="1" smtClean="0"/>
              <a:t>Wannier</a:t>
            </a:r>
            <a:r>
              <a:rPr lang="en-US" altLang="ja-JP" dirty="0" smtClean="0"/>
              <a:t> gauge        </a:t>
            </a:r>
            <a:r>
              <a:rPr lang="en-US" altLang="ja-JP" dirty="0" smtClean="0">
                <a:latin typeface="Symbol" charset="2"/>
                <a:cs typeface="Symbol" charset="2"/>
              </a:rPr>
              <a:t>s </a:t>
            </a:r>
            <a:r>
              <a:rPr lang="en-US" altLang="ja-JP" dirty="0" smtClean="0"/>
              <a:t>: spin index</a:t>
            </a:r>
          </a:p>
          <a:p>
            <a:endParaRPr lang="en-US" altLang="ja-JP" dirty="0" smtClean="0"/>
          </a:p>
          <a:p>
            <a:r>
              <a:rPr kumimoji="1" lang="en-US" altLang="ja-JP" i="1" dirty="0" smtClean="0"/>
              <a:t>O</a:t>
            </a:r>
            <a:r>
              <a:rPr kumimoji="1" lang="en-US" altLang="ja-JP" baseline="30000" dirty="0" smtClean="0"/>
              <a:t>(</a:t>
            </a:r>
            <a:r>
              <a:rPr kumimoji="1" lang="en-US" altLang="ja-JP" i="1" baseline="30000" dirty="0" smtClean="0"/>
              <a:t>p</a:t>
            </a:r>
            <a:r>
              <a:rPr kumimoji="1" lang="en-US" altLang="ja-JP" baseline="30000" dirty="0" smtClean="0"/>
              <a:t>)</a:t>
            </a:r>
            <a:r>
              <a:rPr kumimoji="1" lang="en-US" altLang="ja-JP" dirty="0" smtClean="0"/>
              <a:t>: the quantity with constraint (partially screened) 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7664" y="4869160"/>
            <a:ext cx="5517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Q. How do we </a:t>
            </a:r>
            <a:r>
              <a:rPr lang="en-US" altLang="ja-JP" sz="2400" dirty="0" smtClean="0"/>
              <a:t>evalu</a:t>
            </a:r>
            <a:r>
              <a:rPr kumimoji="1" lang="en-US" altLang="ja-JP" sz="2400" dirty="0" smtClean="0"/>
              <a:t>ate                 and         ? </a:t>
            </a:r>
            <a:endParaRPr kumimoji="1" lang="ja-JP" altLang="en-US" sz="2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8776" y="2276872"/>
            <a:ext cx="7017600" cy="1224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1141" y="4924784"/>
            <a:ext cx="936104" cy="4264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5317" y="4941168"/>
            <a:ext cx="431800" cy="41910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190864" y="5949280"/>
            <a:ext cx="4683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solidFill>
                  <a:srgbClr val="0080FF"/>
                </a:solidFill>
              </a:rPr>
              <a:t>YN, K. Nakamura, and R. </a:t>
            </a:r>
            <a:r>
              <a:rPr lang="en-US" altLang="ja-JP" dirty="0" err="1">
                <a:solidFill>
                  <a:srgbClr val="0080FF"/>
                </a:solidFill>
              </a:rPr>
              <a:t>Arita</a:t>
            </a:r>
            <a:r>
              <a:rPr lang="en-US" altLang="ja-JP" dirty="0">
                <a:solidFill>
                  <a:srgbClr val="0080FF"/>
                </a:solidFill>
              </a:rPr>
              <a:t>, arXiv:</a:t>
            </a:r>
            <a:r>
              <a:rPr lang="en-US" altLang="ja-JP" dirty="0" smtClean="0">
                <a:solidFill>
                  <a:srgbClr val="0080FF"/>
                </a:solidFill>
              </a:rPr>
              <a:t>1305.2995</a:t>
            </a:r>
          </a:p>
          <a:p>
            <a:pPr algn="ctr"/>
            <a:endParaRPr lang="en-US" altLang="ja-JP" sz="200" dirty="0" smtClean="0">
              <a:solidFill>
                <a:srgbClr val="0080FF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rgbClr val="0080FF"/>
                </a:solidFill>
              </a:rPr>
              <a:t>cf</a:t>
            </a:r>
            <a:r>
              <a:rPr lang="en-US" altLang="ja-JP" sz="1400" dirty="0" smtClean="0">
                <a:solidFill>
                  <a:srgbClr val="0080FF"/>
                </a:solidFill>
              </a:rPr>
              <a:t>.  </a:t>
            </a:r>
            <a:r>
              <a:rPr lang="en-US" altLang="ja-JP" sz="1400" dirty="0" err="1" smtClean="0">
                <a:solidFill>
                  <a:srgbClr val="0080FF"/>
                </a:solidFill>
              </a:rPr>
              <a:t>Desity</a:t>
            </a:r>
            <a:r>
              <a:rPr lang="en-US" altLang="ja-JP" sz="1400" dirty="0">
                <a:solidFill>
                  <a:srgbClr val="0080FF"/>
                </a:solidFill>
              </a:rPr>
              <a:t>-</a:t>
            </a:r>
            <a:r>
              <a:rPr lang="en-US" altLang="ja-JP" sz="1400" dirty="0" smtClean="0">
                <a:solidFill>
                  <a:srgbClr val="0080FF"/>
                </a:solidFill>
              </a:rPr>
              <a:t>functional perturbation theory (without constraint)   </a:t>
            </a:r>
          </a:p>
          <a:p>
            <a:pPr algn="ctr"/>
            <a:r>
              <a:rPr lang="en-US" altLang="ja-JP" sz="1400" dirty="0" smtClean="0">
                <a:solidFill>
                  <a:srgbClr val="0080FF"/>
                </a:solidFill>
              </a:rPr>
              <a:t>      S. </a:t>
            </a:r>
            <a:r>
              <a:rPr lang="en-US" altLang="ja-JP" sz="1400" dirty="0" err="1" smtClean="0">
                <a:solidFill>
                  <a:srgbClr val="0080FF"/>
                </a:solidFill>
              </a:rPr>
              <a:t>Baroni</a:t>
            </a:r>
            <a:r>
              <a:rPr lang="en-US" altLang="ja-JP" sz="1400" dirty="0">
                <a:solidFill>
                  <a:srgbClr val="0080FF"/>
                </a:solidFill>
              </a:rPr>
              <a:t> </a:t>
            </a:r>
            <a:r>
              <a:rPr lang="en-US" altLang="ja-JP" sz="1400" i="1" dirty="0" smtClean="0">
                <a:solidFill>
                  <a:srgbClr val="0080FF"/>
                </a:solidFill>
              </a:rPr>
              <a:t>et al</a:t>
            </a:r>
            <a:r>
              <a:rPr lang="en-US" altLang="ja-JP" sz="1400" dirty="0" smtClean="0">
                <a:solidFill>
                  <a:srgbClr val="0080FF"/>
                </a:solidFill>
              </a:rPr>
              <a:t>, Rev. Mod. Phys</a:t>
            </a:r>
            <a:r>
              <a:rPr lang="en-US" altLang="ja-JP" sz="1400" dirty="0">
                <a:solidFill>
                  <a:srgbClr val="0080FF"/>
                </a:solidFill>
              </a:rPr>
              <a:t>.</a:t>
            </a:r>
            <a:r>
              <a:rPr lang="en-US" altLang="ja-JP" sz="1400" dirty="0" smtClean="0">
                <a:solidFill>
                  <a:srgbClr val="0080FF"/>
                </a:solidFill>
              </a:rPr>
              <a:t> </a:t>
            </a:r>
            <a:r>
              <a:rPr lang="en-US" altLang="ja-JP" sz="1400" b="1" dirty="0" smtClean="0">
                <a:solidFill>
                  <a:srgbClr val="0080FF"/>
                </a:solidFill>
              </a:rPr>
              <a:t>73</a:t>
            </a:r>
            <a:r>
              <a:rPr lang="en-US" altLang="ja-JP" sz="1400" dirty="0" smtClean="0">
                <a:solidFill>
                  <a:srgbClr val="0080FF"/>
                </a:solidFill>
              </a:rPr>
              <a:t>, 515 (2001). </a:t>
            </a:r>
            <a:r>
              <a:rPr kumimoji="1" lang="en-US" altLang="ja-JP" sz="1400" dirty="0" smtClean="0">
                <a:solidFill>
                  <a:srgbClr val="0080FF"/>
                </a:solidFill>
              </a:rPr>
              <a:t> </a:t>
            </a:r>
            <a:endParaRPr kumimoji="1" lang="ja-JP" altLang="en-US" sz="1400" dirty="0">
              <a:solidFill>
                <a:srgbClr val="0080FF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03648" y="5517232"/>
            <a:ext cx="63658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A. </a:t>
            </a:r>
            <a:r>
              <a:rPr kumimoji="1" lang="en-US" altLang="ja-JP" sz="2200" b="1" dirty="0" smtClean="0">
                <a:solidFill>
                  <a:srgbClr val="FF0000"/>
                </a:solidFill>
              </a:rPr>
              <a:t>Constrained</a:t>
            </a:r>
            <a:r>
              <a:rPr kumimoji="1" lang="en-US" altLang="ja-JP" sz="2200" dirty="0" smtClean="0"/>
              <a:t> density-functional perturbation theory</a:t>
            </a:r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58308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545184"/>
            <a:ext cx="5532923" cy="54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435280" cy="1143000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Phonon frequency and electron-phonon coupling</a:t>
            </a:r>
            <a:endParaRPr kumimoji="1" lang="ja-JP" altLang="en-US" sz="32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970880"/>
            <a:ext cx="2115000" cy="378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3717088"/>
            <a:ext cx="4646250" cy="504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38030" y="2586970"/>
            <a:ext cx="1154250" cy="540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15616" y="2708976"/>
            <a:ext cx="4040543" cy="504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1600" y="5610726"/>
            <a:ext cx="5601836" cy="50400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97058" y="1198493"/>
            <a:ext cx="8495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Phonon frequencies          </a:t>
            </a:r>
            <a:r>
              <a:rPr lang="en-US" altLang="ja-JP" dirty="0" smtClean="0"/>
              <a:t>and </a:t>
            </a:r>
            <a:r>
              <a:rPr lang="en-US" altLang="ja-JP" b="1" dirty="0" smtClean="0">
                <a:solidFill>
                  <a:srgbClr val="000000"/>
                </a:solidFill>
              </a:rPr>
              <a:t>electron-phonon couplings                  </a:t>
            </a:r>
            <a:r>
              <a:rPr lang="en-US" altLang="ja-JP" dirty="0" smtClean="0"/>
              <a:t>are given by </a:t>
            </a:r>
          </a:p>
          <a:p>
            <a:r>
              <a:rPr lang="en-US" altLang="ja-JP" dirty="0" smtClean="0"/>
              <a:t>(for simplicity we consider the case where there is one atom with mass </a:t>
            </a:r>
            <a:r>
              <a:rPr lang="en-US" altLang="ja-JP" i="1" dirty="0" smtClean="0"/>
              <a:t>M</a:t>
            </a:r>
            <a:r>
              <a:rPr lang="en-US" altLang="ja-JP" dirty="0" smtClean="0"/>
              <a:t> in the unit cell)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499" y="3275692"/>
            <a:ext cx="78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w</a:t>
            </a:r>
            <a:r>
              <a:rPr kumimoji="1" lang="en-US" altLang="ja-JP" dirty="0" smtClean="0"/>
              <a:t>here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64288" y="2586970"/>
            <a:ext cx="13298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" dirty="0" smtClean="0"/>
              <a:t>: characteristic </a:t>
            </a:r>
          </a:p>
          <a:p>
            <a:r>
              <a:rPr lang="en-US" altLang="ja-JP" sz="1500" dirty="0"/>
              <a:t> </a:t>
            </a:r>
            <a:r>
              <a:rPr lang="en-US" altLang="ja-JP" sz="1500" dirty="0" smtClean="0"/>
              <a:t> </a:t>
            </a:r>
            <a:r>
              <a:rPr kumimoji="1" lang="en-US" altLang="ja-JP" sz="1500" dirty="0" smtClean="0"/>
              <a:t>length scale</a:t>
            </a:r>
            <a:endParaRPr kumimoji="1" lang="ja-JP" altLang="en-US" sz="1500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85694" y="1268760"/>
            <a:ext cx="846546" cy="288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55308" y="1304792"/>
            <a:ext cx="388500" cy="252000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899592" y="2329135"/>
            <a:ext cx="1456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Dynamical matrix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53710" y="3645024"/>
            <a:ext cx="27212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" i="1" dirty="0" smtClean="0"/>
              <a:t>E </a:t>
            </a:r>
            <a:r>
              <a:rPr lang="en-US" altLang="ja-JP" sz="1500" dirty="0" smtClean="0"/>
              <a:t>: </a:t>
            </a:r>
            <a:r>
              <a:rPr lang="en-US" altLang="ja-JP" sz="1500" dirty="0"/>
              <a:t>e</a:t>
            </a:r>
            <a:r>
              <a:rPr lang="en-US" altLang="ja-JP" sz="1500" dirty="0" smtClean="0"/>
              <a:t>lectron ground-state energy</a:t>
            </a:r>
          </a:p>
          <a:p>
            <a:r>
              <a:rPr lang="en-US" altLang="ja-JP" sz="1500" i="1" dirty="0" smtClean="0"/>
              <a:t>α</a:t>
            </a:r>
            <a:r>
              <a:rPr lang="en-US" altLang="ja-JP" sz="1500" dirty="0" smtClean="0"/>
              <a:t>: </a:t>
            </a:r>
            <a:r>
              <a:rPr lang="en-US" altLang="ja-JP" sz="1500" dirty="0" err="1" smtClean="0"/>
              <a:t>cartesian</a:t>
            </a:r>
            <a:r>
              <a:rPr lang="en-US" altLang="ja-JP" sz="1500" dirty="0" smtClean="0"/>
              <a:t> coordinates (</a:t>
            </a:r>
            <a:r>
              <a:rPr lang="en-US" altLang="ja-JP" sz="1500" i="1" dirty="0" err="1" smtClean="0"/>
              <a:t>x,y,z</a:t>
            </a:r>
            <a:r>
              <a:rPr lang="en-US" altLang="ja-JP" sz="1500" dirty="0" smtClean="0"/>
              <a:t>)</a:t>
            </a:r>
            <a:endParaRPr kumimoji="1" lang="ja-JP" altLang="en-US" sz="1500" dirty="0"/>
          </a:p>
        </p:txBody>
      </p:sp>
      <p:sp>
        <p:nvSpPr>
          <p:cNvPr id="27" name="右中かっこ 26"/>
          <p:cNvSpPr/>
          <p:nvPr/>
        </p:nvSpPr>
        <p:spPr>
          <a:xfrm rot="5400000">
            <a:off x="4644008" y="4530606"/>
            <a:ext cx="144016" cy="3312368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中かっこ 27"/>
          <p:cNvSpPr/>
          <p:nvPr/>
        </p:nvSpPr>
        <p:spPr>
          <a:xfrm rot="5400000">
            <a:off x="2339752" y="5826750"/>
            <a:ext cx="144016" cy="72008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23728" y="6258798"/>
            <a:ext cx="564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bare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84697" y="6258798"/>
            <a:ext cx="4423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err="1" smtClean="0">
                <a:solidFill>
                  <a:srgbClr val="0000FF"/>
                </a:solidFill>
              </a:rPr>
              <a:t>Hartree</a:t>
            </a:r>
            <a:r>
              <a:rPr lang="en-US" altLang="ja-JP" sz="1600" dirty="0" smtClean="0">
                <a:solidFill>
                  <a:srgbClr val="0000FF"/>
                </a:solidFill>
              </a:rPr>
              <a:t> + exchange correlation terms (screening) 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32" name="右中かっこ 31"/>
          <p:cNvSpPr/>
          <p:nvPr/>
        </p:nvSpPr>
        <p:spPr>
          <a:xfrm rot="5400000">
            <a:off x="1403648" y="2132856"/>
            <a:ext cx="144016" cy="43204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483768" y="4581128"/>
            <a:ext cx="576064" cy="504056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652120" y="5610726"/>
            <a:ext cx="576064" cy="504056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707904" y="515719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K</a:t>
            </a:r>
            <a:r>
              <a:rPr kumimoji="1" lang="en-US" altLang="ja-JP" dirty="0" smtClean="0">
                <a:solidFill>
                  <a:srgbClr val="FF0000"/>
                </a:solidFill>
              </a:rPr>
              <a:t>ey quantity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5004048" y="5445224"/>
            <a:ext cx="648072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 flipV="1">
            <a:off x="2987824" y="5157192"/>
            <a:ext cx="72008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5865751" y="2082914"/>
            <a:ext cx="22847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500" i="1" dirty="0" err="1" smtClean="0"/>
              <a:t>ν</a:t>
            </a:r>
            <a:r>
              <a:rPr lang="en-US" altLang="en-US" sz="1500" dirty="0" err="1" smtClean="0"/>
              <a:t>：phonon</a:t>
            </a:r>
            <a:r>
              <a:rPr lang="en-US" altLang="en-US" sz="1500" dirty="0" smtClean="0"/>
              <a:t> mode</a:t>
            </a:r>
          </a:p>
          <a:p>
            <a:r>
              <a:rPr lang="en-US" altLang="en-US" sz="1500" b="1" dirty="0" smtClean="0"/>
              <a:t>u</a:t>
            </a:r>
            <a:r>
              <a:rPr lang="en-US" altLang="en-US" sz="1500" dirty="0" smtClean="0"/>
              <a:t> : displacement of the ion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364088" y="96887"/>
            <a:ext cx="3743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0080FF"/>
                </a:solidFill>
              </a:rPr>
              <a:t> S. </a:t>
            </a:r>
            <a:r>
              <a:rPr lang="en-US" altLang="ja-JP" sz="1400" dirty="0" err="1" smtClean="0">
                <a:solidFill>
                  <a:srgbClr val="0080FF"/>
                </a:solidFill>
              </a:rPr>
              <a:t>Baroni</a:t>
            </a:r>
            <a:r>
              <a:rPr lang="en-US" altLang="ja-JP" sz="1400" dirty="0">
                <a:solidFill>
                  <a:srgbClr val="0080FF"/>
                </a:solidFill>
              </a:rPr>
              <a:t> </a:t>
            </a:r>
            <a:r>
              <a:rPr lang="en-US" altLang="ja-JP" sz="1400" i="1" dirty="0" smtClean="0">
                <a:solidFill>
                  <a:srgbClr val="0080FF"/>
                </a:solidFill>
              </a:rPr>
              <a:t>et al</a:t>
            </a:r>
            <a:r>
              <a:rPr lang="en-US" altLang="ja-JP" sz="1400" dirty="0" smtClean="0">
                <a:solidFill>
                  <a:srgbClr val="0080FF"/>
                </a:solidFill>
              </a:rPr>
              <a:t>, Rev. Mod. Phys</a:t>
            </a:r>
            <a:r>
              <a:rPr lang="en-US" altLang="ja-JP" sz="1400" dirty="0">
                <a:solidFill>
                  <a:srgbClr val="0080FF"/>
                </a:solidFill>
              </a:rPr>
              <a:t>.</a:t>
            </a:r>
            <a:r>
              <a:rPr lang="en-US" altLang="ja-JP" sz="1400" dirty="0" smtClean="0">
                <a:solidFill>
                  <a:srgbClr val="0080FF"/>
                </a:solidFill>
              </a:rPr>
              <a:t> </a:t>
            </a:r>
            <a:r>
              <a:rPr lang="en-US" altLang="ja-JP" sz="1400" b="1" dirty="0" smtClean="0">
                <a:solidFill>
                  <a:srgbClr val="0080FF"/>
                </a:solidFill>
              </a:rPr>
              <a:t>73</a:t>
            </a:r>
            <a:r>
              <a:rPr lang="en-US" altLang="ja-JP" sz="1400" dirty="0" smtClean="0">
                <a:solidFill>
                  <a:srgbClr val="0080FF"/>
                </a:solidFill>
              </a:rPr>
              <a:t>, 515 (2001). </a:t>
            </a:r>
            <a:r>
              <a:rPr kumimoji="1" lang="en-US" altLang="ja-JP" sz="1400" dirty="0" smtClean="0">
                <a:solidFill>
                  <a:srgbClr val="0080FF"/>
                </a:solidFill>
              </a:rPr>
              <a:t> </a:t>
            </a:r>
            <a:endParaRPr kumimoji="1" lang="ja-JP" altLang="en-US" sz="1400" dirty="0">
              <a:solidFill>
                <a:srgbClr val="008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492896"/>
            <a:ext cx="5518000" cy="55800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638326" y="6021288"/>
            <a:ext cx="502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Partially screened quantities such as                    and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60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In the metallic case,            is given by</a:t>
            </a: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79512" y="269776"/>
            <a:ext cx="8856984" cy="1143000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Constrained density-functional perturbation theory  </a:t>
            </a:r>
            <a:endParaRPr kumimoji="1" lang="ja-JP" altLang="en-US" sz="3200" dirty="0"/>
          </a:p>
        </p:txBody>
      </p:sp>
      <p:sp>
        <p:nvSpPr>
          <p:cNvPr id="30" name="右矢印 29"/>
          <p:cNvSpPr/>
          <p:nvPr/>
        </p:nvSpPr>
        <p:spPr>
          <a:xfrm>
            <a:off x="3059832" y="6093296"/>
            <a:ext cx="504056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843640" y="5075892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e</a:t>
            </a:r>
            <a:r>
              <a:rPr kumimoji="1" lang="en-US" altLang="ja-JP" dirty="0" smtClean="0">
                <a:solidFill>
                  <a:srgbClr val="FF0000"/>
                </a:solidFill>
              </a:rPr>
              <a:t>xclude the target-targe</a:t>
            </a:r>
            <a:r>
              <a:rPr lang="en-US" altLang="ja-JP" dirty="0" smtClean="0">
                <a:solidFill>
                  <a:srgbClr val="FF0000"/>
                </a:solidFill>
              </a:rPr>
              <a:t>t processes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96662" y="2492896"/>
            <a:ext cx="185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err="1" smtClean="0"/>
              <a:t>n</a:t>
            </a:r>
            <a:r>
              <a:rPr kumimoji="1" lang="en-US" altLang="ja-JP" i="1" dirty="0" err="1" smtClean="0"/>
              <a:t>,m</a:t>
            </a:r>
            <a:r>
              <a:rPr lang="en-US" altLang="ja-JP" dirty="0" smtClean="0"/>
              <a:t>: band indices</a:t>
            </a:r>
            <a:endParaRPr kumimoji="1" lang="ja-JP" altLang="en-US" dirty="0"/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6021288"/>
            <a:ext cx="864096" cy="393644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32440" y="6106244"/>
            <a:ext cx="357610" cy="34709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4719" y="1700808"/>
            <a:ext cx="449129" cy="428400"/>
          </a:xfrm>
          <a:prstGeom prst="rect">
            <a:avLst/>
          </a:prstGeom>
        </p:spPr>
      </p:pic>
      <p:sp>
        <p:nvSpPr>
          <p:cNvPr id="42" name="Text Box 91"/>
          <p:cNvSpPr txBox="1">
            <a:spLocks noChangeArrowheads="1"/>
          </p:cNvSpPr>
          <p:nvPr/>
        </p:nvSpPr>
        <p:spPr bwMode="auto">
          <a:xfrm>
            <a:off x="72008" y="6387453"/>
            <a:ext cx="1227373" cy="35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6" rIns="91413" bIns="45706">
            <a:spAutoFit/>
          </a:bodyPr>
          <a:lstStyle/>
          <a:p>
            <a:r>
              <a:rPr lang="en-US" altLang="ja-JP" sz="1700" b="1" i="1" dirty="0" smtClean="0">
                <a:solidFill>
                  <a:srgbClr val="008000"/>
                </a:solidFill>
                <a:latin typeface="Verdana" pitchFamily="34" charset="0"/>
              </a:rPr>
              <a:t>V</a:t>
            </a:r>
            <a:r>
              <a:rPr lang="en-US" altLang="ja-JP" sz="1700" b="1" dirty="0" smtClean="0">
                <a:solidFill>
                  <a:srgbClr val="008000"/>
                </a:solidFill>
                <a:latin typeface="Verdana" pitchFamily="34" charset="0"/>
              </a:rPr>
              <a:t>:virtual</a:t>
            </a:r>
            <a:endParaRPr lang="en-US" altLang="ja-JP" sz="1700" b="1" dirty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43" name="Text Box 91"/>
          <p:cNvSpPr txBox="1">
            <a:spLocks noChangeArrowheads="1"/>
          </p:cNvSpPr>
          <p:nvPr/>
        </p:nvSpPr>
        <p:spPr bwMode="auto">
          <a:xfrm>
            <a:off x="1331640" y="6387453"/>
            <a:ext cx="1296144" cy="35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3" tIns="45706" rIns="91413" bIns="45706">
            <a:spAutoFit/>
          </a:bodyPr>
          <a:lstStyle/>
          <a:p>
            <a:r>
              <a:rPr lang="en-US" altLang="ja-JP" sz="1700" b="1" i="1" dirty="0" smtClean="0">
                <a:solidFill>
                  <a:srgbClr val="FF0000"/>
                </a:solidFill>
                <a:latin typeface="Verdana" pitchFamily="34" charset="0"/>
              </a:rPr>
              <a:t>T</a:t>
            </a:r>
            <a:r>
              <a:rPr lang="en-US" altLang="ja-JP" sz="1700" b="1" dirty="0" smtClean="0">
                <a:solidFill>
                  <a:srgbClr val="FF0000"/>
                </a:solidFill>
                <a:latin typeface="Verdana" pitchFamily="34" charset="0"/>
              </a:rPr>
              <a:t>:target</a:t>
            </a:r>
            <a:endParaRPr lang="en-US" altLang="ja-JP" sz="17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44" name="グループ化 74"/>
          <p:cNvGrpSpPr/>
          <p:nvPr/>
        </p:nvGrpSpPr>
        <p:grpSpPr>
          <a:xfrm>
            <a:off x="323527" y="3717032"/>
            <a:ext cx="2232249" cy="2520280"/>
            <a:chOff x="179512" y="3212976"/>
            <a:chExt cx="2592289" cy="2808312"/>
          </a:xfrm>
        </p:grpSpPr>
        <p:grpSp>
          <p:nvGrpSpPr>
            <p:cNvPr id="45" name="グループ化 37"/>
            <p:cNvGrpSpPr/>
            <p:nvPr/>
          </p:nvGrpSpPr>
          <p:grpSpPr>
            <a:xfrm>
              <a:off x="179512" y="3212976"/>
              <a:ext cx="2592289" cy="2808312"/>
              <a:chOff x="4932040" y="2924944"/>
              <a:chExt cx="2817927" cy="3420000"/>
            </a:xfrm>
          </p:grpSpPr>
          <p:grpSp>
            <p:nvGrpSpPr>
              <p:cNvPr id="50" name="グループ化 17"/>
              <p:cNvGrpSpPr>
                <a:grpSpLocks noChangeAspect="1"/>
              </p:cNvGrpSpPr>
              <p:nvPr/>
            </p:nvGrpSpPr>
            <p:grpSpPr>
              <a:xfrm>
                <a:off x="4932040" y="2924944"/>
                <a:ext cx="2817927" cy="3420000"/>
                <a:chOff x="579705" y="2780928"/>
                <a:chExt cx="2939914" cy="3456384"/>
              </a:xfrm>
            </p:grpSpPr>
            <p:sp>
              <p:nvSpPr>
                <p:cNvPr id="57" name="Rectangle 84"/>
                <p:cNvSpPr>
                  <a:spLocks noChangeArrowheads="1"/>
                </p:cNvSpPr>
                <p:nvPr/>
              </p:nvSpPr>
              <p:spPr bwMode="auto">
                <a:xfrm>
                  <a:off x="611560" y="2780928"/>
                  <a:ext cx="2520280" cy="936104"/>
                </a:xfrm>
                <a:prstGeom prst="rect">
                  <a:avLst/>
                </a:prstGeom>
                <a:solidFill>
                  <a:srgbClr val="CCFFCC">
                    <a:alpha val="50195"/>
                  </a:srgbClr>
                </a:solidFill>
                <a:ln w="38100">
                  <a:noFill/>
                  <a:miter lim="800000"/>
                  <a:headEnd/>
                  <a:tailEnd/>
                </a:ln>
              </p:spPr>
              <p:txBody>
                <a:bodyPr wrap="none" lIns="91413" tIns="45706" rIns="91413" bIns="45706" anchor="ctr"/>
                <a:lstStyle/>
                <a:p>
                  <a:endParaRPr lang="ja-JP" altLang="en-US" sz="1800">
                    <a:latin typeface="Calibri" pitchFamily="34" charset="0"/>
                  </a:endParaRPr>
                </a:p>
              </p:txBody>
            </p:sp>
            <p:sp>
              <p:nvSpPr>
                <p:cNvPr id="58" name="Rectangle 86"/>
                <p:cNvSpPr>
                  <a:spLocks noChangeArrowheads="1"/>
                </p:cNvSpPr>
                <p:nvPr/>
              </p:nvSpPr>
              <p:spPr bwMode="auto">
                <a:xfrm>
                  <a:off x="611560" y="3717032"/>
                  <a:ext cx="2520280" cy="1080120"/>
                </a:xfrm>
                <a:prstGeom prst="rect">
                  <a:avLst/>
                </a:prstGeom>
                <a:solidFill>
                  <a:srgbClr val="FF99CC">
                    <a:alpha val="30196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1413" tIns="45706" rIns="91413" bIns="45706" anchor="ctr"/>
                <a:lstStyle/>
                <a:p>
                  <a:endParaRPr lang="ja-JP" altLang="en-US" sz="1800">
                    <a:latin typeface="Calibri" pitchFamily="34" charset="0"/>
                  </a:endParaRPr>
                </a:p>
              </p:txBody>
            </p:sp>
            <p:sp>
              <p:nvSpPr>
                <p:cNvPr id="59" name="Rectangle 85"/>
                <p:cNvSpPr>
                  <a:spLocks noChangeArrowheads="1"/>
                </p:cNvSpPr>
                <p:nvPr/>
              </p:nvSpPr>
              <p:spPr bwMode="auto">
                <a:xfrm>
                  <a:off x="611560" y="4797152"/>
                  <a:ext cx="2520280" cy="1440160"/>
                </a:xfrm>
                <a:prstGeom prst="rect">
                  <a:avLst/>
                </a:prstGeom>
                <a:solidFill>
                  <a:srgbClr val="99CCFF">
                    <a:alpha val="59999"/>
                  </a:srgbClr>
                </a:solidFill>
                <a:ln w="38100">
                  <a:noFill/>
                  <a:miter lim="800000"/>
                  <a:headEnd/>
                  <a:tailEnd/>
                </a:ln>
              </p:spPr>
              <p:txBody>
                <a:bodyPr wrap="none" lIns="91413" tIns="45706" rIns="91413" bIns="45706" anchor="ctr"/>
                <a:lstStyle/>
                <a:p>
                  <a:endParaRPr lang="ja-JP" altLang="en-US" sz="1800">
                    <a:latin typeface="Calibri" pitchFamily="34" charset="0"/>
                  </a:endParaRPr>
                </a:p>
              </p:txBody>
            </p:sp>
            <p:grpSp>
              <p:nvGrpSpPr>
                <p:cNvPr id="60" name="グループ化 79"/>
                <p:cNvGrpSpPr/>
                <p:nvPr/>
              </p:nvGrpSpPr>
              <p:grpSpPr>
                <a:xfrm>
                  <a:off x="579705" y="2780928"/>
                  <a:ext cx="2546424" cy="3434283"/>
                  <a:chOff x="3320876" y="2201689"/>
                  <a:chExt cx="3365500" cy="4373562"/>
                </a:xfrm>
              </p:grpSpPr>
              <p:sp>
                <p:nvSpPr>
                  <p:cNvPr id="64" name="Rectangle 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55801" y="2201689"/>
                    <a:ext cx="3330575" cy="4370387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lIns="91413" tIns="45706" rIns="91413" bIns="45706" anchor="ctr"/>
                  <a:lstStyle/>
                  <a:p>
                    <a:endParaRPr lang="ja-JP" alt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65" name="Freeform 6"/>
                  <p:cNvSpPr>
                    <a:spLocks noChangeAspect="1"/>
                  </p:cNvSpPr>
                  <p:nvPr/>
                </p:nvSpPr>
                <p:spPr bwMode="auto">
                  <a:xfrm>
                    <a:off x="3320876" y="3451051"/>
                    <a:ext cx="3330575" cy="1304925"/>
                  </a:xfrm>
                  <a:custGeom>
                    <a:avLst/>
                    <a:gdLst>
                      <a:gd name="T0" fmla="*/ 0 w 1776"/>
                      <a:gd name="T1" fmla="*/ 2147483647 h 717"/>
                      <a:gd name="T2" fmla="*/ 2147483647 w 1776"/>
                      <a:gd name="T3" fmla="*/ 2147483647 h 717"/>
                      <a:gd name="T4" fmla="*/ 2147483647 w 1776"/>
                      <a:gd name="T5" fmla="*/ 2147483647 h 717"/>
                      <a:gd name="T6" fmla="*/ 2147483647 w 1776"/>
                      <a:gd name="T7" fmla="*/ 2147483647 h 717"/>
                      <a:gd name="T8" fmla="*/ 2147483647 w 1776"/>
                      <a:gd name="T9" fmla="*/ 2147483647 h 7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76"/>
                      <a:gd name="T16" fmla="*/ 0 h 717"/>
                      <a:gd name="T17" fmla="*/ 1776 w 1776"/>
                      <a:gd name="T18" fmla="*/ 717 h 71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76" h="717">
                        <a:moveTo>
                          <a:pt x="0" y="130"/>
                        </a:moveTo>
                        <a:cubicBezTo>
                          <a:pt x="44" y="185"/>
                          <a:pt x="102" y="474"/>
                          <a:pt x="262" y="458"/>
                        </a:cubicBezTo>
                        <a:cubicBezTo>
                          <a:pt x="422" y="442"/>
                          <a:pt x="760" y="0"/>
                          <a:pt x="960" y="34"/>
                        </a:cubicBezTo>
                        <a:cubicBezTo>
                          <a:pt x="1160" y="68"/>
                          <a:pt x="1325" y="605"/>
                          <a:pt x="1461" y="661"/>
                        </a:cubicBezTo>
                        <a:cubicBezTo>
                          <a:pt x="1597" y="717"/>
                          <a:pt x="1710" y="431"/>
                          <a:pt x="1776" y="370"/>
                        </a:cubicBezTo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1413" tIns="45706" rIns="91413" bIns="45706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6" name="Freeform 7"/>
                  <p:cNvSpPr>
                    <a:spLocks noChangeAspect="1"/>
                  </p:cNvSpPr>
                  <p:nvPr/>
                </p:nvSpPr>
                <p:spPr bwMode="auto">
                  <a:xfrm>
                    <a:off x="3320876" y="3512964"/>
                    <a:ext cx="3324225" cy="612775"/>
                  </a:xfrm>
                  <a:custGeom>
                    <a:avLst/>
                    <a:gdLst>
                      <a:gd name="T0" fmla="*/ 0 w 1773"/>
                      <a:gd name="T1" fmla="*/ 2147483647 h 337"/>
                      <a:gd name="T2" fmla="*/ 2147483647 w 1773"/>
                      <a:gd name="T3" fmla="*/ 2147483647 h 337"/>
                      <a:gd name="T4" fmla="*/ 2147483647 w 1773"/>
                      <a:gd name="T5" fmla="*/ 2147483647 h 337"/>
                      <a:gd name="T6" fmla="*/ 2147483647 w 1773"/>
                      <a:gd name="T7" fmla="*/ 2147483647 h 337"/>
                      <a:gd name="T8" fmla="*/ 2147483647 w 1773"/>
                      <a:gd name="T9" fmla="*/ 2147483647 h 3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73"/>
                      <a:gd name="T16" fmla="*/ 0 h 337"/>
                      <a:gd name="T17" fmla="*/ 1773 w 1773"/>
                      <a:gd name="T18" fmla="*/ 337 h 33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73" h="337">
                        <a:moveTo>
                          <a:pt x="0" y="84"/>
                        </a:moveTo>
                        <a:cubicBezTo>
                          <a:pt x="81" y="76"/>
                          <a:pt x="324" y="0"/>
                          <a:pt x="486" y="39"/>
                        </a:cubicBezTo>
                        <a:cubicBezTo>
                          <a:pt x="648" y="78"/>
                          <a:pt x="823" y="311"/>
                          <a:pt x="974" y="317"/>
                        </a:cubicBezTo>
                        <a:cubicBezTo>
                          <a:pt x="1125" y="323"/>
                          <a:pt x="1261" y="70"/>
                          <a:pt x="1394" y="73"/>
                        </a:cubicBezTo>
                        <a:cubicBezTo>
                          <a:pt x="1527" y="76"/>
                          <a:pt x="1694" y="282"/>
                          <a:pt x="1773" y="337"/>
                        </a:cubicBezTo>
                      </a:path>
                    </a:pathLst>
                  </a:cu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1413" tIns="45706" rIns="91413" bIns="45706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7" name="Rectangle 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47864" y="2204864"/>
                    <a:ext cx="3330575" cy="4370387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lIns="91413" tIns="45706" rIns="91413" bIns="45706" anchor="ctr"/>
                  <a:lstStyle/>
                  <a:p>
                    <a:endParaRPr lang="ja-JP" alt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1" name="Line 93"/>
                <p:cNvSpPr>
                  <a:spLocks noChangeShapeType="1"/>
                </p:cNvSpPr>
                <p:nvPr/>
              </p:nvSpPr>
              <p:spPr bwMode="auto">
                <a:xfrm>
                  <a:off x="605849" y="4077072"/>
                  <a:ext cx="2520280" cy="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lIns="91413" tIns="45706" rIns="91413" bIns="45706"/>
                <a:lstStyle/>
                <a:p>
                  <a:endParaRPr lang="ja-JP" altLang="en-US"/>
                </a:p>
              </p:txBody>
            </p:sp>
            <p:sp>
              <p:nvSpPr>
                <p:cNvPr id="6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982115" y="3789040"/>
                  <a:ext cx="537504" cy="401268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wrap="square" lIns="91413" tIns="45706" rIns="91413" bIns="45706">
                  <a:spAutoFit/>
                </a:bodyPr>
                <a:lstStyle/>
                <a:p>
                  <a:pPr algn="ctr"/>
                  <a:r>
                    <a:rPr lang="en-US" altLang="ja-JP" sz="1600" b="1" i="1" dirty="0" smtClean="0">
                      <a:solidFill>
                        <a:srgbClr val="FF0000"/>
                      </a:solidFill>
                      <a:latin typeface="Times New Roman" pitchFamily="18" charset="0"/>
                    </a:rPr>
                    <a:t>E</a:t>
                  </a:r>
                  <a:r>
                    <a:rPr lang="en-US" altLang="ja-JP" sz="1600" b="1" i="1" baseline="-25000" dirty="0">
                      <a:solidFill>
                        <a:srgbClr val="FF0000"/>
                      </a:solidFill>
                      <a:latin typeface="Times New Roman" pitchFamily="18" charset="0"/>
                    </a:rPr>
                    <a:t>F</a:t>
                  </a:r>
                  <a:endParaRPr lang="en-US" altLang="ja-JP" sz="1600" i="1" baseline="-25000" dirty="0">
                    <a:solidFill>
                      <a:srgbClr val="FF0000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63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743033" y="4376182"/>
                  <a:ext cx="374895" cy="4043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1413" tIns="45706" rIns="91413" bIns="45706">
                  <a:spAutoFit/>
                </a:bodyPr>
                <a:lstStyle/>
                <a:p>
                  <a:r>
                    <a:rPr lang="en-US" altLang="ja-JP" sz="2000" b="1" i="1" dirty="0" smtClean="0">
                      <a:solidFill>
                        <a:srgbClr val="FF0000"/>
                      </a:solidFill>
                      <a:latin typeface="Verdana" pitchFamily="34" charset="0"/>
                    </a:rPr>
                    <a:t>T</a:t>
                  </a:r>
                  <a:endParaRPr lang="en-US" altLang="ja-JP" sz="2000" b="1" dirty="0">
                    <a:solidFill>
                      <a:srgbClr val="FF0000"/>
                    </a:solidFill>
                    <a:latin typeface="Verdana" pitchFamily="34" charset="0"/>
                  </a:endParaRPr>
                </a:p>
              </p:txBody>
            </p:sp>
          </p:grpSp>
          <p:cxnSp>
            <p:nvCxnSpPr>
              <p:cNvPr id="51" name="直線矢印コネクタ 50"/>
              <p:cNvCxnSpPr/>
              <p:nvPr/>
            </p:nvCxnSpPr>
            <p:spPr>
              <a:xfrm>
                <a:off x="6516216" y="3501007"/>
                <a:ext cx="0" cy="1879321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矢印コネクタ 51"/>
              <p:cNvCxnSpPr/>
              <p:nvPr/>
            </p:nvCxnSpPr>
            <p:spPr>
              <a:xfrm>
                <a:off x="6084168" y="3212976"/>
                <a:ext cx="0" cy="1152128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矢印コネクタ 52"/>
              <p:cNvCxnSpPr/>
              <p:nvPr/>
            </p:nvCxnSpPr>
            <p:spPr>
              <a:xfrm>
                <a:off x="5580112" y="4005064"/>
                <a:ext cx="0" cy="1296144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矢印コネクタ 53"/>
              <p:cNvCxnSpPr/>
              <p:nvPr/>
            </p:nvCxnSpPr>
            <p:spPr>
              <a:xfrm>
                <a:off x="6876256" y="4005064"/>
                <a:ext cx="0" cy="792088"/>
              </a:xfrm>
              <a:prstGeom prst="straightConnector1">
                <a:avLst/>
              </a:prstGeom>
              <a:ln w="25400">
                <a:solidFill>
                  <a:srgbClr val="FF00FF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 Box 90"/>
              <p:cNvSpPr txBox="1">
                <a:spLocks noChangeArrowheads="1"/>
              </p:cNvSpPr>
              <p:nvPr/>
            </p:nvSpPr>
            <p:spPr bwMode="auto">
              <a:xfrm>
                <a:off x="5010316" y="5380329"/>
                <a:ext cx="2276264" cy="487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13" tIns="45706" rIns="91413" bIns="45706">
                <a:spAutoFit/>
              </a:bodyPr>
              <a:lstStyle/>
              <a:p>
                <a:r>
                  <a:rPr lang="en-US" altLang="ja-JP" sz="1700" b="1" dirty="0" smtClean="0">
                    <a:solidFill>
                      <a:srgbClr val="3333FF"/>
                    </a:solidFill>
                    <a:latin typeface="Verdana" pitchFamily="34" charset="0"/>
                  </a:rPr>
                  <a:t>Occupied</a:t>
                </a:r>
                <a:r>
                  <a:rPr lang="en-US" altLang="ja-JP" sz="1700" b="1" i="1" dirty="0" smtClean="0">
                    <a:solidFill>
                      <a:srgbClr val="3333FF"/>
                    </a:solidFill>
                    <a:latin typeface="Verdana" pitchFamily="34" charset="0"/>
                  </a:rPr>
                  <a:t> (O)</a:t>
                </a:r>
                <a:endParaRPr lang="en-US" altLang="ja-JP" sz="1700" b="1" dirty="0">
                  <a:solidFill>
                    <a:srgbClr val="3333FF"/>
                  </a:solidFill>
                  <a:latin typeface="Verdana" pitchFamily="34" charset="0"/>
                </a:endParaRPr>
              </a:p>
            </p:txBody>
          </p:sp>
          <p:sp>
            <p:nvSpPr>
              <p:cNvPr id="56" name="Text Box 91"/>
              <p:cNvSpPr txBox="1">
                <a:spLocks noChangeArrowheads="1"/>
              </p:cNvSpPr>
              <p:nvPr/>
            </p:nvSpPr>
            <p:spPr bwMode="auto">
              <a:xfrm>
                <a:off x="5099792" y="3140968"/>
                <a:ext cx="380178" cy="4000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13" tIns="45706" rIns="91413" bIns="45706">
                <a:spAutoFit/>
              </a:bodyPr>
              <a:lstStyle/>
              <a:p>
                <a:r>
                  <a:rPr lang="en-US" altLang="ja-JP" sz="2000" b="1" i="1" dirty="0" smtClean="0">
                    <a:solidFill>
                      <a:srgbClr val="008000"/>
                    </a:solidFill>
                    <a:latin typeface="Verdana" pitchFamily="34" charset="0"/>
                  </a:rPr>
                  <a:t>V</a:t>
                </a:r>
                <a:endParaRPr lang="en-US" altLang="ja-JP" sz="2000" b="1" dirty="0">
                  <a:solidFill>
                    <a:srgbClr val="008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6" name="テキスト ボックス 45"/>
            <p:cNvSpPr txBox="1"/>
            <p:nvPr/>
          </p:nvSpPr>
          <p:spPr>
            <a:xfrm>
              <a:off x="683568" y="3694401"/>
              <a:ext cx="43204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①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1252665" y="3212976"/>
              <a:ext cx="43204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②</a:t>
              </a:r>
              <a:endParaRPr kumimoji="1" lang="ja-JP" alt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1619672" y="3501008"/>
              <a:ext cx="43204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③</a:t>
              </a:r>
              <a:endParaRPr kumimoji="1" lang="ja-JP" alt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907704" y="4253026"/>
              <a:ext cx="43204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④</a:t>
              </a:r>
            </a:p>
          </p:txBody>
        </p:sp>
      </p:grpSp>
      <p:sp>
        <p:nvSpPr>
          <p:cNvPr id="68" name="円/楕円 67"/>
          <p:cNvSpPr/>
          <p:nvPr/>
        </p:nvSpPr>
        <p:spPr>
          <a:xfrm>
            <a:off x="1691680" y="2492896"/>
            <a:ext cx="43204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9" name="Picture 12" descr="C:\Users\nomura\Desktop\texclip\texclip2011012100260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4037002"/>
            <a:ext cx="2381667" cy="41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テキスト ボックス 69"/>
          <p:cNvSpPr txBox="1"/>
          <p:nvPr/>
        </p:nvSpPr>
        <p:spPr>
          <a:xfrm>
            <a:off x="4427984" y="4397042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①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932040" y="4397042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②</a:t>
            </a:r>
            <a:endParaRPr kumimoji="1" lang="ja-JP" altLang="en-US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508104" y="4397042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③</a:t>
            </a:r>
            <a:endParaRPr kumimoji="1" lang="ja-JP" alt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084168" y="4397042"/>
            <a:ext cx="4320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④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923928" y="3964994"/>
            <a:ext cx="50405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2339752" y="3212976"/>
            <a:ext cx="1800200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グループ化 29"/>
          <p:cNvGrpSpPr>
            <a:grpSpLocks/>
          </p:cNvGrpSpPr>
          <p:nvPr/>
        </p:nvGrpSpPr>
        <p:grpSpPr bwMode="auto">
          <a:xfrm>
            <a:off x="6228184" y="3861048"/>
            <a:ext cx="144016" cy="797328"/>
            <a:chOff x="8103692" y="3527367"/>
            <a:chExt cx="112928" cy="1237699"/>
          </a:xfrm>
        </p:grpSpPr>
        <p:sp>
          <p:nvSpPr>
            <p:cNvPr id="75" name="Rectangle 101"/>
            <p:cNvSpPr>
              <a:spLocks noChangeArrowheads="1"/>
            </p:cNvSpPr>
            <p:nvPr/>
          </p:nvSpPr>
          <p:spPr bwMode="auto">
            <a:xfrm rot="2384257">
              <a:off x="8103692" y="3527367"/>
              <a:ext cx="69452" cy="1219200"/>
            </a:xfrm>
            <a:prstGeom prst="rect">
              <a:avLst/>
            </a:prstGeom>
            <a:solidFill>
              <a:srgbClr val="FF0000">
                <a:alpha val="7490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800">
                <a:latin typeface="Calibri" pitchFamily="34" charset="0"/>
              </a:endParaRPr>
            </a:p>
          </p:txBody>
        </p:sp>
        <p:sp>
          <p:nvSpPr>
            <p:cNvPr id="76" name="Rectangle 102"/>
            <p:cNvSpPr>
              <a:spLocks noChangeArrowheads="1"/>
            </p:cNvSpPr>
            <p:nvPr/>
          </p:nvSpPr>
          <p:spPr bwMode="auto">
            <a:xfrm rot="19268611">
              <a:off x="8147167" y="3545866"/>
              <a:ext cx="69453" cy="1219200"/>
            </a:xfrm>
            <a:prstGeom prst="rect">
              <a:avLst/>
            </a:prstGeom>
            <a:solidFill>
              <a:srgbClr val="FF0000">
                <a:alpha val="7490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800">
                <a:latin typeface="Calibri" pitchFamily="34" charset="0"/>
              </a:endParaRPr>
            </a:p>
          </p:txBody>
        </p:sp>
      </p:grpSp>
      <p:sp>
        <p:nvSpPr>
          <p:cNvPr id="77" name="テキスト ボックス 76"/>
          <p:cNvSpPr txBox="1"/>
          <p:nvPr/>
        </p:nvSpPr>
        <p:spPr bwMode="auto">
          <a:xfrm>
            <a:off x="4283968" y="1187460"/>
            <a:ext cx="47525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 smtClean="0">
                <a:solidFill>
                  <a:srgbClr val="0080FF"/>
                </a:solidFill>
              </a:rPr>
              <a:t>YN,</a:t>
            </a:r>
            <a:r>
              <a:rPr lang="en-US" altLang="ja-JP" dirty="0">
                <a:solidFill>
                  <a:srgbClr val="0080FF"/>
                </a:solidFill>
              </a:rPr>
              <a:t> </a:t>
            </a:r>
            <a:r>
              <a:rPr lang="en-US" altLang="ja-JP" dirty="0" smtClean="0">
                <a:solidFill>
                  <a:srgbClr val="0080FF"/>
                </a:solidFill>
              </a:rPr>
              <a:t>K. Nakamura, and R. </a:t>
            </a:r>
            <a:r>
              <a:rPr lang="en-US" altLang="ja-JP" dirty="0" err="1" smtClean="0">
                <a:solidFill>
                  <a:srgbClr val="0080FF"/>
                </a:solidFill>
              </a:rPr>
              <a:t>Arita</a:t>
            </a:r>
            <a:r>
              <a:rPr lang="en-US" altLang="ja-JP" dirty="0" smtClean="0">
                <a:solidFill>
                  <a:srgbClr val="0080FF"/>
                </a:solidFill>
              </a:rPr>
              <a:t>, arXiv:1305.2995</a:t>
            </a:r>
            <a:endParaRPr lang="en-US" altLang="ja-JP" dirty="0">
              <a:solidFill>
                <a:srgbClr val="008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94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0" grpId="0" animBg="1"/>
      <p:bldP spid="37" grpId="0"/>
      <p:bldP spid="68" grpId="0" animBg="1"/>
      <p:bldP spid="70" grpId="0"/>
      <p:bldP spid="71" grpId="0"/>
      <p:bldP spid="72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rgbClr val="000000"/>
                </a:solidFill>
              </a:rPr>
              <a:t>Iron-based superconductors</a:t>
            </a:r>
            <a:endParaRPr kumimoji="1" lang="ja-JP" altLang="en-US" sz="3600" dirty="0">
              <a:solidFill>
                <a:srgbClr val="00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4006" y="1844824"/>
            <a:ext cx="1383738" cy="155166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844824"/>
            <a:ext cx="1944216" cy="159495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671284" y="1268760"/>
            <a:ext cx="135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1111 system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45373" y="1700808"/>
            <a:ext cx="1034939" cy="158029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7937" y="4509120"/>
            <a:ext cx="1514097" cy="152773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5976" y="4614363"/>
            <a:ext cx="1728192" cy="1478933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886017" y="4077072"/>
            <a:ext cx="123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111 system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56176" y="1268760"/>
            <a:ext cx="123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122 system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99992" y="4221088"/>
            <a:ext cx="112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 system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3310" y="3573016"/>
            <a:ext cx="360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Y. </a:t>
            </a:r>
            <a:r>
              <a:rPr lang="en-US" altLang="ja-JP" sz="1200" dirty="0" err="1" smtClean="0"/>
              <a:t>Kamiahara</a:t>
            </a:r>
            <a:r>
              <a:rPr lang="en-US" altLang="ja-JP" sz="1200" dirty="0"/>
              <a:t> </a:t>
            </a:r>
            <a:r>
              <a:rPr lang="en-US" altLang="ja-JP" sz="1200" i="1" dirty="0" smtClean="0"/>
              <a:t>et al</a:t>
            </a:r>
            <a:r>
              <a:rPr lang="en-US" altLang="ja-JP" sz="1200" dirty="0" smtClean="0"/>
              <a:t>., J. Am Chem. Soc. 130, 3296 (2008).</a:t>
            </a:r>
            <a:endParaRPr kumimoji="1" lang="ja-JP" altLang="en-US" sz="1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99584" y="328498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G. R. Stewart, RMP 83, 1589 (2011).</a:t>
            </a:r>
          </a:p>
          <a:p>
            <a:r>
              <a:rPr lang="en-US" altLang="ja-JP" sz="1200" dirty="0" smtClean="0"/>
              <a:t>I. R. </a:t>
            </a:r>
            <a:r>
              <a:rPr lang="en-US" altLang="ja-JP" sz="1200" dirty="0" err="1" smtClean="0"/>
              <a:t>Shein</a:t>
            </a:r>
            <a:r>
              <a:rPr lang="en-US" altLang="ja-JP" sz="1200" dirty="0" smtClean="0"/>
              <a:t> and A. L. </a:t>
            </a:r>
            <a:r>
              <a:rPr lang="en-US" altLang="ja-JP" sz="1200" dirty="0" err="1" smtClean="0"/>
              <a:t>Ivanovskii</a:t>
            </a:r>
            <a:r>
              <a:rPr lang="en-US" altLang="ja-JP" sz="1200" dirty="0" smtClean="0"/>
              <a:t>, Solid State </a:t>
            </a:r>
            <a:r>
              <a:rPr lang="en-US" altLang="ja-JP" sz="1200" dirty="0" err="1" smtClean="0"/>
              <a:t>Commun</a:t>
            </a:r>
            <a:r>
              <a:rPr lang="en-US" altLang="ja-JP" sz="1200" dirty="0" smtClean="0"/>
              <a:t>. 149,1860 (2009).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3802" y="6119336"/>
            <a:ext cx="3966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G. R. Stewart, RMP 83, 1589 (2011).</a:t>
            </a:r>
            <a:r>
              <a:rPr lang="nb-NO" altLang="ja-JP" sz="1200" dirty="0" smtClean="0"/>
              <a:t> </a:t>
            </a:r>
          </a:p>
          <a:p>
            <a:r>
              <a:rPr lang="nb-NO" altLang="ja-JP" sz="1200" dirty="0" smtClean="0"/>
              <a:t>Z. Deng et al., Europhys. Lett. 87, 37004 (2009).</a:t>
            </a:r>
            <a:endParaRPr lang="en-US" altLang="ja-JP" sz="12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35896" y="6093296"/>
            <a:ext cx="3966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G. R. Stewart, RMP 83, 1589 (2011).</a:t>
            </a:r>
            <a:r>
              <a:rPr lang="nb-NO" altLang="ja-JP" sz="1200" dirty="0" smtClean="0"/>
              <a:t> </a:t>
            </a:r>
          </a:p>
          <a:p>
            <a:r>
              <a:rPr lang="da-DK" altLang="ja-JP" sz="1200" dirty="0" smtClean="0"/>
              <a:t>F.-C. Hsu et al., Proc. Natl. Acad. Sci. U.S.A. 105, 14262 (2008).</a:t>
            </a:r>
            <a:endParaRPr lang="en-US" altLang="ja-JP" sz="12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52320" y="5157192"/>
            <a:ext cx="1249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</a:t>
            </a:r>
            <a:r>
              <a:rPr kumimoji="1" lang="en-US" altLang="ja-JP" dirty="0" smtClean="0"/>
              <a:t>nd more…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682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1143000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>
                <a:solidFill>
                  <a:srgbClr val="000000"/>
                </a:solidFill>
              </a:rPr>
              <a:t>Pairing symmetry: </a:t>
            </a:r>
            <a:r>
              <a:rPr lang="en-US" altLang="ja-JP" sz="3200" dirty="0" smtClean="0">
                <a:solidFill>
                  <a:srgbClr val="000000"/>
                </a:solidFill>
              </a:rPr>
              <a:t>Iron 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pnictide</a:t>
            </a:r>
            <a:endParaRPr kumimoji="1" lang="ja-JP" altLang="en-US" sz="3200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15595" y="44624"/>
            <a:ext cx="3728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0080FF"/>
                </a:solidFill>
              </a:rPr>
              <a:t>H. </a:t>
            </a:r>
            <a:r>
              <a:rPr lang="en-US" altLang="ja-JP" sz="1400" dirty="0" err="1" smtClean="0">
                <a:solidFill>
                  <a:srgbClr val="0080FF"/>
                </a:solidFill>
              </a:rPr>
              <a:t>Kontani</a:t>
            </a:r>
            <a:r>
              <a:rPr kumimoji="1" lang="en-US" altLang="ja-JP" sz="1400" dirty="0" smtClean="0">
                <a:solidFill>
                  <a:srgbClr val="0080FF"/>
                </a:solidFill>
              </a:rPr>
              <a:t> and S. </a:t>
            </a:r>
            <a:r>
              <a:rPr lang="en-US" altLang="ja-JP" sz="1400" dirty="0" err="1" smtClean="0">
                <a:solidFill>
                  <a:srgbClr val="0080FF"/>
                </a:solidFill>
              </a:rPr>
              <a:t>Onari</a:t>
            </a:r>
            <a:r>
              <a:rPr kumimoji="1" lang="en-US" altLang="ja-JP" sz="1400" dirty="0" smtClean="0">
                <a:solidFill>
                  <a:srgbClr val="0080FF"/>
                </a:solidFill>
              </a:rPr>
              <a:t>, PRL 104, 157001 (2010).</a:t>
            </a:r>
          </a:p>
          <a:p>
            <a:r>
              <a:rPr lang="en-US" altLang="ja-JP" sz="1400" dirty="0" smtClean="0">
                <a:solidFill>
                  <a:srgbClr val="0080FF"/>
                </a:solidFill>
              </a:rPr>
              <a:t>T. Saito </a:t>
            </a:r>
            <a:r>
              <a:rPr lang="en-US" altLang="ja-JP" sz="1400" i="1" dirty="0" smtClean="0">
                <a:solidFill>
                  <a:srgbClr val="0080FF"/>
                </a:solidFill>
              </a:rPr>
              <a:t>et al</a:t>
            </a:r>
            <a:r>
              <a:rPr lang="en-US" altLang="ja-JP" sz="1400" dirty="0" smtClean="0">
                <a:solidFill>
                  <a:srgbClr val="0080FF"/>
                </a:solidFill>
              </a:rPr>
              <a:t>., PRB 82, 144510 (2010). </a:t>
            </a:r>
            <a:r>
              <a:rPr kumimoji="1" lang="en-US" altLang="ja-JP" sz="1400" dirty="0" smtClean="0">
                <a:solidFill>
                  <a:srgbClr val="0080FF"/>
                </a:solidFill>
              </a:rPr>
              <a:t> </a:t>
            </a:r>
            <a:endParaRPr kumimoji="1" lang="ja-JP" altLang="en-US" sz="1400" dirty="0">
              <a:solidFill>
                <a:srgbClr val="0080FF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33948" y="1052736"/>
            <a:ext cx="3113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L</a:t>
            </a:r>
            <a:r>
              <a:rPr kumimoji="1" lang="en-US" altLang="ja-JP" dirty="0" smtClean="0"/>
              <a:t>inearized </a:t>
            </a:r>
            <a:r>
              <a:rPr kumimoji="1" lang="en-US" altLang="ja-JP" dirty="0" err="1" smtClean="0"/>
              <a:t>Eliashberg</a:t>
            </a:r>
            <a:r>
              <a:rPr kumimoji="1" lang="en-US" altLang="ja-JP" dirty="0" smtClean="0"/>
              <a:t> equation:  </a:t>
            </a:r>
            <a:endParaRPr kumimoji="1" lang="ja-JP" altLang="en-US" dirty="0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15362" y="4200727"/>
            <a:ext cx="1193142" cy="2304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636912"/>
            <a:ext cx="1368152" cy="583617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2721823"/>
            <a:ext cx="1440160" cy="491153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1412776"/>
            <a:ext cx="2881412" cy="468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1484784"/>
            <a:ext cx="1456556" cy="30304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560" y="1844824"/>
            <a:ext cx="2808312" cy="421246"/>
          </a:xfrm>
          <a:prstGeom prst="rect">
            <a:avLst/>
          </a:prstGeom>
        </p:spPr>
      </p:pic>
      <p:grpSp>
        <p:nvGrpSpPr>
          <p:cNvPr id="4" name="図形グループ 3"/>
          <p:cNvGrpSpPr/>
          <p:nvPr/>
        </p:nvGrpSpPr>
        <p:grpSpPr>
          <a:xfrm>
            <a:off x="7452320" y="1789074"/>
            <a:ext cx="1584176" cy="1567918"/>
            <a:chOff x="6588224" y="4293096"/>
            <a:chExt cx="1938536" cy="192795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660232" y="4293096"/>
              <a:ext cx="1866528" cy="1927958"/>
            </a:xfrm>
            <a:prstGeom prst="rect">
              <a:avLst/>
            </a:prstGeom>
          </p:spPr>
        </p:pic>
        <p:sp>
          <p:nvSpPr>
            <p:cNvPr id="22" name="正方形/長方形 21"/>
            <p:cNvSpPr/>
            <p:nvPr/>
          </p:nvSpPr>
          <p:spPr>
            <a:xfrm>
              <a:off x="6588224" y="4365104"/>
              <a:ext cx="216024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6" name="Picture 2" descr="C:\Users\nomura\Desktop\constrained_ph\paring\phi_pp_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0464" y="5589240"/>
            <a:ext cx="1597603" cy="1260000"/>
          </a:xfrm>
          <a:prstGeom prst="rect">
            <a:avLst/>
          </a:prstGeom>
          <a:noFill/>
        </p:spPr>
      </p:pic>
      <p:pic>
        <p:nvPicPr>
          <p:cNvPr id="37" name="Picture 3" descr="C:\Users\nomura\Desktop\constrained_ph\paring\phi_pp_4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49734" y="5625384"/>
            <a:ext cx="1626424" cy="1260000"/>
          </a:xfrm>
          <a:prstGeom prst="rect">
            <a:avLst/>
          </a:prstGeom>
          <a:noFill/>
        </p:spPr>
      </p:pic>
      <p:sp>
        <p:nvSpPr>
          <p:cNvPr id="38" name="テキスト ボックス 37"/>
          <p:cNvSpPr txBox="1"/>
          <p:nvPr/>
        </p:nvSpPr>
        <p:spPr>
          <a:xfrm>
            <a:off x="7740352" y="53012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i="1" dirty="0" smtClean="0">
                <a:latin typeface="Symbol" pitchFamily="18" charset="2"/>
              </a:rPr>
              <a:t>f</a:t>
            </a:r>
            <a:r>
              <a:rPr lang="en-US" altLang="ja-JP" sz="2000" baseline="-25000" dirty="0" smtClean="0">
                <a:latin typeface="Symbol" pitchFamily="18" charset="2"/>
              </a:rPr>
              <a:t>4</a:t>
            </a:r>
            <a:endParaRPr kumimoji="1" lang="ja-JP" altLang="en-US" sz="2000" baseline="-25000" dirty="0">
              <a:latin typeface="Symbol" pitchFamily="18" charset="2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868144" y="526113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i="1" dirty="0" smtClean="0">
                <a:latin typeface="Symbol" pitchFamily="18" charset="2"/>
              </a:rPr>
              <a:t>f</a:t>
            </a:r>
            <a:r>
              <a:rPr lang="en-US" altLang="ja-JP" sz="2000" baseline="-25000" dirty="0" smtClean="0">
                <a:latin typeface="Symbol" pitchFamily="18" charset="2"/>
              </a:rPr>
              <a:t>3</a:t>
            </a:r>
            <a:endParaRPr kumimoji="1" lang="ja-JP" altLang="en-US" sz="2000" baseline="-25000" dirty="0">
              <a:latin typeface="Symbol" pitchFamily="18" charset="2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436096" y="1556792"/>
            <a:ext cx="2088232" cy="1994027"/>
          </a:xfrm>
          <a:prstGeom prst="rect">
            <a:avLst/>
          </a:prstGeom>
        </p:spPr>
      </p:pic>
      <p:pic>
        <p:nvPicPr>
          <p:cNvPr id="41" name="Picture 2" descr="C:\Users\nomura\Desktop\constrained_ph\paring\phi_pm_3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1560" y="5553376"/>
            <a:ext cx="1550894" cy="1260000"/>
          </a:xfrm>
          <a:prstGeom prst="rect">
            <a:avLst/>
          </a:prstGeom>
          <a:noFill/>
        </p:spPr>
      </p:pic>
      <p:pic>
        <p:nvPicPr>
          <p:cNvPr id="42" name="Picture 3" descr="C:\Users\nomura\Desktop\constrained_ph\paring\phi_pm_4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45430" y="5553376"/>
            <a:ext cx="1608721" cy="1260000"/>
          </a:xfrm>
          <a:prstGeom prst="rect">
            <a:avLst/>
          </a:prstGeom>
          <a:noFill/>
        </p:spPr>
      </p:pic>
      <p:sp>
        <p:nvSpPr>
          <p:cNvPr id="43" name="テキスト ボックス 42"/>
          <p:cNvSpPr txBox="1"/>
          <p:nvPr/>
        </p:nvSpPr>
        <p:spPr>
          <a:xfrm>
            <a:off x="2915816" y="526113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i="1" dirty="0" smtClean="0">
                <a:latin typeface="Symbol" pitchFamily="18" charset="2"/>
              </a:rPr>
              <a:t>f</a:t>
            </a:r>
            <a:r>
              <a:rPr lang="en-US" altLang="ja-JP" sz="2000" baseline="-25000" dirty="0" smtClean="0">
                <a:latin typeface="Symbol" pitchFamily="18" charset="2"/>
              </a:rPr>
              <a:t>4</a:t>
            </a:r>
            <a:endParaRPr kumimoji="1" lang="ja-JP" altLang="en-US" sz="2000" baseline="-25000" dirty="0">
              <a:latin typeface="Symbol" pitchFamily="18" charset="2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43608" y="526113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i="1" dirty="0" smtClean="0">
                <a:latin typeface="Symbol" pitchFamily="18" charset="2"/>
              </a:rPr>
              <a:t>f</a:t>
            </a:r>
            <a:r>
              <a:rPr lang="en-US" altLang="ja-JP" sz="2000" baseline="-25000" dirty="0" smtClean="0">
                <a:latin typeface="Symbol" pitchFamily="18" charset="2"/>
              </a:rPr>
              <a:t>3</a:t>
            </a:r>
            <a:endParaRPr kumimoji="1" lang="ja-JP" altLang="en-US" sz="2000" baseline="-25000" dirty="0">
              <a:latin typeface="Symbol" pitchFamily="18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2276872"/>
            <a:ext cx="452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H</a:t>
            </a:r>
            <a:r>
              <a:rPr kumimoji="1" lang="en-US" altLang="ja-JP" dirty="0" smtClean="0"/>
              <a:t>ere spin and charge fluctuations are given by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2708920"/>
            <a:ext cx="3496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a</a:t>
            </a:r>
            <a:r>
              <a:rPr kumimoji="1" lang="en-US" altLang="ja-JP" dirty="0" smtClean="0"/>
              <a:t>nd                                (within RPA)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3645024"/>
            <a:ext cx="2664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Without el-</a:t>
            </a:r>
            <a:r>
              <a:rPr lang="en-US" altLang="ja-JP" dirty="0" err="1" smtClean="0">
                <a:solidFill>
                  <a:srgbClr val="FF0000"/>
                </a:solidFill>
              </a:rPr>
              <a:t>ph</a:t>
            </a:r>
            <a:r>
              <a:rPr lang="en-US" altLang="ja-JP" dirty="0" smtClean="0">
                <a:solidFill>
                  <a:srgbClr val="FF0000"/>
                </a:solidFill>
              </a:rPr>
              <a:t> interactions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4161854"/>
            <a:ext cx="41234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χ</a:t>
            </a:r>
            <a:r>
              <a:rPr lang="en-US" altLang="ja-JP" baseline="30000" dirty="0" err="1" smtClean="0"/>
              <a:t>s</a:t>
            </a:r>
            <a:r>
              <a:rPr lang="en-US" altLang="ja-JP" baseline="30000" dirty="0" smtClean="0"/>
              <a:t> </a:t>
            </a:r>
            <a:r>
              <a:rPr lang="en-US" altLang="ja-JP" dirty="0" smtClean="0"/>
              <a:t>&gt; </a:t>
            </a:r>
            <a:r>
              <a:rPr lang="en-US" altLang="ja-JP" dirty="0" err="1" smtClean="0"/>
              <a:t>χ</a:t>
            </a:r>
            <a:r>
              <a:rPr lang="en-US" altLang="ja-JP" baseline="30000" dirty="0" err="1" smtClean="0"/>
              <a:t>c</a:t>
            </a:r>
            <a:r>
              <a:rPr lang="en-US" altLang="ja-JP" baseline="30000" dirty="0" smtClean="0"/>
              <a:t> </a:t>
            </a:r>
            <a:r>
              <a:rPr lang="en-US" altLang="ja-JP" dirty="0" smtClean="0"/>
              <a:t> (</a:t>
            </a:r>
            <a:r>
              <a:rPr lang="en-US" altLang="ja-JP" dirty="0" smtClean="0">
                <a:solidFill>
                  <a:srgbClr val="FF0000"/>
                </a:solidFill>
              </a:rPr>
              <a:t>spin</a:t>
            </a:r>
            <a:r>
              <a:rPr lang="en-US" altLang="ja-JP" dirty="0" smtClean="0"/>
              <a:t> fluctuations are dominant)</a:t>
            </a:r>
          </a:p>
          <a:p>
            <a:r>
              <a:rPr kumimoji="1" lang="en-US" altLang="ja-JP" dirty="0" smtClean="0"/>
              <a:t>→ </a:t>
            </a:r>
            <a:r>
              <a:rPr kumimoji="1" lang="en-US" altLang="ja-JP" i="1" dirty="0" smtClean="0"/>
              <a:t>W </a:t>
            </a:r>
            <a:r>
              <a:rPr lang="en-US" altLang="ja-JP" dirty="0" smtClean="0"/>
              <a:t>&lt; 0 </a:t>
            </a:r>
            <a:r>
              <a:rPr kumimoji="1" lang="en-US" altLang="ja-JP" dirty="0" smtClean="0"/>
              <a:t> (</a:t>
            </a:r>
            <a:r>
              <a:rPr kumimoji="1" lang="en-US" altLang="ja-JP" dirty="0" smtClean="0">
                <a:solidFill>
                  <a:srgbClr val="FF0000"/>
                </a:solidFill>
              </a:rPr>
              <a:t>repulsive</a:t>
            </a:r>
            <a:r>
              <a:rPr kumimoji="1" lang="en-US" altLang="ja-JP" dirty="0" smtClean="0"/>
              <a:t>) </a:t>
            </a:r>
          </a:p>
          <a:p>
            <a:r>
              <a:rPr kumimoji="1" lang="en-US" altLang="ja-JP" dirty="0" smtClean="0"/>
              <a:t>→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sign change </a:t>
            </a:r>
            <a:r>
              <a:rPr kumimoji="1" lang="en-US" altLang="ja-JP" dirty="0" smtClean="0"/>
              <a:t>in gap functions (</a:t>
            </a:r>
            <a:r>
              <a:rPr kumimoji="1" lang="en-US" altLang="ja-JP" i="1" dirty="0" smtClean="0">
                <a:solidFill>
                  <a:srgbClr val="FF0000"/>
                </a:solidFill>
              </a:rPr>
              <a:t>s</a:t>
            </a:r>
            <a:r>
              <a:rPr lang="en-US" altLang="ja-JP" dirty="0" smtClean="0">
                <a:solidFill>
                  <a:srgbClr val="FF0000"/>
                </a:solidFill>
              </a:rPr>
              <a:t>±-state</a:t>
            </a:r>
            <a:r>
              <a:rPr kumimoji="1" lang="en-US" altLang="ja-JP" dirty="0" smtClean="0"/>
              <a:t>)</a:t>
            </a:r>
            <a:endParaRPr kumimoji="1" lang="en-US" altLang="ja-JP" i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004048" y="4449886"/>
            <a:ext cx="4067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χ</a:t>
            </a:r>
            <a:r>
              <a:rPr lang="en-US" altLang="ja-JP" baseline="30000" dirty="0" err="1"/>
              <a:t>c</a:t>
            </a:r>
            <a:r>
              <a:rPr lang="en-US" altLang="ja-JP" baseline="30000" dirty="0" smtClean="0"/>
              <a:t> </a:t>
            </a:r>
            <a:r>
              <a:rPr lang="en-US" altLang="ja-JP" dirty="0" smtClean="0"/>
              <a:t>&gt; </a:t>
            </a:r>
            <a:r>
              <a:rPr lang="en-US" altLang="ja-JP" dirty="0" err="1" smtClean="0"/>
              <a:t>χ</a:t>
            </a:r>
            <a:r>
              <a:rPr lang="en-US" altLang="ja-JP" baseline="30000" dirty="0" err="1" smtClean="0"/>
              <a:t>s</a:t>
            </a:r>
            <a:r>
              <a:rPr lang="en-US" altLang="ja-JP" baseline="30000" dirty="0" smtClean="0"/>
              <a:t> </a:t>
            </a:r>
            <a:r>
              <a:rPr lang="en-US" altLang="ja-JP" dirty="0" smtClean="0"/>
              <a:t> (</a:t>
            </a:r>
            <a:r>
              <a:rPr lang="en-US" altLang="ja-JP" dirty="0" smtClean="0">
                <a:solidFill>
                  <a:srgbClr val="0000FF"/>
                </a:solidFill>
              </a:rPr>
              <a:t>charge</a:t>
            </a:r>
            <a:r>
              <a:rPr lang="en-US" altLang="ja-JP" dirty="0" smtClean="0"/>
              <a:t> fluctuations are dominant)</a:t>
            </a:r>
          </a:p>
          <a:p>
            <a:r>
              <a:rPr kumimoji="1" lang="en-US" altLang="ja-JP" dirty="0" smtClean="0"/>
              <a:t>→</a:t>
            </a:r>
            <a:r>
              <a:rPr lang="en-US" altLang="ja-JP" dirty="0"/>
              <a:t> </a:t>
            </a:r>
            <a:r>
              <a:rPr kumimoji="1" lang="en-US" altLang="ja-JP" i="1" dirty="0" smtClean="0"/>
              <a:t>W </a:t>
            </a:r>
            <a:r>
              <a:rPr lang="en-US" altLang="ja-JP" dirty="0"/>
              <a:t>&gt;</a:t>
            </a:r>
            <a:r>
              <a:rPr lang="en-US" altLang="ja-JP" dirty="0" smtClean="0"/>
              <a:t> 0 </a:t>
            </a:r>
            <a:r>
              <a:rPr kumimoji="1" lang="en-US" altLang="ja-JP" dirty="0" smtClean="0"/>
              <a:t> (</a:t>
            </a:r>
            <a:r>
              <a:rPr kumimoji="1" lang="en-US" altLang="ja-JP" dirty="0" smtClean="0">
                <a:solidFill>
                  <a:srgbClr val="0000FF"/>
                </a:solidFill>
              </a:rPr>
              <a:t>attractive</a:t>
            </a:r>
            <a:r>
              <a:rPr kumimoji="1" lang="en-US" altLang="ja-JP" dirty="0" smtClean="0"/>
              <a:t>) </a:t>
            </a:r>
          </a:p>
          <a:p>
            <a:r>
              <a:rPr kumimoji="1" lang="en-US" altLang="ja-JP" dirty="0" smtClean="0"/>
              <a:t>→ </a:t>
            </a:r>
            <a:r>
              <a:rPr lang="en-US" altLang="ja-JP" dirty="0" smtClean="0">
                <a:solidFill>
                  <a:srgbClr val="0000FF"/>
                </a:solidFill>
              </a:rPr>
              <a:t>no </a:t>
            </a:r>
            <a:r>
              <a:rPr kumimoji="1" lang="en-US" altLang="ja-JP" dirty="0" smtClean="0">
                <a:solidFill>
                  <a:srgbClr val="0000FF"/>
                </a:solidFill>
              </a:rPr>
              <a:t>sign change </a:t>
            </a:r>
            <a:r>
              <a:rPr kumimoji="1" lang="en-US" altLang="ja-JP" dirty="0" smtClean="0"/>
              <a:t>(</a:t>
            </a:r>
            <a:r>
              <a:rPr kumimoji="1" lang="en-US" altLang="ja-JP" i="1" dirty="0" smtClean="0">
                <a:solidFill>
                  <a:srgbClr val="0000FF"/>
                </a:solidFill>
              </a:rPr>
              <a:t>s</a:t>
            </a:r>
            <a:r>
              <a:rPr kumimoji="1" lang="en-US" altLang="ja-JP" dirty="0" smtClean="0">
                <a:solidFill>
                  <a:srgbClr val="0000FF"/>
                </a:solidFill>
              </a:rPr>
              <a:t>++-state</a:t>
            </a:r>
            <a:r>
              <a:rPr kumimoji="1" lang="en-US" altLang="ja-JP" dirty="0" smtClean="0"/>
              <a:t>)</a:t>
            </a:r>
            <a:endParaRPr kumimoji="1" lang="en-US" altLang="ja-JP" i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220072" y="3707740"/>
            <a:ext cx="3265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With el-</a:t>
            </a:r>
            <a:r>
              <a:rPr lang="en-US" altLang="ja-JP" dirty="0" err="1" smtClean="0">
                <a:solidFill>
                  <a:srgbClr val="0000FF"/>
                </a:solidFill>
              </a:rPr>
              <a:t>ph</a:t>
            </a:r>
            <a:r>
              <a:rPr lang="en-US" altLang="ja-JP" dirty="0" smtClean="0">
                <a:solidFill>
                  <a:srgbClr val="0000FF"/>
                </a:solidFill>
              </a:rPr>
              <a:t> interactions such that 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96136" y="1196752"/>
            <a:ext cx="1576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Band structure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587164" y="1403484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Fermi surfaces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788024" y="4185112"/>
            <a:ext cx="304690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6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8" grpId="0"/>
      <p:bldP spid="39" grpId="0"/>
      <p:bldP spid="43" grpId="0"/>
      <p:bldP spid="44" grpId="0"/>
      <p:bldP spid="6" grpId="0"/>
      <p:bldP spid="7" grpId="0"/>
      <p:bldP spid="8" grpId="0"/>
      <p:bldP spid="10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611560" y="2598003"/>
            <a:ext cx="7992888" cy="830997"/>
            <a:chOff x="1115616" y="1556792"/>
            <a:chExt cx="7097133" cy="830997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1115616" y="1556792"/>
              <a:ext cx="70971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Spin fluctuations (enhanced by Hubbard </a:t>
              </a:r>
              <a:r>
                <a:rPr kumimoji="1" lang="en-US" altLang="ja-JP" sz="2000" i="1" dirty="0" smtClean="0"/>
                <a:t>U</a:t>
              </a:r>
              <a:r>
                <a:rPr kumimoji="1" lang="en-US" altLang="ja-JP" sz="2000" dirty="0" smtClean="0"/>
                <a:t> )                                </a:t>
              </a:r>
              <a:r>
                <a:rPr kumimoji="1" lang="en-US" altLang="ja-JP" sz="2000" i="1" dirty="0" smtClean="0"/>
                <a:t>s</a:t>
              </a:r>
              <a:r>
                <a:rPr kumimoji="1" lang="en-US" altLang="ja-JP" sz="2000" baseline="-25000" dirty="0" smtClean="0">
                  <a:latin typeface="Times New Roman" pitchFamily="18" charset="0"/>
                  <a:cs typeface="Times New Roman" pitchFamily="18" charset="0"/>
                </a:rPr>
                <a:t>±</a:t>
              </a:r>
              <a:r>
                <a:rPr kumimoji="1" lang="en-US" altLang="ja-JP" sz="2000" dirty="0" smtClean="0"/>
                <a:t>-wave</a:t>
              </a:r>
            </a:p>
            <a:p>
              <a:endParaRPr kumimoji="1" lang="en-US" altLang="ja-JP" sz="800" dirty="0" smtClean="0"/>
            </a:p>
            <a:p>
              <a:r>
                <a:rPr lang="en-US" altLang="ja-JP" sz="2000" dirty="0" smtClean="0"/>
                <a:t>Orbital fluctuations (enhanced by el-ph interactions?)               </a:t>
              </a:r>
              <a:r>
                <a:rPr lang="en-US" altLang="ja-JP" sz="2000" i="1" dirty="0" smtClean="0"/>
                <a:t>s</a:t>
              </a:r>
              <a:r>
                <a:rPr lang="en-US" altLang="ja-JP" sz="2000" baseline="-25000" dirty="0" smtClean="0">
                  <a:latin typeface="Times New Roman" pitchFamily="18" charset="0"/>
                  <a:cs typeface="Times New Roman" pitchFamily="18" charset="0"/>
                </a:rPr>
                <a:t>++</a:t>
              </a:r>
              <a:r>
                <a:rPr lang="en-US" altLang="ja-JP" sz="2000" dirty="0" smtClean="0"/>
                <a:t>-wave</a:t>
              </a:r>
              <a:endParaRPr kumimoji="1" lang="ja-JP" altLang="en-US" sz="2000" dirty="0"/>
            </a:p>
          </p:txBody>
        </p:sp>
        <p:sp>
          <p:nvSpPr>
            <p:cNvPr id="5" name="右矢印 4"/>
            <p:cNvSpPr/>
            <p:nvPr/>
          </p:nvSpPr>
          <p:spPr>
            <a:xfrm>
              <a:off x="6166729" y="1628800"/>
              <a:ext cx="504056" cy="28803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右矢印 5"/>
            <p:cNvSpPr/>
            <p:nvPr/>
          </p:nvSpPr>
          <p:spPr>
            <a:xfrm>
              <a:off x="6166729" y="2060848"/>
              <a:ext cx="504056" cy="28803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562631" y="4725144"/>
            <a:ext cx="8041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Q. Do el-ph interactions really enhance the orbital fluctuations?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43608" y="548680"/>
            <a:ext cx="7106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Role of electron-phonon interactions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98918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1003</Words>
  <Application>Microsoft Macintosh PowerPoint</Application>
  <PresentationFormat>画面に合わせる (4:3)</PresentationFormat>
  <Paragraphs>145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鉄系超伝導体における電子格子相互作用の 軌道揺らぎへの影響 Effect of electron-phonon interactions on orbital fluctuations in iron-based superconductors </vt:lpstr>
      <vt:lpstr>Ab initio downfolding for  electron-phonon coupled systems</vt:lpstr>
      <vt:lpstr>Constrained RPA</vt:lpstr>
      <vt:lpstr>Ab initio downfolding for  electron-phonon coupled systems</vt:lpstr>
      <vt:lpstr>Phonon frequency and electron-phonon coupling</vt:lpstr>
      <vt:lpstr>Constrained density-functional perturbation theory  </vt:lpstr>
      <vt:lpstr>Iron-based superconductors</vt:lpstr>
      <vt:lpstr>Pairing symmetry: Iron pnictide</vt:lpstr>
      <vt:lpstr>PowerPoint プレゼンテーション</vt:lpstr>
      <vt:lpstr>Phonon-mediated interactions</vt:lpstr>
      <vt:lpstr>RPA analysis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nomura</dc:creator>
  <cp:lastModifiedBy>野村 悠祐</cp:lastModifiedBy>
  <cp:revision>186</cp:revision>
  <dcterms:created xsi:type="dcterms:W3CDTF">2013-02-25T09:05:50Z</dcterms:created>
  <dcterms:modified xsi:type="dcterms:W3CDTF">2013-07-09T01:48:50Z</dcterms:modified>
</cp:coreProperties>
</file>