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69" r:id="rId5"/>
    <p:sldId id="280" r:id="rId6"/>
    <p:sldId id="284" r:id="rId7"/>
    <p:sldId id="262" r:id="rId8"/>
    <p:sldId id="268" r:id="rId9"/>
    <p:sldId id="270" r:id="rId10"/>
    <p:sldId id="276" r:id="rId11"/>
    <p:sldId id="259" r:id="rId12"/>
    <p:sldId id="275" r:id="rId13"/>
    <p:sldId id="273" r:id="rId14"/>
    <p:sldId id="267" r:id="rId15"/>
    <p:sldId id="283" r:id="rId16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5C03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3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AB038-5540-4925-8A0C-464B30E6749A}" type="datetimeFigureOut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82504-FC38-4AC0-B7B9-1A73427440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60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5B5CB-7BB3-49C2-A53F-DD2195AA0C04}" type="datetimeFigureOut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B032-47A6-4D7B-AD6D-298C60E10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59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E8F-F9CA-4165-996A-E08F895A887A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FB15-9F8A-4DC3-A2E1-5C56AB8AC4FC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3190-A914-4E2A-B651-6CAAA3A21FAD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40A-8B6D-4C7C-9ACC-36F85F1B8D91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E0B9-D10F-4E48-B6EB-0D7FA1283047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F315-E38F-45B3-A6E2-D0267EDD20F2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FEC0-793F-4A65-ACCF-529F1E22C360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7226-7DE2-48ED-B093-578C6CC50B6C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E7BF-21EE-4FCB-9EBD-B6FF88879491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7812360" y="6381328"/>
            <a:ext cx="1296144" cy="365125"/>
          </a:xfrm>
        </p:spPr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084168" y="6309320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B83D-D499-4B82-9A07-7C69B545667A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4BB9-0F37-4468-B5DB-FFFEB3D7B203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1302-B1B0-448F-BB2B-C341FD636FD3}" type="datetime1">
              <a:rPr kumimoji="1" lang="ja-JP" altLang="en-US" smtClean="0"/>
              <a:t>13/07/09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8388424" y="6381328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660232" y="6309320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 dirty="0" smtClean="0"/>
              <a:t>アルカリ金属ドープフラーレン：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超伝導密度汎関数理論に基づく研究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48872" cy="175260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明石 遼介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東京大学</a:t>
            </a:r>
            <a:r>
              <a:rPr lang="ja-JP" altLang="en-US" sz="2400" dirty="0">
                <a:solidFill>
                  <a:schemeClr val="tx1"/>
                </a:solidFill>
              </a:rPr>
              <a:t>工学系</a:t>
            </a:r>
            <a:r>
              <a:rPr lang="ja-JP" altLang="en-US" sz="2400" dirty="0" smtClean="0">
                <a:solidFill>
                  <a:schemeClr val="tx1"/>
                </a:solidFill>
              </a:rPr>
              <a:t>研究科物理工学専攻博士</a:t>
            </a:r>
            <a:r>
              <a:rPr lang="en-US" altLang="ja-JP" sz="2400" dirty="0" smtClean="0">
                <a:solidFill>
                  <a:schemeClr val="tx1"/>
                </a:solidFill>
              </a:rPr>
              <a:t>3</a:t>
            </a:r>
            <a:r>
              <a:rPr lang="ja-JP" altLang="en-US" sz="2400" dirty="0" smtClean="0">
                <a:solidFill>
                  <a:schemeClr val="tx1"/>
                </a:solidFill>
              </a:rPr>
              <a:t>年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7" name="Picture 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" y="44624"/>
            <a:ext cx="5764111" cy="10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172144" y="6309320"/>
            <a:ext cx="47997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R. Akashi and R. </a:t>
            </a:r>
            <a:r>
              <a:rPr lang="en-US" altLang="ja-JP" sz="2000" dirty="0" err="1" smtClean="0"/>
              <a:t>Arita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arXiv</a:t>
            </a:r>
            <a:r>
              <a:rPr lang="en-US" altLang="ja-JP" sz="2000" dirty="0" smtClean="0"/>
              <a:t>: 1303.5138.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530120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共同研究者：有田亮太郎准教授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807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基礎データ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altLang="ja-JP" sz="2800" i="1" dirty="0" smtClean="0">
                <a:solidFill>
                  <a:srgbClr val="FFFF00"/>
                </a:solidFill>
                <a:cs typeface="Times New Roman" pitchFamily="18" charset="0"/>
              </a:rPr>
              <a:t>H</a:t>
            </a:r>
            <a:r>
              <a:rPr lang="en-US" altLang="ja-JP" sz="2800" baseline="-25000" dirty="0" smtClean="0">
                <a:solidFill>
                  <a:srgbClr val="FFFF00"/>
                </a:solidFill>
                <a:cs typeface="Times New Roman" pitchFamily="18" charset="0"/>
              </a:rPr>
              <a:t>g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フォノン振動数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32085"/>
              </p:ext>
            </p:extLst>
          </p:nvPr>
        </p:nvGraphicFramePr>
        <p:xfrm>
          <a:off x="1043608" y="1772816"/>
          <a:ext cx="7056784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8154"/>
                <a:gridCol w="1104134"/>
                <a:gridCol w="1152128"/>
                <a:gridCol w="1152128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Raman</a:t>
                      </a:r>
                      <a:r>
                        <a:rPr kumimoji="1" lang="ja-JP" altLang="en-US" baseline="0" dirty="0" smtClean="0"/>
                        <a:t>散乱</a:t>
                      </a:r>
                      <a:endParaRPr kumimoji="1" lang="ja-JP" altLang="en-US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aseline="0" dirty="0" smtClean="0"/>
                        <a:t>我々の計算値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C</a:t>
                      </a:r>
                      <a:r>
                        <a:rPr kumimoji="1" lang="en-US" altLang="ja-JP" baseline="-25000" dirty="0" smtClean="0"/>
                        <a:t>60</a:t>
                      </a:r>
                      <a:endParaRPr kumimoji="1" lang="ja-JP" altLang="en-US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i="0" baseline="0" dirty="0" smtClean="0"/>
                        <a:t>K</a:t>
                      </a:r>
                      <a:r>
                        <a:rPr kumimoji="1" lang="en-US" altLang="ja-JP" i="0" baseline="-25000" dirty="0" smtClean="0"/>
                        <a:t>3</a:t>
                      </a:r>
                      <a:r>
                        <a:rPr kumimoji="1" lang="en-US" altLang="ja-JP" i="0" baseline="0" dirty="0" smtClean="0"/>
                        <a:t>C</a:t>
                      </a:r>
                      <a:r>
                        <a:rPr kumimoji="1" lang="en-US" altLang="ja-JP" i="0" baseline="-25000" dirty="0" smtClean="0"/>
                        <a:t>60</a:t>
                      </a:r>
                      <a:endParaRPr kumimoji="1" lang="ja-JP" altLang="en-US" i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K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baseline="0" dirty="0" smtClean="0"/>
                        <a:t>C</a:t>
                      </a:r>
                      <a:r>
                        <a:rPr kumimoji="1" lang="en-US" altLang="ja-JP" baseline="-25000" dirty="0" smtClean="0"/>
                        <a:t>60</a:t>
                      </a:r>
                      <a:endParaRPr kumimoji="1" lang="ja-JP" altLang="en-US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Rb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baseline="0" dirty="0" smtClean="0"/>
                        <a:t>C</a:t>
                      </a:r>
                      <a:r>
                        <a:rPr kumimoji="1" lang="en-US" altLang="ja-JP" baseline="-25000" dirty="0" smtClean="0"/>
                        <a:t>60</a:t>
                      </a:r>
                      <a:endParaRPr kumimoji="1" lang="ja-JP" altLang="en-US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Cs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baseline="0" dirty="0" smtClean="0"/>
                        <a:t>C</a:t>
                      </a:r>
                      <a:r>
                        <a:rPr kumimoji="1" lang="en-US" altLang="ja-JP" baseline="-25000" dirty="0" smtClean="0"/>
                        <a:t>60</a:t>
                      </a:r>
                      <a:endParaRPr kumimoji="1" lang="ja-JP" altLang="en-US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(1)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273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271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265</a:t>
                      </a:r>
                      <a:endParaRPr kumimoji="1" lang="ja-JP" altLang="en-US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266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(2)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437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431 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422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421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420 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(3)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710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723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(4)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774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. . 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779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781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(5)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1099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. . 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(6)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. . 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1271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1271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1273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(7)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1407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H</a:t>
                      </a:r>
                      <a:r>
                        <a:rPr kumimoji="1" lang="en-US" altLang="ja-JP" baseline="-25000" dirty="0" smtClean="0"/>
                        <a:t>g</a:t>
                      </a:r>
                      <a:r>
                        <a:rPr kumimoji="1" lang="en-US" altLang="ja-JP" dirty="0" smtClean="0"/>
                        <a:t>(8) [cm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1547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1534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1535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835696" y="1010345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誤差</a:t>
            </a:r>
            <a:r>
              <a:rPr kumimoji="1" lang="en-US" altLang="ja-JP" sz="2800" dirty="0" smtClean="0"/>
              <a:t>5%</a:t>
            </a:r>
            <a:r>
              <a:rPr kumimoji="1" lang="ja-JP" altLang="en-US" sz="2800" dirty="0" smtClean="0"/>
              <a:t>以下の精度で振動数を再現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5589240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Ref: Bethune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Chem. Phys.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(1991); Zhou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PRB (1992).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3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基礎データ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電子状態密度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4665" y="548680"/>
            <a:ext cx="5179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</a:t>
            </a:r>
            <a:r>
              <a:rPr kumimoji="1" lang="en-US" altLang="ja-JP" sz="2400" dirty="0" smtClean="0">
                <a:sym typeface="Wingdings" pitchFamily="2" charset="2"/>
              </a:rPr>
              <a:t> </a:t>
            </a:r>
            <a:r>
              <a:rPr kumimoji="1" lang="en-US" altLang="ja-JP" sz="2400" dirty="0" err="1" smtClean="0">
                <a:sym typeface="Wingdings" pitchFamily="2" charset="2"/>
              </a:rPr>
              <a:t>Rb</a:t>
            </a:r>
            <a:r>
              <a:rPr kumimoji="1" lang="en-US" altLang="ja-JP" sz="2400" dirty="0" smtClean="0">
                <a:sym typeface="Wingdings" pitchFamily="2" charset="2"/>
              </a:rPr>
              <a:t> Cs</a:t>
            </a:r>
            <a:r>
              <a:rPr kumimoji="1" lang="ja-JP" altLang="en-US" sz="2400" dirty="0" smtClean="0">
                <a:sym typeface="Wingdings" pitchFamily="2" charset="2"/>
              </a:rPr>
              <a:t>と狭まるバンド幅</a:t>
            </a:r>
            <a:endParaRPr kumimoji="1" lang="en-US" altLang="ja-JP" sz="2400" dirty="0" smtClean="0">
              <a:sym typeface="Wingdings" pitchFamily="2" charset="2"/>
            </a:endParaRPr>
          </a:p>
          <a:p>
            <a:r>
              <a:rPr kumimoji="1" lang="ja-JP" altLang="en-US" sz="2400" dirty="0" smtClean="0"/>
              <a:t>フォノンエネルギースケールで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DOS</a:t>
            </a:r>
            <a:r>
              <a:rPr kumimoji="1" lang="ja-JP" altLang="en-US" sz="2400" dirty="0" smtClean="0"/>
              <a:t>が大きく変化・ギャップを持つ</a:t>
            </a:r>
            <a:endParaRPr kumimoji="1" lang="ja-JP" altLang="en-US" sz="24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16470"/>
              </p:ext>
            </p:extLst>
          </p:nvPr>
        </p:nvGraphicFramePr>
        <p:xfrm>
          <a:off x="1547664" y="1809006"/>
          <a:ext cx="63840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032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C</a:t>
                      </a:r>
                      <a:r>
                        <a:rPr kumimoji="1" lang="en-US" altLang="ja-JP" baseline="-25000" dirty="0" smtClean="0"/>
                        <a:t>60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Rb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C</a:t>
                      </a:r>
                      <a:r>
                        <a:rPr kumimoji="1" lang="en-US" altLang="ja-JP" baseline="-25000" dirty="0" smtClean="0"/>
                        <a:t>60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Cs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C</a:t>
                      </a:r>
                      <a:r>
                        <a:rPr kumimoji="1" lang="en-US" altLang="ja-JP" baseline="-25000" dirty="0" smtClean="0"/>
                        <a:t>60</a:t>
                      </a:r>
                      <a:endParaRPr kumimoji="1" lang="ja-JP" alt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N(E</a:t>
                      </a:r>
                      <a:r>
                        <a:rPr kumimoji="1" lang="en-US" altLang="ja-JP" baseline="-25000" dirty="0" smtClean="0"/>
                        <a:t>F</a:t>
                      </a:r>
                      <a:r>
                        <a:rPr kumimoji="1" lang="en-US" altLang="ja-JP" dirty="0" smtClean="0"/>
                        <a:t>) /(</a:t>
                      </a:r>
                      <a:r>
                        <a:rPr kumimoji="1" lang="en-US" altLang="ja-JP" dirty="0" err="1" smtClean="0"/>
                        <a:t>eV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sp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baseline="-2500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8.352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8.609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9.328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18282"/>
            <a:ext cx="5688632" cy="42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9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12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フォノンの寄与のみを考慮した</a:t>
            </a:r>
            <a:r>
              <a:rPr lang="en-US" altLang="ja-JP" sz="2800" dirty="0" err="1" smtClean="0">
                <a:solidFill>
                  <a:srgbClr val="FFFF00"/>
                </a:solidFill>
                <a:cs typeface="Times New Roman" pitchFamily="18" charset="0"/>
              </a:rPr>
              <a:t>Tc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計算値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2" y="1588567"/>
            <a:ext cx="6692921" cy="3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1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電子間クーロン斥力を考慮した</a:t>
            </a:r>
            <a:r>
              <a:rPr lang="en-US" altLang="ja-JP" sz="2800" dirty="0" err="1" smtClean="0">
                <a:solidFill>
                  <a:srgbClr val="FFFF00"/>
                </a:solidFill>
                <a:cs typeface="Times New Roman" pitchFamily="18" charset="0"/>
              </a:rPr>
              <a:t>Tc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計算値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08721" y="851974"/>
            <a:ext cx="5319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60%</a:t>
            </a:r>
            <a:r>
              <a:rPr kumimoji="1" lang="ja-JP" altLang="en-US" sz="2800" dirty="0" smtClean="0"/>
              <a:t>不足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=</a:t>
            </a:r>
            <a:r>
              <a:rPr kumimoji="1" lang="en-US" altLang="ja-JP" sz="2800" dirty="0" err="1" smtClean="0"/>
              <a:t>Migdal-Eliashberg+KS-LDA</a:t>
            </a:r>
            <a:r>
              <a:rPr kumimoji="1" lang="ja-JP" altLang="en-US" sz="2800" dirty="0" smtClean="0"/>
              <a:t>を</a:t>
            </a:r>
            <a:endParaRPr kumimoji="1"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kumimoji="1" lang="ja-JP" altLang="en-US" sz="2800" dirty="0" smtClean="0"/>
              <a:t>超える描像の必要性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0" y="2228763"/>
            <a:ext cx="7127806" cy="397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0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solidFill>
                  <a:srgbClr val="FFFF00"/>
                </a:solidFill>
                <a:cs typeface="Times New Roman" pitchFamily="18" charset="0"/>
              </a:rPr>
              <a:t>結論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39" y="2148567"/>
            <a:ext cx="5184576" cy="38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/>
          <p:cNvCxnSpPr/>
          <p:nvPr/>
        </p:nvCxnSpPr>
        <p:spPr>
          <a:xfrm>
            <a:off x="5695866" y="1988502"/>
            <a:ext cx="0" cy="514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3168567" y="2136423"/>
            <a:ext cx="2527299" cy="12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39552" y="1034395"/>
            <a:ext cx="7260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u="sng" dirty="0" smtClean="0"/>
              <a:t>こちら側についても、</a:t>
            </a:r>
            <a:endParaRPr kumimoji="1" lang="en-US" altLang="ja-JP" sz="2800" u="sng" dirty="0" smtClean="0"/>
          </a:p>
          <a:p>
            <a:r>
              <a:rPr kumimoji="1" lang="ja-JP" altLang="en-US" sz="2800" u="sng" dirty="0" smtClean="0"/>
              <a:t>少なくとも</a:t>
            </a:r>
            <a:r>
              <a:rPr kumimoji="1" lang="en-US" altLang="ja-JP" sz="2800" u="sng" dirty="0" smtClean="0"/>
              <a:t>ME+KS-LDA</a:t>
            </a:r>
            <a:r>
              <a:rPr kumimoji="1" lang="ja-JP" altLang="en-US" sz="2800" u="sng" dirty="0" smtClean="0"/>
              <a:t>を超えることが必要</a:t>
            </a:r>
            <a:endParaRPr kumimoji="1" lang="ja-JP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16057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15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まとめ・今後の可能性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1546" y="6125234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ME</a:t>
            </a:r>
            <a:r>
              <a:rPr lang="ja-JP" altLang="en-US" sz="2000" u="sng" dirty="0" smtClean="0"/>
              <a:t>とは全く異なる機構</a:t>
            </a:r>
            <a:endParaRPr lang="en-US" altLang="ja-JP" sz="2000" u="sng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2938299"/>
            <a:ext cx="361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ME</a:t>
            </a:r>
            <a:r>
              <a:rPr kumimoji="1" lang="ja-JP" altLang="en-US" sz="2800" u="sng" dirty="0" smtClean="0"/>
              <a:t>＋別の機構の協力</a:t>
            </a:r>
            <a:endParaRPr kumimoji="1" lang="en-US" altLang="ja-JP" sz="2800" u="sng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201924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ME</a:t>
            </a:r>
            <a:r>
              <a:rPr kumimoji="1" lang="ja-JP" altLang="en-US" sz="2800" u="sng" dirty="0" smtClean="0"/>
              <a:t>＋交換相関効果の修正</a:t>
            </a:r>
            <a:endParaRPr kumimoji="1" lang="en-US" altLang="ja-JP" sz="2800" u="sng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76" y="2794283"/>
            <a:ext cx="4315712" cy="24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496" y="1013827"/>
            <a:ext cx="905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u="sng" dirty="0" smtClean="0">
                <a:solidFill>
                  <a:srgbClr val="FF0000"/>
                </a:solidFill>
              </a:rPr>
              <a:t>フラーレン超伝導には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ME+KS-LDA</a:t>
            </a:r>
            <a:r>
              <a:rPr lang="ja-JP" altLang="en-US" sz="2800" u="sng" dirty="0">
                <a:solidFill>
                  <a:srgbClr val="FF0000"/>
                </a:solidFill>
              </a:rPr>
              <a:t>を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超えた理論が</a:t>
            </a:r>
            <a:r>
              <a:rPr lang="ja-JP" altLang="en-US" sz="2800" u="sng" dirty="0">
                <a:solidFill>
                  <a:srgbClr val="FF0000"/>
                </a:solidFill>
              </a:rPr>
              <a:t>必要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en-US" altLang="ja-JP" sz="2000" dirty="0" smtClean="0"/>
              <a:t>  -SCDFT</a:t>
            </a:r>
            <a:r>
              <a:rPr kumimoji="1" lang="ja-JP" altLang="en-US" sz="2000" dirty="0" smtClean="0"/>
              <a:t>により構造敏感性による不確定性は排除済</a:t>
            </a:r>
            <a:endParaRPr kumimoji="1" lang="ja-JP" altLang="en-US" sz="20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-36512" y="2528900"/>
            <a:ext cx="9144000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84155" y="2391271"/>
            <a:ext cx="17235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今後</a:t>
            </a:r>
            <a:r>
              <a:rPr lang="ja-JP" altLang="en-US" sz="2400" dirty="0" smtClean="0"/>
              <a:t>の指針</a:t>
            </a:r>
            <a:endParaRPr kumimoji="1" lang="ja-JP" altLang="en-US" sz="2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71546" y="6128139"/>
            <a:ext cx="8835942" cy="360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866612" y="61555"/>
            <a:ext cx="50369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FF00"/>
                </a:solidFill>
              </a:rPr>
              <a:t>R. Akashi and R. </a:t>
            </a:r>
            <a:r>
              <a:rPr lang="en-US" altLang="ja-JP" sz="2000" b="1" dirty="0" err="1" smtClean="0">
                <a:solidFill>
                  <a:srgbClr val="FFFF00"/>
                </a:solidFill>
              </a:rPr>
              <a:t>Arita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, </a:t>
            </a:r>
            <a:r>
              <a:rPr lang="en-US" altLang="ja-JP" sz="2000" b="1" dirty="0" err="1" smtClean="0">
                <a:solidFill>
                  <a:srgbClr val="FFFF00"/>
                </a:solidFill>
              </a:rPr>
              <a:t>arXiv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: 1303.5138.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フラーレン超伝導体 </a:t>
            </a:r>
            <a:r>
              <a:rPr lang="en-US" altLang="ja-JP" sz="2800" i="1" dirty="0" smtClean="0">
                <a:solidFill>
                  <a:srgbClr val="FFFF00"/>
                </a:solidFill>
                <a:cs typeface="Times New Roman" pitchFamily="18" charset="0"/>
              </a:rPr>
              <a:t>A</a:t>
            </a:r>
            <a:r>
              <a:rPr lang="en-US" altLang="ja-JP" sz="2800" baseline="-25000" dirty="0" smtClean="0">
                <a:solidFill>
                  <a:srgbClr val="FFFF00"/>
                </a:solidFill>
                <a:cs typeface="Times New Roman" pitchFamily="18" charset="0"/>
              </a:rPr>
              <a:t>3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altLang="ja-JP" sz="2800" baseline="-25000" dirty="0" smtClean="0">
                <a:solidFill>
                  <a:srgbClr val="FFFF00"/>
                </a:solidFill>
                <a:cs typeface="Times New Roman" pitchFamily="18" charset="0"/>
              </a:rPr>
              <a:t>60</a:t>
            </a:r>
            <a:endParaRPr lang="ja-JP" altLang="en-US" sz="2800" baseline="-25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1" y="2060848"/>
            <a:ext cx="65011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7544" y="1412776"/>
            <a:ext cx="424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例</a:t>
            </a:r>
            <a:r>
              <a:rPr lang="en-US" altLang="ja-JP" sz="2400" dirty="0" smtClean="0">
                <a:latin typeface="+mj-ea"/>
                <a:ea typeface="+mj-ea"/>
              </a:rPr>
              <a:t>: </a:t>
            </a:r>
            <a:r>
              <a:rPr lang="en-US" altLang="ja-JP" sz="2400" dirty="0" smtClean="0"/>
              <a:t>Cs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C</a:t>
            </a:r>
            <a:r>
              <a:rPr lang="en-US" altLang="ja-JP" sz="2400" baseline="-25000" dirty="0" smtClean="0"/>
              <a:t>60 </a:t>
            </a:r>
            <a:r>
              <a:rPr kumimoji="1" lang="en-US" altLang="ja-JP" sz="1600" dirty="0" err="1" smtClean="0"/>
              <a:t>Ganin</a:t>
            </a:r>
            <a:r>
              <a:rPr kumimoji="1" lang="en-US" altLang="ja-JP" sz="1600" dirty="0" smtClean="0"/>
              <a:t> </a:t>
            </a:r>
            <a:r>
              <a:rPr kumimoji="1" lang="en-US" altLang="ja-JP" sz="1600" i="1" dirty="0" smtClean="0"/>
              <a:t>et al</a:t>
            </a:r>
            <a:r>
              <a:rPr kumimoji="1" lang="en-US" altLang="ja-JP" sz="1600" dirty="0" smtClean="0"/>
              <a:t>., Nature (2010)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548680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アルカリ金属ドープによる超伝導発現</a:t>
            </a:r>
            <a:endParaRPr kumimoji="1" lang="en-US" altLang="ja-JP" sz="2400" u="sng" dirty="0" smtClean="0"/>
          </a:p>
          <a:p>
            <a:r>
              <a:rPr lang="ja-JP" altLang="en-US" sz="2400" u="sng" dirty="0" smtClean="0"/>
              <a:t>体積に依存した</a:t>
            </a:r>
            <a:r>
              <a:rPr lang="en-US" altLang="ja-JP" sz="2400" i="1" u="sng" dirty="0" err="1" smtClean="0"/>
              <a:t>T</a:t>
            </a:r>
            <a:r>
              <a:rPr lang="en-US" altLang="ja-JP" sz="2400" baseline="-25000" dirty="0" err="1" smtClean="0"/>
              <a:t>c</a:t>
            </a:r>
            <a:r>
              <a:rPr lang="ja-JP" altLang="en-US" sz="2400" u="sng" dirty="0" smtClean="0"/>
              <a:t>の系統的変化</a:t>
            </a:r>
            <a:endParaRPr kumimoji="1" lang="ja-JP" altLang="en-US" sz="24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39" y="1556792"/>
            <a:ext cx="1440160" cy="136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47" y="2348880"/>
            <a:ext cx="1415675" cy="13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508024" cy="9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コネクタ 11"/>
          <p:cNvCxnSpPr/>
          <p:nvPr/>
        </p:nvCxnSpPr>
        <p:spPr>
          <a:xfrm>
            <a:off x="0" y="1379677"/>
            <a:ext cx="9144000" cy="2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7289023">
            <a:off x="3300146" y="2737306"/>
            <a:ext cx="303452" cy="72428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944119" y="3068960"/>
            <a:ext cx="884510" cy="3168352"/>
          </a:xfrm>
          <a:prstGeom prst="rect">
            <a:avLst/>
          </a:prstGeom>
          <a:solidFill>
            <a:srgbClr val="FB5C03">
              <a:alpha val="49804"/>
            </a:srgbClr>
          </a:solidFill>
          <a:ln>
            <a:solidFill>
              <a:srgbClr val="FCD5B5">
                <a:alpha val="6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9521" y="465313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 smtClean="0">
                <a:solidFill>
                  <a:srgbClr val="FB5C03"/>
                </a:solidFill>
                <a:latin typeface="+mj-ea"/>
                <a:ea typeface="+mj-ea"/>
              </a:rPr>
              <a:t>反強磁性</a:t>
            </a:r>
            <a:r>
              <a:rPr lang="ja-JP" altLang="en-US" sz="2400" b="1" u="sng" dirty="0" smtClean="0">
                <a:solidFill>
                  <a:srgbClr val="FB5C03"/>
                </a:solidFill>
                <a:latin typeface="+mj-ea"/>
                <a:ea typeface="+mj-ea"/>
              </a:rPr>
              <a:t>絶縁相</a:t>
            </a:r>
            <a:endParaRPr kumimoji="1" lang="en-US" altLang="ja-JP" sz="2400" b="1" u="sng" dirty="0" smtClean="0">
              <a:solidFill>
                <a:srgbClr val="FB5C03"/>
              </a:solidFill>
              <a:latin typeface="+mj-ea"/>
              <a:ea typeface="+mj-ea"/>
            </a:endParaRPr>
          </a:p>
        </p:txBody>
      </p:sp>
      <p:sp>
        <p:nvSpPr>
          <p:cNvPr id="17" name="二等辺三角形 16"/>
          <p:cNvSpPr/>
          <p:nvPr/>
        </p:nvSpPr>
        <p:spPr>
          <a:xfrm rot="18288896">
            <a:off x="6760659" y="3925456"/>
            <a:ext cx="161350" cy="679800"/>
          </a:xfrm>
          <a:prstGeom prst="triangle">
            <a:avLst/>
          </a:prstGeom>
          <a:solidFill>
            <a:srgbClr val="FB5C03"/>
          </a:solidFill>
          <a:ln>
            <a:solidFill>
              <a:srgbClr val="FB5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 rot="15354175">
            <a:off x="6293595" y="1900805"/>
            <a:ext cx="213266" cy="88698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99992" y="90093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1991—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3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7795901" y="6441211"/>
            <a:ext cx="1296144" cy="365125"/>
          </a:xfrm>
        </p:spPr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098795" y="6362164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非従来機構 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.vs.</a:t>
            </a:r>
            <a:r>
              <a:rPr lang="ja-JP" altLang="en-US" sz="2800" dirty="0">
                <a:solidFill>
                  <a:srgbClr val="FFFF00"/>
                </a:solidFill>
                <a:cs typeface="Times New Roman" pitchFamily="18" charset="0"/>
              </a:rPr>
              <a:t>従来型フォノン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機構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55990" y="3721628"/>
            <a:ext cx="4392488" cy="2612058"/>
            <a:chOff x="3419872" y="2551941"/>
            <a:chExt cx="5526013" cy="32861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551941"/>
              <a:ext cx="4733925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708920"/>
              <a:ext cx="771525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-36512" y="3056208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 smtClean="0"/>
              <a:t>オンサイト相関∝</a:t>
            </a:r>
            <a:r>
              <a:rPr kumimoji="1" lang="en-US" altLang="ja-JP" sz="2000" i="1" u="sng" dirty="0" err="1" smtClean="0"/>
              <a:t>T</a:t>
            </a:r>
            <a:r>
              <a:rPr kumimoji="1" lang="en-US" altLang="ja-JP" sz="2000" baseline="-25000" dirty="0" err="1" smtClean="0"/>
              <a:t>c</a:t>
            </a:r>
            <a:endParaRPr kumimoji="1" lang="ja-JP" altLang="en-US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4627" y="3377600"/>
            <a:ext cx="383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Nomura, Nakamura, and </a:t>
            </a:r>
            <a:r>
              <a:rPr lang="en-US" altLang="ja-JP" sz="1400" dirty="0" err="1" smtClean="0"/>
              <a:t>Arita</a:t>
            </a:r>
            <a:r>
              <a:rPr lang="en-US" altLang="ja-JP" sz="1400" dirty="0" smtClean="0"/>
              <a:t>, PRB (2012)</a:t>
            </a:r>
            <a:endParaRPr kumimoji="1" lang="ja-JP" altLang="en-US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58" y="1184034"/>
            <a:ext cx="3814538" cy="247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031034" y="69269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 smtClean="0"/>
              <a:t>フルギャップ</a:t>
            </a:r>
            <a:endParaRPr kumimoji="1" lang="ja-JP" altLang="en-US" sz="2000" u="sng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64352" y="965248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Zhang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et al</a:t>
            </a:r>
            <a:r>
              <a:rPr kumimoji="1" lang="en-US" altLang="ja-JP" sz="1400" dirty="0" smtClean="0"/>
              <a:t>., </a:t>
            </a:r>
            <a:r>
              <a:rPr lang="en-US" altLang="ja-JP" sz="1400" dirty="0" smtClean="0"/>
              <a:t>Nature</a:t>
            </a:r>
            <a:r>
              <a:rPr kumimoji="1" lang="en-US" altLang="ja-JP" sz="1400" dirty="0" smtClean="0"/>
              <a:t> (1991)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48064" y="3933056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C-</a:t>
            </a:r>
            <a:r>
              <a:rPr kumimoji="1" lang="ja-JP" altLang="en-US" sz="2000" u="sng" dirty="0" smtClean="0"/>
              <a:t>同位体効果係数≧</a:t>
            </a:r>
            <a:r>
              <a:rPr kumimoji="1" lang="en-US" altLang="ja-JP" sz="2000" u="sng" dirty="0" smtClean="0"/>
              <a:t>0.20</a:t>
            </a:r>
            <a:endParaRPr kumimoji="1" lang="ja-JP" altLang="en-US" sz="20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13666" y="60151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 smtClean="0"/>
              <a:t>バンド幅小</a:t>
            </a:r>
            <a:endParaRPr kumimoji="1" lang="ja-JP" altLang="en-US" sz="2000" u="sng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00081" y="4260224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Ebbesen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et al</a:t>
            </a:r>
            <a:r>
              <a:rPr kumimoji="1" lang="en-US" altLang="ja-JP" sz="1400" dirty="0" smtClean="0"/>
              <a:t>., </a:t>
            </a:r>
            <a:r>
              <a:rPr lang="en-US" altLang="ja-JP" sz="1400" dirty="0" smtClean="0"/>
              <a:t>Nature</a:t>
            </a:r>
            <a:r>
              <a:rPr kumimoji="1" lang="en-US" altLang="ja-JP" sz="1400" dirty="0" smtClean="0"/>
              <a:t> (1992);</a:t>
            </a:r>
          </a:p>
          <a:p>
            <a:r>
              <a:rPr lang="en-US" altLang="ja-JP" sz="1400" dirty="0" smtClean="0"/>
              <a:t>Fuhrer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PRL (1999).</a:t>
            </a:r>
            <a:endParaRPr kumimoji="1" lang="ja-JP" altLang="en-US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81" y="6351302"/>
            <a:ext cx="2169865" cy="31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48" y="979506"/>
            <a:ext cx="2476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754635" y="756719"/>
            <a:ext cx="2657524" cy="1880193"/>
            <a:chOff x="5586884" y="781471"/>
            <a:chExt cx="3433782" cy="24293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884" y="781471"/>
              <a:ext cx="34194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091" y="2887016"/>
              <a:ext cx="3076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962679" cy="9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smtClean="0">
                <a:solidFill>
                  <a:srgbClr val="FFFF00"/>
                </a:solidFill>
                <a:cs typeface="Times New Roman" pitchFamily="18" charset="0"/>
              </a:rPr>
              <a:t>問題意識 </a:t>
            </a:r>
            <a:r>
              <a:rPr lang="en-US" altLang="ja-JP" sz="280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1)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124744"/>
            <a:ext cx="735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u="sng" dirty="0" smtClean="0"/>
              <a:t>フラーレン超伝導の起源はフォノンか否か？</a:t>
            </a:r>
            <a:endParaRPr kumimoji="1"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4535" y="3717032"/>
            <a:ext cx="702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i="1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4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が理論的に説明されるか？</a:t>
            </a:r>
            <a:endParaRPr lang="en-US" altLang="ja-JP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17850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=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8992" y="1753652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u="sng" dirty="0" smtClean="0"/>
              <a:t>フォノン機構に基づき</a:t>
            </a:r>
            <a:r>
              <a:rPr lang="ja-JP" altLang="en-US" sz="2800" u="sng" dirty="0" smtClean="0">
                <a:latin typeface="小塚明朝 Pr6N H" pitchFamily="18" charset="-128"/>
                <a:ea typeface="小塚明朝 Pr6N H" pitchFamily="18" charset="-128"/>
              </a:rPr>
              <a:t>実験</a:t>
            </a:r>
            <a:r>
              <a:rPr lang="ja-JP" altLang="en-US" sz="2800" u="sng" dirty="0" smtClean="0"/>
              <a:t>が</a:t>
            </a:r>
            <a:r>
              <a:rPr kumimoji="1" lang="ja-JP" altLang="en-US" sz="2800" u="sng" dirty="0" smtClean="0"/>
              <a:t>説明</a:t>
            </a:r>
            <a:r>
              <a:rPr kumimoji="1" lang="ja-JP" altLang="en-US" sz="2800" u="sng" dirty="0"/>
              <a:t>される</a:t>
            </a:r>
            <a:r>
              <a:rPr kumimoji="1" lang="ja-JP" altLang="en-US" sz="2800" u="sng" dirty="0" smtClean="0"/>
              <a:t>か？</a:t>
            </a:r>
            <a:endParaRPr kumimoji="1" lang="en-US" altLang="ja-JP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115351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solidFill>
                  <a:srgbClr val="FFFF00"/>
                </a:solidFill>
                <a:cs typeface="Times New Roman" pitchFamily="18" charset="0"/>
              </a:rPr>
              <a:t>問題意識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(2)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5204" y="764704"/>
            <a:ext cx="78694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i="1" dirty="0" err="1" smtClean="0"/>
              <a:t>T</a:t>
            </a:r>
            <a:r>
              <a:rPr lang="en-US" altLang="ja-JP" sz="3200" baseline="-25000" dirty="0" err="1" smtClean="0"/>
              <a:t>c</a:t>
            </a:r>
            <a:r>
              <a:rPr lang="ja-JP" altLang="en-US" sz="3200" dirty="0" smtClean="0"/>
              <a:t>計算の</a:t>
            </a:r>
            <a:r>
              <a:rPr kumimoji="1" lang="ja-JP" altLang="en-US" sz="3200" dirty="0" smtClean="0"/>
              <a:t>問題点</a:t>
            </a:r>
            <a:r>
              <a:rPr lang="en-US" altLang="ja-JP" sz="3200" dirty="0" smtClean="0"/>
              <a:t>=</a:t>
            </a:r>
            <a:r>
              <a:rPr lang="ja-JP" altLang="en-US" sz="3200" dirty="0" smtClean="0"/>
              <a:t>理論値の物質構造依存性</a:t>
            </a:r>
            <a:endParaRPr kumimoji="1"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152281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e.g. BCS</a:t>
            </a:r>
            <a:r>
              <a:rPr lang="ja-JP" altLang="en-US" sz="2400" u="sng" dirty="0" smtClean="0"/>
              <a:t>理論公式</a:t>
            </a:r>
            <a:endParaRPr kumimoji="1" lang="ja-JP" altLang="en-US" sz="24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1835696" y="2442953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i="1" dirty="0" err="1"/>
              <a:t>T</a:t>
            </a:r>
            <a:r>
              <a:rPr lang="en-US" altLang="ja-JP" sz="3200" baseline="-25000" dirty="0" err="1"/>
              <a:t>c</a:t>
            </a:r>
            <a:r>
              <a:rPr lang="ja-JP" altLang="en-US" sz="3200" dirty="0" smtClean="0"/>
              <a:t>∝</a:t>
            </a:r>
            <a:r>
              <a:rPr lang="en-US" altLang="ja-JP" sz="3200" i="1" dirty="0" err="1" smtClean="0">
                <a:latin typeface="Symbol" pitchFamily="18" charset="2"/>
              </a:rPr>
              <a:t>w</a:t>
            </a:r>
            <a:r>
              <a:rPr lang="en-US" altLang="ja-JP" sz="3200" dirty="0" err="1">
                <a:latin typeface="Symbol" pitchFamily="18" charset="2"/>
              </a:rPr>
              <a:t>×</a:t>
            </a:r>
            <a:r>
              <a:rPr lang="en-US" altLang="ja-JP" sz="3200" dirty="0" err="1" smtClean="0"/>
              <a:t>exp</a:t>
            </a:r>
            <a:r>
              <a:rPr lang="en-US" altLang="ja-JP" sz="3200" dirty="0"/>
              <a:t>(-1/</a:t>
            </a:r>
            <a:r>
              <a:rPr lang="en-US" altLang="ja-JP" sz="3200" i="1" dirty="0"/>
              <a:t>N</a:t>
            </a:r>
            <a:r>
              <a:rPr lang="en-US" altLang="ja-JP" sz="3200" dirty="0"/>
              <a:t>(0)g</a:t>
            </a:r>
            <a:r>
              <a:rPr lang="en-US" altLang="ja-JP" sz="3200" baseline="30000" dirty="0"/>
              <a:t>2</a:t>
            </a:r>
            <a:r>
              <a:rPr lang="en-US" altLang="ja-JP" sz="3200" dirty="0"/>
              <a:t>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0302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solidFill>
                  <a:srgbClr val="FFFF00"/>
                </a:solidFill>
                <a:cs typeface="Times New Roman" pitchFamily="18" charset="0"/>
              </a:rPr>
              <a:t>問題意識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(2)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5204" y="764704"/>
            <a:ext cx="78694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i="1" dirty="0" err="1" smtClean="0"/>
              <a:t>T</a:t>
            </a:r>
            <a:r>
              <a:rPr lang="en-US" altLang="ja-JP" sz="3200" baseline="-25000" dirty="0" err="1" smtClean="0"/>
              <a:t>c</a:t>
            </a:r>
            <a:r>
              <a:rPr lang="ja-JP" altLang="en-US" sz="3200" dirty="0" smtClean="0"/>
              <a:t>計算の</a:t>
            </a:r>
            <a:r>
              <a:rPr kumimoji="1" lang="ja-JP" altLang="en-US" sz="3200" dirty="0" smtClean="0"/>
              <a:t>問題点</a:t>
            </a:r>
            <a:r>
              <a:rPr lang="en-US" altLang="ja-JP" sz="3200" dirty="0" smtClean="0"/>
              <a:t>=</a:t>
            </a:r>
            <a:r>
              <a:rPr lang="ja-JP" altLang="en-US" sz="3200" dirty="0" smtClean="0"/>
              <a:t>理論値の物質構造依存性</a:t>
            </a:r>
            <a:endParaRPr kumimoji="1"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152281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e.g. BCS</a:t>
            </a:r>
            <a:r>
              <a:rPr lang="ja-JP" altLang="en-US" sz="2400" u="sng" dirty="0" smtClean="0"/>
              <a:t>理論公式</a:t>
            </a:r>
            <a:endParaRPr kumimoji="1" lang="ja-JP" altLang="en-US" sz="24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1835696" y="2442953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i="1" dirty="0" err="1"/>
              <a:t>T</a:t>
            </a:r>
            <a:r>
              <a:rPr lang="en-US" altLang="ja-JP" sz="3200" baseline="-25000" dirty="0" err="1"/>
              <a:t>c</a:t>
            </a:r>
            <a:r>
              <a:rPr lang="ja-JP" altLang="en-US" sz="3200" dirty="0" smtClean="0"/>
              <a:t>∝</a:t>
            </a:r>
            <a:r>
              <a:rPr lang="en-US" altLang="ja-JP" sz="3200" i="1" dirty="0" err="1" smtClean="0">
                <a:latin typeface="Symbol" pitchFamily="18" charset="2"/>
              </a:rPr>
              <a:t>w</a:t>
            </a:r>
            <a:r>
              <a:rPr lang="en-US" altLang="ja-JP" sz="3200" dirty="0" err="1">
                <a:latin typeface="Symbol" pitchFamily="18" charset="2"/>
              </a:rPr>
              <a:t>×</a:t>
            </a:r>
            <a:r>
              <a:rPr lang="en-US" altLang="ja-JP" sz="3200" dirty="0" err="1" smtClean="0"/>
              <a:t>exp</a:t>
            </a:r>
            <a:r>
              <a:rPr lang="en-US" altLang="ja-JP" sz="3200" dirty="0"/>
              <a:t>(-1/</a:t>
            </a:r>
            <a:r>
              <a:rPr lang="en-US" altLang="ja-JP" sz="3200" i="1" dirty="0"/>
              <a:t>N</a:t>
            </a:r>
            <a:r>
              <a:rPr lang="en-US" altLang="ja-JP" sz="3200" dirty="0"/>
              <a:t>(0)g</a:t>
            </a:r>
            <a:r>
              <a:rPr lang="en-US" altLang="ja-JP" sz="3200" baseline="30000" dirty="0"/>
              <a:t>2</a:t>
            </a:r>
            <a:r>
              <a:rPr lang="en-US" altLang="ja-JP" sz="3200" dirty="0"/>
              <a:t>)</a:t>
            </a:r>
            <a:endParaRPr lang="ja-JP" altLang="en-US" sz="3200" dirty="0"/>
          </a:p>
        </p:txBody>
      </p:sp>
      <p:sp>
        <p:nvSpPr>
          <p:cNvPr id="12" name="二等辺三角形 11"/>
          <p:cNvSpPr/>
          <p:nvPr/>
        </p:nvSpPr>
        <p:spPr>
          <a:xfrm rot="3616103">
            <a:off x="4107581" y="2724977"/>
            <a:ext cx="312533" cy="93610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9334" y="3569459"/>
            <a:ext cx="438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Fermi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レベル電子状態密度</a:t>
            </a:r>
            <a:endParaRPr kumimoji="1" lang="en-US" altLang="ja-JP" sz="2800" dirty="0" smtClean="0">
              <a:solidFill>
                <a:srgbClr val="0000FF"/>
              </a:solidFill>
            </a:endParaRPr>
          </a:p>
        </p:txBody>
      </p:sp>
      <p:sp>
        <p:nvSpPr>
          <p:cNvPr id="21" name="二等辺三角形 20"/>
          <p:cNvSpPr/>
          <p:nvPr/>
        </p:nvSpPr>
        <p:spPr>
          <a:xfrm rot="18067886">
            <a:off x="5910728" y="2744033"/>
            <a:ext cx="249490" cy="93610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0072" y="3569459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電子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-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フォノン結合係数</a:t>
            </a:r>
            <a:endParaRPr kumimoji="1" lang="en-US" altLang="ja-JP" sz="2800" dirty="0" smtClean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334" y="5480082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物質構造の効果を簡単化せずに扱うことが重要</a:t>
            </a:r>
            <a:endParaRPr kumimoji="1" lang="ja-JP" altLang="en-US" sz="3200" dirty="0">
              <a:solidFill>
                <a:srgbClr val="FF0000"/>
              </a:solidFill>
              <a:latin typeface="小塚明朝 Pr6N H" pitchFamily="18" charset="-128"/>
              <a:ea typeface="小塚明朝 Pr6N H" pitchFamily="18" charset="-128"/>
            </a:endParaRPr>
          </a:p>
        </p:txBody>
      </p:sp>
      <p:sp>
        <p:nvSpPr>
          <p:cNvPr id="13" name="二等辺三角形 12"/>
          <p:cNvSpPr/>
          <p:nvPr/>
        </p:nvSpPr>
        <p:spPr>
          <a:xfrm rot="14307670">
            <a:off x="3399489" y="1799502"/>
            <a:ext cx="248496" cy="93610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98945" y="175365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フォノン振動数</a:t>
            </a:r>
            <a:endParaRPr kumimoji="1" lang="en-US" altLang="ja-JP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8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超伝導密度汎関数理論</a:t>
            </a:r>
            <a:r>
              <a:rPr lang="en-US" altLang="ja-JP" sz="2800" dirty="0" smtClean="0">
                <a:solidFill>
                  <a:srgbClr val="FFFF00"/>
                </a:solidFill>
                <a:cs typeface="Times New Roman" pitchFamily="18" charset="0"/>
              </a:rPr>
              <a:t>(SCDFT) 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" y="1340768"/>
            <a:ext cx="1645908" cy="11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1660571" cy="10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1663287" cy="10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051720" y="1709135"/>
            <a:ext cx="34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+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95936" y="1738752"/>
            <a:ext cx="34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+</a:t>
            </a:r>
            <a:endParaRPr kumimoji="1" lang="ja-JP" altLang="en-US" sz="2400" dirty="0"/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264690" y="2585820"/>
            <a:ext cx="2131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 smtClean="0">
                <a:latin typeface="+mj-ea"/>
                <a:ea typeface="+mj-ea"/>
              </a:rPr>
              <a:t>フォノン交換による質量繰り込み</a:t>
            </a:r>
            <a:endParaRPr lang="en-US" altLang="ja-JP" sz="1600" dirty="0" smtClean="0">
              <a:latin typeface="+mj-ea"/>
              <a:ea typeface="+mj-ea"/>
            </a:endParaRP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2411760" y="2585820"/>
            <a:ext cx="158417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 smtClean="0">
                <a:latin typeface="+mj-ea"/>
                <a:ea typeface="+mj-ea"/>
              </a:rPr>
              <a:t>フォノン</a:t>
            </a:r>
            <a:r>
              <a:rPr lang="ja-JP" altLang="en-US" sz="1600" dirty="0" smtClean="0">
                <a:latin typeface="+mj-ea"/>
                <a:ea typeface="+mj-ea"/>
              </a:rPr>
              <a:t>媒介</a:t>
            </a:r>
            <a:r>
              <a:rPr lang="ja-JP" altLang="en-US" sz="1600" dirty="0" smtClean="0">
                <a:latin typeface="+mj-ea"/>
                <a:ea typeface="+mj-ea"/>
              </a:rPr>
              <a:t>ペアリング</a:t>
            </a:r>
            <a:endParaRPr lang="en-US" altLang="ja-JP" sz="1600" dirty="0" smtClean="0">
              <a:latin typeface="+mj-ea"/>
              <a:ea typeface="+mj-ea"/>
            </a:endParaRP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4211960" y="2587561"/>
            <a:ext cx="1872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 smtClean="0">
                <a:latin typeface="+mj-ea"/>
                <a:ea typeface="+mj-ea"/>
              </a:rPr>
              <a:t>静的遮蔽クーロン斥力</a:t>
            </a:r>
            <a:endParaRPr lang="en-US" altLang="ja-JP" sz="1600" dirty="0" smtClean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9528" y="1666016"/>
            <a:ext cx="312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=</a:t>
            </a:r>
            <a:r>
              <a:rPr lang="ja-JP" altLang="en-US" sz="2400" dirty="0"/>
              <a:t> </a:t>
            </a:r>
            <a:r>
              <a:rPr kumimoji="1" lang="en-US" altLang="ja-JP" sz="2400" dirty="0" err="1" smtClean="0"/>
              <a:t>Migdal-Eliashberg</a:t>
            </a:r>
            <a:r>
              <a:rPr kumimoji="1" lang="en-US" altLang="ja-JP" sz="2400" dirty="0" smtClean="0"/>
              <a:t> </a:t>
            </a:r>
          </a:p>
          <a:p>
            <a:r>
              <a:rPr lang="ja-JP" altLang="en-US" sz="2400" dirty="0"/>
              <a:t>　</a:t>
            </a:r>
            <a:r>
              <a:rPr kumimoji="1" lang="ja-JP" altLang="en-US" sz="2400" dirty="0" smtClean="0"/>
              <a:t>理論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1724" y="764704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/>
              <a:t>密度汎</a:t>
            </a:r>
            <a:r>
              <a:rPr lang="ja-JP" altLang="en-US" u="sng" dirty="0" smtClean="0"/>
              <a:t>関数理論</a:t>
            </a:r>
            <a:r>
              <a:rPr lang="en-US" altLang="ja-JP" u="sng" dirty="0" smtClean="0"/>
              <a:t>, </a:t>
            </a:r>
            <a:r>
              <a:rPr kumimoji="1" lang="en-US" altLang="ja-JP" u="sng" dirty="0" smtClean="0"/>
              <a:t>Kohn-Sham</a:t>
            </a:r>
            <a:r>
              <a:rPr kumimoji="1" lang="ja-JP" altLang="en-US" u="sng" dirty="0" smtClean="0"/>
              <a:t>軌道を用いた</a:t>
            </a:r>
            <a:endParaRPr kumimoji="1" lang="en-US" altLang="ja-JP" u="sng" dirty="0" smtClean="0"/>
          </a:p>
          <a:p>
            <a:r>
              <a:rPr lang="ja-JP" altLang="en-US" u="sng" dirty="0" smtClean="0"/>
              <a:t>相互</a:t>
            </a:r>
            <a:r>
              <a:rPr lang="ja-JP" altLang="en-US" u="sng" dirty="0" smtClean="0"/>
              <a:t>作用の非経験的取扱い</a:t>
            </a:r>
            <a:endParaRPr kumimoji="1" lang="ja-JP" altLang="en-US" u="sng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637" y="3439453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従来型フォノン超伝導体における</a:t>
            </a:r>
            <a:r>
              <a:rPr kumimoji="1" lang="en-US" altLang="ja-JP" i="1" u="sng" dirty="0" err="1" smtClean="0"/>
              <a:t>T</a:t>
            </a:r>
            <a:r>
              <a:rPr kumimoji="1" lang="en-US" altLang="ja-JP" u="sng" baseline="-25000" dirty="0" err="1" smtClean="0"/>
              <a:t>c</a:t>
            </a:r>
            <a:r>
              <a:rPr kumimoji="1" lang="ja-JP" altLang="en-US" u="sng" dirty="0" smtClean="0"/>
              <a:t>計算精度達成</a:t>
            </a:r>
            <a:endParaRPr kumimoji="1" lang="ja-JP" altLang="en-US" u="sng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04048" y="10734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err="1" smtClean="0">
                <a:solidFill>
                  <a:srgbClr val="FFFF00"/>
                </a:solidFill>
              </a:rPr>
              <a:t>Lueders</a:t>
            </a:r>
            <a:r>
              <a:rPr kumimoji="1" lang="en-US" altLang="ja-JP" u="sng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i="1" u="sng" dirty="0" smtClean="0">
                <a:solidFill>
                  <a:srgbClr val="FFFF00"/>
                </a:solidFill>
              </a:rPr>
              <a:t>et al</a:t>
            </a:r>
            <a:r>
              <a:rPr kumimoji="1" lang="en-US" altLang="ja-JP" u="sng" dirty="0" smtClean="0">
                <a:solidFill>
                  <a:srgbClr val="FFFF00"/>
                </a:solidFill>
              </a:rPr>
              <a:t>., PRB </a:t>
            </a:r>
            <a:r>
              <a:rPr kumimoji="1" lang="en-US" altLang="ja-JP" b="1" u="sng" dirty="0" smtClean="0">
                <a:solidFill>
                  <a:srgbClr val="FFFF00"/>
                </a:solidFill>
              </a:rPr>
              <a:t>72</a:t>
            </a:r>
            <a:r>
              <a:rPr kumimoji="1" lang="en-US" altLang="ja-JP" u="sng" dirty="0" smtClean="0">
                <a:solidFill>
                  <a:srgbClr val="FFFF00"/>
                </a:solidFill>
              </a:rPr>
              <a:t>, 024545 (2005)</a:t>
            </a:r>
            <a:endParaRPr kumimoji="1" lang="ja-JP" altLang="en-US" u="sng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7" y="3933056"/>
            <a:ext cx="5082348" cy="286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5400785" y="3254787"/>
            <a:ext cx="3522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/>
              <a:t>Marques </a:t>
            </a:r>
            <a:r>
              <a:rPr lang="en-US" altLang="ja-JP" sz="1400" i="1" u="sng" dirty="0" smtClean="0"/>
              <a:t>et al</a:t>
            </a:r>
            <a:r>
              <a:rPr lang="en-US" altLang="ja-JP" sz="1400" u="sng" dirty="0" smtClean="0"/>
              <a:t>., PRB 72, 024546 (2005);</a:t>
            </a:r>
          </a:p>
          <a:p>
            <a:r>
              <a:rPr kumimoji="1" lang="en-US" altLang="ja-JP" sz="1400" u="sng" dirty="0" err="1" smtClean="0"/>
              <a:t>Floris</a:t>
            </a:r>
            <a:r>
              <a:rPr kumimoji="1" lang="en-US" altLang="ja-JP" sz="1400" u="sng" dirty="0" smtClean="0"/>
              <a:t> </a:t>
            </a:r>
            <a:r>
              <a:rPr kumimoji="1" lang="en-US" altLang="ja-JP" sz="1400" i="1" u="sng" dirty="0" smtClean="0"/>
              <a:t>et al</a:t>
            </a:r>
            <a:r>
              <a:rPr kumimoji="1" lang="en-US" altLang="ja-JP" sz="1400" u="sng" dirty="0" smtClean="0"/>
              <a:t>., PRL, 94, 037004 (2005); </a:t>
            </a:r>
          </a:p>
          <a:p>
            <a:r>
              <a:rPr kumimoji="1" lang="en-US" altLang="ja-JP" sz="1400" u="sng" dirty="0" err="1" smtClean="0"/>
              <a:t>Sanna</a:t>
            </a:r>
            <a:r>
              <a:rPr kumimoji="1" lang="en-US" altLang="ja-JP" sz="1400" u="sng" dirty="0" smtClean="0"/>
              <a:t> </a:t>
            </a:r>
            <a:r>
              <a:rPr kumimoji="1" lang="en-US" altLang="ja-JP" sz="1400" i="1" u="sng" dirty="0" smtClean="0"/>
              <a:t>et al</a:t>
            </a:r>
            <a:r>
              <a:rPr kumimoji="1" lang="en-US" altLang="ja-JP" sz="1400" u="sng" dirty="0" smtClean="0"/>
              <a:t>., PR</a:t>
            </a:r>
            <a:r>
              <a:rPr lang="en-US" altLang="ja-JP" sz="1400" u="sng" dirty="0" smtClean="0"/>
              <a:t>B 75, 020511(R) (2007).</a:t>
            </a:r>
            <a:endParaRPr kumimoji="1" lang="ja-JP" alt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54753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err="1" smtClean="0">
                <a:solidFill>
                  <a:srgbClr val="FFFF00"/>
                </a:solidFill>
                <a:cs typeface="Times New Roman" pitchFamily="18" charset="0"/>
              </a:rPr>
              <a:t>fcc</a:t>
            </a: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構造における実験</a:t>
            </a:r>
            <a:r>
              <a:rPr lang="en-US" altLang="ja-JP" sz="2800" i="1" dirty="0" err="1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altLang="ja-JP" sz="2800" baseline="-25000" dirty="0" err="1" smtClean="0">
                <a:solidFill>
                  <a:srgbClr val="FFFF00"/>
                </a:solidFill>
                <a:cs typeface="Times New Roman" pitchFamily="18" charset="0"/>
              </a:rPr>
              <a:t>c</a:t>
            </a:r>
            <a:endParaRPr lang="ja-JP" altLang="en-US" sz="2800" baseline="-25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3535"/>
            <a:ext cx="62865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63688" y="59382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lang="ja-JP" altLang="en-US" sz="2400" dirty="0" smtClean="0"/>
              <a:t>と体積に正の相関</a:t>
            </a:r>
            <a:endParaRPr lang="en-US" altLang="ja-JP" sz="2400" dirty="0" smtClean="0"/>
          </a:p>
          <a:p>
            <a:r>
              <a:rPr lang="ja-JP" altLang="en-US" sz="2400" dirty="0"/>
              <a:t>体積</a:t>
            </a:r>
            <a:r>
              <a:rPr kumimoji="1" lang="ja-JP" altLang="en-US" sz="2400" dirty="0" smtClean="0"/>
              <a:t>大 </a:t>
            </a:r>
            <a:r>
              <a:rPr lang="ja-JP" altLang="en-US" sz="2400" dirty="0" smtClean="0"/>
              <a:t>→ バンド幅小 → </a:t>
            </a:r>
            <a:r>
              <a:rPr lang="en-US" altLang="ja-JP" sz="2400" dirty="0" smtClean="0"/>
              <a:t>DOS 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(0)</a:t>
            </a:r>
            <a:r>
              <a:rPr lang="ja-JP" altLang="en-US" sz="2400" dirty="0" smtClean="0"/>
              <a:t>大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→ </a:t>
            </a:r>
            <a:r>
              <a:rPr lang="en-US" altLang="ja-JP" sz="2400" u="sng" dirty="0" smtClean="0"/>
              <a:t>BCS</a:t>
            </a:r>
            <a:r>
              <a:rPr lang="ja-JP" altLang="en-US" sz="2400" u="sng" dirty="0" smtClean="0"/>
              <a:t>公式 </a:t>
            </a:r>
            <a:r>
              <a:rPr kumimoji="1" lang="en-US" altLang="ja-JP" sz="2400" i="1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ja-JP" altLang="en-US" sz="2400" dirty="0" smtClean="0"/>
              <a:t>∝</a:t>
            </a:r>
            <a:r>
              <a:rPr lang="en-US" altLang="ja-JP" sz="2400" i="1" dirty="0" err="1">
                <a:latin typeface="Symbol" pitchFamily="18" charset="2"/>
              </a:rPr>
              <a:t>w</a:t>
            </a:r>
            <a:r>
              <a:rPr lang="en-US" altLang="ja-JP" sz="2400" dirty="0" err="1">
                <a:latin typeface="Symbol" pitchFamily="18" charset="2"/>
              </a:rPr>
              <a:t>×</a:t>
            </a:r>
            <a:r>
              <a:rPr kumimoji="1" lang="en-US" altLang="ja-JP" sz="2400" dirty="0" err="1" smtClean="0"/>
              <a:t>exp</a:t>
            </a:r>
            <a:r>
              <a:rPr kumimoji="1" lang="en-US" altLang="ja-JP" sz="2400" dirty="0" smtClean="0"/>
              <a:t>(-1/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(0)g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大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56194" y="6505599"/>
            <a:ext cx="565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Gunnarsson</a:t>
            </a:r>
            <a:r>
              <a:rPr lang="en-US" altLang="ja-JP" sz="1400" dirty="0" smtClean="0"/>
              <a:t>, RMP (1997), </a:t>
            </a:r>
            <a:r>
              <a:rPr lang="en-US" altLang="ja-JP" sz="1400" dirty="0" err="1" smtClean="0"/>
              <a:t>Ganin</a:t>
            </a:r>
            <a:r>
              <a:rPr lang="en-US" altLang="ja-JP" sz="1400" dirty="0" smtClean="0"/>
              <a:t>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Nature (2010),</a:t>
            </a:r>
            <a:r>
              <a:rPr lang="ja-JP" altLang="en-US" sz="1400" dirty="0" smtClean="0"/>
              <a:t>より数値引用</a:t>
            </a:r>
            <a:endParaRPr kumimoji="1"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2602682" y="2303323"/>
            <a:ext cx="2182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fcc</a:t>
            </a:r>
            <a:r>
              <a:rPr lang="en-US" altLang="ja-JP" dirty="0"/>
              <a:t> </a:t>
            </a:r>
            <a:r>
              <a:rPr lang="en-US" altLang="ja-JP" i="1" dirty="0"/>
              <a:t>A</a:t>
            </a:r>
            <a:r>
              <a:rPr lang="en-US" altLang="ja-JP" baseline="-25000" dirty="0"/>
              <a:t>3</a:t>
            </a:r>
            <a:r>
              <a:rPr lang="en-US" altLang="ja-JP" dirty="0"/>
              <a:t>C</a:t>
            </a:r>
            <a:r>
              <a:rPr lang="en-US" altLang="ja-JP" baseline="-25000" dirty="0"/>
              <a:t>60</a:t>
            </a:r>
            <a:r>
              <a:rPr lang="en-US" altLang="ja-JP" dirty="0"/>
              <a:t> (</a:t>
            </a:r>
            <a:r>
              <a:rPr lang="ja-JP" altLang="en-US" dirty="0"/>
              <a:t>圧力下</a:t>
            </a:r>
            <a:r>
              <a:rPr lang="en-US" altLang="ja-JP" dirty="0"/>
              <a:t>): 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6131074" y="1973535"/>
            <a:ext cx="0" cy="514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2602682" y="2121456"/>
            <a:ext cx="35283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4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/15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00"/>
                </a:solidFill>
                <a:cs typeface="Times New Roman" pitchFamily="18" charset="0"/>
              </a:rPr>
              <a:t>研究内容・手法</a:t>
            </a:r>
            <a:endParaRPr lang="ja-JP" alt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81" y="601029"/>
            <a:ext cx="5184576" cy="38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42522" y="4481421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err="1" smtClean="0"/>
              <a:t>fcc</a:t>
            </a:r>
            <a:r>
              <a:rPr kumimoji="1" lang="en-US" altLang="ja-JP" sz="2400" u="sng" dirty="0" smtClean="0"/>
              <a:t> </a:t>
            </a:r>
            <a:r>
              <a:rPr kumimoji="1" lang="en-US" altLang="ja-JP" sz="2400" i="1" u="sng" dirty="0" smtClean="0"/>
              <a:t>A</a:t>
            </a:r>
            <a:r>
              <a:rPr kumimoji="1" lang="en-US" altLang="ja-JP" sz="2400" u="sng" baseline="-25000" dirty="0" smtClean="0"/>
              <a:t>3</a:t>
            </a:r>
            <a:r>
              <a:rPr kumimoji="1" lang="en-US" altLang="ja-JP" sz="2400" u="sng" dirty="0" smtClean="0"/>
              <a:t>C</a:t>
            </a:r>
            <a:r>
              <a:rPr kumimoji="1" lang="en-US" altLang="ja-JP" sz="2400" u="sng" baseline="-25000" dirty="0" smtClean="0"/>
              <a:t>60</a:t>
            </a:r>
            <a:r>
              <a:rPr kumimoji="1" lang="ja-JP" altLang="en-US" sz="2400" u="sng" dirty="0" smtClean="0"/>
              <a:t>に対する</a:t>
            </a:r>
            <a:r>
              <a:rPr kumimoji="1" lang="en-US" altLang="ja-JP" sz="2400" u="sng" dirty="0" smtClean="0"/>
              <a:t>SCDFT</a:t>
            </a:r>
            <a:r>
              <a:rPr kumimoji="1" lang="ja-JP" altLang="en-US" sz="2400" u="sng" dirty="0" smtClean="0"/>
              <a:t>による</a:t>
            </a:r>
            <a:r>
              <a:rPr kumimoji="1" lang="en-US" altLang="ja-JP" sz="2400" i="1" u="sng" dirty="0" err="1" smtClean="0"/>
              <a:t>T</a:t>
            </a:r>
            <a:r>
              <a:rPr kumimoji="1" lang="en-US" altLang="ja-JP" sz="2400" u="sng" baseline="-25000" dirty="0" err="1" smtClean="0"/>
              <a:t>c</a:t>
            </a:r>
            <a:r>
              <a:rPr kumimoji="1" lang="ja-JP" altLang="en-US" sz="2400" u="sng" dirty="0" smtClean="0"/>
              <a:t>計算</a:t>
            </a:r>
            <a:endParaRPr kumimoji="1" lang="en-US" altLang="ja-JP" sz="2400" u="sng" dirty="0" smtClean="0"/>
          </a:p>
          <a:p>
            <a:endParaRPr kumimoji="1" lang="en-US" altLang="ja-JP" sz="2400" dirty="0" smtClean="0"/>
          </a:p>
          <a:p>
            <a:r>
              <a:rPr lang="en-US" altLang="ja-JP" sz="2400" u="sng" dirty="0" smtClean="0"/>
              <a:t>Kohn-Sham</a:t>
            </a:r>
            <a:r>
              <a:rPr lang="ja-JP" altLang="en-US" sz="2400" u="sng" dirty="0" smtClean="0"/>
              <a:t>方程式</a:t>
            </a:r>
            <a:r>
              <a:rPr lang="en-US" altLang="ja-JP" sz="2400" u="sng" dirty="0" smtClean="0"/>
              <a:t>+</a:t>
            </a:r>
            <a:r>
              <a:rPr lang="ja-JP" altLang="en-US" sz="2400" u="sng" dirty="0" smtClean="0"/>
              <a:t>局所密度近似</a:t>
            </a:r>
            <a:r>
              <a:rPr lang="en-US" altLang="ja-JP" sz="2400" u="sng" dirty="0"/>
              <a:t> </a:t>
            </a:r>
            <a:r>
              <a:rPr lang="en-US" altLang="ja-JP" sz="2400" u="sng" dirty="0" smtClean="0"/>
              <a:t>(KS-LDA)</a:t>
            </a:r>
          </a:p>
          <a:p>
            <a:endParaRPr kumimoji="1" lang="en-US" altLang="ja-JP" sz="2400" dirty="0" smtClean="0"/>
          </a:p>
          <a:p>
            <a:r>
              <a:rPr kumimoji="1" lang="ja-JP" altLang="en-US" sz="2400" u="sng" dirty="0" smtClean="0"/>
              <a:t>平面波擬ポテンシャル法コード</a:t>
            </a:r>
            <a:r>
              <a:rPr lang="en-US" altLang="ja-JP" sz="2400" u="sng" dirty="0"/>
              <a:t> </a:t>
            </a:r>
            <a:r>
              <a:rPr lang="en-US" altLang="ja-JP" sz="2400" u="sng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altLang="ja-JP" sz="2400" u="sng" dirty="0" smtClean="0">
                <a:latin typeface="Cambria Math" pitchFamily="18" charset="0"/>
                <a:ea typeface="Cambria Math" pitchFamily="18" charset="0"/>
              </a:rPr>
              <a:t>uantum-Espresso</a:t>
            </a:r>
            <a:endParaRPr kumimoji="1" lang="ja-JP" altLang="en-US" sz="2400" u="sng" dirty="0">
              <a:latin typeface="Cambria Math" pitchFamily="18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4063201" y="2348880"/>
            <a:ext cx="220767" cy="504056"/>
          </a:xfrm>
          <a:prstGeom prst="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上矢印 12"/>
          <p:cNvSpPr/>
          <p:nvPr/>
        </p:nvSpPr>
        <p:spPr>
          <a:xfrm>
            <a:off x="5436096" y="1268760"/>
            <a:ext cx="216024" cy="504056"/>
          </a:xfrm>
          <a:prstGeom prst="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矢印 13"/>
          <p:cNvSpPr/>
          <p:nvPr/>
        </p:nvSpPr>
        <p:spPr>
          <a:xfrm>
            <a:off x="4860032" y="1628800"/>
            <a:ext cx="216024" cy="504056"/>
          </a:xfrm>
          <a:prstGeom prst="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93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7">
      <a:majorFont>
        <a:latin typeface="Kalinga"/>
        <a:ea typeface="メイリオ"/>
        <a:cs typeface=""/>
      </a:majorFont>
      <a:minorFont>
        <a:latin typeface="Kalinga"/>
        <a:ea typeface="小塚明朝 Pr6N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830</Words>
  <Application>Microsoft Macintosh PowerPoint</Application>
  <PresentationFormat>画面に合わせる (4:3)</PresentationFormat>
  <Paragraphs>201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アルカリ金属ドープフラーレン： 超伝導密度汎関数理論に基づく研究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動的電子遮蔽効果を考慮した 超伝導密度汎関数理論</dc:title>
  <dc:creator>Akashi</dc:creator>
  <cp:lastModifiedBy>明石 遼介</cp:lastModifiedBy>
  <cp:revision>80</cp:revision>
  <cp:lastPrinted>2013-07-06T10:37:15Z</cp:lastPrinted>
  <dcterms:created xsi:type="dcterms:W3CDTF">2013-03-16T02:53:08Z</dcterms:created>
  <dcterms:modified xsi:type="dcterms:W3CDTF">2013-07-09T03:32:27Z</dcterms:modified>
</cp:coreProperties>
</file>