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48" r:id="rId3"/>
    <p:sldId id="442" r:id="rId4"/>
    <p:sldId id="328" r:id="rId5"/>
    <p:sldId id="433" r:id="rId6"/>
    <p:sldId id="435" r:id="rId7"/>
    <p:sldId id="438" r:id="rId8"/>
    <p:sldId id="431" r:id="rId9"/>
    <p:sldId id="432" r:id="rId10"/>
    <p:sldId id="430" r:id="rId11"/>
    <p:sldId id="436" r:id="rId12"/>
    <p:sldId id="426" r:id="rId13"/>
    <p:sldId id="439" r:id="rId14"/>
    <p:sldId id="427" r:id="rId15"/>
    <p:sldId id="441" r:id="rId16"/>
    <p:sldId id="428" r:id="rId17"/>
    <p:sldId id="445" r:id="rId18"/>
    <p:sldId id="443" r:id="rId19"/>
    <p:sldId id="446" r:id="rId20"/>
    <p:sldId id="447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CFF66"/>
    <a:srgbClr val="66FF66"/>
    <a:srgbClr val="00FF8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3" autoAdjust="0"/>
  </p:normalViewPr>
  <p:slideViewPr>
    <p:cSldViewPr snapToObjects="1">
      <p:cViewPr varScale="1">
        <p:scale>
          <a:sx n="93" d="100"/>
          <a:sy n="93" d="100"/>
        </p:scale>
        <p:origin x="-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EB0D-8B25-8C41-8140-EE72A3569717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7123D-C2E3-BF49-9595-D4694DABFC4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159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AF8D-8D90-B746-9B1E-6258E68B346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初代集積回路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4004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から現在の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i7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まで、よく成りたっている</a:t>
            </a:r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2019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ゲート長が結晶の格子定数を下回ってしまう。</a:t>
            </a:r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ja-JP" altLang="en-US" dirty="0" smtClean="0"/>
              <a:t>リレー、真空管、トランジスタ、</a:t>
            </a:r>
            <a:r>
              <a:rPr lang="en-US" altLang="ja-JP" dirty="0" smtClean="0"/>
              <a:t>IC</a:t>
            </a:r>
            <a:r>
              <a:rPr lang="ja-JP" altLang="en-US" dirty="0" smtClean="0"/>
              <a:t>のようなパラダイムシフト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AF8D-8D90-B746-9B1E-6258E68B3468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703263"/>
            <a:ext cx="4597400" cy="3448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362450"/>
            <a:ext cx="5010150" cy="4079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■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半導体ナノスピントロニクスの説明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■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現在のエレクトロニクス：電荷とスピンを独立に制御（ＩＴ技術）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■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スピンと電荷を同時に制御する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スピントロニクスと量子情報処理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>
              <a:solidFill>
                <a:schemeClr val="accent2">
                  <a:lumMod val="75000"/>
                </a:schemeClr>
              </a:solidFill>
              <a:latin typeface="Times" charset="0"/>
              <a:ea typeface="Osaka" charset="-128"/>
              <a:cs typeface="Osaka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AF8D-8D90-B746-9B1E-6258E68B346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AF8D-8D90-B746-9B1E-6258E68B3468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E_{¥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form}(q)=E_{¥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d}(q)-E_{¥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p}(q=0)-¥sum_{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=1}^{¥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n¥ type}N_{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}¥mu_{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q¥epsilon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_{¥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F}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7123D-C2E3-BF49-9595-D4694DABFC44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126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9CC15C2E-4421-854E-9024-B9871D547975}" type="slidenum">
              <a:rPr lang="en-US" altLang="ja-JP" sz="1200"/>
              <a:pPr/>
              <a:t>11</a:t>
            </a:fld>
            <a:endParaRPr lang="en-US" altLang="ja-JP" sz="1200"/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This viewgraph summarizes our method. DMS is a disordered system, for example, in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GaMnAs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,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Ga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atoms are replaced by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Mn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randomly as shown here. In ferromagnetic states, magnetic moments of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Mn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are parallel, but in paramagnetic states, direction of the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Mn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moments are also random. This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substitutional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and magnetic disorder is treated in the framework of coherent potential approximation. I use the KKR-CPA-LDA package developed by Akai. In the mean field approximation, total energy difference between FM and DLM states gives estimation of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Tc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. For more accurate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Tc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calculations, we calculate effective exchange interactions between magnetic impurities in DMS by using the Liechtenstein’s formula. In the Liechtenstein’s approach, first we put two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Mn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in the CPA medium, then we calculate total energy change due to the rotation of magnetic moments at site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i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and j, and map the energy change on the classical Heisenberg model to estimate exchange constants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Jij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. Once, the exchange interactions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Jij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 are calculated, we can use statistical method such as the mean field approximation, random phase approximation and the Monte Carlo simulation to calculated </a:t>
            </a:r>
            <a:r>
              <a:rPr lang="en-US" altLang="ja-JP" dirty="0" err="1">
                <a:latin typeface="Times" charset="0"/>
                <a:ea typeface="Osaka" charset="0"/>
                <a:cs typeface="Osaka" charset="0"/>
              </a:rPr>
              <a:t>Tc</a:t>
            </a:r>
            <a:r>
              <a:rPr lang="en-US" altLang="ja-JP" dirty="0">
                <a:latin typeface="Times" charset="0"/>
                <a:ea typeface="Osaka" charset="0"/>
                <a:cs typeface="Osaka" charset="0"/>
              </a:rPr>
              <a:t>. This is our framework to calculate magnetic properties of DMS.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3AF8D-8D90-B746-9B1E-6258E68B3468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Based</a:t>
            </a:r>
            <a:r>
              <a:rPr kumimoji="1" lang="en-US" altLang="ja-JP" baseline="0" dirty="0" smtClean="0"/>
              <a:t> on this general discussion on the ferromagnetism in DMS, I will discuss the electronic structure and ferromagnetism in IV-VI DMS systems. Concerning to the electronic structure of 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-doped </a:t>
            </a:r>
            <a:r>
              <a:rPr kumimoji="1" lang="en-US" altLang="ja-JP" baseline="0" dirty="0" err="1" smtClean="0"/>
              <a:t>GeTe</a:t>
            </a:r>
            <a:r>
              <a:rPr kumimoji="1" lang="en-US" altLang="ja-JP" baseline="0" dirty="0" smtClean="0"/>
              <a:t>, </a:t>
            </a:r>
            <a:r>
              <a:rPr kumimoji="1" lang="en-US" altLang="ja-JP" baseline="0" dirty="0" err="1" smtClean="0"/>
              <a:t>Senba</a:t>
            </a:r>
            <a:r>
              <a:rPr kumimoji="1" lang="en-US" altLang="ja-JP" baseline="0" dirty="0" smtClean="0"/>
              <a:t> et al. measured partial density of Mn-3d states in </a:t>
            </a:r>
            <a:r>
              <a:rPr kumimoji="1" lang="en-US" altLang="ja-JP" baseline="0" dirty="0" err="1" smtClean="0"/>
              <a:t>GeMnTe</a:t>
            </a:r>
            <a:r>
              <a:rPr kumimoji="1" lang="en-US" altLang="ja-JP" baseline="0" dirty="0" smtClean="0"/>
              <a:t> by using resonant photoemission spectroscopy. This is the observed spectrum. As shown here, the main peak of Mn-3d states appears at 3.8 </a:t>
            </a:r>
            <a:r>
              <a:rPr kumimoji="1" lang="en-US" altLang="ja-JP" baseline="0" dirty="0" err="1" smtClean="0"/>
              <a:t>eV</a:t>
            </a:r>
            <a:r>
              <a:rPr kumimoji="1" lang="en-US" altLang="ja-JP" baseline="0" dirty="0" smtClean="0"/>
              <a:t> below the top of the valence band. This upper panel shows calculated DOS </a:t>
            </a:r>
            <a:r>
              <a:rPr kumimoji="1" lang="en-US" altLang="ja-JP" baseline="0" dirty="0" err="1" smtClean="0"/>
              <a:t>os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GeMnTe</a:t>
            </a:r>
            <a:r>
              <a:rPr kumimoji="1" lang="en-US" altLang="ja-JP" baseline="0" dirty="0" smtClean="0"/>
              <a:t> by using the KKR-CPA-LDA. Red line shows total DOS and blue line shows partial DOS of Mn-3d states. The Mn-3d states are predicted approximately at -3 </a:t>
            </a:r>
            <a:r>
              <a:rPr kumimoji="1" lang="en-US" altLang="ja-JP" baseline="0" dirty="0" err="1" smtClean="0"/>
              <a:t>eV</a:t>
            </a:r>
            <a:r>
              <a:rPr kumimoji="1" lang="en-US" altLang="ja-JP" baseline="0" dirty="0" smtClean="0"/>
              <a:t> and this corresponds well to the experimental result. Since the </a:t>
            </a:r>
            <a:r>
              <a:rPr kumimoji="1" lang="en-US" altLang="ja-JP" baseline="0" dirty="0" err="1" smtClean="0"/>
              <a:t>Mn</a:t>
            </a:r>
            <a:r>
              <a:rPr kumimoji="1" lang="en-US" altLang="ja-JP" baseline="0" dirty="0" smtClean="0"/>
              <a:t> states are localized and located at the bottom of the valence bands, If holes are doped ferromagnetic state is stabilized by the p-d exchange mechanism.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3C9E-8550-4A41-9E94-731A70FBD555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700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>
            <a:lvl1pPr>
              <a:defRPr>
                <a:latin typeface="Comic Sans MS"/>
                <a:cs typeface="Comic Sans MS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5177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Comic Sans MS"/>
                <a:cs typeface="Comic Sans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5208489" y="6505599"/>
            <a:ext cx="397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0" dirty="0" smtClean="0">
                <a:latin typeface="Comic Sans MS"/>
                <a:cs typeface="Comic Sans MS"/>
              </a:rPr>
              <a:t>8-9 Jul., 2013, </a:t>
            </a:r>
            <a:r>
              <a:rPr kumimoji="1" lang="en-US" altLang="ja-JP" sz="1400" baseline="0" dirty="0" err="1" smtClean="0">
                <a:latin typeface="Comic Sans MS"/>
                <a:cs typeface="Comic Sans MS"/>
              </a:rPr>
              <a:t>Computics</a:t>
            </a:r>
            <a:r>
              <a:rPr kumimoji="1" lang="en-US" altLang="ja-JP" sz="1400" baseline="0" dirty="0" smtClean="0">
                <a:latin typeface="Comic Sans MS"/>
                <a:cs typeface="Comic Sans MS"/>
              </a:rPr>
              <a:t> workshop, U. Tokyo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EFC4C-144F-C845-8FD2-EAEA448DA8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6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2400">
                <a:latin typeface="Comic Sans MS"/>
                <a:cs typeface="Comic Sans MS"/>
              </a:defRPr>
            </a:lvl1pPr>
            <a:lvl2pPr>
              <a:defRPr sz="2000">
                <a:latin typeface="Comic Sans MS"/>
                <a:cs typeface="Comic Sans MS"/>
              </a:defRPr>
            </a:lvl2pPr>
            <a:lvl3pPr>
              <a:defRPr sz="1800">
                <a:latin typeface="Comic Sans MS"/>
                <a:cs typeface="Comic Sans MS"/>
              </a:defRPr>
            </a:lvl3pPr>
            <a:lvl4pPr>
              <a:defRPr sz="1600">
                <a:latin typeface="Comic Sans MS"/>
                <a:cs typeface="Comic Sans MS"/>
              </a:defRPr>
            </a:lvl4pPr>
            <a:lvl5pPr>
              <a:defRPr sz="1400">
                <a:latin typeface="Comic Sans MS"/>
                <a:cs typeface="Comic Sans MS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171977" y="6525344"/>
            <a:ext cx="397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0" dirty="0" smtClean="0">
                <a:latin typeface="Comic Sans MS"/>
                <a:cs typeface="Comic Sans MS"/>
              </a:rPr>
              <a:t>8-9 Jul., 2013, </a:t>
            </a:r>
            <a:r>
              <a:rPr kumimoji="1" lang="en-US" altLang="ja-JP" sz="1400" baseline="0" dirty="0" err="1" smtClean="0">
                <a:latin typeface="Comic Sans MS"/>
                <a:cs typeface="Comic Sans MS"/>
              </a:rPr>
              <a:t>Computics</a:t>
            </a:r>
            <a:r>
              <a:rPr kumimoji="1" lang="en-US" altLang="ja-JP" sz="1400" baseline="0" dirty="0" smtClean="0">
                <a:latin typeface="Comic Sans MS"/>
                <a:cs typeface="Comic Sans MS"/>
              </a:rPr>
              <a:t> workshop, U. Tokyo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7098-CB72-3544-BC46-1359939F80BD}" type="datetimeFigureOut">
              <a:rPr lang="ja-JP" altLang="en-US" smtClean="0"/>
              <a:pPr/>
              <a:t>2013/07/09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1A02-AA73-1C40-89D0-CCC8F4E0CD0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1.png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9469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First-Principles Studies of</a:t>
            </a:r>
            <a:br>
              <a:rPr lang="en-US" altLang="ja-JP" dirty="0" smtClean="0"/>
            </a:br>
            <a:r>
              <a:rPr lang="en-US" altLang="ja-JP" dirty="0" err="1" smtClean="0"/>
              <a:t>GeTe</a:t>
            </a:r>
            <a:r>
              <a:rPr lang="en-US" altLang="ja-JP" dirty="0" smtClean="0"/>
              <a:t> Based Dilute Magnetic Semiconductors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「</a:t>
            </a:r>
            <a:r>
              <a:rPr lang="en-US" altLang="ja-JP" dirty="0" err="1" smtClean="0"/>
              <a:t>GeTe</a:t>
            </a:r>
            <a:r>
              <a:rPr lang="ja-JP" altLang="en-US" dirty="0" smtClean="0"/>
              <a:t>ベース磁性半導体の電子状態計算と材料設計」</a:t>
            </a:r>
            <a:endParaRPr lang="ja-JP" altLang="en-US" baseline="-25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840760" cy="216024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T. Fukushima, H. Shinya</a:t>
            </a:r>
            <a:r>
              <a:rPr lang="en-US" altLang="ja-JP" dirty="0"/>
              <a:t> </a:t>
            </a:r>
            <a:r>
              <a:rPr lang="en-US" altLang="ja-JP" dirty="0" smtClean="0"/>
              <a:t>and H. Katayama-Yoshida</a:t>
            </a:r>
          </a:p>
          <a:p>
            <a:r>
              <a:rPr lang="en-US" altLang="ja-JP" i="1" dirty="0" smtClean="0"/>
              <a:t>Graduate School of Engineering Science, Osaka University</a:t>
            </a:r>
          </a:p>
          <a:p>
            <a:endParaRPr lang="en-US" altLang="ja-JP" i="1" dirty="0" smtClean="0"/>
          </a:p>
          <a:p>
            <a:r>
              <a:rPr lang="en-US" altLang="ja-JP" u="sng" dirty="0"/>
              <a:t>K. </a:t>
            </a:r>
            <a:r>
              <a:rPr lang="en-US" altLang="ja-JP" u="sng" dirty="0" smtClean="0"/>
              <a:t>Sato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Graduate School of Engineering, Osaka Univ., Japan</a:t>
            </a:r>
            <a:endParaRPr lang="en-US" altLang="ja-JP" i="1" dirty="0"/>
          </a:p>
          <a:p>
            <a:endParaRPr lang="en-US" altLang="ja-JP" i="1" dirty="0"/>
          </a:p>
          <a:p>
            <a:r>
              <a:rPr lang="en-US" altLang="ja-JP" i="1" dirty="0" smtClean="0"/>
              <a:t>H. </a:t>
            </a:r>
            <a:r>
              <a:rPr lang="en-US" altLang="ja-JP" i="1" dirty="0" err="1" smtClean="0"/>
              <a:t>Fujii</a:t>
            </a:r>
            <a:r>
              <a:rPr lang="en-US" altLang="ja-JP" i="1" dirty="0" smtClean="0"/>
              <a:t>, Spring-</a:t>
            </a:r>
            <a:r>
              <a:rPr lang="en-US" altLang="ja-JP" i="1" dirty="0"/>
              <a:t>8</a:t>
            </a:r>
          </a:p>
          <a:p>
            <a:endParaRPr lang="en-US" altLang="ja-JP" dirty="0"/>
          </a:p>
          <a:p>
            <a:r>
              <a:rPr lang="en-US" altLang="ja-JP" dirty="0" smtClean="0"/>
              <a:t>P. H. </a:t>
            </a:r>
            <a:r>
              <a:rPr lang="en-US" altLang="ja-JP" dirty="0" err="1" smtClean="0"/>
              <a:t>Dederichs</a:t>
            </a:r>
            <a:r>
              <a:rPr lang="en-US" altLang="ja-JP" baseline="30000" dirty="0" smtClean="0"/>
              <a:t>,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PGI-2, </a:t>
            </a:r>
            <a:r>
              <a:rPr lang="en-US" altLang="ja-JP" i="1" dirty="0" err="1"/>
              <a:t>Forschungszentrum</a:t>
            </a:r>
            <a:r>
              <a:rPr lang="en-US" altLang="ja-JP" i="1" dirty="0"/>
              <a:t> </a:t>
            </a:r>
            <a:r>
              <a:rPr lang="en-US" altLang="ja-JP" i="1" dirty="0" err="1" smtClean="0"/>
              <a:t>Juelich</a:t>
            </a:r>
            <a:r>
              <a:rPr lang="en-US" altLang="ja-JP" i="1" dirty="0" smtClean="0"/>
              <a:t>, Germany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72" y="5152596"/>
            <a:ext cx="2540000" cy="8477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88" y="4950983"/>
            <a:ext cx="1270000" cy="12509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0" b="98361" l="0" r="98895">
                        <a14:foregroundMark x1="86188" y1="27869" x2="86188" y2="27869"/>
                        <a14:foregroundMark x1="18232" y1="61475" x2="18232" y2="61475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935" r="5344"/>
          <a:stretch/>
        </p:blipFill>
        <p:spPr>
          <a:xfrm>
            <a:off x="4323816" y="5026453"/>
            <a:ext cx="1464231" cy="1100011"/>
          </a:xfrm>
          <a:prstGeom prst="rect">
            <a:avLst/>
          </a:prstGeom>
        </p:spPr>
      </p:pic>
      <p:pic>
        <p:nvPicPr>
          <p:cNvPr id="4" name="図 3" descr="logo_final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14" y="4825173"/>
            <a:ext cx="1575276" cy="1502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Native defects and TM impurities in </a:t>
            </a:r>
            <a:r>
              <a:rPr lang="en-US" altLang="ja-JP" dirty="0" err="1" smtClean="0"/>
              <a:t>GeTe</a:t>
            </a:r>
            <a:endParaRPr kumimoji="1" lang="ja-JP" altLang="en-US" dirty="0"/>
          </a:p>
        </p:txBody>
      </p:sp>
      <p:pic>
        <p:nvPicPr>
          <p:cNvPr id="6" name="図 5" descr="te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4562"/>
            <a:ext cx="5328592" cy="3866766"/>
          </a:xfrm>
          <a:prstGeom prst="rect">
            <a:avLst/>
          </a:prstGeom>
        </p:spPr>
      </p:pic>
      <p:pic>
        <p:nvPicPr>
          <p:cNvPr id="3" name="図 2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4" y="1556792"/>
            <a:ext cx="5405120" cy="73914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39552" y="1268760"/>
            <a:ext cx="25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Formation energy (FE)</a:t>
            </a:r>
            <a:endParaRPr kumimoji="1" lang="ja-JP" alt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8184" y="2924944"/>
            <a:ext cx="164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Comic Sans MS"/>
                <a:cs typeface="Comic Sans MS"/>
              </a:rPr>
              <a:t>V</a:t>
            </a:r>
            <a:r>
              <a:rPr kumimoji="1" lang="en-US" altLang="ja-JP" sz="1400" baseline="-25000" dirty="0" err="1" smtClean="0">
                <a:latin typeface="Comic Sans MS"/>
                <a:cs typeface="Comic Sans MS"/>
              </a:rPr>
              <a:t>Ge</a:t>
            </a:r>
            <a:r>
              <a:rPr kumimoji="1" lang="en-US" altLang="ja-JP" sz="1400" dirty="0" smtClean="0">
                <a:latin typeface="Comic Sans MS"/>
                <a:cs typeface="Comic Sans MS"/>
              </a:rPr>
              <a:t>: </a:t>
            </a:r>
            <a:r>
              <a:rPr kumimoji="1" lang="en-US" altLang="ja-JP" sz="1400" dirty="0" err="1" smtClean="0">
                <a:latin typeface="Comic Sans MS"/>
                <a:cs typeface="Comic Sans MS"/>
              </a:rPr>
              <a:t>Ge</a:t>
            </a:r>
            <a:r>
              <a:rPr kumimoji="1" lang="en-US" altLang="ja-JP" sz="1400" dirty="0" smtClean="0">
                <a:latin typeface="Comic Sans MS"/>
                <a:cs typeface="Comic Sans MS"/>
              </a:rPr>
              <a:t> vacancy</a:t>
            </a:r>
            <a:endParaRPr kumimoji="1" lang="ja-JP" altLang="en-US" sz="1400" dirty="0" smtClean="0">
              <a:latin typeface="Comic Sans MS"/>
              <a:cs typeface="Comic Sans M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228184" y="3252466"/>
            <a:ext cx="164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Comic Sans MS"/>
                <a:cs typeface="Comic Sans MS"/>
              </a:rPr>
              <a:t>V</a:t>
            </a:r>
            <a:r>
              <a:rPr lang="en-US" altLang="ja-JP" sz="1400" baseline="-25000" dirty="0" err="1">
                <a:latin typeface="Comic Sans MS"/>
                <a:cs typeface="Comic Sans MS"/>
              </a:rPr>
              <a:t>T</a:t>
            </a:r>
            <a:r>
              <a:rPr kumimoji="1" lang="en-US" altLang="ja-JP" sz="1400" baseline="-25000" dirty="0" err="1" smtClean="0">
                <a:latin typeface="Comic Sans MS"/>
                <a:cs typeface="Comic Sans MS"/>
              </a:rPr>
              <a:t>e</a:t>
            </a:r>
            <a:r>
              <a:rPr kumimoji="1" lang="en-US" altLang="ja-JP" sz="1400" dirty="0" smtClean="0">
                <a:latin typeface="Comic Sans MS"/>
                <a:cs typeface="Comic Sans MS"/>
              </a:rPr>
              <a:t>: </a:t>
            </a:r>
            <a:r>
              <a:rPr lang="en-US" altLang="ja-JP" sz="1400" dirty="0" err="1">
                <a:latin typeface="Comic Sans MS"/>
                <a:cs typeface="Comic Sans MS"/>
              </a:rPr>
              <a:t>T</a:t>
            </a:r>
            <a:r>
              <a:rPr kumimoji="1" lang="en-US" altLang="ja-JP" sz="1400" dirty="0" err="1" smtClean="0">
                <a:latin typeface="Comic Sans MS"/>
                <a:cs typeface="Comic Sans MS"/>
              </a:rPr>
              <a:t>e</a:t>
            </a:r>
            <a:r>
              <a:rPr kumimoji="1" lang="en-US" altLang="ja-JP" sz="1400" dirty="0" smtClean="0">
                <a:latin typeface="Comic Sans MS"/>
                <a:cs typeface="Comic Sans MS"/>
              </a:rPr>
              <a:t> vacancy</a:t>
            </a:r>
            <a:endParaRPr kumimoji="1" lang="ja-JP" altLang="en-US" sz="1400" dirty="0" smtClean="0">
              <a:latin typeface="Comic Sans MS"/>
              <a:cs typeface="Comic Sans M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83334" y="4116562"/>
            <a:ext cx="21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latin typeface="Comic Sans MS"/>
                <a:cs typeface="Comic Sans MS"/>
              </a:rPr>
              <a:t>Cr</a:t>
            </a:r>
            <a:r>
              <a:rPr lang="en-US" altLang="ja-JP" sz="1400" baseline="-25000" dirty="0" err="1" smtClean="0">
                <a:latin typeface="Comic Sans MS"/>
                <a:cs typeface="Comic Sans MS"/>
              </a:rPr>
              <a:t>s</a:t>
            </a:r>
            <a:r>
              <a:rPr kumimoji="1" lang="en-US" altLang="ja-JP" sz="1400" dirty="0" smtClean="0">
                <a:latin typeface="Comic Sans MS"/>
                <a:cs typeface="Comic Sans MS"/>
              </a:rPr>
              <a:t>: </a:t>
            </a:r>
            <a:r>
              <a:rPr lang="en-US" altLang="ja-JP" sz="1400" dirty="0" err="1" smtClean="0">
                <a:latin typeface="Comic Sans MS"/>
                <a:cs typeface="Comic Sans MS"/>
              </a:rPr>
              <a:t>substitutional</a:t>
            </a:r>
            <a:r>
              <a:rPr lang="en-US" altLang="ja-JP" sz="1400" dirty="0" smtClean="0">
                <a:latin typeface="Comic Sans MS"/>
                <a:cs typeface="Comic Sans MS"/>
              </a:rPr>
              <a:t> Cr</a:t>
            </a:r>
            <a:endParaRPr kumimoji="1" lang="ja-JP" altLang="en-US" sz="1400" dirty="0" smtClean="0">
              <a:latin typeface="Comic Sans MS"/>
              <a:cs typeface="Comic Sans M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25819" y="3789040"/>
            <a:ext cx="230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latin typeface="Comic Sans MS"/>
                <a:cs typeface="Comic Sans MS"/>
              </a:rPr>
              <a:t>Mn</a:t>
            </a:r>
            <a:r>
              <a:rPr lang="en-US" altLang="ja-JP" sz="1400" baseline="-25000" dirty="0" err="1" smtClean="0">
                <a:latin typeface="Comic Sans MS"/>
                <a:cs typeface="Comic Sans MS"/>
              </a:rPr>
              <a:t>s</a:t>
            </a:r>
            <a:r>
              <a:rPr kumimoji="1" lang="en-US" altLang="ja-JP" sz="1400" dirty="0" smtClean="0">
                <a:latin typeface="Comic Sans MS"/>
                <a:cs typeface="Comic Sans MS"/>
              </a:rPr>
              <a:t>: </a:t>
            </a:r>
            <a:r>
              <a:rPr lang="en-US" altLang="ja-JP" sz="1400" dirty="0" err="1" smtClean="0">
                <a:latin typeface="Comic Sans MS"/>
                <a:cs typeface="Comic Sans MS"/>
              </a:rPr>
              <a:t>substitutional</a:t>
            </a:r>
            <a:r>
              <a:rPr lang="en-US" altLang="ja-JP" sz="1400" dirty="0" smtClean="0">
                <a:latin typeface="Comic Sans MS"/>
                <a:cs typeface="Comic Sans MS"/>
              </a:rPr>
              <a:t> </a:t>
            </a:r>
            <a:r>
              <a:rPr lang="en-US" altLang="ja-JP" sz="1400" dirty="0" err="1" smtClean="0">
                <a:latin typeface="Comic Sans MS"/>
                <a:cs typeface="Comic Sans MS"/>
              </a:rPr>
              <a:t>Mn</a:t>
            </a:r>
            <a:endParaRPr kumimoji="1" lang="ja-JP" altLang="en-US" sz="1400" dirty="0" smtClean="0">
              <a:latin typeface="Comic Sans MS"/>
              <a:cs typeface="Comic Sans M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785792" y="4869160"/>
            <a:ext cx="3034680" cy="1201913"/>
          </a:xfrm>
          <a:prstGeom prst="round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High solubility</a:t>
            </a:r>
          </a:p>
          <a:p>
            <a:pPr algn="ctr">
              <a:defRPr/>
            </a:pPr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or </a:t>
            </a:r>
            <a:r>
              <a:rPr lang="en-US" altLang="ja-JP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</a:t>
            </a: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 vacancy and </a:t>
            </a:r>
            <a:endParaRPr lang="en-US" altLang="ja-JP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TM </a:t>
            </a: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impurities</a:t>
            </a:r>
            <a:endParaRPr lang="ja-JP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667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altLang="ja-JP" sz="3200" dirty="0">
                <a:cs typeface="ＭＳ ゴシック" charset="-128"/>
              </a:rPr>
              <a:t>Calculation of magnetic properties of </a:t>
            </a:r>
            <a:r>
              <a:rPr lang="en-US" altLang="ja-JP" sz="3200" dirty="0" smtClean="0">
                <a:cs typeface="ＭＳ ゴシック" charset="-128"/>
              </a:rPr>
              <a:t>DMS</a:t>
            </a:r>
            <a:br>
              <a:rPr lang="en-US" altLang="ja-JP" sz="3200" dirty="0" smtClean="0">
                <a:cs typeface="ＭＳ ゴシック" charset="-128"/>
              </a:rPr>
            </a:br>
            <a:r>
              <a:rPr lang="en-US" altLang="ja-JP" sz="3200" dirty="0" smtClean="0">
                <a:cs typeface="ＭＳ ゴシック" charset="-128"/>
              </a:rPr>
              <a:t>by KKR-Green’s function method</a:t>
            </a:r>
            <a:endParaRPr lang="en-US" altLang="ja-JP" sz="3600" dirty="0">
              <a:cs typeface="ＭＳ ゴシック" charset="-128"/>
            </a:endParaRPr>
          </a:p>
        </p:txBody>
      </p:sp>
      <p:pic>
        <p:nvPicPr>
          <p:cNvPr id="29698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3213100" cy="3733800"/>
          </a:xfrm>
        </p:spPr>
      </p:pic>
      <p:sp>
        <p:nvSpPr>
          <p:cNvPr id="296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90863" y="5366048"/>
            <a:ext cx="5105400" cy="1339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dirty="0">
                <a:latin typeface="Comic Sans MS"/>
                <a:ea typeface="ＭＳ 明朝" charset="0"/>
                <a:cs typeface="Comic Sans MS"/>
              </a:rPr>
              <a:t>Statistical method for </a:t>
            </a:r>
            <a:r>
              <a:rPr lang="en-US" altLang="ja-JP" sz="1600" i="1" dirty="0">
                <a:latin typeface="Comic Sans MS"/>
                <a:ea typeface="ＭＳ 明朝" charset="0"/>
                <a:cs typeface="Comic Sans MS"/>
              </a:rPr>
              <a:t>T</a:t>
            </a:r>
            <a:r>
              <a:rPr lang="en-US" altLang="ja-JP" sz="1600" baseline="-25000" dirty="0">
                <a:latin typeface="Comic Sans MS"/>
                <a:ea typeface="ＭＳ 明朝" charset="0"/>
                <a:cs typeface="Comic Sans MS"/>
              </a:rPr>
              <a:t>C</a:t>
            </a:r>
            <a:endParaRPr lang="en-US" altLang="ja-JP" sz="1600" dirty="0">
              <a:latin typeface="Comic Sans MS"/>
              <a:ea typeface="ＭＳ 明朝" charset="0"/>
              <a:cs typeface="Comic Sans MS"/>
            </a:endParaRPr>
          </a:p>
          <a:p>
            <a:pPr lvl="1">
              <a:lnSpc>
                <a:spcPct val="90000"/>
              </a:lnSpc>
            </a:pPr>
            <a:r>
              <a:rPr lang="en-US" altLang="ja-JP" sz="1600" dirty="0">
                <a:solidFill>
                  <a:srgbClr val="0000FF"/>
                </a:solidFill>
                <a:latin typeface="Comic Sans MS"/>
                <a:ea typeface="ＭＳ 明朝" charset="0"/>
                <a:cs typeface="Comic Sans MS"/>
              </a:rPr>
              <a:t>Mean field approximation (MFA) 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>
                <a:solidFill>
                  <a:srgbClr val="0000FF"/>
                </a:solidFill>
                <a:latin typeface="Comic Sans MS"/>
                <a:ea typeface="ＭＳ 明朝" charset="0"/>
                <a:cs typeface="Comic Sans MS"/>
              </a:rPr>
              <a:t>Random phase approximation (RPA) 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>
                <a:solidFill>
                  <a:srgbClr val="0000FF"/>
                </a:solidFill>
                <a:latin typeface="Comic Sans MS"/>
                <a:ea typeface="ＭＳ 明朝" charset="0"/>
                <a:cs typeface="Comic Sans MS"/>
              </a:rPr>
              <a:t>Monte Carlo simulation (MCS</a:t>
            </a: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ea typeface="ＭＳ 明朝" charset="0"/>
                <a:cs typeface="Comic Sans MS"/>
              </a:rPr>
              <a:t>)</a:t>
            </a:r>
            <a:endParaRPr lang="en-US" altLang="ja-JP" sz="1600" dirty="0">
              <a:solidFill>
                <a:srgbClr val="0000FF"/>
              </a:solidFill>
              <a:latin typeface="Comic Sans MS"/>
              <a:ea typeface="ＭＳ 明朝" charset="0"/>
              <a:cs typeface="Comic Sans MS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338428" y="1658417"/>
            <a:ext cx="6336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200" dirty="0">
                <a:latin typeface="Comic Sans MS"/>
                <a:cs typeface="Comic Sans MS"/>
              </a:rPr>
              <a:t>K. Sato et al., RMP 82 (2010) 1633</a:t>
            </a:r>
            <a:r>
              <a:rPr lang="en-US" altLang="ja-JP" sz="1200" dirty="0" smtClean="0">
                <a:latin typeface="Comic Sans MS"/>
                <a:cs typeface="Comic Sans MS"/>
              </a:rPr>
              <a:t>., L</a:t>
            </a:r>
            <a:r>
              <a:rPr lang="en-US" altLang="ja-JP" sz="1200" dirty="0">
                <a:latin typeface="Comic Sans MS"/>
                <a:cs typeface="Comic Sans MS"/>
              </a:rPr>
              <a:t>. </a:t>
            </a:r>
            <a:r>
              <a:rPr lang="en-US" altLang="ja-JP" sz="1200" dirty="0" err="1">
                <a:latin typeface="Comic Sans MS"/>
                <a:cs typeface="Comic Sans MS"/>
              </a:rPr>
              <a:t>Begqvist</a:t>
            </a:r>
            <a:r>
              <a:rPr lang="en-US" altLang="ja-JP" sz="1200" dirty="0">
                <a:latin typeface="Comic Sans MS"/>
                <a:cs typeface="Comic Sans MS"/>
              </a:rPr>
              <a:t> et al., PRL 93 (2004) 137202</a:t>
            </a:r>
          </a:p>
          <a:p>
            <a:r>
              <a:rPr lang="en-US" altLang="ja-JP" sz="1200" dirty="0">
                <a:latin typeface="Comic Sans MS"/>
                <a:cs typeface="Comic Sans MS"/>
              </a:rPr>
              <a:t>K. Sato et al., PRB 70 (2004) 201202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304800" y="563880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Char char="_"/>
            </a:pPr>
            <a:r>
              <a:rPr lang="en-US" altLang="ja-JP" sz="1600" dirty="0">
                <a:solidFill>
                  <a:srgbClr val="0000FF"/>
                </a:solidFill>
                <a:latin typeface="Comic Sans MS"/>
                <a:cs typeface="Comic Sans MS"/>
              </a:rPr>
              <a:t>KKR-CPA-LDA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→</a:t>
            </a:r>
            <a:r>
              <a:rPr lang="en-US" altLang="ja-JP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MACHIKANEYAMA2002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(H. Akai</a:t>
            </a:r>
            <a:r>
              <a:rPr lang="en-US" altLang="ja-JP" sz="1600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36" y="2828925"/>
            <a:ext cx="5407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3622755" y="2204864"/>
            <a:ext cx="5257800" cy="4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Char char="_"/>
            </a:pPr>
            <a:r>
              <a:rPr lang="en-US" altLang="ja-JP" sz="1600" dirty="0">
                <a:solidFill>
                  <a:srgbClr val="0000FF"/>
                </a:solidFill>
                <a:latin typeface="Comic Sans MS"/>
                <a:cs typeface="Comic Sans MS"/>
              </a:rPr>
              <a:t>Exchange interactions by Liechtenstein’s </a:t>
            </a: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formula</a:t>
            </a:r>
            <a:endParaRPr lang="en-US" altLang="ja-JP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74257" y="2828925"/>
            <a:ext cx="5100875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omic Sans MS"/>
                <a:cs typeface="Comic Sans MS"/>
              </a:rPr>
              <a:t>Ener</a:t>
            </a:r>
            <a:r>
              <a:rPr lang="en-US" altLang="ja-JP" sz="1600" dirty="0" smtClean="0">
                <a:latin typeface="Comic Sans MS"/>
                <a:cs typeface="Comic Sans MS"/>
              </a:rPr>
              <a:t>gy difference due to the rotation is mapped to</a:t>
            </a:r>
          </a:p>
          <a:p>
            <a:r>
              <a:rPr kumimoji="1" lang="en-US" altLang="ja-JP" sz="1600" dirty="0" smtClean="0">
                <a:latin typeface="Comic Sans MS"/>
                <a:cs typeface="Comic Sans MS"/>
              </a:rPr>
              <a:t>Classical Heisenberg model (Liechtenstein et al.)</a:t>
            </a:r>
            <a:endParaRPr kumimoji="1" lang="ja-JP" altLang="en-US" sz="1600" dirty="0" smtClean="0">
              <a:latin typeface="Comic Sans MS"/>
              <a:cs typeface="Comic Sans M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68315" y="4397256"/>
            <a:ext cx="2948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:e</a:t>
            </a:r>
            <a:r>
              <a:rPr kumimoji="1" lang="en-US" altLang="ja-JP" sz="1200" dirty="0" smtClean="0">
                <a:latin typeface="Comic Sans MS"/>
                <a:cs typeface="Comic Sans MS"/>
              </a:rPr>
              <a:t>xchange interaction in a CPA medium</a:t>
            </a:r>
          </a:p>
          <a:p>
            <a:endParaRPr kumimoji="1" lang="ja-JP" altLang="en-US" sz="1200" dirty="0" smtClean="0">
              <a:latin typeface="Comic Sans MS"/>
              <a:cs typeface="Comic Sans M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64548" y="4782498"/>
            <a:ext cx="24186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:d</a:t>
            </a:r>
            <a:r>
              <a:rPr kumimoji="1" lang="en-US" altLang="ja-JP" sz="1200" dirty="0" smtClean="0">
                <a:latin typeface="Comic Sans MS"/>
                <a:cs typeface="Comic Sans MS"/>
              </a:rPr>
              <a:t>irection of magnetic moment</a:t>
            </a:r>
          </a:p>
          <a:p>
            <a:endParaRPr kumimoji="1" lang="ja-JP" altLang="en-US" sz="1200" dirty="0" smtClean="0">
              <a:latin typeface="Comic Sans MS"/>
              <a:cs typeface="Comic Sans M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09866" y="4970449"/>
            <a:ext cx="10529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CPA medium</a:t>
            </a:r>
            <a:endParaRPr kumimoji="1" lang="en-US" altLang="ja-JP" sz="12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40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DOSs of </a:t>
            </a:r>
            <a:r>
              <a:rPr lang="en-US" altLang="ja-JP" dirty="0" smtClean="0"/>
              <a:t>TM (10%) doped </a:t>
            </a:r>
            <a:r>
              <a:rPr lang="en-US" altLang="ja-JP" dirty="0" err="1"/>
              <a:t>GeTe</a:t>
            </a:r>
            <a:endParaRPr kumimoji="1" lang="ja-JP" altLang="en-US" dirty="0"/>
          </a:p>
        </p:txBody>
      </p:sp>
      <p:pic>
        <p:nvPicPr>
          <p:cNvPr id="4" name="図 3" descr="resul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167880" cy="52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179388" y="4652963"/>
            <a:ext cx="4475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pPr algn="ctr"/>
            <a:r>
              <a:rPr lang="en-US" altLang="ja-JP" sz="1600" dirty="0">
                <a:latin typeface="Comic Sans MS"/>
                <a:cs typeface="Comic Sans MS"/>
              </a:rPr>
              <a:t>Wave functions of impurity band in band gap</a:t>
            </a:r>
          </a:p>
          <a:p>
            <a:pPr algn="ctr"/>
            <a:r>
              <a:rPr lang="en-US" altLang="ja-JP" sz="1600" dirty="0">
                <a:latin typeface="Comic Sans MS"/>
                <a:cs typeface="Comic Sans MS"/>
              </a:rPr>
              <a:t> decay exponentially</a:t>
            </a:r>
          </a:p>
        </p:txBody>
      </p:sp>
      <p:sp>
        <p:nvSpPr>
          <p:cNvPr id="26631" name="Line 15"/>
          <p:cNvSpPr>
            <a:spLocks noChangeShapeType="1"/>
          </p:cNvSpPr>
          <p:nvPr/>
        </p:nvSpPr>
        <p:spPr bwMode="auto">
          <a:xfrm>
            <a:off x="2416175" y="52562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1111250" y="5688013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  <a:latin typeface="Comic Sans MS"/>
                <a:cs typeface="Comic Sans MS"/>
              </a:rPr>
              <a:t>Short ranged interaction</a:t>
            </a:r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971550" y="1341438"/>
            <a:ext cx="3243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r>
              <a:rPr lang="en-US" altLang="ja-JP" sz="1800" dirty="0">
                <a:solidFill>
                  <a:srgbClr val="FF0000"/>
                </a:solidFill>
                <a:latin typeface="Comic Sans MS"/>
                <a:cs typeface="Comic Sans MS"/>
              </a:rPr>
              <a:t>Double exchange interaction</a:t>
            </a:r>
          </a:p>
        </p:txBody>
      </p:sp>
      <p:sp>
        <p:nvSpPr>
          <p:cNvPr id="26634" name="Text Box 18"/>
          <p:cNvSpPr txBox="1">
            <a:spLocks noChangeArrowheads="1"/>
          </p:cNvSpPr>
          <p:nvPr/>
        </p:nvSpPr>
        <p:spPr bwMode="auto">
          <a:xfrm>
            <a:off x="5292725" y="1341438"/>
            <a:ext cx="294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r>
              <a:rPr lang="en-US" altLang="ja-JP" sz="1800" i="1" dirty="0">
                <a:solidFill>
                  <a:srgbClr val="0000FF"/>
                </a:solidFill>
                <a:latin typeface="Comic Sans MS"/>
                <a:cs typeface="Comic Sans MS"/>
              </a:rPr>
              <a:t>p-d </a:t>
            </a:r>
            <a:r>
              <a:rPr lang="en-US" altLang="ja-JP" sz="1800" dirty="0">
                <a:solidFill>
                  <a:srgbClr val="0000FF"/>
                </a:solidFill>
                <a:latin typeface="Comic Sans MS"/>
                <a:cs typeface="Comic Sans MS"/>
              </a:rPr>
              <a:t>exchange interaction</a:t>
            </a:r>
          </a:p>
        </p:txBody>
      </p:sp>
      <p:sp>
        <p:nvSpPr>
          <p:cNvPr id="26635" name="Text Box 19"/>
          <p:cNvSpPr txBox="1">
            <a:spLocks noChangeArrowheads="1"/>
          </p:cNvSpPr>
          <p:nvPr/>
        </p:nvSpPr>
        <p:spPr bwMode="auto">
          <a:xfrm>
            <a:off x="5138738" y="4672013"/>
            <a:ext cx="3278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pPr algn="ctr"/>
            <a:r>
              <a:rPr lang="en-US" altLang="ja-JP" sz="1600">
                <a:latin typeface="Comic Sans MS"/>
                <a:cs typeface="Comic Sans MS"/>
              </a:rPr>
              <a:t>Ferromagnetism is stabilized by </a:t>
            </a:r>
          </a:p>
          <a:p>
            <a:pPr algn="ctr"/>
            <a:r>
              <a:rPr lang="en-US" altLang="ja-JP" sz="1600">
                <a:latin typeface="Comic Sans MS"/>
                <a:cs typeface="Comic Sans MS"/>
              </a:rPr>
              <a:t>polarization of valence state</a:t>
            </a:r>
          </a:p>
        </p:txBody>
      </p:sp>
      <p:sp>
        <p:nvSpPr>
          <p:cNvPr id="26636" name="Line 20"/>
          <p:cNvSpPr>
            <a:spLocks noChangeShapeType="1"/>
          </p:cNvSpPr>
          <p:nvPr/>
        </p:nvSpPr>
        <p:spPr bwMode="auto">
          <a:xfrm>
            <a:off x="6808788" y="52546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7" name="Text Box 21"/>
          <p:cNvSpPr txBox="1">
            <a:spLocks noChangeArrowheads="1"/>
          </p:cNvSpPr>
          <p:nvPr/>
        </p:nvSpPr>
        <p:spPr bwMode="auto">
          <a:xfrm>
            <a:off x="5554663" y="5688013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r>
              <a:rPr lang="en-US" altLang="ja-JP" sz="1600" dirty="0">
                <a:solidFill>
                  <a:srgbClr val="0000FF"/>
                </a:solidFill>
                <a:latin typeface="Comic Sans MS"/>
                <a:cs typeface="Comic Sans MS"/>
              </a:rPr>
              <a:t>Long ranged interaction</a:t>
            </a:r>
          </a:p>
        </p:txBody>
      </p:sp>
      <p:pic>
        <p:nvPicPr>
          <p:cNvPr id="26638" name="Picture 23" descr="latex-imag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149725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4" descr="latex-imag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636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Rectangle 25"/>
          <p:cNvSpPr>
            <a:spLocks noChangeArrowheads="1"/>
          </p:cNvSpPr>
          <p:nvPr/>
        </p:nvSpPr>
        <p:spPr bwMode="auto">
          <a:xfrm>
            <a:off x="1758950" y="4076700"/>
            <a:ext cx="1152525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41" name="Rectangle 26"/>
          <p:cNvSpPr>
            <a:spLocks noChangeArrowheads="1"/>
          </p:cNvSpPr>
          <p:nvPr/>
        </p:nvSpPr>
        <p:spPr bwMode="auto">
          <a:xfrm>
            <a:off x="6151563" y="4076700"/>
            <a:ext cx="1152525" cy="3603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FF"/>
              </a:solidFill>
            </a:endParaRPr>
          </a:p>
        </p:txBody>
      </p:sp>
      <p:pic>
        <p:nvPicPr>
          <p:cNvPr id="26642" name="Picture 29" descr="pdex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7433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31" descr="doubleexch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7369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Double exchange </a:t>
            </a:r>
            <a:r>
              <a:rPr lang="en-US" altLang="ja-JP" dirty="0" smtClean="0"/>
              <a:t>vs. </a:t>
            </a:r>
            <a:r>
              <a:rPr lang="en-US" altLang="ja-JP" i="1" dirty="0" smtClean="0">
                <a:solidFill>
                  <a:srgbClr val="0000FF"/>
                </a:solidFill>
              </a:rPr>
              <a:t>p-d </a:t>
            </a:r>
            <a:r>
              <a:rPr lang="en-US" altLang="ja-JP" dirty="0" smtClean="0">
                <a:solidFill>
                  <a:srgbClr val="0000FF"/>
                </a:solidFill>
              </a:rPr>
              <a:t>exchange interaction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10061" y="1004500"/>
            <a:ext cx="3518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K. Sato, et al., Rev. Mod. Phys. </a:t>
            </a:r>
            <a:r>
              <a:rPr lang="en-US" altLang="ja-JP" sz="1200" b="1" dirty="0" smtClean="0">
                <a:latin typeface="Comic Sans MS"/>
                <a:cs typeface="Comic Sans MS"/>
              </a:rPr>
              <a:t>82</a:t>
            </a:r>
            <a:r>
              <a:rPr lang="en-US" altLang="ja-JP" sz="1200" dirty="0" smtClean="0">
                <a:latin typeface="Comic Sans MS"/>
                <a:cs typeface="Comic Sans MS"/>
              </a:rPr>
              <a:t>, 1633 (2010)</a:t>
            </a:r>
            <a:endParaRPr lang="ja-JP" altLang="en-US" sz="1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537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Exchange coupling constants in TM doped </a:t>
            </a:r>
            <a:r>
              <a:rPr kumimoji="1" lang="en-US" altLang="ja-JP" dirty="0" err="1" smtClean="0"/>
              <a:t>GeTe</a:t>
            </a:r>
            <a:endParaRPr kumimoji="1" lang="ja-JP" altLang="en-US" dirty="0"/>
          </a:p>
        </p:txBody>
      </p:sp>
      <p:pic>
        <p:nvPicPr>
          <p:cNvPr id="4" name="図 3" descr="resul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42700"/>
            <a:ext cx="7265035" cy="51492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03648" y="1441979"/>
            <a:ext cx="658929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omic Sans MS"/>
                <a:cs typeface="Comic Sans MS"/>
              </a:rPr>
              <a:t>Ferro</a:t>
            </a:r>
            <a:endParaRPr kumimoji="1" lang="ja-JP" altLang="en-US" sz="1400" dirty="0" smtClean="0">
              <a:latin typeface="Comic Sans MS"/>
              <a:cs typeface="Comic Sans M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2996952"/>
            <a:ext cx="1001433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Comic Sans MS"/>
                <a:cs typeface="Comic Sans MS"/>
              </a:rPr>
              <a:t>Antiferro</a:t>
            </a:r>
            <a:endParaRPr kumimoji="1" lang="ja-JP" altLang="en-US" sz="1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93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5220072" y="1288320"/>
            <a:ext cx="3633567" cy="504056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109070" y="1055418"/>
            <a:ext cx="18448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67544" y="1288320"/>
            <a:ext cx="3633567" cy="504056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47664" y="1052736"/>
            <a:ext cx="15383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Discrepancy in (</a:t>
            </a:r>
            <a:r>
              <a:rPr lang="en-US" altLang="ja-JP" dirty="0" err="1" smtClean="0"/>
              <a:t>Ge,Mn</a:t>
            </a:r>
            <a:r>
              <a:rPr lang="en-US" altLang="ja-JP" dirty="0" smtClean="0"/>
              <a:t>)</a:t>
            </a:r>
            <a:r>
              <a:rPr lang="en-US" altLang="ja-JP" dirty="0" err="1" smtClean="0"/>
              <a:t>Te</a:t>
            </a:r>
            <a:r>
              <a:rPr lang="en-US" altLang="ja-JP" dirty="0" smtClean="0"/>
              <a:t>: Ferro or </a:t>
            </a:r>
            <a:r>
              <a:rPr lang="en-US" altLang="ja-JP" dirty="0" err="1" smtClean="0"/>
              <a:t>Antiferro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6" name="図 5" descr="M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2316"/>
            <a:ext cx="3429000" cy="24003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05" y="4313138"/>
            <a:ext cx="2454275" cy="17081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628800"/>
            <a:ext cx="2591435" cy="2867025"/>
          </a:xfrm>
          <a:prstGeom prst="rect">
            <a:avLst/>
          </a:prstGeom>
        </p:spPr>
      </p:pic>
      <p:pic>
        <p:nvPicPr>
          <p:cNvPr id="4" name="図 3" descr="pape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28580"/>
            <a:ext cx="3429000" cy="24003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547664" y="1055418"/>
            <a:ext cx="15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Comic Sans MS"/>
                <a:cs typeface="Comic Sans MS"/>
              </a:rPr>
              <a:t>Experiments</a:t>
            </a:r>
            <a:endParaRPr kumimoji="1" lang="ja-JP" alt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84168" y="1052736"/>
            <a:ext cx="191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Our calculations</a:t>
            </a:r>
            <a:endParaRPr kumimoji="1" lang="ja-JP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0198" y="6038195"/>
            <a:ext cx="3325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latin typeface="Comic Sans MS"/>
                <a:cs typeface="Comic Sans MS"/>
              </a:rPr>
              <a:t>Y. </a:t>
            </a:r>
            <a:r>
              <a:rPr lang="en-US" altLang="ja-JP" sz="1000" dirty="0" err="1" smtClean="0">
                <a:latin typeface="Comic Sans MS"/>
                <a:cs typeface="Comic Sans MS"/>
              </a:rPr>
              <a:t>Fukuma</a:t>
            </a:r>
            <a:r>
              <a:rPr lang="en-US" altLang="ja-JP" sz="1000" dirty="0" smtClean="0">
                <a:latin typeface="Comic Sans MS"/>
                <a:cs typeface="Comic Sans MS"/>
              </a:rPr>
              <a:t> et al., Appl. Phys. </a:t>
            </a:r>
            <a:r>
              <a:rPr lang="en-US" altLang="ja-JP" sz="1000" dirty="0" err="1" smtClean="0">
                <a:latin typeface="Comic Sans MS"/>
                <a:cs typeface="Comic Sans MS"/>
              </a:rPr>
              <a:t>Lett</a:t>
            </a:r>
            <a:r>
              <a:rPr lang="en-US" altLang="ja-JP" sz="1000" dirty="0" smtClean="0">
                <a:latin typeface="Comic Sans MS"/>
                <a:cs typeface="Comic Sans MS"/>
              </a:rPr>
              <a:t>. 89 (2006) 152506.</a:t>
            </a:r>
          </a:p>
        </p:txBody>
      </p:sp>
      <p:sp>
        <p:nvSpPr>
          <p:cNvPr id="13" name="不等号 12"/>
          <p:cNvSpPr/>
          <p:nvPr/>
        </p:nvSpPr>
        <p:spPr>
          <a:xfrm>
            <a:off x="4211960" y="3212976"/>
            <a:ext cx="864096" cy="504056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Hole doping in (</a:t>
            </a:r>
            <a:r>
              <a:rPr lang="en-US" altLang="ja-JP" dirty="0" err="1"/>
              <a:t>Ge,Mn</a:t>
            </a:r>
            <a:r>
              <a:rPr lang="en-US" altLang="ja-JP" dirty="0"/>
              <a:t>)</a:t>
            </a:r>
            <a:r>
              <a:rPr lang="en-US" altLang="ja-JP" dirty="0" err="1" smtClean="0"/>
              <a:t>Te</a:t>
            </a:r>
            <a:r>
              <a:rPr lang="en-US" altLang="ja-JP" dirty="0" smtClean="0"/>
              <a:t> by </a:t>
            </a:r>
            <a:r>
              <a:rPr lang="en-US" altLang="ja-JP" dirty="0" err="1" smtClean="0"/>
              <a:t>Ga</a:t>
            </a:r>
            <a:r>
              <a:rPr lang="en-US" altLang="ja-JP" dirty="0" smtClean="0"/>
              <a:t> vacancy</a:t>
            </a:r>
            <a:endParaRPr kumimoji="1" lang="ja-JP" altLang="en-US" baseline="-25000" dirty="0"/>
          </a:p>
        </p:txBody>
      </p:sp>
      <p:sp>
        <p:nvSpPr>
          <p:cNvPr id="11" name="コンテンツ プレースホルダ 2"/>
          <p:cNvSpPr>
            <a:spLocks noGrp="1"/>
          </p:cNvSpPr>
          <p:nvPr/>
        </p:nvSpPr>
        <p:spPr>
          <a:xfrm>
            <a:off x="4716016" y="1582335"/>
            <a:ext cx="4176464" cy="27827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altLang="ja-JP" sz="1800" kern="1200" dirty="0" smtClean="0">
                <a:latin typeface="Comic Sans MS"/>
                <a:cs typeface="Comic Sans MS"/>
              </a:rPr>
              <a:t>By hole doping ferromagnetic state is stabilized. </a:t>
            </a:r>
          </a:p>
          <a:p>
            <a:pPr>
              <a:buFont typeface="Wingdings" charset="2"/>
              <a:buChar char="ü"/>
            </a:pPr>
            <a:endParaRPr lang="en-US" altLang="ja-JP" sz="1800" kern="1200" dirty="0" smtClean="0"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US" altLang="ja-JP" sz="1800" kern="1200" dirty="0" smtClean="0">
                <a:latin typeface="Comic Sans MS"/>
                <a:cs typeface="Comic Sans MS"/>
              </a:rPr>
              <a:t>Half-metallic DOS</a:t>
            </a:r>
          </a:p>
          <a:p>
            <a:pPr>
              <a:buFont typeface="Wingdings" charset="2"/>
              <a:buChar char="ü"/>
            </a:pPr>
            <a:endParaRPr lang="en-US" altLang="ja-JP" sz="1800" kern="1200" dirty="0" smtClean="0"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US" altLang="ja-JP" sz="1800" kern="1200" dirty="0" smtClean="0">
                <a:latin typeface="Comic Sans MS"/>
                <a:cs typeface="Comic Sans MS"/>
              </a:rPr>
              <a:t>Mn</a:t>
            </a:r>
            <a:r>
              <a:rPr lang="en-US" altLang="ja-JP" sz="1800" kern="1200" baseline="30000" dirty="0" smtClean="0">
                <a:latin typeface="Comic Sans MS"/>
                <a:cs typeface="Comic Sans MS"/>
              </a:rPr>
              <a:t>2+</a:t>
            </a:r>
            <a:r>
              <a:rPr lang="en-US" altLang="ja-JP" sz="1800" kern="1200" dirty="0" smtClean="0">
                <a:latin typeface="Comic Sans MS"/>
                <a:cs typeface="Comic Sans MS"/>
              </a:rPr>
              <a:t>(d</a:t>
            </a:r>
            <a:r>
              <a:rPr lang="en-US" altLang="ja-JP" sz="1800" kern="1200" baseline="30000" dirty="0" smtClean="0">
                <a:latin typeface="Comic Sans MS"/>
                <a:cs typeface="Comic Sans MS"/>
              </a:rPr>
              <a:t>5</a:t>
            </a:r>
            <a:r>
              <a:rPr lang="en-US" altLang="ja-JP" sz="1800" kern="1200" dirty="0" smtClean="0">
                <a:latin typeface="Comic Sans MS"/>
                <a:cs typeface="Comic Sans MS"/>
              </a:rPr>
              <a:t>) + hole</a:t>
            </a:r>
          </a:p>
          <a:p>
            <a:pPr lvl="1">
              <a:buFont typeface="Wingdings" charset="2"/>
              <a:buChar char="Ø"/>
            </a:pPr>
            <a:r>
              <a:rPr lang="en-US" altLang="ja-JP" sz="1800" kern="1200" dirty="0" smtClean="0">
                <a:latin typeface="Comic Sans MS"/>
                <a:cs typeface="Comic Sans MS"/>
              </a:rPr>
              <a:t>Localized </a:t>
            </a:r>
            <a:r>
              <a:rPr lang="en-US" altLang="ja-JP" sz="1800" kern="1200" dirty="0" err="1" smtClean="0">
                <a:latin typeface="Comic Sans MS"/>
                <a:cs typeface="Comic Sans MS"/>
              </a:rPr>
              <a:t>d</a:t>
            </a:r>
            <a:r>
              <a:rPr lang="en-US" altLang="ja-JP" sz="1800" kern="1200" dirty="0" smtClean="0">
                <a:latin typeface="Comic Sans MS"/>
                <a:cs typeface="Comic Sans MS"/>
              </a:rPr>
              <a:t>-states</a:t>
            </a:r>
          </a:p>
          <a:p>
            <a:pPr lvl="1">
              <a:buFont typeface="Wingdings" charset="2"/>
              <a:buChar char="Ø"/>
            </a:pPr>
            <a:r>
              <a:rPr lang="en-US" altLang="ja-JP" sz="1800" kern="1200" dirty="0" smtClean="0">
                <a:latin typeface="Comic Sans MS"/>
                <a:cs typeface="Comic Sans MS"/>
              </a:rPr>
              <a:t>Holes in valence bands</a:t>
            </a:r>
          </a:p>
        </p:txBody>
      </p:sp>
      <p:pic>
        <p:nvPicPr>
          <p:cNvPr id="3" name="図 2" descr="pap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91488"/>
            <a:ext cx="4151233" cy="290586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722663" y="4869160"/>
            <a:ext cx="3826767" cy="707886"/>
          </a:xfrm>
          <a:prstGeom prst="rect">
            <a:avLst/>
          </a:prstGeom>
          <a:solidFill>
            <a:srgbClr val="66FFCC"/>
          </a:solidFill>
          <a:ln w="25400">
            <a:solidFill>
              <a:srgbClr val="66FFCC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exchange interaction stabilizes ferromagnetic state</a:t>
            </a:r>
            <a:endParaRPr kumimoji="1" lang="ja-JP" altLang="en-US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6" name="図 5" descr="M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114800" cy="288036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99592" y="2780928"/>
            <a:ext cx="989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Comic Sans MS"/>
                <a:cs typeface="Comic Sans MS"/>
              </a:rPr>
              <a:t>V</a:t>
            </a:r>
            <a:r>
              <a:rPr kumimoji="1" lang="en-US" altLang="ja-JP" sz="1600" baseline="-25000" dirty="0" err="1" smtClean="0">
                <a:latin typeface="Comic Sans MS"/>
                <a:cs typeface="Comic Sans MS"/>
              </a:rPr>
              <a:t>Ga</a:t>
            </a:r>
            <a:r>
              <a:rPr kumimoji="1" lang="en-US" altLang="ja-JP" sz="1600" dirty="0" smtClean="0">
                <a:latin typeface="Comic Sans MS"/>
                <a:cs typeface="Comic Sans MS"/>
              </a:rPr>
              <a:t>: 10%</a:t>
            </a:r>
            <a:endParaRPr kumimoji="1" lang="ja-JP" altLang="en-US" sz="16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44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Random phase approximation (RPA)</a:t>
            </a:r>
            <a:endParaRPr lang="en-US" altLang="ja-JP" dirty="0">
              <a:solidFill>
                <a:srgbClr val="0000FF"/>
              </a:solidFill>
            </a:endParaRPr>
          </a:p>
          <a:p>
            <a:pPr lvl="2">
              <a:buFontTx/>
              <a:buNone/>
            </a:pPr>
            <a:endParaRPr lang="en-US" altLang="ja-JP" dirty="0">
              <a:solidFill>
                <a:schemeClr val="accent2"/>
              </a:solidFill>
            </a:endParaRPr>
          </a:p>
          <a:p>
            <a:pPr lvl="1"/>
            <a:endParaRPr lang="en-US" altLang="ja-JP" dirty="0">
              <a:solidFill>
                <a:schemeClr val="accent2"/>
              </a:solidFill>
            </a:endParaRPr>
          </a:p>
          <a:p>
            <a:pPr lvl="1"/>
            <a:endParaRPr lang="en-US" altLang="ja-JP" dirty="0">
              <a:solidFill>
                <a:schemeClr val="accent2"/>
              </a:solidFill>
            </a:endParaRPr>
          </a:p>
          <a:p>
            <a:pPr lvl="1"/>
            <a:endParaRPr lang="en-US" altLang="ja-JP" dirty="0">
              <a:solidFill>
                <a:schemeClr val="accent2"/>
              </a:solidFill>
            </a:endParaRPr>
          </a:p>
          <a:p>
            <a:pPr marL="400050"/>
            <a:endParaRPr lang="en-US" altLang="ja-JP" dirty="0">
              <a:solidFill>
                <a:schemeClr val="accent2"/>
              </a:solidFill>
            </a:endParaRPr>
          </a:p>
          <a:p>
            <a:pPr marL="400050"/>
            <a:r>
              <a:rPr lang="en-US" altLang="ja-JP" dirty="0" smtClean="0">
                <a:solidFill>
                  <a:schemeClr val="accent2"/>
                </a:solidFill>
              </a:rPr>
              <a:t>Monte Carlo simulation (MCS)</a:t>
            </a:r>
            <a:endParaRPr lang="en-US" altLang="ja-JP" dirty="0"/>
          </a:p>
          <a:p>
            <a:pPr lvl="2">
              <a:buFontTx/>
              <a:buNone/>
            </a:pPr>
            <a:endParaRPr lang="ja-JP" altLang="en-US" dirty="0">
              <a:solidFill>
                <a:schemeClr val="accent2"/>
              </a:solidFill>
            </a:endParaRP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Calculation of </a:t>
            </a:r>
            <a:r>
              <a:rPr lang="en-US" altLang="ja-JP" i="1" dirty="0" smtClean="0"/>
              <a:t>T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by RPA and MCS</a:t>
            </a:r>
            <a:endParaRPr lang="en-US" altLang="ja-JP" baseline="-25000" dirty="0"/>
          </a:p>
        </p:txBody>
      </p:sp>
      <p:pic>
        <p:nvPicPr>
          <p:cNvPr id="174084" name="Picture 4" descr="cum_c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27" y="3839761"/>
            <a:ext cx="3457421" cy="25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4146996" y="4523726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7391260" y="4244410"/>
            <a:ext cx="0" cy="1730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087" name="AutoShape 7"/>
          <p:cNvSpPr>
            <a:spLocks noChangeAspect="1" noChangeArrowheads="1"/>
          </p:cNvSpPr>
          <p:nvPr/>
        </p:nvSpPr>
        <p:spPr bwMode="auto">
          <a:xfrm>
            <a:off x="7276872" y="5858148"/>
            <a:ext cx="230188" cy="18415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40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11" y="2637929"/>
            <a:ext cx="215265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089" name="Picture 9" descr="latex-image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50" y="4869160"/>
            <a:ext cx="1922462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0" name="Picture 10" descr="latex-image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46404"/>
            <a:ext cx="212725" cy="14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1" name="Picture 11" descr="latex-image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40" y="5730303"/>
            <a:ext cx="125412" cy="1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1219942" y="5641503"/>
            <a:ext cx="1493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Comic Sans MS"/>
                <a:cs typeface="Comic Sans MS"/>
              </a:rPr>
              <a:t>：</a:t>
            </a:r>
            <a:r>
              <a:rPr lang="en-US" altLang="ja-JP" sz="1400" dirty="0" smtClean="0">
                <a:latin typeface="Comic Sans MS"/>
                <a:cs typeface="Comic Sans MS"/>
              </a:rPr>
              <a:t> magnetization</a:t>
            </a:r>
            <a:endParaRPr lang="ja-JP" altLang="en-US" sz="1400" dirty="0">
              <a:latin typeface="Comic Sans MS"/>
              <a:cs typeface="Comic Sans MS"/>
            </a:endParaRP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362124" y="5639915"/>
            <a:ext cx="13463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omic Sans MS"/>
                <a:cs typeface="Comic Sans MS"/>
              </a:rPr>
              <a:t>: lattice size</a:t>
            </a:r>
            <a:endParaRPr lang="ja-JP" altLang="en-US" sz="1400" dirty="0">
              <a:latin typeface="Comic Sans MS"/>
              <a:cs typeface="Comic Sans MS"/>
            </a:endParaRPr>
          </a:p>
        </p:txBody>
      </p:sp>
      <p:pic>
        <p:nvPicPr>
          <p:cNvPr id="17409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479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0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200501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5614150" y="3429000"/>
            <a:ext cx="29164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Comic Sans MS"/>
                <a:cs typeface="Comic Sans MS"/>
              </a:rPr>
              <a:t>2D square Heisenberg model</a:t>
            </a:r>
            <a:endParaRPr lang="ja-JP" altLang="en-US" sz="1600" dirty="0">
              <a:latin typeface="Comic Sans MS"/>
              <a:cs typeface="Comic Sans M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6040" y="4005064"/>
            <a:ext cx="2242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/>
                <a:cs typeface="Comic Sans MS"/>
              </a:rPr>
              <a:t>4</a:t>
            </a:r>
            <a:r>
              <a:rPr lang="en-US" altLang="ja-JP" baseline="30000" dirty="0" smtClean="0">
                <a:latin typeface="Comic Sans MS"/>
                <a:cs typeface="Comic Sans MS"/>
              </a:rPr>
              <a:t>th</a:t>
            </a:r>
            <a:r>
              <a:rPr lang="en-US" altLang="ja-JP" dirty="0" smtClean="0">
                <a:latin typeface="Comic Sans MS"/>
                <a:cs typeface="Comic Sans MS"/>
              </a:rPr>
              <a:t> order </a:t>
            </a:r>
            <a:r>
              <a:rPr lang="en-US" altLang="ja-JP" dirty="0" err="1" smtClean="0">
                <a:latin typeface="Comic Sans MS"/>
                <a:cs typeface="Comic Sans MS"/>
              </a:rPr>
              <a:t>cumulant</a:t>
            </a:r>
            <a:r>
              <a:rPr lang="en-US" altLang="ja-JP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altLang="ja-JP" dirty="0" smtClean="0">
                <a:latin typeface="Comic Sans MS"/>
                <a:cs typeface="Comic Sans MS"/>
              </a:rPr>
              <a:t>(finite size scaling)</a:t>
            </a:r>
            <a:endParaRPr kumimoji="1" lang="ja-JP" alt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6094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Cr_Vc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" y="2142325"/>
            <a:ext cx="4572000" cy="3200400"/>
          </a:xfrm>
          <a:prstGeom prst="rect">
            <a:avLst/>
          </a:prstGeom>
        </p:spPr>
      </p:pic>
      <p:pic>
        <p:nvPicPr>
          <p:cNvPr id="14" name="図 13" descr="Mn_Vc2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1" y="2132856"/>
            <a:ext cx="4572000" cy="32004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i="1" dirty="0" smtClean="0"/>
              <a:t>T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of (</a:t>
            </a:r>
            <a:r>
              <a:rPr lang="en-US" altLang="ja-JP" dirty="0" err="1" smtClean="0"/>
              <a:t>Ge,Cr</a:t>
            </a:r>
            <a:r>
              <a:rPr lang="en-US" altLang="ja-JP" dirty="0" smtClean="0"/>
              <a:t>)</a:t>
            </a:r>
            <a:r>
              <a:rPr lang="en-US" altLang="ja-JP" dirty="0" err="1" smtClean="0"/>
              <a:t>Te</a:t>
            </a:r>
            <a:r>
              <a:rPr lang="en-US" altLang="ja-JP" dirty="0" smtClean="0"/>
              <a:t> and (</a:t>
            </a:r>
            <a:r>
              <a:rPr lang="en-US" altLang="ja-JP" dirty="0" err="1" smtClean="0"/>
              <a:t>Ge,Mn</a:t>
            </a:r>
            <a:r>
              <a:rPr lang="en-US" altLang="ja-JP" dirty="0" smtClean="0"/>
              <a:t>)</a:t>
            </a:r>
            <a:r>
              <a:rPr lang="en-US" altLang="ja-JP" dirty="0" err="1" smtClean="0"/>
              <a:t>Te</a:t>
            </a:r>
            <a:r>
              <a:rPr lang="en-US" altLang="ja-JP" dirty="0" smtClean="0"/>
              <a:t> + </a:t>
            </a:r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Ge</a:t>
            </a:r>
            <a:endParaRPr kumimoji="1" lang="ja-JP" altLang="en-US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31840" y="4158549"/>
            <a:ext cx="1019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1600" dirty="0" err="1" smtClean="0">
                <a:latin typeface="Times New Roman"/>
                <a:cs typeface="Times New Roman"/>
              </a:rPr>
              <a:t>Ge,Cr</a:t>
            </a:r>
            <a:r>
              <a:rPr kumimoji="1" lang="en-US" altLang="ja-JP" sz="1600" dirty="0" smtClean="0">
                <a:latin typeface="Times New Roman"/>
                <a:cs typeface="Times New Roman"/>
              </a:rPr>
              <a:t>)</a:t>
            </a:r>
            <a:r>
              <a:rPr kumimoji="1" lang="en-US" altLang="ja-JP" sz="1600" dirty="0" err="1" smtClean="0">
                <a:latin typeface="Times New Roman"/>
                <a:cs typeface="Times New Roman"/>
              </a:rPr>
              <a:t>Te</a:t>
            </a:r>
            <a:endParaRPr kumimoji="1" lang="ja-JP" alt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8224" y="4158549"/>
            <a:ext cx="205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1600" dirty="0" err="1" smtClean="0">
                <a:latin typeface="Times New Roman"/>
                <a:cs typeface="Times New Roman"/>
              </a:rPr>
              <a:t>Ge,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Mn</a:t>
            </a:r>
            <a:r>
              <a:rPr kumimoji="1" lang="en-US" altLang="ja-JP" sz="1600" dirty="0" smtClean="0">
                <a:latin typeface="Times New Roman"/>
                <a:cs typeface="Times New Roman"/>
              </a:rPr>
              <a:t>)</a:t>
            </a:r>
            <a:r>
              <a:rPr kumimoji="1" lang="en-US" altLang="ja-JP" sz="1600" dirty="0" err="1" smtClean="0">
                <a:latin typeface="Times New Roman"/>
                <a:cs typeface="Times New Roman"/>
              </a:rPr>
              <a:t>Te</a:t>
            </a:r>
            <a:r>
              <a:rPr kumimoji="1" lang="en-US" altLang="ja-JP" sz="1600" dirty="0" smtClean="0">
                <a:latin typeface="Times New Roman"/>
                <a:cs typeface="Times New Roman"/>
              </a:rPr>
              <a:t> + V</a:t>
            </a:r>
            <a:r>
              <a:rPr kumimoji="1" lang="en-US" altLang="ja-JP" sz="1600" baseline="-25000" dirty="0" smtClean="0">
                <a:latin typeface="Times New Roman"/>
                <a:cs typeface="Times New Roman"/>
              </a:rPr>
              <a:t>Ge</a:t>
            </a:r>
            <a:r>
              <a:rPr lang="en-US" altLang="ja-JP" sz="1600" dirty="0" smtClean="0">
                <a:latin typeface="Times New Roman"/>
                <a:cs typeface="Times New Roman"/>
              </a:rPr>
              <a:t>:20%</a:t>
            </a:r>
            <a:endParaRPr kumimoji="1" lang="ja-JP" altLang="en-US" sz="1600" baseline="-25000" dirty="0" smtClean="0">
              <a:latin typeface="Times New Roman"/>
              <a:cs typeface="Times New Roman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971600" y="2966461"/>
            <a:ext cx="33843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364088" y="2966461"/>
            <a:ext cx="33843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28133" y="1417638"/>
            <a:ext cx="7958667" cy="5033962"/>
          </a:xfrm>
        </p:spPr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l"/>
            </a:pPr>
            <a:r>
              <a:rPr lang="en-US" altLang="ja-JP" sz="2000" dirty="0" smtClean="0"/>
              <a:t>Electronic structure and magnetic properties of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GeTe</a:t>
            </a:r>
            <a:r>
              <a:rPr lang="en-US" altLang="ja-JP" sz="2000" dirty="0" smtClean="0"/>
              <a:t> based DMS are investigated by Akai-KKR code and VASP code.</a:t>
            </a:r>
          </a:p>
          <a:p>
            <a:pPr marL="0" indent="0">
              <a:buSzPct val="70000"/>
              <a:buNone/>
            </a:pPr>
            <a:endParaRPr lang="en-US" altLang="ja-JP" sz="2000" dirty="0" smtClean="0"/>
          </a:p>
          <a:p>
            <a:pPr>
              <a:buSzPct val="70000"/>
              <a:buFont typeface="Wingdings" charset="2"/>
              <a:buChar char="l"/>
            </a:pPr>
            <a:r>
              <a:rPr lang="en-US" altLang="ja-JP" sz="2000" dirty="0" smtClean="0">
                <a:solidFill>
                  <a:srgbClr val="FF0000"/>
                </a:solidFill>
              </a:rPr>
              <a:t>High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solubilities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of transition metals can be expected.</a:t>
            </a:r>
          </a:p>
          <a:p>
            <a:pPr>
              <a:buSzPct val="70000"/>
              <a:buFont typeface="Wingdings" charset="2"/>
              <a:buChar char="l"/>
            </a:pPr>
            <a:endParaRPr lang="en-US" altLang="ja-JP" sz="2000" dirty="0"/>
          </a:p>
          <a:p>
            <a:pPr>
              <a:buSzPct val="70000"/>
              <a:buFont typeface="Wingdings" charset="2"/>
              <a:buChar char="l"/>
            </a:pPr>
            <a:r>
              <a:rPr lang="en-US" altLang="ja-JP" sz="2000" dirty="0" smtClean="0"/>
              <a:t>Ferromagnetism is stable for V, Cr, and Fe doped </a:t>
            </a:r>
            <a:r>
              <a:rPr lang="en-US" altLang="ja-JP" sz="2000" dirty="0" err="1" smtClean="0"/>
              <a:t>GeTe</a:t>
            </a:r>
            <a:r>
              <a:rPr lang="en-US" altLang="ja-JP" sz="2000" dirty="0" smtClean="0"/>
              <a:t>.</a:t>
            </a:r>
          </a:p>
          <a:p>
            <a:pPr>
              <a:buSzPct val="70000"/>
              <a:buFont typeface="Wingdings" charset="2"/>
              <a:buChar char="l"/>
            </a:pPr>
            <a:endParaRPr lang="en-US" altLang="ja-JP" sz="2000" dirty="0"/>
          </a:p>
          <a:p>
            <a:pPr>
              <a:buSzPct val="70000"/>
              <a:buFont typeface="Wingdings" charset="2"/>
              <a:buChar char="l"/>
            </a:pPr>
            <a:r>
              <a:rPr lang="en-US" altLang="ja-JP" sz="2000" dirty="0" err="1" smtClean="0">
                <a:solidFill>
                  <a:srgbClr val="FF0000"/>
                </a:solidFill>
              </a:rPr>
              <a:t>V</a:t>
            </a:r>
            <a:r>
              <a:rPr lang="en-US" altLang="ja-JP" sz="2000" baseline="-25000" dirty="0" err="1" smtClean="0">
                <a:solidFill>
                  <a:srgbClr val="FF0000"/>
                </a:solidFill>
              </a:rPr>
              <a:t>ge</a:t>
            </a:r>
            <a:r>
              <a:rPr lang="en-US" altLang="ja-JP" sz="2000" dirty="0" smtClean="0"/>
              <a:t> stabilizes ferromagnetism in (</a:t>
            </a:r>
            <a:r>
              <a:rPr lang="en-US" altLang="ja-JP" sz="2000" dirty="0" err="1" smtClean="0"/>
              <a:t>Ge,Mn</a:t>
            </a:r>
            <a:r>
              <a:rPr lang="en-US" altLang="ja-JP" sz="2000" dirty="0" smtClean="0"/>
              <a:t>)</a:t>
            </a:r>
            <a:r>
              <a:rPr lang="en-US" altLang="ja-JP" sz="2000" dirty="0" err="1" smtClean="0"/>
              <a:t>Te</a:t>
            </a:r>
            <a:r>
              <a:rPr lang="en-US" altLang="ja-JP" sz="2000" dirty="0" smtClean="0"/>
              <a:t>.</a:t>
            </a:r>
          </a:p>
          <a:p>
            <a:pPr>
              <a:buSzPct val="70000"/>
              <a:buFont typeface="Wingdings" charset="2"/>
              <a:buChar char="l"/>
            </a:pPr>
            <a:endParaRPr lang="en-US" altLang="ja-JP" sz="2000" dirty="0" smtClean="0"/>
          </a:p>
          <a:p>
            <a:pPr>
              <a:buSzPct val="70000"/>
              <a:buFont typeface="Wingdings" charset="2"/>
              <a:buChar char="l"/>
            </a:pPr>
            <a:r>
              <a:rPr lang="en-US" altLang="ja-JP" sz="2000" dirty="0" smtClean="0"/>
              <a:t>Curie temperatures of (</a:t>
            </a:r>
            <a:r>
              <a:rPr lang="en-US" altLang="ja-JP" sz="2000" dirty="0" err="1" smtClean="0"/>
              <a:t>Ge,Cr</a:t>
            </a:r>
            <a:r>
              <a:rPr lang="en-US" altLang="ja-JP" sz="2000" dirty="0" smtClean="0"/>
              <a:t>)</a:t>
            </a:r>
            <a:r>
              <a:rPr lang="en-US" altLang="ja-JP" sz="2000" dirty="0" err="1" smtClean="0"/>
              <a:t>Te</a:t>
            </a:r>
            <a:r>
              <a:rPr lang="en-US" altLang="ja-JP" sz="2000" dirty="0" smtClean="0"/>
              <a:t> and (</a:t>
            </a:r>
            <a:r>
              <a:rPr lang="en-US" altLang="ja-JP" sz="2000" dirty="0" err="1" smtClean="0"/>
              <a:t>Ge,Mn,V</a:t>
            </a:r>
            <a:r>
              <a:rPr lang="en-US" altLang="ja-JP" sz="2000" baseline="-25000" dirty="0" err="1" smtClean="0"/>
              <a:t>Ge</a:t>
            </a:r>
            <a:r>
              <a:rPr lang="en-US" altLang="ja-JP" sz="2000" dirty="0" smtClean="0"/>
              <a:t>)</a:t>
            </a:r>
            <a:r>
              <a:rPr lang="en-US" altLang="ja-JP" sz="2000" dirty="0" err="1" smtClean="0"/>
              <a:t>Te</a:t>
            </a:r>
            <a:r>
              <a:rPr lang="en-US" altLang="ja-JP" sz="2000" dirty="0" smtClean="0"/>
              <a:t> reach  room temperature.</a:t>
            </a:r>
            <a:endParaRPr lang="en-US" altLang="ja-JP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4465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0030" cy="1143000"/>
          </a:xfrm>
        </p:spPr>
        <p:txBody>
          <a:bodyPr/>
          <a:lstStyle/>
          <a:p>
            <a:r>
              <a:rPr lang="ja-JP" altLang="en-US" dirty="0" smtClean="0"/>
              <a:t>研究組織　「スピンエレクトロニクス材料の探索」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5793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研究代表者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佐藤和則（阪大基礎工</a:t>
            </a:r>
            <a:r>
              <a:rPr lang="en-US" altLang="ja-JP" dirty="0" smtClean="0"/>
              <a:t> ⇒ </a:t>
            </a:r>
            <a:r>
              <a:rPr lang="ja-JP" altLang="en-US" dirty="0" smtClean="0"/>
              <a:t>阪大工）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研究分担者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小田竜樹（金沢大数理）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野崎隆行（産総研）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連携研究者</a:t>
            </a:r>
            <a:endParaRPr lang="en-US" altLang="ja-JP" dirty="0" smtClean="0"/>
          </a:p>
          <a:p>
            <a:pPr lvl="1"/>
            <a:r>
              <a:rPr lang="ja-JP" altLang="en-US" dirty="0"/>
              <a:t>小倉昌子（阪大理　</a:t>
            </a:r>
            <a:r>
              <a:rPr lang="en-US" altLang="ja-JP" dirty="0"/>
              <a:t>⇒</a:t>
            </a:r>
            <a:r>
              <a:rPr lang="ja-JP" altLang="en-US" dirty="0"/>
              <a:t>　ミュンヘン・ルートヴィヒ・マクシミリアン大学）</a:t>
            </a:r>
            <a:endParaRPr lang="en-US" altLang="ja-JP" dirty="0"/>
          </a:p>
          <a:p>
            <a:pPr lvl="1"/>
            <a:r>
              <a:rPr lang="ja-JP" altLang="en-US" dirty="0" smtClean="0"/>
              <a:t>黒田眞司（筑波大）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鈴木義茂（阪大基礎工）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朝日一（阪大産研）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吉田博（阪大基礎工）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下司雅章（阪大ナノ）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赤井久純（阪</a:t>
            </a:r>
            <a:r>
              <a:rPr lang="ja-JP" altLang="en-US" dirty="0" smtClean="0"/>
              <a:t>大</a:t>
            </a:r>
            <a:r>
              <a:rPr lang="ja-JP" altLang="en-US" dirty="0" smtClean="0"/>
              <a:t>理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⇒</a:t>
            </a:r>
            <a:r>
              <a:rPr lang="ja-JP" altLang="en-US" dirty="0" smtClean="0"/>
              <a:t>　東大物性研）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5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5402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Electronic structure of </a:t>
            </a:r>
            <a:r>
              <a:rPr lang="en-US" altLang="ja-JP" dirty="0" err="1" smtClean="0"/>
              <a:t>GeMnTe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777236" y="1507576"/>
            <a:ext cx="4547292" cy="4873752"/>
          </a:xfrm>
        </p:spPr>
        <p:txBody>
          <a:bodyPr>
            <a:normAutofit/>
          </a:bodyPr>
          <a:lstStyle/>
          <a:p>
            <a:r>
              <a:rPr lang="en-US" altLang="ja-JP" sz="2000" dirty="0" err="1" smtClean="0"/>
              <a:t>x</a:t>
            </a:r>
            <a:r>
              <a:rPr lang="en-US" altLang="ja-JP" sz="2000" dirty="0" smtClean="0"/>
              <a:t>=0.2 (EPMA)</a:t>
            </a:r>
          </a:p>
          <a:p>
            <a:r>
              <a:rPr lang="en-US" altLang="ja-JP" sz="2000" dirty="0" err="1" smtClean="0"/>
              <a:t>Mn</a:t>
            </a:r>
            <a:r>
              <a:rPr lang="en-US" altLang="ja-JP" sz="2000" dirty="0" smtClean="0"/>
              <a:t> 3p-3d resonant photoemission</a:t>
            </a:r>
          </a:p>
          <a:p>
            <a:r>
              <a:rPr lang="en-US" altLang="ja-JP" sz="2000" dirty="0" smtClean="0"/>
              <a:t>Partial DOS of Mn-3d</a:t>
            </a:r>
          </a:p>
          <a:p>
            <a:r>
              <a:rPr lang="en-US" altLang="ja-JP" sz="2000" dirty="0" smtClean="0"/>
              <a:t>Energy res. = 150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Main peak at 3.8 </a:t>
            </a:r>
            <a:r>
              <a:rPr lang="en-US" altLang="ja-JP" sz="2000" dirty="0" err="1" smtClean="0"/>
              <a:t>eV</a:t>
            </a:r>
            <a:endParaRPr lang="en-US" altLang="ja-JP" sz="2000" dirty="0" smtClean="0"/>
          </a:p>
          <a:p>
            <a:r>
              <a:rPr lang="en-US" altLang="ja-JP" sz="2000" dirty="0" smtClean="0"/>
              <a:t>Broad feature at 8 and 1 </a:t>
            </a:r>
            <a:r>
              <a:rPr lang="en-US" altLang="ja-JP" sz="2000" dirty="0" err="1" smtClean="0"/>
              <a:t>eV</a:t>
            </a:r>
            <a:endParaRPr lang="en-US" altLang="ja-JP" sz="2000" dirty="0" smtClean="0"/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Similar to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GaMnAs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LDA: Mn-3d at ~3 </a:t>
            </a:r>
            <a:r>
              <a:rPr lang="en-US" altLang="ja-JP" sz="2000" dirty="0" err="1" smtClean="0"/>
              <a:t>eV</a:t>
            </a:r>
            <a:endParaRPr lang="ja-JP" altLang="en-US" sz="2000" dirty="0"/>
          </a:p>
        </p:txBody>
      </p:sp>
      <p:pic>
        <p:nvPicPr>
          <p:cNvPr id="4" name="図 3" descr="gemnte-pes.tiff"/>
          <p:cNvPicPr>
            <a:picLocks noChangeAspect="1"/>
          </p:cNvPicPr>
          <p:nvPr/>
        </p:nvPicPr>
        <p:blipFill rotWithShape="1">
          <a:blip r:embed="rId3"/>
          <a:srcRect l="14965" t="52176" r="12372" b="15283"/>
          <a:stretch/>
        </p:blipFill>
        <p:spPr>
          <a:xfrm>
            <a:off x="336252" y="4064354"/>
            <a:ext cx="4500517" cy="24153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-18196" y="62373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Senba</a:t>
            </a:r>
            <a:r>
              <a:rPr kumimoji="1" lang="en-US" altLang="ja-JP" dirty="0" smtClean="0"/>
              <a:t> et al., J. </a:t>
            </a:r>
            <a:r>
              <a:rPr lang="en-US" altLang="ja-JP" dirty="0" smtClean="0"/>
              <a:t>Electron </a:t>
            </a:r>
            <a:r>
              <a:rPr lang="en-US" altLang="ja-JP" dirty="0" err="1" smtClean="0"/>
              <a:t>Spectros</a:t>
            </a:r>
            <a:r>
              <a:rPr lang="en-US" altLang="ja-JP" dirty="0" smtClean="0"/>
              <a:t>. </a:t>
            </a:r>
          </a:p>
          <a:p>
            <a:r>
              <a:rPr lang="en-US" altLang="ja-JP" dirty="0" err="1" smtClean="0"/>
              <a:t>Relat</a:t>
            </a:r>
            <a:r>
              <a:rPr lang="en-US" altLang="ja-JP" dirty="0" smtClean="0"/>
              <a:t>. </a:t>
            </a:r>
            <a:r>
              <a:rPr lang="en-US" altLang="ja-JP" dirty="0" err="1" smtClean="0"/>
              <a:t>Phenom</a:t>
            </a:r>
            <a:r>
              <a:rPr lang="en-US" altLang="ja-JP" dirty="0" smtClean="0"/>
              <a:t>. 144-147 (2005) 629</a:t>
            </a:r>
            <a:endParaRPr kumimoji="1" lang="ja-JP" altLang="en-US" dirty="0"/>
          </a:p>
        </p:txBody>
      </p:sp>
      <p:pic>
        <p:nvPicPr>
          <p:cNvPr id="7" name="図 6" descr="gemnte30-vc0-v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5" y="1196752"/>
            <a:ext cx="3836843" cy="28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28133" y="1417638"/>
            <a:ext cx="7958667" cy="5033962"/>
          </a:xfrm>
        </p:spPr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l"/>
            </a:pPr>
            <a:r>
              <a:rPr lang="en-US" altLang="ja-JP" dirty="0" smtClean="0"/>
              <a:t>Introduction</a:t>
            </a:r>
          </a:p>
          <a:p>
            <a:pPr lvl="1">
              <a:buSzPct val="50000"/>
              <a:buFont typeface="Wingdings" charset="2"/>
              <a:buChar char=""/>
            </a:pPr>
            <a:r>
              <a:rPr lang="en-US" altLang="ja-JP" dirty="0" smtClean="0"/>
              <a:t>Dilute magnetic semiconductor (DMS)</a:t>
            </a:r>
          </a:p>
          <a:p>
            <a:pPr lvl="1">
              <a:buSzPct val="50000"/>
              <a:buFont typeface="Wingdings" charset="2"/>
              <a:buChar char=""/>
            </a:pPr>
            <a:r>
              <a:rPr lang="en-US" altLang="ja-JP" dirty="0" err="1" smtClean="0">
                <a:solidFill>
                  <a:srgbClr val="FF0000"/>
                </a:solidFill>
              </a:rPr>
              <a:t>GeTe</a:t>
            </a:r>
            <a:r>
              <a:rPr lang="en-US" altLang="ja-JP" dirty="0" smtClean="0"/>
              <a:t> based IV-VI type DMS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buSzPct val="70000"/>
              <a:buFont typeface="Wingdings" charset="2"/>
              <a:buChar char="l"/>
            </a:pPr>
            <a:endParaRPr lang="en-US" altLang="ja-JP" dirty="0" smtClean="0"/>
          </a:p>
          <a:p>
            <a:pPr>
              <a:buSzPct val="70000"/>
              <a:buFont typeface="Wingdings" charset="2"/>
              <a:buChar char="l"/>
            </a:pPr>
            <a:r>
              <a:rPr lang="en-US" altLang="ja-JP" dirty="0" smtClean="0"/>
              <a:t>Computational method</a:t>
            </a:r>
          </a:p>
          <a:p>
            <a:pPr>
              <a:buSzPct val="70000"/>
              <a:buFont typeface="Wingdings" charset="2"/>
              <a:buChar char="l"/>
            </a:pPr>
            <a:endParaRPr lang="en-US" altLang="ja-JP" dirty="0" smtClean="0"/>
          </a:p>
          <a:p>
            <a:pPr>
              <a:buSzPct val="70000"/>
              <a:buFont typeface="Wingdings" charset="2"/>
              <a:buChar char="l"/>
            </a:pPr>
            <a:r>
              <a:rPr lang="en-US" altLang="ja-JP" dirty="0" smtClean="0"/>
              <a:t>Result</a:t>
            </a:r>
          </a:p>
          <a:p>
            <a:pPr lvl="1">
              <a:buSzPct val="50000"/>
              <a:buFont typeface="Wingdings" charset="2"/>
              <a:buChar char=""/>
            </a:pPr>
            <a:r>
              <a:rPr lang="en-US" altLang="ja-JP" dirty="0" smtClean="0"/>
              <a:t>Defect formation energy in </a:t>
            </a:r>
            <a:r>
              <a:rPr lang="en-US" altLang="ja-JP" dirty="0" err="1" smtClean="0">
                <a:solidFill>
                  <a:srgbClr val="FF0000"/>
                </a:solidFill>
              </a:rPr>
              <a:t>GeTe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buSzPct val="50000"/>
              <a:buFont typeface="Wingdings" charset="2"/>
              <a:buChar char=""/>
            </a:pPr>
            <a:r>
              <a:rPr lang="en-US" altLang="ja-JP" dirty="0" smtClean="0"/>
              <a:t>Magnetic properties in TM doped </a:t>
            </a:r>
            <a:r>
              <a:rPr lang="en-US" altLang="ja-JP" dirty="0" err="1" smtClean="0">
                <a:solidFill>
                  <a:srgbClr val="FF0000"/>
                </a:solidFill>
              </a:rPr>
              <a:t>GeTe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>
              <a:buSzPct val="50000"/>
              <a:buFont typeface="Wingdings" charset="2"/>
              <a:buChar char=""/>
            </a:pPr>
            <a:r>
              <a:rPr lang="en-US" altLang="ja-JP" dirty="0" smtClean="0"/>
              <a:t>Hole doping in </a:t>
            </a:r>
            <a:r>
              <a:rPr lang="en-US" altLang="ja-JP" dirty="0" smtClean="0">
                <a:solidFill>
                  <a:srgbClr val="0000FF"/>
                </a:solidFill>
              </a:rPr>
              <a:t>(</a:t>
            </a:r>
            <a:r>
              <a:rPr lang="en-US" altLang="ja-JP" dirty="0" err="1" smtClean="0">
                <a:solidFill>
                  <a:srgbClr val="0000FF"/>
                </a:solidFill>
              </a:rPr>
              <a:t>Ge,Mn</a:t>
            </a:r>
            <a:r>
              <a:rPr lang="en-US" altLang="ja-JP" dirty="0" smtClean="0">
                <a:solidFill>
                  <a:srgbClr val="0000FF"/>
                </a:solidFill>
              </a:rPr>
              <a:t>)</a:t>
            </a:r>
            <a:r>
              <a:rPr lang="en-US" altLang="ja-JP" dirty="0" err="1" smtClean="0">
                <a:solidFill>
                  <a:srgbClr val="0000FF"/>
                </a:solidFill>
              </a:rPr>
              <a:t>Te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>
              <a:buSzPct val="70000"/>
              <a:buNone/>
            </a:pPr>
            <a:endParaRPr lang="en-US" altLang="ja-JP" dirty="0" smtClean="0"/>
          </a:p>
          <a:p>
            <a:pPr>
              <a:buSzPct val="70000"/>
              <a:buFont typeface="Wingdings" charset="2"/>
              <a:buChar char="l"/>
            </a:pPr>
            <a:r>
              <a:rPr lang="en-US" altLang="ja-JP" dirty="0" smtClean="0"/>
              <a:t>Summary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4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moorsl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2" y="1052736"/>
            <a:ext cx="6951133" cy="5213350"/>
          </a:xfrm>
          <a:prstGeom prst="rect">
            <a:avLst/>
          </a:prstGeom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66233"/>
              </p:ext>
            </p:extLst>
          </p:nvPr>
        </p:nvGraphicFramePr>
        <p:xfrm>
          <a:off x="6568205" y="3778109"/>
          <a:ext cx="2527431" cy="19202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1967"/>
                <a:gridCol w="819860"/>
                <a:gridCol w="1205604"/>
              </a:tblGrid>
              <a:tr h="200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Year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Product</a:t>
                      </a:r>
                      <a:r>
                        <a:rPr kumimoji="1" lang="en-US" altLang="ja-JP" sz="10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Transistor number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00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1971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4004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2300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00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1993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Pentium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3,100,000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00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2006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Core 2 Duo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291,000,000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007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2008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Core i7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731,000,000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34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2019</a:t>
                      </a:r>
                      <a:endParaRPr kumimoji="1" lang="ja-JP" altLang="en-US" sz="1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lang="en-US" altLang="ja-JP" sz="1000" dirty="0" smtClean="0">
                          <a:latin typeface="Comic Sans MS"/>
                          <a:cs typeface="Comic Sans MS"/>
                        </a:rPr>
                        <a:t>transistor scaling reaches </a:t>
                      </a:r>
                    </a:p>
                    <a:p>
                      <a:r>
                        <a:rPr lang="en-US" altLang="ja-JP" sz="1000" dirty="0" smtClean="0">
                          <a:latin typeface="Comic Sans MS"/>
                          <a:cs typeface="Comic Sans MS"/>
                        </a:rPr>
                        <a:t>a physical limit  </a:t>
                      </a:r>
                      <a:endParaRPr kumimoji="1" lang="en-US" altLang="ja-JP" sz="10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Motivation: Why </a:t>
            </a:r>
            <a:r>
              <a:rPr kumimoji="1" lang="en-US" altLang="ja-JP" dirty="0" err="1" smtClean="0"/>
              <a:t>spintronics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82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026"/>
          <p:cNvGrpSpPr>
            <a:grpSpLocks/>
          </p:cNvGrpSpPr>
          <p:nvPr/>
        </p:nvGrpSpPr>
        <p:grpSpPr bwMode="auto">
          <a:xfrm>
            <a:off x="533400" y="784225"/>
            <a:ext cx="7924800" cy="1927225"/>
            <a:chOff x="336" y="590"/>
            <a:chExt cx="4992" cy="1214"/>
          </a:xfrm>
        </p:grpSpPr>
        <p:pic>
          <p:nvPicPr>
            <p:cNvPr id="28699" name="Picture 10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590"/>
              <a:ext cx="4909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5924" name="Text Box 1028"/>
            <p:cNvSpPr txBox="1">
              <a:spLocks noChangeArrowheads="1"/>
            </p:cNvSpPr>
            <p:nvPr/>
          </p:nvSpPr>
          <p:spPr bwMode="auto">
            <a:xfrm>
              <a:off x="2976" y="931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9pPr>
            </a:lstStyle>
            <a:p>
              <a:pPr>
                <a:defRPr/>
              </a:pPr>
              <a:r>
                <a:rPr lang="en-US" altLang="ja-JP" sz="320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平成角ゴシック" charset="0"/>
                  <a:cs typeface="平成角ゴシック" charset="0"/>
                </a:rPr>
                <a:t>S</a:t>
              </a:r>
              <a:endParaRPr lang="en-US" altLang="ja-JP" smtClean="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28701" name="Oval 1029"/>
            <p:cNvSpPr>
              <a:spLocks noChangeArrowheads="1"/>
            </p:cNvSpPr>
            <p:nvPr/>
          </p:nvSpPr>
          <p:spPr bwMode="auto">
            <a:xfrm>
              <a:off x="2528" y="1256"/>
              <a:ext cx="432" cy="428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5926" name="Text Box 1030"/>
            <p:cNvSpPr txBox="1">
              <a:spLocks noChangeArrowheads="1"/>
            </p:cNvSpPr>
            <p:nvPr/>
          </p:nvSpPr>
          <p:spPr bwMode="auto">
            <a:xfrm>
              <a:off x="2156" y="892"/>
              <a:ext cx="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ヒラギノ角ゴ Std W8" charset="0"/>
                  <a:ea typeface="ヒラギノ角ゴ Std W8" charset="0"/>
                  <a:cs typeface="ヒラギノ角ゴ Std W8" charset="0"/>
                </a:defRPr>
              </a:lvl9pPr>
            </a:lstStyle>
            <a:p>
              <a:pPr>
                <a:defRPr/>
              </a:pPr>
              <a:r>
                <a:rPr lang="en-US" altLang="ja-JP" sz="3600" smtClean="0">
                  <a:solidFill>
                    <a:srgbClr val="01A10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en-US" altLang="ja-JP" sz="3600" baseline="30000" smtClean="0">
                  <a:solidFill>
                    <a:srgbClr val="01A10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-</a:t>
              </a:r>
              <a:endParaRPr lang="en-US" altLang="ja-JP" sz="36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pic>
          <p:nvPicPr>
            <p:cNvPr id="465927" name="Picture 1031" descr="phot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660"/>
              <a:ext cx="1392" cy="7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465928" name="Picture 1032" descr="news_989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636"/>
              <a:ext cx="1008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</p:pic>
      </p:grpSp>
      <p:sp>
        <p:nvSpPr>
          <p:cNvPr id="28674" name="Rectangle 1033"/>
          <p:cNvSpPr>
            <a:spLocks noChangeArrowheads="1"/>
          </p:cNvSpPr>
          <p:nvPr/>
        </p:nvSpPr>
        <p:spPr bwMode="auto">
          <a:xfrm>
            <a:off x="3408363" y="2705100"/>
            <a:ext cx="1524000" cy="76200"/>
          </a:xfrm>
          <a:prstGeom prst="rect">
            <a:avLst/>
          </a:prstGeom>
          <a:solidFill>
            <a:srgbClr val="F6F7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5930" name="Rectangle 1034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38100" dist="35921" dir="2700000" algn="ctr" rotWithShape="0">
              <a:schemeClr val="tx1">
                <a:alpha val="83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32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■</a:t>
            </a: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Semiconductor </a:t>
            </a:r>
            <a:r>
              <a:rPr lang="en-US" altLang="ja-JP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Spintronics</a:t>
            </a:r>
            <a:endParaRPr lang="en-US" altLang="ja-JP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endParaRPr lang="ja-JP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ea typeface="ヒラギノ角ゴ Pro W6" charset="0"/>
              <a:cs typeface="ヒラギノ角ゴ Pro W6" charset="0"/>
            </a:endParaRPr>
          </a:p>
        </p:txBody>
      </p:sp>
      <p:sp>
        <p:nvSpPr>
          <p:cNvPr id="28676" name="Text Box 1035"/>
          <p:cNvSpPr txBox="1">
            <a:spLocks noChangeArrowheads="1"/>
          </p:cNvSpPr>
          <p:nvPr/>
        </p:nvSpPr>
        <p:spPr bwMode="auto">
          <a:xfrm>
            <a:off x="8208963" y="6629400"/>
            <a:ext cx="858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r>
              <a:rPr lang="ja-JP" altLang="en-US" sz="1400">
                <a:latin typeface="ＤＦＰ隷書体" charset="0"/>
                <a:ea typeface="ＤＦＰ隷書体" charset="0"/>
                <a:cs typeface="ＤＦＰ隷書体" charset="0"/>
              </a:rPr>
              <a:t>吉田博</a:t>
            </a:r>
            <a:r>
              <a:rPr lang="en-US" altLang="ja-JP" sz="1400">
                <a:latin typeface="ＤＦＰ隷書体" charset="0"/>
                <a:ea typeface="ＤＦＰ隷書体" charset="0"/>
                <a:cs typeface="ＤＦＰ隷書体" charset="0"/>
              </a:rPr>
              <a:t>©</a:t>
            </a:r>
          </a:p>
        </p:txBody>
      </p:sp>
      <p:sp>
        <p:nvSpPr>
          <p:cNvPr id="28677" name="Rectangle 1036"/>
          <p:cNvSpPr>
            <a:spLocks noChangeArrowheads="1"/>
          </p:cNvSpPr>
          <p:nvPr/>
        </p:nvSpPr>
        <p:spPr bwMode="auto">
          <a:xfrm>
            <a:off x="2743200" y="4540250"/>
            <a:ext cx="3657600" cy="1236663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/>
          <a:p>
            <a:endParaRPr lang="ja-JP" altLang="en-US"/>
          </a:p>
        </p:txBody>
      </p:sp>
      <p:sp>
        <p:nvSpPr>
          <p:cNvPr id="465933" name="Text Box 1037"/>
          <p:cNvSpPr txBox="1">
            <a:spLocks noChangeArrowheads="1"/>
          </p:cNvSpPr>
          <p:nvPr/>
        </p:nvSpPr>
        <p:spPr bwMode="auto">
          <a:xfrm>
            <a:off x="4789488" y="44323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3200" smtClean="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平成角ゴシック" charset="0"/>
                <a:cs typeface="平成角ゴシック" charset="0"/>
              </a:rPr>
              <a:t>S</a:t>
            </a:r>
            <a:endParaRPr lang="en-US" altLang="ja-JP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Osaka" charset="0"/>
              <a:cs typeface="Osaka" charset="0"/>
            </a:endParaRPr>
          </a:p>
        </p:txBody>
      </p:sp>
      <p:sp>
        <p:nvSpPr>
          <p:cNvPr id="465934" name="Text Box 1038"/>
          <p:cNvSpPr txBox="1">
            <a:spLocks noChangeArrowheads="1"/>
          </p:cNvSpPr>
          <p:nvPr/>
        </p:nvSpPr>
        <p:spPr bwMode="auto">
          <a:xfrm>
            <a:off x="3200400" y="446722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3200" smtClean="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平成角ゴシック" charset="0"/>
                <a:cs typeface="平成角ゴシック" charset="0"/>
              </a:rPr>
              <a:t>S</a:t>
            </a:r>
            <a:endParaRPr lang="en-US" altLang="ja-JP" smtClean="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8680" name="Rectangle 1039"/>
          <p:cNvSpPr>
            <a:spLocks noChangeArrowheads="1"/>
          </p:cNvSpPr>
          <p:nvPr/>
        </p:nvSpPr>
        <p:spPr bwMode="auto">
          <a:xfrm>
            <a:off x="2743200" y="4467225"/>
            <a:ext cx="3657600" cy="84138"/>
          </a:xfrm>
          <a:prstGeom prst="rect">
            <a:avLst/>
          </a:prstGeom>
          <a:solidFill>
            <a:srgbClr val="FFF7CE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7CE"/>
            </a:extrusionClr>
          </a:sp3d>
        </p:spPr>
        <p:txBody>
          <a:bodyPr>
            <a:flatTx/>
          </a:bodyPr>
          <a:lstStyle/>
          <a:p>
            <a:endParaRPr lang="ja-JP" altLang="en-US"/>
          </a:p>
        </p:txBody>
      </p:sp>
      <p:sp>
        <p:nvSpPr>
          <p:cNvPr id="28681" name="Rectangle 1040"/>
          <p:cNvSpPr>
            <a:spLocks noChangeArrowheads="1"/>
          </p:cNvSpPr>
          <p:nvPr/>
        </p:nvSpPr>
        <p:spPr bwMode="auto">
          <a:xfrm>
            <a:off x="2743200" y="4321175"/>
            <a:ext cx="3657600" cy="14605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endParaRPr lang="ja-JP" altLang="en-US"/>
          </a:p>
        </p:txBody>
      </p:sp>
      <p:sp>
        <p:nvSpPr>
          <p:cNvPr id="465937" name="Text Box 1041"/>
          <p:cNvSpPr txBox="1">
            <a:spLocks noChangeArrowheads="1"/>
          </p:cNvSpPr>
          <p:nvPr/>
        </p:nvSpPr>
        <p:spPr bwMode="auto">
          <a:xfrm>
            <a:off x="5867400" y="4903788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36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altLang="ja-JP" sz="3600" baseline="300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</a:p>
        </p:txBody>
      </p:sp>
      <p:sp>
        <p:nvSpPr>
          <p:cNvPr id="465938" name="Text Box 1042"/>
          <p:cNvSpPr txBox="1">
            <a:spLocks noChangeArrowheads="1"/>
          </p:cNvSpPr>
          <p:nvPr/>
        </p:nvSpPr>
        <p:spPr bwMode="auto">
          <a:xfrm>
            <a:off x="2819400" y="4903788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36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altLang="ja-JP" sz="3600" baseline="300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</a:p>
        </p:txBody>
      </p:sp>
      <p:sp>
        <p:nvSpPr>
          <p:cNvPr id="465939" name="Text Box 1043"/>
          <p:cNvSpPr txBox="1">
            <a:spLocks noChangeArrowheads="1"/>
          </p:cNvSpPr>
          <p:nvPr/>
        </p:nvSpPr>
        <p:spPr bwMode="auto">
          <a:xfrm>
            <a:off x="228600" y="4275138"/>
            <a:ext cx="2406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1800" smtClean="0">
                <a:solidFill>
                  <a:srgbClr val="00340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Nanospintronics</a:t>
            </a:r>
            <a:endParaRPr lang="en-US" altLang="ja-JP" sz="1600" smtClean="0">
              <a:solidFill>
                <a:srgbClr val="00340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altLang="ja-JP" sz="18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■</a:t>
            </a:r>
            <a:r>
              <a:rPr lang="en-US" altLang="ja-JP" sz="1800" smtClean="0">
                <a:solidFill>
                  <a:srgbClr val="4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Spintransistor</a:t>
            </a:r>
            <a:endParaRPr lang="en-US" altLang="ja-JP" sz="1800" smtClean="0">
              <a:solidFill>
                <a:srgbClr val="FF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altLang="ja-JP" sz="18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■</a:t>
            </a:r>
            <a:r>
              <a:rPr lang="en-US" altLang="ja-JP" sz="1800" smtClean="0">
                <a:solidFill>
                  <a:srgbClr val="4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High-Tc DMS</a:t>
            </a:r>
          </a:p>
          <a:p>
            <a:pPr>
              <a:defRPr/>
            </a:pPr>
            <a:endParaRPr lang="ja-JP" altLang="en-US" sz="1800" smtClean="0">
              <a:solidFill>
                <a:srgbClr val="40008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65940" name="Text Box 1044"/>
          <p:cNvSpPr txBox="1">
            <a:spLocks noChangeArrowheads="1"/>
          </p:cNvSpPr>
          <p:nvPr/>
        </p:nvSpPr>
        <p:spPr bwMode="auto">
          <a:xfrm>
            <a:off x="6705600" y="4360863"/>
            <a:ext cx="2101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1800" smtClean="0">
                <a:solidFill>
                  <a:srgbClr val="00340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QIT</a:t>
            </a:r>
            <a:endParaRPr lang="en-US" altLang="ja-JP" smtClean="0">
              <a:solidFill>
                <a:srgbClr val="0781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altLang="ja-JP" sz="18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■</a:t>
            </a:r>
            <a:r>
              <a:rPr lang="en-US" altLang="ja-JP" sz="1800" smtClean="0">
                <a:solidFill>
                  <a:srgbClr val="4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Quantum </a:t>
            </a:r>
          </a:p>
          <a:p>
            <a:pPr>
              <a:defRPr/>
            </a:pPr>
            <a:r>
              <a:rPr lang="en-US" altLang="ja-JP" sz="1800" smtClean="0">
                <a:solidFill>
                  <a:srgbClr val="4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Computation</a:t>
            </a:r>
          </a:p>
          <a:p>
            <a:pPr>
              <a:defRPr/>
            </a:pPr>
            <a:r>
              <a:rPr lang="en-US" altLang="ja-JP" sz="1800" smtClean="0">
                <a:solidFill>
                  <a:srgbClr val="01A10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■</a:t>
            </a:r>
            <a:r>
              <a:rPr lang="en-US" altLang="ja-JP" sz="1800" smtClean="0">
                <a:solidFill>
                  <a:srgbClr val="4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Quantum </a:t>
            </a:r>
          </a:p>
          <a:p>
            <a:pPr>
              <a:defRPr/>
            </a:pPr>
            <a:r>
              <a:rPr lang="en-US" altLang="ja-JP" sz="1800" smtClean="0">
                <a:solidFill>
                  <a:srgbClr val="4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teleportation </a:t>
            </a:r>
          </a:p>
          <a:p>
            <a:pPr>
              <a:defRPr/>
            </a:pPr>
            <a:endParaRPr lang="en-US" altLang="ja-JP" sz="1800" smtClean="0">
              <a:solidFill>
                <a:srgbClr val="40008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endParaRPr lang="en-US" altLang="ja-JP" sz="1800" smtClean="0">
              <a:solidFill>
                <a:srgbClr val="40008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65941" name="Line 1045"/>
          <p:cNvSpPr>
            <a:spLocks noChangeShapeType="1"/>
          </p:cNvSpPr>
          <p:nvPr/>
        </p:nvSpPr>
        <p:spPr bwMode="auto">
          <a:xfrm flipV="1">
            <a:off x="3789363" y="4518025"/>
            <a:ext cx="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7" name="Oval 1048"/>
          <p:cNvSpPr>
            <a:spLocks noChangeArrowheads="1"/>
          </p:cNvSpPr>
          <p:nvPr/>
        </p:nvSpPr>
        <p:spPr bwMode="auto">
          <a:xfrm>
            <a:off x="3484563" y="4903788"/>
            <a:ext cx="630237" cy="6064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5945" name="Text Box 1049"/>
          <p:cNvSpPr txBox="1">
            <a:spLocks noChangeArrowheads="1"/>
          </p:cNvSpPr>
          <p:nvPr/>
        </p:nvSpPr>
        <p:spPr bwMode="auto">
          <a:xfrm>
            <a:off x="228600" y="2133600"/>
            <a:ext cx="2878138" cy="584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Semiconductor device</a:t>
            </a:r>
          </a:p>
          <a:p>
            <a:pPr>
              <a:defRPr/>
            </a:pPr>
            <a:r>
              <a:rPr lang="en-US" altLang="ja-JP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Charge control</a:t>
            </a:r>
            <a:endParaRPr lang="ja-JP" altLang="en-US" sz="1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89" name="AutoShape 1050"/>
          <p:cNvSpPr>
            <a:spLocks noChangeArrowheads="1"/>
          </p:cNvSpPr>
          <p:nvPr/>
        </p:nvSpPr>
        <p:spPr bwMode="auto">
          <a:xfrm>
            <a:off x="228600" y="2133600"/>
            <a:ext cx="2895600" cy="65563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>
            <a:outerShdw dist="35921" dir="2700000" algn="ctr" rotWithShape="0">
              <a:schemeClr val="accent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5947" name="Text Box 1051"/>
          <p:cNvSpPr txBox="1">
            <a:spLocks noChangeArrowheads="1"/>
          </p:cNvSpPr>
          <p:nvPr/>
        </p:nvSpPr>
        <p:spPr bwMode="auto">
          <a:xfrm>
            <a:off x="5943600" y="2133600"/>
            <a:ext cx="2819400" cy="584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 algn="ctr">
              <a:defRPr/>
            </a:pPr>
            <a:r>
              <a:rPr lang="en-US" altLang="ja-JP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Magnetic Memory</a:t>
            </a:r>
          </a:p>
          <a:p>
            <a:pPr algn="ctr">
              <a:defRPr/>
            </a:pPr>
            <a:r>
              <a:rPr lang="en-US" altLang="ja-JP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Spin control</a:t>
            </a:r>
            <a:r>
              <a:rPr lang="ja-JP" altLang="en-US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endParaRPr lang="ja-JP" altLang="en-US" sz="1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91" name="AutoShape 1052"/>
          <p:cNvSpPr>
            <a:spLocks noChangeArrowheads="1"/>
          </p:cNvSpPr>
          <p:nvPr/>
        </p:nvSpPr>
        <p:spPr bwMode="auto">
          <a:xfrm>
            <a:off x="5943600" y="2133600"/>
            <a:ext cx="2819400" cy="65563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>
            <a:outerShdw dist="35921" dir="2700000" algn="ctr" rotWithShape="0">
              <a:schemeClr val="accent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5949" name="AutoShape 1053"/>
          <p:cNvSpPr>
            <a:spLocks noChangeArrowheads="1"/>
          </p:cNvSpPr>
          <p:nvPr/>
        </p:nvSpPr>
        <p:spPr bwMode="auto">
          <a:xfrm>
            <a:off x="152400" y="3962400"/>
            <a:ext cx="8686800" cy="2209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00080"/>
            </a:solidFill>
            <a:round/>
            <a:headEnd/>
            <a:tailEnd/>
          </a:ln>
          <a:effectLst>
            <a:outerShdw blurRad="25400" dist="35921" dir="2700000" algn="ctr" rotWithShape="0">
              <a:schemeClr val="hlink">
                <a:alpha val="88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ヒラギノ角ゴ Std W8" charset="-128"/>
              <a:ea typeface="ヒラギノ角ゴ Std W8" charset="-128"/>
              <a:cs typeface="ヒラギノ角ゴ Std W8" charset="-128"/>
            </a:endParaRPr>
          </a:p>
        </p:txBody>
      </p:sp>
      <p:sp>
        <p:nvSpPr>
          <p:cNvPr id="465950" name="AutoShape 1054"/>
          <p:cNvSpPr>
            <a:spLocks noChangeArrowheads="1"/>
          </p:cNvSpPr>
          <p:nvPr/>
        </p:nvSpPr>
        <p:spPr bwMode="auto">
          <a:xfrm>
            <a:off x="152400" y="609600"/>
            <a:ext cx="8686800" cy="2438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400080"/>
            </a:solidFill>
            <a:round/>
            <a:headEnd/>
            <a:tailEnd/>
          </a:ln>
          <a:effectLst>
            <a:outerShdw blurRad="25400" dist="35921" dir="2700000" algn="ctr" rotWithShape="0">
              <a:schemeClr val="hlink">
                <a:alpha val="88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ヒラギノ角ゴ Std W8" charset="-128"/>
              <a:ea typeface="ヒラギノ角ゴ Std W8" charset="-128"/>
              <a:cs typeface="ヒラギノ角ゴ Std W8" charset="-128"/>
            </a:endParaRPr>
          </a:p>
        </p:txBody>
      </p:sp>
      <p:sp>
        <p:nvSpPr>
          <p:cNvPr id="465952" name="AutoShape 1056"/>
          <p:cNvSpPr>
            <a:spLocks noChangeArrowheads="1"/>
          </p:cNvSpPr>
          <p:nvPr/>
        </p:nvSpPr>
        <p:spPr bwMode="auto">
          <a:xfrm>
            <a:off x="2438400" y="3048000"/>
            <a:ext cx="4267200" cy="8382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gradFill rotWithShape="0">
            <a:gsLst>
              <a:gs pos="0">
                <a:srgbClr val="060EF9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ja-JP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Spin Control by Gating (V</a:t>
            </a:r>
            <a:r>
              <a:rPr lang="en-US" altLang="ja-JP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altLang="ja-JP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ja-JP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5954" name="Text Box 1058"/>
          <p:cNvSpPr txBox="1">
            <a:spLocks noChangeArrowheads="1"/>
          </p:cNvSpPr>
          <p:nvPr/>
        </p:nvSpPr>
        <p:spPr bwMode="auto">
          <a:xfrm>
            <a:off x="76200" y="6308725"/>
            <a:ext cx="8991600" cy="4000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60EF9"/>
              </a:gs>
              <a:gs pos="100000">
                <a:schemeClr val="tx1"/>
              </a:gs>
            </a:gsLst>
            <a:lin ang="54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z="200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■</a:t>
            </a:r>
            <a:r>
              <a:rPr lang="en-US" altLang="ja-JP" sz="20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HS </a:t>
            </a:r>
            <a:r>
              <a:rPr lang="en-US" altLang="ja-JP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(THz) </a:t>
            </a:r>
            <a:r>
              <a:rPr lang="en-US" altLang="ja-JP" sz="2000" smtClean="0">
                <a:solidFill>
                  <a:srgbClr val="0242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ja-JP" sz="200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■</a:t>
            </a:r>
            <a:r>
              <a:rPr lang="en-US" altLang="ja-JP" sz="20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UHD</a:t>
            </a:r>
            <a:r>
              <a:rPr lang="en-US" altLang="ja-JP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(Tbit/inch</a:t>
            </a:r>
            <a:r>
              <a:rPr lang="en-US" altLang="ja-JP" sz="2000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ja-JP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 </a:t>
            </a:r>
            <a:r>
              <a:rPr lang="en-US" altLang="ja-JP" sz="2000" smtClean="0">
                <a:solidFill>
                  <a:srgbClr val="0242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ja-JP" sz="200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■</a:t>
            </a:r>
            <a:r>
              <a:rPr lang="en-US" altLang="ja-JP" sz="20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Low Energy</a:t>
            </a:r>
            <a:r>
              <a:rPr lang="en-US" altLang="ja-JP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(Non-volatile)</a:t>
            </a:r>
            <a:endParaRPr lang="en-US" altLang="ja-JP" sz="2000" i="1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5955" name="Text Box 1059"/>
          <p:cNvSpPr txBox="1">
            <a:spLocks noChangeArrowheads="1"/>
          </p:cNvSpPr>
          <p:nvPr/>
        </p:nvSpPr>
        <p:spPr bwMode="auto">
          <a:xfrm>
            <a:off x="1836738" y="5715000"/>
            <a:ext cx="555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2pPr>
            <a:lvl3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3pPr>
            <a:lvl4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4pPr>
            <a:lvl5pPr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ヒラギノ角ゴ Std W8" charset="0"/>
                <a:ea typeface="ヒラギノ角ゴ Std W8" charset="0"/>
                <a:cs typeface="ヒラギノ角ゴ Std W8" charset="0"/>
              </a:defRPr>
            </a:lvl9pPr>
          </a:lstStyle>
          <a:p>
            <a:pPr>
              <a:defRPr/>
            </a:pPr>
            <a:r>
              <a:rPr lang="en-US" altLang="ja-JP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Semiconductor Nano-superstructure</a:t>
            </a:r>
            <a:endParaRPr lang="ja-JP" altLang="en-US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5" name="Line 1045"/>
          <p:cNvSpPr>
            <a:spLocks noChangeShapeType="1"/>
          </p:cNvSpPr>
          <p:nvPr/>
        </p:nvSpPr>
        <p:spPr bwMode="auto">
          <a:xfrm flipV="1">
            <a:off x="5486400" y="4572000"/>
            <a:ext cx="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8" name="Oval 1047"/>
          <p:cNvSpPr>
            <a:spLocks noChangeArrowheads="1"/>
          </p:cNvSpPr>
          <p:nvPr/>
        </p:nvSpPr>
        <p:spPr bwMode="auto">
          <a:xfrm>
            <a:off x="5184775" y="4956175"/>
            <a:ext cx="609600" cy="6064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86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Dilute magnetic semiconductors (DMSs) 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66676" y="3319326"/>
            <a:ext cx="3334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50000"/>
            </a:pP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Low solubility of transition metal </a:t>
            </a:r>
          </a:p>
        </p:txBody>
      </p:sp>
      <p:pic>
        <p:nvPicPr>
          <p:cNvPr id="51" name="Picture 3" descr="d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76" y="1574552"/>
            <a:ext cx="3556000" cy="1422400"/>
          </a:xfrm>
          <a:prstGeom prst="rect">
            <a:avLst/>
          </a:prstGeom>
          <a:noFill/>
        </p:spPr>
      </p:pic>
      <p:sp>
        <p:nvSpPr>
          <p:cNvPr id="57" name="テキスト ボックス 56"/>
          <p:cNvSpPr txBox="1"/>
          <p:nvPr/>
        </p:nvSpPr>
        <p:spPr>
          <a:xfrm>
            <a:off x="1858869" y="1362075"/>
            <a:ext cx="12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/>
                <a:cs typeface="Comic Sans MS"/>
              </a:rPr>
              <a:t>(</a:t>
            </a:r>
            <a:r>
              <a:rPr lang="en-US" altLang="ja-JP" dirty="0" err="1" smtClean="0">
                <a:latin typeface="Comic Sans MS"/>
                <a:cs typeface="Comic Sans MS"/>
              </a:rPr>
              <a:t>Ga,Mn)As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pic>
        <p:nvPicPr>
          <p:cNvPr id="9" name="コンテンツ プレースホルダ 3" descr="tc.jpg"/>
          <p:cNvPicPr>
            <a:picLocks noChangeAspect="1"/>
          </p:cNvPicPr>
          <p:nvPr/>
        </p:nvPicPr>
        <p:blipFill>
          <a:blip r:embed="rId4"/>
          <a:srcRect l="-5840" r="-5840"/>
          <a:stretch>
            <a:fillRect/>
          </a:stretch>
        </p:blipFill>
        <p:spPr>
          <a:xfrm>
            <a:off x="241650" y="3232813"/>
            <a:ext cx="4322733" cy="282124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83568" y="6093296"/>
            <a:ext cx="3518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K. Sato, et al., Rev. Mod. Phys. </a:t>
            </a:r>
            <a:r>
              <a:rPr lang="en-US" altLang="ja-JP" sz="1200" b="1" dirty="0" smtClean="0">
                <a:latin typeface="Comic Sans MS"/>
                <a:cs typeface="Comic Sans MS"/>
              </a:rPr>
              <a:t>82</a:t>
            </a:r>
            <a:r>
              <a:rPr lang="en-US" altLang="ja-JP" sz="1200" dirty="0" smtClean="0">
                <a:latin typeface="Comic Sans MS"/>
                <a:cs typeface="Comic Sans MS"/>
              </a:rPr>
              <a:t>, 1633 (2010)</a:t>
            </a:r>
            <a:endParaRPr lang="ja-JP" altLang="en-US" sz="1200" dirty="0">
              <a:latin typeface="Comic Sans MS"/>
              <a:cs typeface="Comic Sans M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61300" y="2996952"/>
            <a:ext cx="703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468 K</a:t>
            </a:r>
            <a:endParaRPr kumimoji="1" lang="ja-JP" altLang="en-US" sz="1400" dirty="0">
              <a:latin typeface="Comic Sans MS"/>
              <a:cs typeface="Comic Sans M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83500" y="5770130"/>
            <a:ext cx="4028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T. Yamamoto et al.: </a:t>
            </a:r>
            <a:r>
              <a:rPr lang="en-US" altLang="ja-JP" sz="1200" dirty="0" err="1" smtClean="0">
                <a:latin typeface="Comic Sans MS"/>
                <a:cs typeface="Comic Sans MS"/>
              </a:rPr>
              <a:t>Jpn</a:t>
            </a:r>
            <a:r>
              <a:rPr lang="en-US" altLang="ja-JP" sz="1200" dirty="0" smtClean="0">
                <a:latin typeface="Comic Sans MS"/>
                <a:cs typeface="Comic Sans MS"/>
              </a:rPr>
              <a:t>. J. Appl. Phys. </a:t>
            </a:r>
            <a:r>
              <a:rPr lang="en-US" altLang="ja-JP" sz="1200" b="1" dirty="0" smtClean="0">
                <a:latin typeface="Comic Sans MS"/>
                <a:cs typeface="Comic Sans MS"/>
              </a:rPr>
              <a:t>36</a:t>
            </a:r>
            <a:r>
              <a:rPr lang="en-US" altLang="ja-JP" sz="1200" dirty="0" smtClean="0">
                <a:latin typeface="Comic Sans MS"/>
                <a:cs typeface="Comic Sans MS"/>
              </a:rPr>
              <a:t> (1997)L180.</a:t>
            </a:r>
          </a:p>
          <a:p>
            <a:r>
              <a:rPr lang="en-US" altLang="ja-JP" sz="1200" dirty="0" smtClean="0">
                <a:latin typeface="Comic Sans MS"/>
                <a:cs typeface="Comic Sans MS"/>
              </a:rPr>
              <a:t>K. Sato et al.: </a:t>
            </a:r>
            <a:r>
              <a:rPr lang="en-US" altLang="ja-JP" sz="1200" dirty="0" err="1" smtClean="0">
                <a:latin typeface="Comic Sans MS"/>
                <a:cs typeface="Comic Sans MS"/>
              </a:rPr>
              <a:t>Jpn</a:t>
            </a:r>
            <a:r>
              <a:rPr lang="en-US" altLang="ja-JP" sz="1200" dirty="0" smtClean="0">
                <a:latin typeface="Comic Sans MS"/>
                <a:cs typeface="Comic Sans MS"/>
              </a:rPr>
              <a:t>. J. Appl. Phys. </a:t>
            </a:r>
            <a:r>
              <a:rPr lang="en-US" altLang="ja-JP" sz="1200" b="1" dirty="0" smtClean="0">
                <a:latin typeface="Comic Sans MS"/>
                <a:cs typeface="Comic Sans MS"/>
              </a:rPr>
              <a:t>46</a:t>
            </a:r>
            <a:r>
              <a:rPr lang="en-US" altLang="ja-JP" sz="1200" dirty="0" smtClean="0">
                <a:latin typeface="Comic Sans MS"/>
                <a:cs typeface="Comic Sans MS"/>
              </a:rPr>
              <a:t> (2007) L1120.</a:t>
            </a:r>
          </a:p>
          <a:p>
            <a:r>
              <a:rPr lang="en-US" altLang="ja-JP" sz="1200" dirty="0" smtClean="0">
                <a:latin typeface="Comic Sans MS"/>
                <a:cs typeface="Comic Sans MS"/>
              </a:rPr>
              <a:t>H. </a:t>
            </a:r>
            <a:r>
              <a:rPr lang="en-US" altLang="ja-JP" sz="1200" dirty="0" err="1" smtClean="0">
                <a:latin typeface="Comic Sans MS"/>
                <a:cs typeface="Comic Sans MS"/>
              </a:rPr>
              <a:t>Fujii</a:t>
            </a:r>
            <a:r>
              <a:rPr lang="en-US" altLang="ja-JP" sz="1200" dirty="0" smtClean="0">
                <a:latin typeface="Comic Sans MS"/>
                <a:cs typeface="Comic Sans MS"/>
              </a:rPr>
              <a:t>, et al.: Appl. Phys. Express. </a:t>
            </a:r>
            <a:r>
              <a:rPr lang="en-US" altLang="ja-JP" sz="1200" b="1" dirty="0" smtClean="0">
                <a:latin typeface="Comic Sans MS"/>
                <a:cs typeface="Comic Sans MS"/>
              </a:rPr>
              <a:t>4</a:t>
            </a:r>
            <a:r>
              <a:rPr lang="en-US" altLang="ja-JP" sz="1200" dirty="0" smtClean="0">
                <a:latin typeface="Comic Sans MS"/>
                <a:cs typeface="Comic Sans MS"/>
              </a:rPr>
              <a:t> (2011) 043003.</a:t>
            </a:r>
            <a:endParaRPr lang="ja-JP" altLang="en-US" sz="1200" dirty="0">
              <a:latin typeface="Comic Sans MS"/>
              <a:cs typeface="Comic Sans M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78645" y="2846400"/>
            <a:ext cx="3888432" cy="97562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omic Sans MS"/>
              <a:cs typeface="Comic Sans MS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774664" y="2973401"/>
            <a:ext cx="3897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pPr algn="ctr"/>
            <a:r>
              <a:rPr lang="en-US" altLang="ja-JP" sz="1600" dirty="0" smtClean="0">
                <a:latin typeface="Comic Sans MS"/>
                <a:cs typeface="Comic Sans MS"/>
              </a:rPr>
              <a:t>Curie </a:t>
            </a:r>
            <a:r>
              <a:rPr lang="en-US" altLang="ja-JP" sz="1600" dirty="0" smtClean="0">
                <a:latin typeface="Comic Sans MS"/>
                <a:cs typeface="Comic Sans MS"/>
              </a:rPr>
              <a:t>temperature</a:t>
            </a:r>
            <a:r>
              <a:rPr lang="en-US" altLang="ja-JP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en-US" altLang="ja-JP" sz="1600" dirty="0">
                <a:latin typeface="Comic Sans MS"/>
                <a:cs typeface="Comic Sans MS"/>
              </a:rPr>
              <a:t>&lt;</a:t>
            </a:r>
            <a:r>
              <a:rPr lang="en-US" altLang="ja-JP" sz="1600" dirty="0" smtClean="0">
                <a:latin typeface="Comic Sans MS"/>
                <a:cs typeface="Comic Sans MS"/>
              </a:rPr>
              <a:t> </a:t>
            </a:r>
            <a:r>
              <a:rPr lang="en-US" altLang="ja-JP" sz="1600" dirty="0">
                <a:latin typeface="Comic Sans MS"/>
                <a:cs typeface="Comic Sans MS"/>
              </a:rPr>
              <a:t>room temperature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121118" y="2559064"/>
            <a:ext cx="1152128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233101" y="2630501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pPr algn="ctr"/>
            <a:r>
              <a:rPr lang="en-US" altLang="ja-JP" sz="1600" dirty="0" smtClean="0">
                <a:latin typeface="Comic Sans MS"/>
                <a:cs typeface="Comic Sans MS"/>
              </a:rPr>
              <a:t>Problem</a:t>
            </a:r>
            <a:endParaRPr lang="en-US" altLang="ja-JP" sz="1600" dirty="0">
              <a:latin typeface="Comic Sans MS"/>
              <a:cs typeface="Comic Sans MS"/>
            </a:endParaRPr>
          </a:p>
        </p:txBody>
      </p:sp>
      <p:sp>
        <p:nvSpPr>
          <p:cNvPr id="20" name="コンテンツ プレースホルダ 4"/>
          <p:cNvSpPr txBox="1">
            <a:spLocks/>
          </p:cNvSpPr>
          <p:nvPr/>
        </p:nvSpPr>
        <p:spPr bwMode="auto">
          <a:xfrm>
            <a:off x="4788024" y="1417638"/>
            <a:ext cx="4023592" cy="11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30250" indent="-2730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ea typeface="ＭＳ Ｐ明朝" charset="0"/>
                <a:cs typeface="Comic Sans MS"/>
              </a:rPr>
              <a:t>Carrier induced ferromagnetism</a:t>
            </a:r>
            <a:endParaRPr lang="en-US" altLang="ja-JP" sz="1600" dirty="0">
              <a:solidFill>
                <a:srgbClr val="0000FF"/>
              </a:solidFill>
              <a:latin typeface="Comic Sans MS"/>
              <a:ea typeface="ＭＳ Ｐ明朝" charset="0"/>
              <a:cs typeface="Comic Sans MS"/>
            </a:endParaRP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altLang="ja-JP" sz="1600" dirty="0">
                <a:latin typeface="Comic Sans MS"/>
                <a:ea typeface="ＭＳ Ｐ明朝" charset="0"/>
                <a:cs typeface="Comic Sans MS"/>
              </a:rPr>
              <a:t>(In, </a:t>
            </a:r>
            <a:r>
              <a:rPr lang="en-US" altLang="ja-JP" sz="1600" dirty="0" err="1">
                <a:latin typeface="Comic Sans MS"/>
                <a:ea typeface="ＭＳ Ｐ明朝" charset="0"/>
                <a:cs typeface="Comic Sans MS"/>
              </a:rPr>
              <a:t>Mn</a:t>
            </a:r>
            <a:r>
              <a:rPr lang="en-US" altLang="ja-JP" sz="1600" dirty="0">
                <a:latin typeface="Comic Sans MS"/>
                <a:ea typeface="ＭＳ Ｐ明朝" charset="0"/>
                <a:cs typeface="Comic Sans MS"/>
              </a:rPr>
              <a:t>)As; </a:t>
            </a:r>
            <a:r>
              <a:rPr lang="en-US" altLang="ja-JP" sz="1600" i="1" dirty="0">
                <a:latin typeface="Comic Sans MS"/>
                <a:ea typeface="ＭＳ Ｐ明朝" charset="0"/>
                <a:cs typeface="Comic Sans MS"/>
              </a:rPr>
              <a:t>T</a:t>
            </a:r>
            <a:r>
              <a:rPr lang="en-US" altLang="ja-JP" sz="1600" baseline="-25000" dirty="0">
                <a:latin typeface="Comic Sans MS"/>
                <a:ea typeface="ＭＳ Ｐ明朝" charset="0"/>
                <a:cs typeface="Comic Sans MS"/>
              </a:rPr>
              <a:t>C</a:t>
            </a:r>
            <a:r>
              <a:rPr lang="en-US" altLang="ja-JP" sz="1600" dirty="0">
                <a:latin typeface="Comic Sans MS"/>
                <a:ea typeface="ＭＳ Ｐ明朝" charset="0"/>
                <a:cs typeface="Comic Sans MS"/>
              </a:rPr>
              <a:t> = 60 (K) 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altLang="ja-JP" sz="1600" dirty="0">
                <a:latin typeface="Comic Sans MS"/>
                <a:ea typeface="ＭＳ Ｐ明朝" charset="0"/>
                <a:cs typeface="Comic Sans MS"/>
              </a:rPr>
              <a:t>(</a:t>
            </a:r>
            <a:r>
              <a:rPr lang="en-US" altLang="ja-JP" sz="1600" dirty="0" err="1">
                <a:latin typeface="Comic Sans MS"/>
                <a:ea typeface="ＭＳ Ｐ明朝" charset="0"/>
                <a:cs typeface="Comic Sans MS"/>
              </a:rPr>
              <a:t>Ga</a:t>
            </a:r>
            <a:r>
              <a:rPr lang="en-US" altLang="ja-JP" sz="1600" dirty="0">
                <a:latin typeface="Comic Sans MS"/>
                <a:ea typeface="ＭＳ Ｐ明朝" charset="0"/>
                <a:cs typeface="Comic Sans MS"/>
              </a:rPr>
              <a:t>, </a:t>
            </a:r>
            <a:r>
              <a:rPr lang="en-US" altLang="ja-JP" sz="1600" dirty="0" err="1">
                <a:latin typeface="Comic Sans MS"/>
                <a:ea typeface="ＭＳ Ｐ明朝" charset="0"/>
                <a:cs typeface="Comic Sans MS"/>
              </a:rPr>
              <a:t>Mn</a:t>
            </a:r>
            <a:r>
              <a:rPr lang="en-US" altLang="ja-JP" sz="1600" dirty="0">
                <a:latin typeface="Comic Sans MS"/>
                <a:ea typeface="ＭＳ Ｐ明朝" charset="0"/>
                <a:cs typeface="Comic Sans MS"/>
              </a:rPr>
              <a:t>)As; </a:t>
            </a:r>
            <a:r>
              <a:rPr lang="en-US" altLang="ja-JP" sz="1600" i="1" dirty="0">
                <a:latin typeface="Comic Sans MS"/>
                <a:ea typeface="ＭＳ Ｐ明朝" charset="0"/>
                <a:cs typeface="Comic Sans MS"/>
              </a:rPr>
              <a:t>T</a:t>
            </a:r>
            <a:r>
              <a:rPr lang="en-US" altLang="ja-JP" sz="1600" baseline="-25000" dirty="0">
                <a:latin typeface="Comic Sans MS"/>
                <a:ea typeface="ＭＳ Ｐ明朝" charset="0"/>
                <a:cs typeface="Comic Sans MS"/>
              </a:rPr>
              <a:t>C</a:t>
            </a:r>
            <a:r>
              <a:rPr lang="en-US" altLang="ja-JP" sz="1600" dirty="0">
                <a:latin typeface="Comic Sans MS"/>
                <a:ea typeface="ＭＳ Ｐ明朝" charset="0"/>
                <a:cs typeface="Comic Sans MS"/>
              </a:rPr>
              <a:t> = 190 (K</a:t>
            </a:r>
            <a:r>
              <a:rPr lang="en-US" altLang="ja-JP" sz="1600" dirty="0" smtClean="0">
                <a:latin typeface="Comic Sans MS"/>
                <a:ea typeface="ＭＳ Ｐ明朝" charset="0"/>
                <a:cs typeface="Comic Sans MS"/>
              </a:rPr>
              <a:t>)</a:t>
            </a:r>
            <a:endParaRPr lang="en-US" altLang="ja-JP" sz="1600" dirty="0">
              <a:latin typeface="Comic Sans MS"/>
              <a:ea typeface="ＭＳ Ｐ明朝" charset="0"/>
              <a:cs typeface="Comic Sans M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52102" y="4765326"/>
            <a:ext cx="3478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50000"/>
            </a:pPr>
            <a:r>
              <a:rPr lang="en-US" altLang="ja-JP" sz="1600" dirty="0" smtClean="0">
                <a:latin typeface="Comic Sans MS"/>
                <a:cs typeface="Comic Sans MS"/>
              </a:rPr>
              <a:t>Co-doping method + post-annealing 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804131" y="4292401"/>
            <a:ext cx="3862946" cy="12893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Comic Sans MS"/>
              <a:cs typeface="Comic Sans MS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804131" y="4419401"/>
            <a:ext cx="39279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pPr algn="ctr"/>
            <a:r>
              <a:rPr lang="en-US" altLang="ja-JP" sz="1600" dirty="0" smtClean="0">
                <a:latin typeface="Comic Sans MS"/>
                <a:cs typeface="Comic Sans MS"/>
              </a:rPr>
              <a:t>Low-temperature MBE + post-annealing</a:t>
            </a:r>
            <a:endParaRPr lang="en-US" altLang="ja-JP" sz="1600" dirty="0">
              <a:latin typeface="Comic Sans MS"/>
              <a:cs typeface="Comic Sans MS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165616" y="4005064"/>
            <a:ext cx="1152128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267831" y="4076501"/>
            <a:ext cx="9672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2pPr>
            <a:lvl3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3pPr>
            <a:lvl4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4pPr>
            <a:lvl5pPr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ﾎﾟｯﾌﾟ体" charset="0"/>
                <a:cs typeface="HGP創英角ﾎﾟｯﾌﾟ体" charset="0"/>
              </a:defRPr>
            </a:lvl9pPr>
          </a:lstStyle>
          <a:p>
            <a:pPr algn="ctr"/>
            <a:r>
              <a:rPr lang="en-US" altLang="ja-JP" sz="1600" dirty="0" smtClean="0">
                <a:latin typeface="Comic Sans MS"/>
                <a:cs typeface="Comic Sans MS"/>
              </a:rPr>
              <a:t>Solution</a:t>
            </a:r>
            <a:endParaRPr lang="en-US" altLang="ja-JP" sz="1600" dirty="0">
              <a:latin typeface="Comic Sans MS"/>
              <a:cs typeface="Comic Sans M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58764" y="5086672"/>
            <a:ext cx="1842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50000"/>
            </a:pPr>
            <a:r>
              <a:rPr lang="en-US" altLang="ja-JP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GeTe</a:t>
            </a: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based DMS </a:t>
            </a:r>
          </a:p>
        </p:txBody>
      </p:sp>
    </p:spTree>
    <p:extLst>
      <p:ext uri="{BB962C8B-B14F-4D97-AF65-F5344CB8AC3E}">
        <p14:creationId xmlns:p14="http://schemas.microsoft.com/office/powerpoint/2010/main" val="38670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GeTe</a:t>
            </a:r>
            <a:r>
              <a:rPr lang="en-US" altLang="ja-JP" dirty="0" smtClean="0"/>
              <a:t> and (</a:t>
            </a:r>
            <a:r>
              <a:rPr lang="en-US" altLang="ja-JP" dirty="0" err="1" smtClean="0"/>
              <a:t>Ge,Mn</a:t>
            </a:r>
            <a:r>
              <a:rPr lang="en-US" altLang="ja-JP" dirty="0" smtClean="0"/>
              <a:t>)</a:t>
            </a:r>
            <a:r>
              <a:rPr lang="en-US" altLang="ja-JP" dirty="0" err="1" smtClean="0"/>
              <a:t>Te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83568" y="1195710"/>
            <a:ext cx="3926840" cy="2786826"/>
            <a:chOff x="611560" y="1290246"/>
            <a:chExt cx="3926840" cy="278682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1344032"/>
              <a:ext cx="3926840" cy="273304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331640" y="1290246"/>
              <a:ext cx="28803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err="1" smtClean="0">
                  <a:latin typeface="Comic Sans MS"/>
                  <a:cs typeface="Comic Sans MS"/>
                </a:rPr>
                <a:t>Mn</a:t>
              </a:r>
              <a:r>
                <a:rPr kumimoji="1" lang="en-US" altLang="ja-JP" sz="1600" dirty="0" smtClean="0">
                  <a:latin typeface="Comic Sans MS"/>
                  <a:cs typeface="Comic Sans MS"/>
                </a:rPr>
                <a:t> 8% doped </a:t>
              </a:r>
              <a:r>
                <a:rPr kumimoji="1" lang="en-US" altLang="ja-JP" sz="1600" dirty="0" err="1" smtClean="0">
                  <a:latin typeface="Comic Sans MS"/>
                  <a:cs typeface="Comic Sans MS"/>
                </a:rPr>
                <a:t>GeTe</a:t>
              </a:r>
              <a:endParaRPr kumimoji="1" lang="ja-JP" altLang="en-US" sz="16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7" name="図 6" descr="GeMn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140" y="1412776"/>
            <a:ext cx="3591185" cy="412824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860032" y="5979799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Comic Sans MS"/>
                <a:cs typeface="Comic Sans MS"/>
              </a:rPr>
              <a:t>Y. </a:t>
            </a:r>
            <a:r>
              <a:rPr lang="en-US" altLang="ja-JP" sz="1200" dirty="0" err="1" smtClean="0">
                <a:latin typeface="Comic Sans MS"/>
                <a:cs typeface="Comic Sans MS"/>
              </a:rPr>
              <a:t>Fukuma</a:t>
            </a:r>
            <a:r>
              <a:rPr lang="en-US" altLang="ja-JP" sz="1200" dirty="0" smtClean="0">
                <a:latin typeface="Comic Sans MS"/>
                <a:cs typeface="Comic Sans MS"/>
              </a:rPr>
              <a:t> et al., Appl. Phys. </a:t>
            </a:r>
            <a:r>
              <a:rPr lang="en-US" altLang="ja-JP" sz="1200" dirty="0" err="1" smtClean="0">
                <a:latin typeface="Comic Sans MS"/>
                <a:cs typeface="Comic Sans MS"/>
              </a:rPr>
              <a:t>Lett</a:t>
            </a:r>
            <a:r>
              <a:rPr lang="en-US" altLang="ja-JP" sz="1200" dirty="0" smtClean="0">
                <a:latin typeface="Comic Sans MS"/>
                <a:cs typeface="Comic Sans MS"/>
              </a:rPr>
              <a:t>. 93 (2008) 252502.</a:t>
            </a:r>
          </a:p>
          <a:p>
            <a:r>
              <a:rPr lang="en-US" altLang="ja-JP" sz="1200" dirty="0" smtClean="0">
                <a:latin typeface="Comic Sans MS"/>
                <a:cs typeface="Comic Sans MS"/>
              </a:rPr>
              <a:t>W. D. Johnston et al., J. </a:t>
            </a:r>
            <a:r>
              <a:rPr lang="en-US" altLang="ja-JP" sz="1200" dirty="0" err="1" smtClean="0">
                <a:latin typeface="Comic Sans MS"/>
                <a:cs typeface="Comic Sans MS"/>
              </a:rPr>
              <a:t>Inorg</a:t>
            </a:r>
            <a:r>
              <a:rPr lang="en-US" altLang="ja-JP" sz="1200" dirty="0" smtClean="0">
                <a:latin typeface="Comic Sans MS"/>
                <a:cs typeface="Comic Sans MS"/>
              </a:rPr>
              <a:t>. </a:t>
            </a:r>
            <a:r>
              <a:rPr lang="en-US" altLang="ja-JP" sz="1200" dirty="0" err="1" smtClean="0">
                <a:latin typeface="Comic Sans MS"/>
                <a:cs typeface="Comic Sans MS"/>
              </a:rPr>
              <a:t>Nucl.Chem</a:t>
            </a:r>
            <a:r>
              <a:rPr lang="en-US" altLang="ja-JP" sz="1200" dirty="0" smtClean="0">
                <a:latin typeface="Comic Sans MS"/>
                <a:cs typeface="Comic Sans MS"/>
              </a:rPr>
              <a:t>. 19 (1961) 229.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562" y="4205406"/>
            <a:ext cx="5231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GeTe</a:t>
            </a:r>
            <a:endParaRPr lang="en-US" altLang="ja-JP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85750" indent="-285750">
              <a:buSzPct val="50000"/>
              <a:buFont typeface="Wingdings" charset="2"/>
              <a:buChar char="l"/>
            </a:pPr>
            <a:r>
              <a:rPr lang="en-US" altLang="ja-JP" sz="1600" dirty="0" smtClean="0">
                <a:latin typeface="Comic Sans MS"/>
                <a:cs typeface="Comic Sans MS"/>
              </a:rPr>
              <a:t>Ferroelectric semiconductor</a:t>
            </a:r>
          </a:p>
          <a:p>
            <a:pPr marL="285750" indent="-285750">
              <a:buSzPct val="50000"/>
              <a:buFont typeface="Wingdings" charset="2"/>
              <a:buChar char="l"/>
            </a:pPr>
            <a:r>
              <a:rPr lang="en-US" altLang="ja-JP" sz="1600" dirty="0" err="1" smtClean="0">
                <a:latin typeface="Comic Sans MS"/>
                <a:cs typeface="Comic Sans MS"/>
              </a:rPr>
              <a:t>NaCl</a:t>
            </a:r>
            <a:r>
              <a:rPr lang="en-US" altLang="ja-JP" sz="1600" dirty="0" smtClean="0">
                <a:latin typeface="Comic Sans MS"/>
                <a:cs typeface="Comic Sans MS"/>
              </a:rPr>
              <a:t> to </a:t>
            </a:r>
            <a:r>
              <a:rPr lang="en-US" altLang="ja-JP" sz="1600" dirty="0" err="1" smtClean="0">
                <a:latin typeface="Comic Sans MS"/>
                <a:cs typeface="Comic Sans MS"/>
              </a:rPr>
              <a:t>Rhombohedral</a:t>
            </a:r>
            <a:r>
              <a:rPr lang="en-US" altLang="ja-JP" sz="1600" dirty="0" smtClean="0">
                <a:latin typeface="Comic Sans MS"/>
                <a:cs typeface="Comic Sans MS"/>
              </a:rPr>
              <a:t> </a:t>
            </a:r>
            <a:r>
              <a:rPr lang="en-US" altLang="ja-JP" sz="1600" dirty="0">
                <a:latin typeface="Comic Sans MS"/>
                <a:cs typeface="Comic Sans MS"/>
              </a:rPr>
              <a:t>transformation at 440°C </a:t>
            </a:r>
            <a:endParaRPr lang="en-US" altLang="ja-JP" sz="1600" dirty="0" smtClean="0">
              <a:latin typeface="Comic Sans MS"/>
              <a:cs typeface="Comic Sans MS"/>
            </a:endParaRPr>
          </a:p>
          <a:p>
            <a:pPr marL="285750" indent="-285750">
              <a:buSzPct val="50000"/>
              <a:buFont typeface="Wingdings" charset="2"/>
              <a:buChar char="l"/>
            </a:pPr>
            <a:r>
              <a:rPr lang="en-US" altLang="ja-JP" sz="1600" dirty="0">
                <a:latin typeface="Comic Sans MS"/>
                <a:cs typeface="Comic Sans MS"/>
              </a:rPr>
              <a:t>P</a:t>
            </a:r>
            <a:r>
              <a:rPr lang="en-US" altLang="ja-JP" sz="1600" dirty="0" smtClean="0">
                <a:latin typeface="Comic Sans MS"/>
                <a:cs typeface="Comic Sans MS"/>
              </a:rPr>
              <a:t>hase-changed material (PCM) </a:t>
            </a:r>
          </a:p>
          <a:p>
            <a:pPr>
              <a:buSzPct val="50000"/>
            </a:pPr>
            <a:endParaRPr lang="en-US" altLang="ja-JP" sz="1600" dirty="0" smtClean="0">
              <a:latin typeface="Comic Sans MS"/>
              <a:cs typeface="Comic Sans MS"/>
            </a:endParaRPr>
          </a:p>
          <a:p>
            <a:r>
              <a:rPr lang="en-US" altLang="ja-JP" sz="1600" u="sng" dirty="0" smtClean="0">
                <a:latin typeface="Comic Sans MS"/>
                <a:cs typeface="Comic Sans MS"/>
              </a:rPr>
              <a:t>Ex: (</a:t>
            </a:r>
            <a:r>
              <a:rPr lang="en-US" altLang="ja-JP" sz="1600" u="sng" dirty="0" err="1" smtClean="0">
                <a:latin typeface="Comic Sans MS"/>
                <a:cs typeface="Comic Sans MS"/>
              </a:rPr>
              <a:t>Ge,Mn</a:t>
            </a:r>
            <a:r>
              <a:rPr lang="en-US" altLang="ja-JP" sz="1600" u="sng" dirty="0" smtClean="0">
                <a:latin typeface="Comic Sans MS"/>
                <a:cs typeface="Comic Sans MS"/>
              </a:rPr>
              <a:t>)</a:t>
            </a:r>
            <a:r>
              <a:rPr lang="en-US" altLang="ja-JP" sz="1600" u="sng" dirty="0" err="1" smtClean="0">
                <a:latin typeface="Comic Sans MS"/>
                <a:cs typeface="Comic Sans MS"/>
              </a:rPr>
              <a:t>Te</a:t>
            </a:r>
            <a:endParaRPr lang="en-US" altLang="ja-JP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sz="16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o miscibility gap below 50% of </a:t>
            </a:r>
            <a:r>
              <a:rPr lang="en-US" altLang="ja-JP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Mn</a:t>
            </a:r>
            <a:endParaRPr lang="en-US" altLang="ja-JP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Alloying over wide range of concentration</a:t>
            </a:r>
            <a:endParaRPr lang="ja-JP" alt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30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Computational method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3080604"/>
            <a:ext cx="420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omic Sans MS"/>
                <a:cs typeface="Comic Sans MS"/>
              </a:rPr>
              <a:t>H. Akai: </a:t>
            </a:r>
            <a:r>
              <a:rPr lang="en-US" altLang="ja-JP" sz="1400" dirty="0" err="1" smtClean="0">
                <a:latin typeface="Comic Sans MS"/>
                <a:cs typeface="Comic Sans MS"/>
              </a:rPr>
              <a:t>http://sham.phys.sci.osaka-u.ac.jp/kkr</a:t>
            </a:r>
            <a:r>
              <a:rPr lang="en-US" altLang="ja-JP" sz="1400" dirty="0" smtClean="0">
                <a:latin typeface="Comic Sans MS"/>
                <a:cs typeface="Comic Sans MS"/>
              </a:rPr>
              <a:t>/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3960216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50000"/>
              <a:buFont typeface="Wingdings" charset="2"/>
              <a:buChar char="l"/>
            </a:pPr>
            <a:r>
              <a:rPr lang="en-US" altLang="ja-JP" sz="1600" dirty="0" smtClean="0">
                <a:latin typeface="Comic Sans MS"/>
                <a:cs typeface="Comic Sans MS"/>
              </a:rPr>
              <a:t> </a:t>
            </a:r>
            <a:r>
              <a:rPr lang="en-US" altLang="ja-JP" sz="1600" dirty="0" err="1" smtClean="0">
                <a:latin typeface="Comic Sans MS"/>
                <a:cs typeface="Comic Sans MS"/>
              </a:rPr>
              <a:t>Rocksalt</a:t>
            </a:r>
            <a:r>
              <a:rPr lang="en-US" altLang="ja-JP" sz="1600" dirty="0" smtClean="0">
                <a:latin typeface="Comic Sans MS"/>
                <a:cs typeface="Comic Sans MS"/>
              </a:rPr>
              <a:t> structure</a:t>
            </a:r>
          </a:p>
          <a:p>
            <a:pPr>
              <a:buSzPct val="50000"/>
              <a:buFont typeface="Wingdings" charset="2"/>
              <a:buChar char="l"/>
            </a:pPr>
            <a:r>
              <a:rPr lang="en-US" altLang="ja-JP" sz="1600" dirty="0" smtClean="0">
                <a:latin typeface="Comic Sans MS"/>
                <a:cs typeface="Comic Sans MS"/>
              </a:rPr>
              <a:t> Local density approximation (LDA)</a:t>
            </a:r>
          </a:p>
          <a:p>
            <a:pPr>
              <a:buSzPct val="50000"/>
              <a:buFont typeface="Wingdings" charset="2"/>
              <a:buChar char="l"/>
            </a:pPr>
            <a:r>
              <a:rPr lang="en-US" altLang="ja-JP" sz="1600" dirty="0" smtClean="0">
                <a:latin typeface="Comic Sans MS"/>
                <a:cs typeface="Comic Sans MS"/>
              </a:rPr>
              <a:t> Scalar relativistic approximation</a:t>
            </a:r>
          </a:p>
          <a:p>
            <a:pPr>
              <a:buSzPct val="50000"/>
              <a:buFont typeface="Wingdings" charset="2"/>
              <a:buChar char="l"/>
            </a:pPr>
            <a:endParaRPr lang="en-US" altLang="ja-JP" sz="1600" dirty="0">
              <a:latin typeface="Comic Sans MS"/>
              <a:cs typeface="Comic Sans MS"/>
            </a:endParaRPr>
          </a:p>
          <a:p>
            <a:pPr>
              <a:buSzPct val="50000"/>
              <a:buFont typeface="Wingdings" charset="2"/>
              <a:buChar char="l"/>
            </a:pPr>
            <a:r>
              <a:rPr lang="en-US" altLang="ja-JP" sz="1600" dirty="0">
                <a:latin typeface="Comic Sans MS"/>
                <a:cs typeface="Comic Sans MS"/>
              </a:rPr>
              <a:t> C</a:t>
            </a:r>
            <a:r>
              <a:rPr lang="en-US" altLang="ja-JP" sz="1600" dirty="0" smtClean="0">
                <a:latin typeface="Comic Sans MS"/>
                <a:cs typeface="Comic Sans MS"/>
              </a:rPr>
              <a:t>oherent potential approximation (CPA)</a:t>
            </a:r>
          </a:p>
          <a:p>
            <a:pPr>
              <a:buSzPct val="50000"/>
              <a:buFont typeface="Wingdings" charset="2"/>
              <a:buChar char="l"/>
            </a:pPr>
            <a:r>
              <a:rPr lang="en-US" altLang="ja-JP" sz="1600" dirty="0">
                <a:latin typeface="Comic Sans MS"/>
                <a:cs typeface="Comic Sans MS"/>
              </a:rPr>
              <a:t> </a:t>
            </a:r>
            <a:r>
              <a:rPr lang="en-US" altLang="ja-JP" sz="1600" dirty="0" err="1" smtClean="0">
                <a:latin typeface="Comic Sans MS"/>
                <a:cs typeface="Comic Sans MS"/>
              </a:rPr>
              <a:t>lmax</a:t>
            </a:r>
            <a:r>
              <a:rPr lang="en-US" altLang="ja-JP" sz="1600" dirty="0" smtClean="0">
                <a:latin typeface="Comic Sans MS"/>
                <a:cs typeface="Comic Sans MS"/>
              </a:rPr>
              <a:t>=2, energy mesh=60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7370" y="4781842"/>
            <a:ext cx="4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Comic Sans MS"/>
                <a:cs typeface="Comic Sans MS"/>
              </a:rPr>
              <a:t>Ge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9432" y="5358300"/>
            <a:ext cx="4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/>
                <a:cs typeface="Comic Sans MS"/>
              </a:rPr>
              <a:t>T</a:t>
            </a:r>
            <a:r>
              <a:rPr kumimoji="1" lang="en-US" altLang="ja-JP" dirty="0" smtClean="0">
                <a:latin typeface="Comic Sans MS"/>
                <a:cs typeface="Comic Sans MS"/>
              </a:rPr>
              <a:t>e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4433" y="425984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omic Sans MS"/>
                <a:cs typeface="Comic Sans MS"/>
              </a:rPr>
              <a:t>TM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933056"/>
            <a:ext cx="2114296" cy="21224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28" y="4838368"/>
            <a:ext cx="290830" cy="2844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66" y="5402442"/>
            <a:ext cx="279400" cy="3098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40" y="4309766"/>
            <a:ext cx="303530" cy="271780"/>
          </a:xfrm>
          <a:prstGeom prst="rect">
            <a:avLst/>
          </a:prstGeom>
        </p:spPr>
      </p:pic>
      <p:pic>
        <p:nvPicPr>
          <p:cNvPr id="12" name="図 11" descr="img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12912"/>
            <a:ext cx="3175000" cy="173355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229" y="1245518"/>
            <a:ext cx="3213100" cy="15748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580112" y="3080604"/>
            <a:ext cx="187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Comic Sans MS"/>
                <a:cs typeface="Comic Sans MS"/>
              </a:rPr>
              <a:t>https://</a:t>
            </a:r>
            <a:r>
              <a:rPr lang="en-US" altLang="ja-JP" sz="1400" dirty="0" err="1">
                <a:latin typeface="Comic Sans MS"/>
                <a:cs typeface="Comic Sans MS"/>
              </a:rPr>
              <a:t>www.vasp.at</a:t>
            </a:r>
            <a:endParaRPr kumimoji="1" lang="ja-JP" altLang="en-US" sz="1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19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Band structure of </a:t>
            </a:r>
            <a:r>
              <a:rPr kumimoji="1" lang="en-US" altLang="ja-JP" dirty="0" err="1" smtClean="0"/>
              <a:t>GeTe</a:t>
            </a:r>
            <a:r>
              <a:rPr kumimoji="1" lang="en-US" altLang="ja-JP" dirty="0" smtClean="0"/>
              <a:t> compound</a:t>
            </a:r>
            <a:endParaRPr kumimoji="1" lang="ja-JP" altLang="en-US" dirty="0"/>
          </a:p>
        </p:txBody>
      </p:sp>
      <p:pic>
        <p:nvPicPr>
          <p:cNvPr id="5" name="図 4" descr="te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36792"/>
            <a:ext cx="3657600" cy="3840480"/>
          </a:xfrm>
          <a:prstGeom prst="rect">
            <a:avLst/>
          </a:prstGeom>
        </p:spPr>
      </p:pic>
      <p:grpSp>
        <p:nvGrpSpPr>
          <p:cNvPr id="4" name="図形グループ 3"/>
          <p:cNvGrpSpPr/>
          <p:nvPr/>
        </p:nvGrpSpPr>
        <p:grpSpPr>
          <a:xfrm>
            <a:off x="1043608" y="1772816"/>
            <a:ext cx="2827562" cy="3437922"/>
            <a:chOff x="2117375" y="683828"/>
            <a:chExt cx="2827562" cy="3437922"/>
          </a:xfrm>
        </p:grpSpPr>
        <p:sp>
          <p:nvSpPr>
            <p:cNvPr id="6" name="正方形/長方形 5"/>
            <p:cNvSpPr/>
            <p:nvPr/>
          </p:nvSpPr>
          <p:spPr>
            <a:xfrm>
              <a:off x="2352227" y="1623150"/>
              <a:ext cx="458421" cy="45087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486516" y="2261891"/>
              <a:ext cx="458421" cy="8867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486516" y="3768565"/>
              <a:ext cx="458421" cy="3531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471977" y="1397712"/>
              <a:ext cx="458421" cy="45087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471977" y="2074025"/>
              <a:ext cx="458421" cy="8867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71977" y="3336477"/>
              <a:ext cx="458421" cy="36821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471977" y="3768565"/>
              <a:ext cx="458421" cy="3531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352227" y="3148612"/>
              <a:ext cx="458421" cy="36821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352227" y="683828"/>
              <a:ext cx="423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>
                  <a:latin typeface="Times New Roman"/>
                  <a:cs typeface="Times New Roman"/>
                </a:rPr>
                <a:t>Ge</a:t>
              </a:r>
              <a:endParaRPr kumimoji="1" lang="ja-JP" alt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486516" y="683829"/>
              <a:ext cx="386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>
                  <a:latin typeface="Times New Roman"/>
                  <a:cs typeface="Times New Roman"/>
                </a:rPr>
                <a:t>T</a:t>
              </a:r>
              <a:r>
                <a:rPr kumimoji="1" lang="en-US" altLang="ja-JP" sz="1600" dirty="0" err="1" smtClean="0">
                  <a:latin typeface="Times New Roman"/>
                  <a:cs typeface="Times New Roman"/>
                </a:rPr>
                <a:t>e</a:t>
              </a:r>
              <a:endParaRPr kumimoji="1" lang="ja-JP" alt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359250" y="683828"/>
              <a:ext cx="625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 smtClean="0">
                  <a:latin typeface="Times New Roman"/>
                  <a:cs typeface="Times New Roman"/>
                </a:rPr>
                <a:t>GeT</a:t>
              </a:r>
              <a:r>
                <a:rPr kumimoji="1" lang="en-US" altLang="ja-JP" sz="1600" dirty="0" err="1" smtClean="0">
                  <a:latin typeface="Times New Roman"/>
                  <a:cs typeface="Times New Roman"/>
                </a:rPr>
                <a:t>e</a:t>
              </a:r>
              <a:endParaRPr kumimoji="1" lang="ja-JP" alt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2810648" y="1397712"/>
              <a:ext cx="661329" cy="22543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2806197" y="1848587"/>
              <a:ext cx="661329" cy="22543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2806197" y="3148612"/>
              <a:ext cx="661329" cy="18786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2806197" y="3505550"/>
              <a:ext cx="661329" cy="18786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930398" y="3768565"/>
              <a:ext cx="556118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3930398" y="4117992"/>
              <a:ext cx="556118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3930398" y="2960746"/>
              <a:ext cx="556118" cy="1878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930398" y="2074025"/>
              <a:ext cx="556118" cy="1878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4478143" y="2488446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/>
                  <a:cs typeface="Times New Roman"/>
                </a:rPr>
                <a:t>5</a:t>
              </a:r>
              <a:r>
                <a:rPr kumimoji="1" lang="en-US" altLang="ja-JP" sz="1600" i="1" dirty="0" smtClean="0">
                  <a:latin typeface="Times New Roman"/>
                  <a:cs typeface="Times New Roman"/>
                </a:rPr>
                <a:t>p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26" name="上下矢印 25"/>
            <p:cNvSpPr/>
            <p:nvPr/>
          </p:nvSpPr>
          <p:spPr>
            <a:xfrm>
              <a:off x="3599734" y="3032136"/>
              <a:ext cx="180362" cy="232952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478143" y="3754653"/>
              <a:ext cx="41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/>
                  <a:cs typeface="Times New Roman"/>
                </a:rPr>
                <a:t>5</a:t>
              </a:r>
              <a:r>
                <a:rPr lang="en-US" altLang="ja-JP" sz="1600" i="1" dirty="0">
                  <a:latin typeface="Times New Roman"/>
                  <a:cs typeface="Times New Roman"/>
                </a:rPr>
                <a:t>s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489189" y="3754653"/>
              <a:ext cx="41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/>
                  <a:cs typeface="Times New Roman"/>
                </a:rPr>
                <a:t>5</a:t>
              </a:r>
              <a:r>
                <a:rPr lang="en-US" altLang="ja-JP" sz="1600" i="1" dirty="0">
                  <a:latin typeface="Times New Roman"/>
                  <a:cs typeface="Times New Roman"/>
                </a:rPr>
                <a:t>s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63604" y="230378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/>
                  <a:cs typeface="Times New Roman"/>
                </a:rPr>
                <a:t>5</a:t>
              </a:r>
              <a:r>
                <a:rPr kumimoji="1" lang="en-US" altLang="ja-JP" sz="1600" i="1" dirty="0" smtClean="0">
                  <a:latin typeface="Times New Roman"/>
                  <a:cs typeface="Times New Roman"/>
                </a:rPr>
                <a:t>p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471977" y="1438484"/>
              <a:ext cx="4339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4</a:t>
              </a:r>
              <a:r>
                <a:rPr lang="en-US" altLang="ja-JP" sz="1600" i="1" dirty="0" smtClean="0">
                  <a:latin typeface="Times New Roman"/>
                  <a:cs typeface="Times New Roman"/>
                </a:rPr>
                <a:t>p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481674" y="3336477"/>
              <a:ext cx="426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4</a:t>
              </a:r>
              <a:r>
                <a:rPr lang="en-US" altLang="ja-JP" sz="1600" i="1" dirty="0" smtClean="0">
                  <a:latin typeface="Times New Roman"/>
                  <a:cs typeface="Times New Roman"/>
                </a:rPr>
                <a:t>s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352227" y="3141098"/>
              <a:ext cx="426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4</a:t>
              </a:r>
              <a:r>
                <a:rPr lang="en-US" altLang="ja-JP" sz="1600" i="1" dirty="0" smtClean="0">
                  <a:latin typeface="Times New Roman"/>
                  <a:cs typeface="Times New Roman"/>
                </a:rPr>
                <a:t>s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361924" y="1663921"/>
              <a:ext cx="4339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4</a:t>
              </a:r>
              <a:r>
                <a:rPr lang="en-US" altLang="ja-JP" sz="1600" i="1" dirty="0" smtClean="0">
                  <a:latin typeface="Times New Roman"/>
                  <a:cs typeface="Times New Roman"/>
                </a:rPr>
                <a:t>p</a:t>
              </a:r>
              <a:endParaRPr kumimoji="1" lang="ja-JP" altLang="en-US" sz="1600" i="1" dirty="0">
                <a:latin typeface="Times New Roman"/>
                <a:cs typeface="Times New Roman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117375" y="2303780"/>
              <a:ext cx="10620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i="1" dirty="0">
                  <a:latin typeface="Times New Roman"/>
                  <a:cs typeface="Times New Roman"/>
                </a:rPr>
                <a:t>s</a:t>
              </a:r>
              <a:r>
                <a:rPr kumimoji="1" lang="en-US" altLang="ja-JP" sz="1600" dirty="0" smtClean="0">
                  <a:latin typeface="Times New Roman"/>
                  <a:cs typeface="Times New Roman"/>
                </a:rPr>
                <a:t>-</a:t>
              </a:r>
              <a:r>
                <a:rPr kumimoji="1" lang="en-US" altLang="ja-JP" sz="1600" i="1" dirty="0" smtClean="0">
                  <a:latin typeface="Times New Roman"/>
                  <a:cs typeface="Times New Roman"/>
                </a:rPr>
                <a:t>p</a:t>
              </a:r>
            </a:p>
            <a:p>
              <a:r>
                <a:rPr lang="en-US" altLang="ja-JP" sz="1600" dirty="0" smtClean="0">
                  <a:latin typeface="Times New Roman"/>
                  <a:cs typeface="Times New Roman"/>
                </a:rPr>
                <a:t>interaction</a:t>
              </a:r>
              <a:endParaRPr kumimoji="1" lang="ja-JP" alt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3051628" y="2888556"/>
              <a:ext cx="374897" cy="26005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411495" y="1968496"/>
              <a:ext cx="5587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3930398" y="1735471"/>
              <a:ext cx="416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 smtClean="0">
                  <a:latin typeface="Times New Roman"/>
                  <a:cs typeface="Times New Roman"/>
                </a:rPr>
                <a:t>E</a:t>
              </a:r>
              <a:r>
                <a:rPr kumimoji="1" lang="en-US" altLang="ja-JP" sz="1600" baseline="-25000" dirty="0" smtClean="0">
                  <a:latin typeface="Times New Roman"/>
                  <a:cs typeface="Times New Roman"/>
                </a:rPr>
                <a:t>F</a:t>
              </a:r>
              <a:endParaRPr kumimoji="1" lang="ja-JP" altLang="en-US" sz="16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220072" y="1187460"/>
            <a:ext cx="232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omic Sans MS"/>
                <a:cs typeface="Comic Sans MS"/>
              </a:rPr>
              <a:t>Top of valence band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220072" y="1556792"/>
            <a:ext cx="3595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Ge-4s Te-5p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antibonding</a:t>
            </a:r>
            <a:r>
              <a:rPr kumimoji="1"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 state</a:t>
            </a:r>
            <a:endParaRPr kumimoji="1" lang="ja-JP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4736297" y="1633120"/>
            <a:ext cx="432048" cy="225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5358076" y="2367815"/>
            <a:ext cx="2808312" cy="476037"/>
          </a:xfrm>
          <a:prstGeom prst="ellipse">
            <a:avLst/>
          </a:prstGeom>
          <a:noFill/>
          <a:ln>
            <a:solidFill>
              <a:srgbClr val="0000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5366366" y="4944176"/>
            <a:ext cx="2808312" cy="476037"/>
          </a:xfrm>
          <a:prstGeom prst="ellipse">
            <a:avLst/>
          </a:prstGeom>
          <a:noFill/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5358076" y="3093752"/>
            <a:ext cx="2808312" cy="767296"/>
          </a:xfrm>
          <a:prstGeom prst="ellipse">
            <a:avLst/>
          </a:prstGeom>
          <a:noFill/>
          <a:ln>
            <a:solidFill>
              <a:srgbClr val="FF00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5364088" y="4129778"/>
            <a:ext cx="2808312" cy="476037"/>
          </a:xfrm>
          <a:prstGeom prst="ellipse">
            <a:avLst/>
          </a:prstGeom>
          <a:noFill/>
          <a:ln>
            <a:solidFill>
              <a:srgbClr val="0000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315644" y="2414355"/>
            <a:ext cx="742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Ge-4</a:t>
            </a:r>
            <a:r>
              <a:rPr lang="en-US" altLang="ja-JP" sz="1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endParaRPr kumimoji="1" lang="ja-JP" altLang="en-US" sz="1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315644" y="4184799"/>
            <a:ext cx="719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Ge-4s</a:t>
            </a:r>
            <a:endParaRPr kumimoji="1" lang="ja-JP" altLang="en-US" sz="1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315644" y="3238880"/>
            <a:ext cx="705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e-5</a:t>
            </a:r>
            <a:r>
              <a:rPr lang="en-US" altLang="ja-JP" sz="1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kumimoji="1" lang="ja-JP" altLang="en-US" sz="16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315644" y="5041461"/>
            <a:ext cx="682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e-5s</a:t>
            </a:r>
            <a:endParaRPr kumimoji="1" lang="ja-JP" altLang="en-US" sz="16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3435" y="5733256"/>
            <a:ext cx="5187622" cy="662307"/>
          </a:xfrm>
          <a:prstGeom prst="round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</a:rPr>
              <a:t>Hole </a:t>
            </a:r>
            <a:r>
              <a:rPr lang="en-US" altLang="ja-JP" dirty="0" smtClean="0">
                <a:solidFill>
                  <a:srgbClr val="FF0000"/>
                </a:solidFill>
                <a:latin typeface="Comic Sans MS"/>
                <a:cs typeface="Comic Sans MS"/>
              </a:rPr>
              <a:t>carriers  </a:t>
            </a:r>
            <a:r>
              <a:rPr lang="en-US" altLang="ja-JP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  stabilization of the crystal</a:t>
            </a:r>
          </a:p>
          <a:p>
            <a:pPr algn="ctr"/>
            <a:r>
              <a:rPr lang="en-US" altLang="ja-JP" i="1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p</a:t>
            </a:r>
            <a:r>
              <a:rPr lang="en-US" altLang="ja-JP" dirty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-type conductivity</a:t>
            </a:r>
            <a:endParaRPr lang="ja-JP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129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3|13.3|36.3|11.: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Comic Sans MS"/>
            <a:cs typeface="Comic Sans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13042</TotalTime>
  <Words>1673</Words>
  <Application>Microsoft Macintosh PowerPoint</Application>
  <PresentationFormat>画面に合わせる (4:3)</PresentationFormat>
  <Paragraphs>253</Paragraphs>
  <Slides>20</Slides>
  <Notes>9</Notes>
  <HiddenSlides>4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First-Principles Studies of GeTe Based Dilute Magnetic Semiconductors  「GeTeベース磁性半導体の電子状態計算と材料設計」</vt:lpstr>
      <vt:lpstr>研究組織　「スピンエレクトロニクス材料の探索」</vt:lpstr>
      <vt:lpstr>Outline</vt:lpstr>
      <vt:lpstr>Motivation: Why spintronics?</vt:lpstr>
      <vt:lpstr>PowerPoint プレゼンテーション</vt:lpstr>
      <vt:lpstr>Dilute magnetic semiconductors (DMSs) </vt:lpstr>
      <vt:lpstr>GeTe and (Ge,Mn)Te</vt:lpstr>
      <vt:lpstr>Computational method</vt:lpstr>
      <vt:lpstr>Band structure of GeTe compound</vt:lpstr>
      <vt:lpstr>Native defects and TM impurities in GeTe</vt:lpstr>
      <vt:lpstr>Calculation of magnetic properties of DMS by KKR-Green’s function method</vt:lpstr>
      <vt:lpstr>DOSs of TM (10%) doped GeTe</vt:lpstr>
      <vt:lpstr>Double exchange vs. p-d exchange interaction</vt:lpstr>
      <vt:lpstr>Exchange coupling constants in TM doped GeTe</vt:lpstr>
      <vt:lpstr>Discrepancy in (Ge,Mn)Te: Ferro or Antiferro?</vt:lpstr>
      <vt:lpstr>Hole doping in (Ge,Mn)Te by Ga vacancy</vt:lpstr>
      <vt:lpstr>Calculation of TC by RPA and MCS</vt:lpstr>
      <vt:lpstr>TC of (Ge,Cr)Te and (Ge,Mn)Te + VGe</vt:lpstr>
      <vt:lpstr>Conclusion</vt:lpstr>
      <vt:lpstr>Electronic structure of GeMnTe</vt:lpstr>
    </vt:vector>
  </TitlesOfParts>
  <Company>Osaka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福島 鉄也</dc:creator>
  <cp:lastModifiedBy>佐藤 和則</cp:lastModifiedBy>
  <cp:revision>698</cp:revision>
  <cp:lastPrinted>2012-03-15T06:50:18Z</cp:lastPrinted>
  <dcterms:created xsi:type="dcterms:W3CDTF">2010-11-10T21:06:36Z</dcterms:created>
  <dcterms:modified xsi:type="dcterms:W3CDTF">2013-07-09T01:28:25Z</dcterms:modified>
</cp:coreProperties>
</file>