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70" r:id="rId3"/>
    <p:sldId id="351" r:id="rId4"/>
    <p:sldId id="401" r:id="rId5"/>
    <p:sldId id="444" r:id="rId6"/>
    <p:sldId id="446" r:id="rId7"/>
    <p:sldId id="460" r:id="rId8"/>
    <p:sldId id="449" r:id="rId9"/>
    <p:sldId id="468" r:id="rId10"/>
    <p:sldId id="373" r:id="rId11"/>
    <p:sldId id="448" r:id="rId12"/>
    <p:sldId id="457" r:id="rId13"/>
    <p:sldId id="441" r:id="rId14"/>
    <p:sldId id="458" r:id="rId15"/>
    <p:sldId id="4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B3E8"/>
    <a:srgbClr val="1C87A4"/>
    <a:srgbClr val="F8FFE5"/>
    <a:srgbClr val="CF6912"/>
    <a:srgbClr val="B74557"/>
    <a:srgbClr val="FEFFC8"/>
    <a:srgbClr val="D75166"/>
    <a:srgbClr val="D77326"/>
    <a:srgbClr val="DA7923"/>
    <a:srgbClr val="AA5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2" autoAdjust="0"/>
    <p:restoredTop sz="94783" autoAdjust="0"/>
  </p:normalViewPr>
  <p:slideViewPr>
    <p:cSldViewPr snapToObjects="1">
      <p:cViewPr>
        <p:scale>
          <a:sx n="100" d="100"/>
          <a:sy n="100" d="100"/>
        </p:scale>
        <p:origin x="-91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2502;&#12483;&#12463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207549693231"/>
          <c:y val="0.0542955326460481"/>
          <c:w val="0.76485564304462"/>
          <c:h val="0.7763086830641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LU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1GPU</c:v>
                </c:pt>
                <c:pt idx="1">
                  <c:v>2GPU</c:v>
                </c:pt>
                <c:pt idx="2">
                  <c:v>4GPU</c:v>
                </c:pt>
                <c:pt idx="3">
                  <c:v>8GPU</c:v>
                </c:pt>
                <c:pt idx="4">
                  <c:v>16GPU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131.557</c:v>
                </c:pt>
                <c:pt idx="1">
                  <c:v>67.51400000000002</c:v>
                </c:pt>
                <c:pt idx="2">
                  <c:v>33.13500000000001</c:v>
                </c:pt>
                <c:pt idx="3">
                  <c:v>17.74799999999999</c:v>
                </c:pt>
                <c:pt idx="4">
                  <c:v>8.434000000000001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Solve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1GPU</c:v>
                </c:pt>
                <c:pt idx="1">
                  <c:v>2GPU</c:v>
                </c:pt>
                <c:pt idx="2">
                  <c:v>4GPU</c:v>
                </c:pt>
                <c:pt idx="3">
                  <c:v>8GPU</c:v>
                </c:pt>
                <c:pt idx="4">
                  <c:v>16GPU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8.807</c:v>
                </c:pt>
                <c:pt idx="1">
                  <c:v>4.408</c:v>
                </c:pt>
                <c:pt idx="2">
                  <c:v>2.209</c:v>
                </c:pt>
                <c:pt idx="3">
                  <c:v>1.121</c:v>
                </c:pt>
                <c:pt idx="4">
                  <c:v>0.553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misc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1GPU</c:v>
                </c:pt>
                <c:pt idx="1">
                  <c:v>2GPU</c:v>
                </c:pt>
                <c:pt idx="2">
                  <c:v>4GPU</c:v>
                </c:pt>
                <c:pt idx="3">
                  <c:v>8GPU</c:v>
                </c:pt>
                <c:pt idx="4">
                  <c:v>16GPU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17.018</c:v>
                </c:pt>
                <c:pt idx="1">
                  <c:v>14.925</c:v>
                </c:pt>
                <c:pt idx="2">
                  <c:v>14.781</c:v>
                </c:pt>
                <c:pt idx="3">
                  <c:v>13.36500000000001</c:v>
                </c:pt>
                <c:pt idx="4">
                  <c:v>12.95000000000001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5370456"/>
        <c:axId val="2085310824"/>
      </c:barChart>
      <c:catAx>
        <c:axId val="2085370456"/>
        <c:scaling>
          <c:orientation val="minMax"/>
        </c:scaling>
        <c:delete val="0"/>
        <c:axPos val="b"/>
        <c:majorTickMark val="out"/>
        <c:minorTickMark val="none"/>
        <c:tickLblPos val="nextTo"/>
        <c:crossAx val="2085310824"/>
        <c:crosses val="autoZero"/>
        <c:auto val="1"/>
        <c:lblAlgn val="ctr"/>
        <c:lblOffset val="100"/>
        <c:noMultiLvlLbl val="0"/>
      </c:catAx>
      <c:valAx>
        <c:axId val="2085310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Elapsed time [sec]</a:t>
                </a:r>
              </a:p>
            </c:rich>
          </c:tx>
          <c:layout>
            <c:manualLayout>
              <c:xMode val="edge"/>
              <c:yMode val="edge"/>
              <c:x val="0.0260710166006319"/>
              <c:y val="0.1994872419298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85370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972261989978"/>
          <c:y val="0.11299645533999"/>
          <c:w val="0.146755010737294"/>
          <c:h val="0.2860345807289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BF6C2-4D49-604A-9516-20BF78AAE8BF}" type="datetimeFigureOut">
              <a:rPr kumimoji="1" lang="ja-JP" altLang="en-US" smtClean="0"/>
              <a:pPr/>
              <a:t>2013/07/07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12C06-E5CD-DC43-90BB-A0A9091BA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696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EC33D-0B60-C54A-8F26-89C262A4AA1B}" type="datetimeFigureOut">
              <a:rPr kumimoji="1" lang="ja-JP" altLang="en-US" smtClean="0"/>
              <a:pPr/>
              <a:t>2013/07/07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EB5F8-FD5B-864B-ACED-DBF1FE3544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42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EB5F8-FD5B-864B-ACED-DBF1FE3544A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39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1100"/>
            <a:ext cx="7848600" cy="1927225"/>
          </a:xfrm>
        </p:spPr>
        <p:txBody>
          <a:bodyPr anchor="ctr">
            <a:noAutofit/>
          </a:bodyPr>
          <a:lstStyle>
            <a:lvl1pPr algn="l">
              <a:defRPr sz="4200" cap="none" baseline="0">
                <a:solidFill>
                  <a:srgbClr val="B1540A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40212"/>
            <a:ext cx="6400800" cy="1617588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571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8CC057FC-95B6-4D89-AFDA-ABA33EE921E5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EC4549AC-EB31-477F-92A9-B1988E232878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6396A3A3-94A6-4E5B-AF39-173ACA3E61CC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9933D019-A32C-4EAD-B8E6-DBDA699692FD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CCEBA98F-560C-4997-81C4-81D4D9187EAB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150972B2-CA5C-437D-87D0-8081271A9E4B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79CD4847-11EF-4466-A8AD-85CDB7B49118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F168457A-3AB9-4880-8A0C-9F8524491207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3FE976D3-5B7F-4300-ABED-C91F1B2AE209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947" y="6565304"/>
            <a:ext cx="2895600" cy="329184"/>
          </a:xfrm>
          <a:prstGeom prst="rect">
            <a:avLst/>
          </a:prstGeom>
        </p:spPr>
        <p:txBody>
          <a:bodyPr/>
          <a:lstStyle/>
          <a:p>
            <a:fld id="{EBDC1E59-17DD-41CE-97CA-624A472382D4}" type="datetime2">
              <a:rPr lang="en-US" smtClean="0"/>
              <a:pPr/>
              <a:t>2013年 7月 7日 日曜日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2207" y="6565304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700" y="6632106"/>
            <a:ext cx="9180000" cy="251998"/>
          </a:xfrm>
          <a:prstGeom prst="rect">
            <a:avLst/>
          </a:prstGeom>
          <a:solidFill>
            <a:srgbClr val="B4C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100" y="2881"/>
            <a:ext cx="8623300" cy="809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100" y="812801"/>
            <a:ext cx="8623300" cy="5703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0" y="6603007"/>
            <a:ext cx="891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新学術領域「コンピューティクスによる物質デザイン：複合相関と非平衡ダイナミクス」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200" b="0" i="0" kern="1200" spc="-100" baseline="0">
          <a:solidFill>
            <a:srgbClr val="AA510A"/>
          </a:solidFill>
          <a:latin typeface="+mj-ea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300"/>
        </a:spcBef>
        <a:spcAft>
          <a:spcPts val="300"/>
        </a:spcAft>
        <a:buClr>
          <a:srgbClr val="DA7923"/>
        </a:buClr>
        <a:buSzPct val="80000"/>
        <a:buFont typeface="Wingdings" charset="2"/>
        <a:buChar char="n"/>
        <a:defRPr kumimoji="1" sz="2200" kern="1200">
          <a:solidFill>
            <a:schemeClr val="tx1"/>
          </a:solidFill>
          <a:latin typeface="+mj-ea"/>
          <a:ea typeface="+mj-ea"/>
          <a:cs typeface="+mn-cs"/>
        </a:defRPr>
      </a:lvl1pPr>
      <a:lvl2pPr marL="533400" indent="-266700" algn="l" defTabSz="914400" rtl="0" eaLnBrk="1" latinLnBrk="0" hangingPunct="1">
        <a:spcBef>
          <a:spcPts val="300"/>
        </a:spcBef>
        <a:spcAft>
          <a:spcPts val="300"/>
        </a:spcAft>
        <a:buClr>
          <a:srgbClr val="D77326"/>
        </a:buClr>
        <a:buSzPct val="85000"/>
        <a:buFont typeface="Wingdings" charset="2"/>
        <a:buChar char="Ø"/>
        <a:defRPr kumimoji="1" sz="2200" kern="1200">
          <a:solidFill>
            <a:schemeClr val="tx1"/>
          </a:solidFill>
          <a:latin typeface="+mj-ea"/>
          <a:ea typeface="+mj-ea"/>
          <a:cs typeface="+mn-cs"/>
        </a:defRPr>
      </a:lvl2pPr>
      <a:lvl3pPr marL="806450" indent="-273050" algn="l" defTabSz="914400" rtl="0" eaLnBrk="1" latinLnBrk="0" hangingPunct="1">
        <a:spcBef>
          <a:spcPts val="300"/>
        </a:spcBef>
        <a:spcAft>
          <a:spcPts val="300"/>
        </a:spcAft>
        <a:buClr>
          <a:srgbClr val="D77326"/>
        </a:buClr>
        <a:buSzPct val="100000"/>
        <a:buFont typeface="ヒラギノ角ゴ ProN W3"/>
        <a:buChar char="-"/>
        <a:defRPr kumimoji="1" sz="2200" kern="1200">
          <a:solidFill>
            <a:schemeClr val="tx1"/>
          </a:solidFill>
          <a:latin typeface="+mj-ea"/>
          <a:ea typeface="+mj-ea"/>
          <a:cs typeface="+mn-cs"/>
        </a:defRPr>
      </a:lvl3pPr>
      <a:lvl4pPr marL="992188" indent="-268288" algn="l" defTabSz="914400" rtl="0" eaLnBrk="1" latinLnBrk="0" hangingPunct="1">
        <a:spcBef>
          <a:spcPts val="300"/>
        </a:spcBef>
        <a:spcAft>
          <a:spcPts val="300"/>
        </a:spcAft>
        <a:buClr>
          <a:srgbClr val="D77326"/>
        </a:buClr>
        <a:buFont typeface="Arial" pitchFamily="34" charset="0"/>
        <a:buChar char="•"/>
        <a:defRPr kumimoji="1" sz="2200" kern="1200">
          <a:solidFill>
            <a:schemeClr val="tx1"/>
          </a:solidFill>
          <a:latin typeface="+mj-ea"/>
          <a:ea typeface="+mj-ea"/>
          <a:cs typeface="+mn-cs"/>
        </a:defRPr>
      </a:lvl4pPr>
      <a:lvl5pPr marL="1187450" indent="-196850" algn="l" defTabSz="914400" rtl="0" eaLnBrk="1" latinLnBrk="0" hangingPunct="1">
        <a:spcBef>
          <a:spcPts val="300"/>
        </a:spcBef>
        <a:spcAft>
          <a:spcPts val="300"/>
        </a:spcAft>
        <a:buClr>
          <a:srgbClr val="D77326"/>
        </a:buClr>
        <a:buSzPct val="100000"/>
        <a:buFont typeface="Arial" pitchFamily="34" charset="0"/>
        <a:buChar char="•"/>
        <a:defRPr kumimoji="1" sz="2200" kern="1200" baseline="0">
          <a:solidFill>
            <a:schemeClr val="tx1"/>
          </a:solidFill>
          <a:latin typeface="+mj-ea"/>
          <a:ea typeface="+mj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5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7" Type="http://schemas.openxmlformats.org/officeDocument/2006/relationships/image" Target="../media/image8.emf"/><Relationship Id="rId8" Type="http://schemas.openxmlformats.org/officeDocument/2006/relationships/image" Target="../media/image9.emf"/><Relationship Id="rId9" Type="http://schemas.openxmlformats.org/officeDocument/2006/relationships/image" Target="../media/image10.emf"/><Relationship Id="rId10" Type="http://schemas.openxmlformats.org/officeDocument/2006/relationships/image" Target="../media/image11.emf"/><Relationship Id="rId11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6400" y="1244600"/>
            <a:ext cx="8471949" cy="1927225"/>
          </a:xfrm>
        </p:spPr>
        <p:txBody>
          <a:bodyPr/>
          <a:lstStyle/>
          <a:p>
            <a:r>
              <a:rPr lang="ja-JP" altLang="en-US" sz="3200" dirty="0"/>
              <a:t>高性能並列固有値計算アルゴリズムの開発</a:t>
            </a:r>
            <a:endParaRPr kumimoji="1" lang="ja-JP" altLang="en-US" sz="3200" b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8280400" cy="1874298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ja-JP" altLang="en-US" dirty="0" smtClean="0"/>
              <a:t>櫻井鉄也</a:t>
            </a:r>
            <a:r>
              <a:rPr lang="en-US" altLang="ja-JP" baseline="30000" dirty="0"/>
              <a:t>1</a:t>
            </a:r>
            <a:r>
              <a:rPr lang="en-US" altLang="ja-JP" baseline="30000" dirty="0" smtClean="0"/>
              <a:t>), 2)</a:t>
            </a:r>
            <a:r>
              <a:rPr lang="en-US" altLang="ja-JP" dirty="0" smtClean="0"/>
              <a:t>, </a:t>
            </a:r>
            <a:r>
              <a:rPr lang="ja-JP" altLang="en-US" dirty="0"/>
              <a:t>二村保</a:t>
            </a:r>
            <a:r>
              <a:rPr lang="ja-JP" altLang="en-US" dirty="0" smtClean="0"/>
              <a:t>徳</a:t>
            </a:r>
            <a:r>
              <a:rPr lang="en-US" altLang="ja-JP" baseline="30000" dirty="0"/>
              <a:t>1)</a:t>
            </a:r>
            <a:r>
              <a:rPr lang="ja-JP" altLang="en-US" dirty="0" smtClean="0"/>
              <a:t>，</a:t>
            </a:r>
            <a:r>
              <a:rPr lang="ja-JP" altLang="en-US" dirty="0"/>
              <a:t>前田恭</a:t>
            </a:r>
            <a:r>
              <a:rPr lang="ja-JP" altLang="en-US" dirty="0" smtClean="0"/>
              <a:t>行</a:t>
            </a:r>
            <a:r>
              <a:rPr lang="en-US" altLang="ja-JP" baseline="30000" dirty="0"/>
              <a:t>1)</a:t>
            </a:r>
            <a:r>
              <a:rPr lang="ja-JP" altLang="en-US" dirty="0" smtClean="0"/>
              <a:t>，</a:t>
            </a:r>
            <a:r>
              <a:rPr lang="ja-JP" altLang="en-US" dirty="0"/>
              <a:t>矢野</a:t>
            </a:r>
            <a:r>
              <a:rPr lang="ja-JP" altLang="en-US" dirty="0" smtClean="0"/>
              <a:t>貴大</a:t>
            </a:r>
            <a:r>
              <a:rPr lang="en-US" altLang="ja-JP" baseline="30000" dirty="0"/>
              <a:t>1)</a:t>
            </a:r>
            <a:r>
              <a:rPr lang="ja-JP" altLang="en-US" dirty="0" smtClean="0"/>
              <a:t>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Du Lei</a:t>
            </a:r>
            <a:r>
              <a:rPr lang="en-US" altLang="ja-JP" baseline="30000" dirty="0"/>
              <a:t>1</a:t>
            </a:r>
            <a:r>
              <a:rPr lang="en-US" altLang="ja-JP" baseline="30000" dirty="0" smtClean="0"/>
              <a:t>), 2)</a:t>
            </a:r>
            <a:r>
              <a:rPr lang="ja-JP" altLang="en-US" dirty="0" smtClean="0"/>
              <a:t>，</a:t>
            </a:r>
            <a:r>
              <a:rPr lang="ja-JP" altLang="en-US" dirty="0"/>
              <a:t>今倉</a:t>
            </a:r>
            <a:r>
              <a:rPr lang="ja-JP" altLang="en-US" dirty="0" smtClean="0"/>
              <a:t>暁</a:t>
            </a:r>
            <a:r>
              <a:rPr lang="en-US" altLang="ja-JP" baseline="30000" dirty="0"/>
              <a:t>1)</a:t>
            </a:r>
            <a:r>
              <a:rPr lang="ja-JP" altLang="en-US" dirty="0" smtClean="0"/>
              <a:t>，</a:t>
            </a:r>
            <a:r>
              <a:rPr lang="ja-JP" altLang="en-US" dirty="0"/>
              <a:t>多田野</a:t>
            </a:r>
            <a:r>
              <a:rPr lang="ja-JP" altLang="en-US" dirty="0" smtClean="0"/>
              <a:t>寛人</a:t>
            </a:r>
            <a:r>
              <a:rPr lang="en-US" altLang="ja-JP" baseline="30000" dirty="0"/>
              <a:t>1)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aseline="30000" dirty="0" smtClean="0"/>
              <a:t>1)</a:t>
            </a:r>
            <a:r>
              <a:rPr lang="ja-JP" altLang="en-US" dirty="0" smtClean="0"/>
              <a:t>筑波大学大学院システム情報工学研究科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aseline="30000" dirty="0" smtClean="0"/>
              <a:t>2)</a:t>
            </a:r>
            <a:r>
              <a:rPr lang="ja-JP" altLang="en-US" dirty="0" smtClean="0"/>
              <a:t>科学技術振興機構</a:t>
            </a:r>
            <a:r>
              <a:rPr lang="en-US" altLang="ja-JP" dirty="0" smtClean="0"/>
              <a:t>CREST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1254" y="1340768"/>
            <a:ext cx="792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2">
                    <a:lumMod val="50000"/>
                  </a:schemeClr>
                </a:solidFill>
              </a:rPr>
              <a:t>コンピューティクス</a:t>
            </a:r>
            <a:r>
              <a:rPr kumimoji="1" lang="ja-JP" altLang="en-US" sz="2000" dirty="0">
                <a:solidFill>
                  <a:schemeClr val="bg2">
                    <a:lumMod val="50000"/>
                  </a:schemeClr>
                </a:solidFill>
              </a:rPr>
              <a:t>による物質デザイン：複合相関と非平衡</a:t>
            </a:r>
            <a:r>
              <a:rPr kumimoji="1" lang="ja-JP" altLang="en-US" sz="2000" dirty="0" smtClean="0">
                <a:solidFill>
                  <a:schemeClr val="bg2">
                    <a:lumMod val="50000"/>
                  </a:schemeClr>
                </a:solidFill>
              </a:rPr>
              <a:t>ダイナミクス</a:t>
            </a:r>
            <a:endParaRPr kumimoji="1" lang="ja-JP" alt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6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</a:t>
            </a:r>
            <a:r>
              <a:rPr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100" y="792695"/>
            <a:ext cx="8851900" cy="5586437"/>
          </a:xfrm>
        </p:spPr>
        <p:txBody>
          <a:bodyPr/>
          <a:lstStyle/>
          <a:p>
            <a:r>
              <a:rPr lang="ja-JP" altLang="en-US" dirty="0" smtClean="0"/>
              <a:t>実</a:t>
            </a:r>
            <a:r>
              <a:rPr lang="ja-JP" altLang="en-US" dirty="0"/>
              <a:t>空間密度汎関数法</a:t>
            </a:r>
            <a:r>
              <a:rPr lang="en-US" altLang="ja-JP" dirty="0"/>
              <a:t>(RSDFT)</a:t>
            </a:r>
            <a:r>
              <a:rPr lang="ja-JP" altLang="en-US" dirty="0"/>
              <a:t>によるバンド図</a:t>
            </a:r>
            <a:r>
              <a:rPr lang="ja-JP" altLang="en-US" dirty="0" smtClean="0"/>
              <a:t>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シリコンナノワイヤー</a:t>
            </a:r>
            <a:r>
              <a:rPr lang="en-US" altLang="ja-JP" dirty="0" smtClean="0"/>
              <a:t>9,924</a:t>
            </a:r>
            <a:r>
              <a:rPr lang="ja-JP" altLang="en-US" dirty="0" smtClean="0"/>
              <a:t>原子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行列サイズ：</a:t>
            </a:r>
            <a:r>
              <a:rPr lang="en-US" altLang="ja-JP" dirty="0" smtClean="0"/>
              <a:t>8,719,488</a:t>
            </a:r>
            <a:r>
              <a:rPr lang="ja-JP" altLang="en-US" dirty="0" smtClean="0"/>
              <a:t>次元</a:t>
            </a:r>
            <a:r>
              <a:rPr lang="ja-JP" altLang="en-US" dirty="0" smtClean="0"/>
              <a:t>，</a:t>
            </a:r>
            <a:r>
              <a:rPr kumimoji="1" lang="ja-JP" altLang="en-US" dirty="0" smtClean="0"/>
              <a:t>利用</a:t>
            </a:r>
            <a:r>
              <a:rPr kumimoji="1" lang="ja-JP" altLang="en-US" dirty="0" smtClean="0"/>
              <a:t>リソース：「京」</a:t>
            </a:r>
            <a:r>
              <a:rPr kumimoji="1" lang="en-US" altLang="ja-JP" dirty="0" smtClean="0"/>
              <a:t> 27,648</a:t>
            </a:r>
            <a:r>
              <a:rPr kumimoji="1" lang="ja-JP" altLang="en-US" dirty="0" smtClean="0"/>
              <a:t>コア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バンドギャップ付近の</a:t>
            </a:r>
            <a:r>
              <a:rPr lang="ja-JP" altLang="en-US" dirty="0" smtClean="0"/>
              <a:t>固有値を</a:t>
            </a:r>
            <a:r>
              <a:rPr lang="ja-JP" altLang="en-US" dirty="0" smtClean="0"/>
              <a:t>計算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 smtClean="0"/>
          </a:p>
        </p:txBody>
      </p:sp>
      <p:pic>
        <p:nvPicPr>
          <p:cNvPr id="6" name="コンテンツ プレースホルダー 4" descr="スクリーンショット 2012-09-12 15.21.26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8" b="379"/>
          <a:stretch/>
        </p:blipFill>
        <p:spPr>
          <a:xfrm>
            <a:off x="755576" y="2509438"/>
            <a:ext cx="5733081" cy="409282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6968201" y="6326508"/>
            <a:ext cx="463538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52610" y="6172906"/>
            <a:ext cx="2527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 smtClean="0"/>
              <a:t>Futamura</a:t>
            </a:r>
            <a:r>
              <a:rPr kumimoji="1" lang="en-US" altLang="ja-JP" sz="1600" dirty="0" smtClean="0"/>
              <a:t>, et al. (</a:t>
            </a:r>
            <a:r>
              <a:rPr kumimoji="1" lang="en-US" altLang="ja-JP" sz="1600" dirty="0" smtClean="0"/>
              <a:t>2013)</a:t>
            </a:r>
            <a:endParaRPr kumimoji="1" lang="ja-JP" altLang="en-US" sz="1600" dirty="0"/>
          </a:p>
        </p:txBody>
      </p:sp>
      <p:sp>
        <p:nvSpPr>
          <p:cNvPr id="20" name="大かっこ 19"/>
          <p:cNvSpPr/>
          <p:nvPr/>
        </p:nvSpPr>
        <p:spPr>
          <a:xfrm>
            <a:off x="6556090" y="6213546"/>
            <a:ext cx="2408398" cy="314549"/>
          </a:xfrm>
          <a:prstGeom prst="bracketPair">
            <a:avLst>
              <a:gd name="adj" fmla="val 175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76981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4640127" y="2133321"/>
            <a:ext cx="4446115" cy="4175999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760620" y="2596399"/>
            <a:ext cx="4212000" cy="6020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開発ソフトウェア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96636"/>
            <a:ext cx="8561416" cy="5922819"/>
          </a:xfrm>
        </p:spPr>
        <p:txBody>
          <a:bodyPr>
            <a:noAutofit/>
          </a:bodyPr>
          <a:lstStyle/>
          <a:p>
            <a:r>
              <a:rPr lang="ja-JP" altLang="en-US" dirty="0" smtClean="0"/>
              <a:t>疎行列向け</a:t>
            </a:r>
            <a:r>
              <a:rPr lang="ja-JP" altLang="en-US" dirty="0" smtClean="0"/>
              <a:t>モジュール</a:t>
            </a:r>
            <a:endParaRPr lang="en-US" altLang="ja-JP" dirty="0"/>
          </a:p>
          <a:p>
            <a:pPr lvl="1"/>
            <a:r>
              <a:rPr lang="ja-JP" altLang="en-US" dirty="0" smtClean="0"/>
              <a:t>固有値ソルバ，線形ソルバ，基本線形計算ライブラリ，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アプリケーションインタフェイス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開発</a:t>
            </a:r>
            <a:r>
              <a:rPr lang="ja-JP" altLang="en-US" dirty="0" smtClean="0"/>
              <a:t>ソフトウェア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MATLAB</a:t>
            </a:r>
            <a:r>
              <a:rPr lang="ja-JP" altLang="en-US" dirty="0"/>
              <a:t>版</a:t>
            </a:r>
            <a:r>
              <a:rPr lang="ja-JP" altLang="en-US" dirty="0" smtClean="0"/>
              <a:t>：</a:t>
            </a:r>
            <a:r>
              <a:rPr lang="en-US" altLang="ja-JP" dirty="0" err="1"/>
              <a:t>sseig.m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Web</a:t>
            </a:r>
            <a:r>
              <a:rPr lang="ja-JP" altLang="en-US" dirty="0" smtClean="0"/>
              <a:t>からダウンロード可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多項式，非線型版も利用可能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SLEPc</a:t>
            </a:r>
            <a:r>
              <a:rPr lang="ja-JP" altLang="en-US" dirty="0" smtClean="0"/>
              <a:t>版</a:t>
            </a:r>
            <a:r>
              <a:rPr lang="en-US" altLang="ja-JP" dirty="0" smtClean="0"/>
              <a:t> (</a:t>
            </a:r>
            <a:r>
              <a:rPr lang="en-US" altLang="ja-JP" dirty="0" smtClean="0"/>
              <a:t>C</a:t>
            </a:r>
            <a:r>
              <a:rPr lang="ja-JP" altLang="en-US" dirty="0" smtClean="0"/>
              <a:t>言語</a:t>
            </a:r>
            <a:r>
              <a:rPr lang="en-US" altLang="ja-JP" dirty="0" smtClean="0"/>
              <a:t>)</a:t>
            </a:r>
            <a:r>
              <a:rPr lang="ja-JP" altLang="en-US" dirty="0" smtClean="0"/>
              <a:t>：</a:t>
            </a:r>
            <a:r>
              <a:rPr lang="en-US" altLang="ja-JP" dirty="0" err="1" smtClean="0"/>
              <a:t>eps_ciss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SLEPc</a:t>
            </a:r>
            <a:r>
              <a:rPr lang="en-US" altLang="ja-JP" dirty="0" smtClean="0"/>
              <a:t> ver. 3.4 </a:t>
            </a:r>
            <a:r>
              <a:rPr lang="ja-JP" altLang="en-US" dirty="0" smtClean="0"/>
              <a:t>に実装</a:t>
            </a:r>
            <a:endParaRPr lang="en-US" altLang="ja-JP" dirty="0" smtClean="0"/>
          </a:p>
          <a:p>
            <a:pPr lvl="1"/>
            <a:r>
              <a:rPr lang="en-US" altLang="ja-JP" dirty="0"/>
              <a:t>Fortran90</a:t>
            </a:r>
            <a:r>
              <a:rPr lang="ja-JP" altLang="en-US" dirty="0" smtClean="0"/>
              <a:t>版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京</a:t>
            </a:r>
            <a:r>
              <a:rPr lang="ja-JP" altLang="en-US" dirty="0" smtClean="0"/>
              <a:t>向けを近日公開予定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RSDFT</a:t>
            </a:r>
            <a:r>
              <a:rPr lang="ja-JP" altLang="en-US" dirty="0" smtClean="0"/>
              <a:t>のバンド図計算で利用</a:t>
            </a:r>
            <a:endParaRPr lang="en-US" altLang="ja-JP" baseline="30000" dirty="0">
              <a:solidFill>
                <a:srgbClr val="FF0000"/>
              </a:solidFill>
            </a:endParaRPr>
          </a:p>
          <a:p>
            <a:pPr lvl="1"/>
            <a:r>
              <a:rPr lang="en-US" altLang="ja-JP" dirty="0" err="1" smtClean="0"/>
              <a:t>Trilinos</a:t>
            </a:r>
            <a:r>
              <a:rPr lang="ja-JP" altLang="en-US" dirty="0" smtClean="0"/>
              <a:t>版</a:t>
            </a:r>
            <a:r>
              <a:rPr lang="en-US" altLang="ja-JP" dirty="0" smtClean="0"/>
              <a:t> (C++)</a:t>
            </a:r>
            <a:r>
              <a:rPr lang="ja-JP" altLang="en-US" dirty="0" smtClean="0"/>
              <a:t>：</a:t>
            </a:r>
            <a:r>
              <a:rPr lang="ja-JP" altLang="en-US" dirty="0" smtClean="0"/>
              <a:t>開発</a:t>
            </a:r>
            <a:r>
              <a:rPr lang="ja-JP" altLang="en-US" dirty="0" smtClean="0"/>
              <a:t>中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L 字 3"/>
          <p:cNvSpPr/>
          <p:nvPr/>
        </p:nvSpPr>
        <p:spPr>
          <a:xfrm flipV="1">
            <a:off x="4773320" y="3222135"/>
            <a:ext cx="3331949" cy="1622153"/>
          </a:xfrm>
          <a:prstGeom prst="corner">
            <a:avLst>
              <a:gd name="adj1" fmla="val 38922"/>
              <a:gd name="adj2" fmla="val 101348"/>
            </a:avLst>
          </a:prstGeom>
          <a:solidFill>
            <a:srgbClr val="E5604C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L 字 6"/>
          <p:cNvSpPr/>
          <p:nvPr/>
        </p:nvSpPr>
        <p:spPr>
          <a:xfrm rot="10800000" flipV="1">
            <a:off x="6421188" y="3209435"/>
            <a:ext cx="2556000" cy="1622154"/>
          </a:xfrm>
          <a:prstGeom prst="corner">
            <a:avLst>
              <a:gd name="adj1" fmla="val 60014"/>
              <a:gd name="adj2" fmla="val 60488"/>
            </a:avLst>
          </a:prstGeom>
          <a:solidFill>
            <a:srgbClr val="85B3E8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773320" y="4844289"/>
            <a:ext cx="4212000" cy="12956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66892" y="3336436"/>
            <a:ext cx="149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chemeClr val="bg1"/>
                </a:solidFill>
              </a:rPr>
              <a:t>Eigensolver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53259" y="4028426"/>
            <a:ext cx="233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Block Linear Solver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16016" y="4913559"/>
            <a:ext cx="44211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Base Modules:</a:t>
            </a:r>
          </a:p>
          <a:p>
            <a:r>
              <a:rPr lang="en-US" altLang="ja-JP" b="1" dirty="0" err="1" smtClean="0">
                <a:solidFill>
                  <a:schemeClr val="bg1"/>
                </a:solidFill>
              </a:rPr>
              <a:t>PETSc</a:t>
            </a:r>
            <a:r>
              <a:rPr lang="en-US" altLang="ja-JP" b="1" dirty="0">
                <a:solidFill>
                  <a:schemeClr val="bg1"/>
                </a:solidFill>
              </a:rPr>
              <a:t>, </a:t>
            </a:r>
            <a:r>
              <a:rPr lang="en-US" altLang="ja-JP" b="1" dirty="0" err="1" smtClean="0">
                <a:solidFill>
                  <a:schemeClr val="bg1"/>
                </a:solidFill>
              </a:rPr>
              <a:t>Trilinos</a:t>
            </a:r>
            <a:r>
              <a:rPr lang="en-US" altLang="ja-JP" b="1" dirty="0" smtClean="0">
                <a:solidFill>
                  <a:schemeClr val="bg1"/>
                </a:solidFill>
              </a:rPr>
              <a:t>, MUMPS</a:t>
            </a:r>
          </a:p>
          <a:p>
            <a:r>
              <a:rPr lang="en-US" altLang="ja-JP" b="1" dirty="0" smtClean="0">
                <a:solidFill>
                  <a:schemeClr val="bg1"/>
                </a:solidFill>
              </a:rPr>
              <a:t>BLAS, </a:t>
            </a:r>
            <a:r>
              <a:rPr lang="en-US" altLang="ja-JP" b="1" dirty="0" err="1" smtClean="0">
                <a:solidFill>
                  <a:schemeClr val="bg1"/>
                </a:solidFill>
              </a:rPr>
              <a:t>SpBLAS</a:t>
            </a:r>
            <a:r>
              <a:rPr lang="en-US" altLang="ja-JP" b="1" dirty="0" smtClean="0">
                <a:solidFill>
                  <a:schemeClr val="bg1"/>
                </a:solidFill>
              </a:rPr>
              <a:t>, LAPACK, </a:t>
            </a:r>
            <a:r>
              <a:rPr lang="en-US" altLang="ja-JP" b="1" dirty="0" err="1" smtClean="0">
                <a:solidFill>
                  <a:schemeClr val="bg1"/>
                </a:solidFill>
              </a:rPr>
              <a:t>ScaLAPACK</a:t>
            </a:r>
            <a:endParaRPr lang="en-US" altLang="ja-JP" b="1" dirty="0">
              <a:solidFill>
                <a:schemeClr val="bg1"/>
              </a:solidFill>
            </a:endParaRPr>
          </a:p>
          <a:p>
            <a:r>
              <a:rPr kumimoji="1" lang="en-US" altLang="ja-JP" b="1" dirty="0" err="1" smtClean="0">
                <a:solidFill>
                  <a:schemeClr val="bg1"/>
                </a:solidFill>
              </a:rPr>
              <a:t>MatVec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, Data Converter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46718" y="2694542"/>
            <a:ext cx="2467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Application Interface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88063" y="2133320"/>
            <a:ext cx="449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FF00"/>
                </a:solidFill>
              </a:rPr>
              <a:t>Eigen-Supercomputing Sparse Engine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GPU/</a:t>
            </a:r>
            <a:r>
              <a:rPr kumimoji="1" lang="ja-JP" altLang="en-US" dirty="0" smtClean="0"/>
              <a:t>メニーコア</a:t>
            </a:r>
            <a:r>
              <a:rPr kumimoji="1" lang="ja-JP" altLang="en-US" dirty="0" smtClean="0"/>
              <a:t>へ</a:t>
            </a:r>
            <a:r>
              <a:rPr kumimoji="1" lang="ja-JP" altLang="en-US" dirty="0" smtClean="0"/>
              <a:t>の対応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092" y="764704"/>
            <a:ext cx="9032428" cy="6049812"/>
          </a:xfrm>
        </p:spPr>
        <p:txBody>
          <a:bodyPr/>
          <a:lstStyle/>
          <a:p>
            <a:r>
              <a:rPr lang="ja-JP" altLang="en-US" dirty="0"/>
              <a:t>密実対称</a:t>
            </a:r>
            <a:r>
              <a:rPr lang="ja-JP" altLang="en-US" dirty="0" smtClean="0"/>
              <a:t>行列の一般化</a:t>
            </a:r>
            <a:r>
              <a:rPr lang="ja-JP" altLang="en-US" dirty="0"/>
              <a:t>固有値問題</a:t>
            </a:r>
          </a:p>
          <a:p>
            <a:pPr lvl="1"/>
            <a:r>
              <a:rPr lang="en-US" altLang="ja-JP" dirty="0" smtClean="0"/>
              <a:t>10,000</a:t>
            </a:r>
            <a:r>
              <a:rPr lang="ja-JP" altLang="en-US" dirty="0" smtClean="0"/>
              <a:t>次元，最小固有値から</a:t>
            </a:r>
            <a:r>
              <a:rPr lang="en-US" altLang="ja-JP" dirty="0" smtClean="0"/>
              <a:t>10</a:t>
            </a:r>
            <a:r>
              <a:rPr lang="ja-JP" altLang="en-US" dirty="0"/>
              <a:t>％の固有対</a:t>
            </a:r>
            <a:r>
              <a:rPr lang="ja-JP" altLang="en-US" dirty="0" smtClean="0"/>
              <a:t>を計算</a:t>
            </a:r>
            <a:endParaRPr lang="ja-JP" altLang="en-US" dirty="0"/>
          </a:p>
          <a:p>
            <a:pPr lvl="1"/>
            <a:r>
              <a:rPr lang="en-US" altLang="ja-JP" dirty="0"/>
              <a:t>BLAS/LAPACK</a:t>
            </a:r>
            <a:r>
              <a:rPr lang="ja-JP" altLang="en-US" dirty="0"/>
              <a:t>ルーチンとして</a:t>
            </a:r>
            <a:r>
              <a:rPr lang="en-US" altLang="ja-JP" dirty="0"/>
              <a:t>MAGMA</a:t>
            </a:r>
            <a:r>
              <a:rPr lang="ja-JP" altLang="en-US" dirty="0"/>
              <a:t>を</a:t>
            </a:r>
            <a:r>
              <a:rPr lang="ja-JP" altLang="en-US" dirty="0" smtClean="0"/>
              <a:t>利用</a:t>
            </a:r>
            <a:endParaRPr lang="ja-JP" altLang="en-US" dirty="0"/>
          </a:p>
          <a:p>
            <a:pPr lvl="1"/>
            <a:r>
              <a:rPr lang="en-US" altLang="ja-JP" dirty="0" err="1"/>
              <a:t>misc</a:t>
            </a:r>
            <a:r>
              <a:rPr lang="ja-JP" altLang="en-US" dirty="0"/>
              <a:t>の</a:t>
            </a:r>
            <a:r>
              <a:rPr lang="ja-JP" altLang="en-US" dirty="0" smtClean="0"/>
              <a:t>大部分</a:t>
            </a:r>
            <a:r>
              <a:rPr lang="en-US" altLang="ja-JP" dirty="0" smtClean="0"/>
              <a:t>(SVD, Rayleigh-Ritz</a:t>
            </a:r>
            <a:r>
              <a:rPr lang="ja-JP" altLang="en-US" dirty="0" smtClean="0"/>
              <a:t>）は，現状</a:t>
            </a:r>
            <a:r>
              <a:rPr lang="ja-JP" altLang="en-US" dirty="0"/>
              <a:t>では単一</a:t>
            </a:r>
            <a:r>
              <a:rPr lang="en-US" altLang="ja-JP" dirty="0"/>
              <a:t>GPU or CPU</a:t>
            </a:r>
            <a:r>
              <a:rPr lang="ja-JP" altLang="en-US" dirty="0" smtClean="0"/>
              <a:t>実装</a:t>
            </a:r>
            <a:endParaRPr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263400639"/>
              </p:ext>
            </p:extLst>
          </p:nvPr>
        </p:nvGraphicFramePr>
        <p:xfrm>
          <a:off x="899592" y="2888931"/>
          <a:ext cx="7200800" cy="347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83437" y="2526804"/>
            <a:ext cx="4980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GPU</a:t>
            </a:r>
            <a:r>
              <a:rPr kumimoji="1" lang="ja-JP" altLang="en-US" sz="2000" dirty="0" smtClean="0"/>
              <a:t>クラスタ</a:t>
            </a:r>
            <a:r>
              <a:rPr kumimoji="1" lang="en-US" altLang="ja-JP" sz="2000" dirty="0" smtClean="0"/>
              <a:t> HA-PACS (Tsukuba)</a:t>
            </a:r>
            <a:r>
              <a:rPr kumimoji="1" lang="ja-JP" altLang="en-US" sz="2000" dirty="0" smtClean="0"/>
              <a:t>での実験</a:t>
            </a:r>
            <a:endParaRPr kumimoji="1" lang="ja-JP" altLang="en-US" sz="2000" dirty="0"/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6795964" y="6317704"/>
            <a:ext cx="2312540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altLang="ja-JP" sz="1800" dirty="0" smtClean="0"/>
              <a:t>Yano</a:t>
            </a:r>
            <a:r>
              <a:rPr lang="en-US" altLang="ja-JP" sz="1800" dirty="0" smtClean="0"/>
              <a:t>, et al. </a:t>
            </a:r>
            <a:r>
              <a:rPr lang="en-US" altLang="ja-JP" sz="1800" dirty="0" smtClean="0"/>
              <a:t>accepted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9604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提案法が有効な問題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固有値を求める領域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</a:t>
            </a:r>
            <a:r>
              <a:rPr lang="ja-JP" altLang="en-US" dirty="0" smtClean="0">
                <a:solidFill>
                  <a:srgbClr val="FF0000"/>
                </a:solidFill>
              </a:rPr>
              <a:t>求めたい範囲やその範囲内にある固有値数が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　　ある程度予想できる問題に対して効果が高い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固有値問題の</a:t>
            </a:r>
            <a:r>
              <a:rPr lang="ja-JP" altLang="en-US" dirty="0" smtClean="0"/>
              <a:t>種類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grpSp>
        <p:nvGrpSpPr>
          <p:cNvPr id="28" name="図形グループ 27"/>
          <p:cNvGrpSpPr/>
          <p:nvPr/>
        </p:nvGrpSpPr>
        <p:grpSpPr>
          <a:xfrm>
            <a:off x="910608" y="1688241"/>
            <a:ext cx="1789184" cy="1230215"/>
            <a:chOff x="445321" y="2132856"/>
            <a:chExt cx="2736304" cy="1446019"/>
          </a:xfrm>
        </p:grpSpPr>
        <p:cxnSp>
          <p:nvCxnSpPr>
            <p:cNvPr id="19" name="直線矢印コネクタ 18"/>
            <p:cNvCxnSpPr/>
            <p:nvPr/>
          </p:nvCxnSpPr>
          <p:spPr>
            <a:xfrm>
              <a:off x="445321" y="2420888"/>
              <a:ext cx="273630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/>
            <p:cNvSpPr/>
            <p:nvPr/>
          </p:nvSpPr>
          <p:spPr>
            <a:xfrm>
              <a:off x="1259632" y="2132856"/>
              <a:ext cx="1008112" cy="57606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38100" cmpd="sng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4849" y="3108578"/>
              <a:ext cx="2513346" cy="470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指定した範囲</a:t>
              </a:r>
              <a:endParaRPr kumimoji="1" lang="ja-JP" altLang="en-US" sz="2000" dirty="0"/>
            </a:p>
          </p:txBody>
        </p:sp>
      </p:grpSp>
      <p:grpSp>
        <p:nvGrpSpPr>
          <p:cNvPr id="27" name="図形グループ 26"/>
          <p:cNvGrpSpPr/>
          <p:nvPr/>
        </p:nvGrpSpPr>
        <p:grpSpPr>
          <a:xfrm>
            <a:off x="3334697" y="964518"/>
            <a:ext cx="2749471" cy="2091875"/>
            <a:chOff x="3234342" y="1353335"/>
            <a:chExt cx="3277842" cy="2493875"/>
          </a:xfrm>
        </p:grpSpPr>
        <p:sp>
          <p:nvSpPr>
            <p:cNvPr id="4" name="円/楕円 3"/>
            <p:cNvSpPr/>
            <p:nvPr/>
          </p:nvSpPr>
          <p:spPr>
            <a:xfrm>
              <a:off x="4575288" y="1857584"/>
              <a:ext cx="1080120" cy="108012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38100" cmpd="sng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矢印コネクタ 5"/>
            <p:cNvCxnSpPr/>
            <p:nvPr/>
          </p:nvCxnSpPr>
          <p:spPr>
            <a:xfrm>
              <a:off x="3491880" y="2783830"/>
              <a:ext cx="273630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 flipV="1">
              <a:off x="4044096" y="1538001"/>
              <a:ext cx="0" cy="1615161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5988312" y="2783830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Re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532629" y="1353335"/>
              <a:ext cx="441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Im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234342" y="3370210"/>
              <a:ext cx="3277842" cy="4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複素平面上の指定領域</a:t>
              </a:r>
              <a:endParaRPr kumimoji="1" lang="ja-JP" altLang="en-US" sz="2000" dirty="0"/>
            </a:p>
          </p:txBody>
        </p:sp>
      </p:grpSp>
      <p:grpSp>
        <p:nvGrpSpPr>
          <p:cNvPr id="26" name="図形グループ 25"/>
          <p:cNvGrpSpPr/>
          <p:nvPr/>
        </p:nvGrpSpPr>
        <p:grpSpPr>
          <a:xfrm>
            <a:off x="6439903" y="836712"/>
            <a:ext cx="2596593" cy="2331759"/>
            <a:chOff x="6184052" y="3789040"/>
            <a:chExt cx="2852444" cy="2561515"/>
          </a:xfrm>
        </p:grpSpPr>
        <p:cxnSp>
          <p:nvCxnSpPr>
            <p:cNvPr id="13" name="直線矢印コネクタ 12"/>
            <p:cNvCxnSpPr/>
            <p:nvPr/>
          </p:nvCxnSpPr>
          <p:spPr>
            <a:xfrm>
              <a:off x="6184052" y="5041922"/>
              <a:ext cx="273630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V="1">
              <a:off x="7336180" y="4024021"/>
              <a:ext cx="0" cy="189518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8556752" y="5070039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Re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824713" y="3789040"/>
              <a:ext cx="441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Im</a:t>
              </a:r>
              <a:endParaRPr kumimoji="1" lang="ja-JP" altLang="en-US" dirty="0"/>
            </a:p>
          </p:txBody>
        </p:sp>
        <p:sp>
          <p:nvSpPr>
            <p:cNvPr id="18" name="ドーナツ 17"/>
            <p:cNvSpPr/>
            <p:nvPr/>
          </p:nvSpPr>
          <p:spPr>
            <a:xfrm>
              <a:off x="6724112" y="4429854"/>
              <a:ext cx="1224136" cy="1224136"/>
            </a:xfrm>
            <a:prstGeom prst="donut">
              <a:avLst/>
            </a:prstGeom>
            <a:solidFill>
              <a:srgbClr val="FDEADA">
                <a:alpha val="50000"/>
              </a:srgbClr>
            </a:solidFill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636863" y="5911021"/>
              <a:ext cx="1766807" cy="4395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リング状領域</a:t>
              </a:r>
              <a:endParaRPr kumimoji="1" lang="ja-JP" altLang="en-US" sz="2000" dirty="0"/>
            </a:p>
          </p:txBody>
        </p:sp>
      </p:grpSp>
      <p:pic>
        <p:nvPicPr>
          <p:cNvPr id="29" name="図 28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892" y="4736487"/>
            <a:ext cx="1193800" cy="241300"/>
          </a:xfrm>
          <a:prstGeom prst="rect">
            <a:avLst/>
          </a:prstGeom>
        </p:spPr>
      </p:pic>
      <p:pic>
        <p:nvPicPr>
          <p:cNvPr id="30" name="図 2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892" y="5084993"/>
            <a:ext cx="1447800" cy="241300"/>
          </a:xfrm>
          <a:prstGeom prst="rect">
            <a:avLst/>
          </a:prstGeom>
        </p:spPr>
      </p:pic>
      <p:pic>
        <p:nvPicPr>
          <p:cNvPr id="31" name="図 30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892" y="5488689"/>
            <a:ext cx="4229100" cy="317500"/>
          </a:xfrm>
          <a:prstGeom prst="rect">
            <a:avLst/>
          </a:prstGeom>
        </p:spPr>
      </p:pic>
      <p:pic>
        <p:nvPicPr>
          <p:cNvPr id="32" name="図 3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892" y="5852797"/>
            <a:ext cx="2921000" cy="3683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3568" y="4641693"/>
            <a:ext cx="21595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/>
              <a:t>標準固有値問題</a:t>
            </a:r>
            <a:endParaRPr kumimoji="1" lang="ja-JP" altLang="en-US" sz="2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3568" y="5018676"/>
            <a:ext cx="24416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/>
              <a:t>一般化固有値問題</a:t>
            </a:r>
            <a:endParaRPr kumimoji="1" lang="ja-JP" altLang="en-US" sz="2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83568" y="5421059"/>
            <a:ext cx="24416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/>
              <a:t>多項式固有値問題</a:t>
            </a:r>
            <a:endParaRPr kumimoji="1" lang="ja-JP" altLang="en-US" sz="2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568" y="5836141"/>
            <a:ext cx="24416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/>
              <a:t>非線形固有値問題</a:t>
            </a:r>
            <a:endParaRPr kumimoji="1" lang="ja-JP" altLang="en-US" sz="2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9660" y="6159142"/>
            <a:ext cx="3147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（</a:t>
            </a:r>
            <a:r>
              <a:rPr kumimoji="1" lang="en-US" altLang="ja-JP" sz="2000" dirty="0"/>
              <a:t>ex. </a:t>
            </a:r>
            <a:r>
              <a:rPr kumimoji="1" lang="ja-JP" altLang="en-US" sz="2000" dirty="0"/>
              <a:t>平方根，有理式，</a:t>
            </a:r>
            <a:r>
              <a:rPr kumimoji="1" lang="en-US" altLang="ja-JP" sz="2000" dirty="0"/>
              <a:t>etc.</a:t>
            </a:r>
            <a:r>
              <a:rPr kumimoji="1" lang="ja-JP" altLang="en-US" sz="20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89829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おわりに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100" y="764704"/>
            <a:ext cx="8623300" cy="5703541"/>
          </a:xfrm>
        </p:spPr>
        <p:txBody>
          <a:bodyPr/>
          <a:lstStyle/>
          <a:p>
            <a:pPr marL="271463" lvl="1" indent="-271463">
              <a:buClr>
                <a:srgbClr val="DA7923"/>
              </a:buClr>
              <a:buSzPct val="80000"/>
              <a:buFont typeface="Wingdings" charset="2"/>
              <a:buChar char="n"/>
            </a:pPr>
            <a:r>
              <a:rPr lang="ja-JP" altLang="en-US" dirty="0"/>
              <a:t>大規模並列で性能を発揮する解法の開発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高性能</a:t>
            </a:r>
            <a:r>
              <a:rPr kumimoji="1" lang="ja-JP" altLang="en-US" dirty="0" smtClean="0"/>
              <a:t>固有値解析</a:t>
            </a:r>
            <a:r>
              <a:rPr kumimoji="1" lang="ja-JP" altLang="en-US" dirty="0" smtClean="0"/>
              <a:t>ソフトウェア</a:t>
            </a:r>
            <a:r>
              <a:rPr kumimoji="1" lang="ja-JP" altLang="en-US" dirty="0" smtClean="0"/>
              <a:t>を開発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京版は近日中に公開予定，今後はポストペタ</a:t>
            </a:r>
            <a:r>
              <a:rPr lang="ja-JP" altLang="en-US" dirty="0" smtClean="0"/>
              <a:t>へ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en-US" altLang="ja-JP" dirty="0" smtClean="0"/>
          </a:p>
          <a:p>
            <a:r>
              <a:rPr lang="ja-JP" altLang="en-US" dirty="0" smtClean="0"/>
              <a:t>アルゴリズムレベルでの階層構造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周回積分により固有成分をフィルタリング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独立な複数の線形方程式に</a:t>
            </a:r>
            <a:r>
              <a:rPr lang="ja-JP" altLang="en-US" dirty="0" smtClean="0"/>
              <a:t>帰着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実アプリケーション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RSDFT</a:t>
            </a:r>
            <a:r>
              <a:rPr lang="ja-JP" altLang="en-US" dirty="0" smtClean="0"/>
              <a:t>のバンド図計算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今後の</a:t>
            </a:r>
            <a:r>
              <a:rPr lang="ja-JP" altLang="en-US" dirty="0" smtClean="0"/>
              <a:t>課題</a:t>
            </a:r>
            <a:endParaRPr lang="en-US" altLang="ja-JP" dirty="0" smtClean="0"/>
          </a:p>
          <a:p>
            <a:pPr lvl="1"/>
            <a:r>
              <a:rPr lang="ja-JP" altLang="en-US" dirty="0"/>
              <a:t>実用性を考慮したアプリケーション向けインターフェイスの開発</a:t>
            </a:r>
            <a:endParaRPr lang="en-US" altLang="ja-JP" dirty="0" smtClean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計算量子科学分野で現れるさまざまな固有値計算への展開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28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r>
              <a:rPr lang="en-US" altLang="ja-JP" sz="1800" dirty="0" smtClean="0">
                <a:latin typeface="Times"/>
                <a:cs typeface="Times"/>
              </a:rPr>
              <a:t>Y</a:t>
            </a:r>
            <a:r>
              <a:rPr lang="en-US" altLang="ja-JP" sz="1800" dirty="0">
                <a:latin typeface="Times"/>
                <a:cs typeface="Times"/>
              </a:rPr>
              <a:t>. </a:t>
            </a:r>
            <a:r>
              <a:rPr lang="en-US" altLang="ja-JP" sz="1800" dirty="0" err="1">
                <a:latin typeface="Times"/>
                <a:cs typeface="Times"/>
              </a:rPr>
              <a:t>Futamura</a:t>
            </a:r>
            <a:r>
              <a:rPr lang="en-US" altLang="ja-JP" sz="1800" dirty="0">
                <a:latin typeface="Times"/>
                <a:cs typeface="Times"/>
              </a:rPr>
              <a:t>, T. Sakurai, S. </a:t>
            </a:r>
            <a:r>
              <a:rPr lang="en-US" altLang="ja-JP" sz="1800" dirty="0" err="1">
                <a:latin typeface="Times"/>
                <a:cs typeface="Times"/>
              </a:rPr>
              <a:t>Furuya</a:t>
            </a:r>
            <a:r>
              <a:rPr lang="en-US" altLang="ja-JP" sz="1800" dirty="0">
                <a:latin typeface="Times"/>
                <a:cs typeface="Times"/>
              </a:rPr>
              <a:t> and J.-I. Iwata,</a:t>
            </a:r>
            <a:r>
              <a:rPr lang="en-US" altLang="ja-JP" sz="1800" i="1" dirty="0">
                <a:latin typeface="Times"/>
                <a:cs typeface="Times"/>
              </a:rPr>
              <a:t> Proc. </a:t>
            </a:r>
            <a:r>
              <a:rPr lang="en-US" altLang="ja-JP" sz="1800" i="1" dirty="0" smtClean="0">
                <a:latin typeface="Times"/>
                <a:cs typeface="Times"/>
              </a:rPr>
              <a:t>VECPAR 2012, </a:t>
            </a:r>
            <a:r>
              <a:rPr lang="en-US" altLang="ja-JP" sz="1800" i="1" dirty="0">
                <a:latin typeface="Times"/>
                <a:cs typeface="Times"/>
              </a:rPr>
              <a:t>LNCS 7851</a:t>
            </a:r>
            <a:r>
              <a:rPr lang="en-US" altLang="ja-JP" sz="1800" dirty="0">
                <a:latin typeface="Times"/>
                <a:cs typeface="Times"/>
              </a:rPr>
              <a:t>, 226–235 (2013). 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r>
              <a:rPr lang="en-US" altLang="ja-JP" sz="1800" dirty="0" smtClean="0">
                <a:latin typeface="Times"/>
                <a:cs typeface="Times"/>
              </a:rPr>
              <a:t>T</a:t>
            </a:r>
            <a:r>
              <a:rPr lang="en-US" altLang="ja-JP" sz="1800" dirty="0">
                <a:latin typeface="Times"/>
                <a:cs typeface="Times"/>
              </a:rPr>
              <a:t>. </a:t>
            </a:r>
            <a:r>
              <a:rPr lang="en-US" altLang="ja-JP" sz="1800" dirty="0" err="1">
                <a:latin typeface="Times"/>
                <a:cs typeface="Times"/>
              </a:rPr>
              <a:t>Mizusaki</a:t>
            </a:r>
            <a:r>
              <a:rPr lang="en-US" altLang="ja-JP" sz="1800" dirty="0">
                <a:latin typeface="Times"/>
                <a:cs typeface="Times"/>
              </a:rPr>
              <a:t>, K. Kaneko, M. </a:t>
            </a:r>
            <a:r>
              <a:rPr lang="en-US" altLang="ja-JP" sz="1800" dirty="0" err="1">
                <a:latin typeface="Times"/>
                <a:cs typeface="Times"/>
              </a:rPr>
              <a:t>Honma</a:t>
            </a:r>
            <a:r>
              <a:rPr lang="en-US" altLang="ja-JP" sz="1800" dirty="0">
                <a:latin typeface="Times"/>
                <a:cs typeface="Times"/>
              </a:rPr>
              <a:t>, and T. Sakurai, </a:t>
            </a:r>
            <a:r>
              <a:rPr lang="en-US" altLang="ja-JP" sz="1800" i="1" dirty="0">
                <a:latin typeface="Times"/>
                <a:cs typeface="Times"/>
              </a:rPr>
              <a:t>Phys. Rev. C</a:t>
            </a:r>
            <a:r>
              <a:rPr lang="en-US" altLang="ja-JP" sz="1800" dirty="0">
                <a:latin typeface="Times"/>
                <a:cs typeface="Times"/>
              </a:rPr>
              <a:t> </a:t>
            </a:r>
            <a:r>
              <a:rPr lang="en-US" altLang="ja-JP" sz="1800" b="1" dirty="0">
                <a:latin typeface="Times"/>
                <a:cs typeface="Times"/>
              </a:rPr>
              <a:t>82</a:t>
            </a:r>
            <a:r>
              <a:rPr lang="en-US" altLang="ja-JP" sz="1800" dirty="0">
                <a:latin typeface="Times"/>
                <a:cs typeface="Times"/>
              </a:rPr>
              <a:t>, 024310 (2010).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r>
              <a:rPr lang="en-US" altLang="ja-JP" sz="1800" dirty="0" smtClean="0">
                <a:latin typeface="Times"/>
                <a:cs typeface="Times"/>
              </a:rPr>
              <a:t>Y</a:t>
            </a:r>
            <a:r>
              <a:rPr lang="en-US" altLang="ja-JP" sz="1800" dirty="0">
                <a:latin typeface="Times"/>
                <a:cs typeface="Times"/>
              </a:rPr>
              <a:t>. Nagai, Y. Shinohara, Y. </a:t>
            </a:r>
            <a:r>
              <a:rPr lang="en-US" altLang="ja-JP" sz="1800" dirty="0" err="1">
                <a:latin typeface="Times"/>
                <a:cs typeface="Times"/>
              </a:rPr>
              <a:t>Futamura</a:t>
            </a:r>
            <a:r>
              <a:rPr lang="en-US" altLang="ja-JP" sz="1800" dirty="0">
                <a:latin typeface="Times"/>
                <a:cs typeface="Times"/>
              </a:rPr>
              <a:t>, Y. Ota and T. Sakurai, arXiv:1303.3683 (2013).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r>
              <a:rPr lang="en-US" altLang="ja-JP" sz="1800" dirty="0" smtClean="0">
                <a:latin typeface="Times"/>
                <a:cs typeface="Times"/>
              </a:rPr>
              <a:t>H</a:t>
            </a:r>
            <a:r>
              <a:rPr lang="en-US" altLang="ja-JP" sz="1800" dirty="0">
                <a:latin typeface="Times"/>
                <a:cs typeface="Times"/>
              </a:rPr>
              <a:t>. </a:t>
            </a:r>
            <a:r>
              <a:rPr lang="en-US" altLang="ja-JP" sz="1800" dirty="0" err="1">
                <a:latin typeface="Times"/>
                <a:cs typeface="Times"/>
              </a:rPr>
              <a:t>Ohno</a:t>
            </a:r>
            <a:r>
              <a:rPr lang="en-US" altLang="ja-JP" sz="1800" dirty="0">
                <a:latin typeface="Times"/>
                <a:cs typeface="Times"/>
              </a:rPr>
              <a:t>, Y. </a:t>
            </a:r>
            <a:r>
              <a:rPr lang="en-US" altLang="ja-JP" sz="1800" dirty="0" err="1">
                <a:latin typeface="Times"/>
                <a:cs typeface="Times"/>
              </a:rPr>
              <a:t>Kuramashi</a:t>
            </a:r>
            <a:r>
              <a:rPr lang="en-US" altLang="ja-JP" sz="1800" dirty="0">
                <a:latin typeface="Times"/>
                <a:cs typeface="Times"/>
              </a:rPr>
              <a:t>, H. Tadano and T. Sakurai,</a:t>
            </a:r>
            <a:r>
              <a:rPr lang="en-US" altLang="ja-JP" sz="1800" i="1" dirty="0">
                <a:latin typeface="Times"/>
                <a:cs typeface="Times"/>
              </a:rPr>
              <a:t> JSIAM Letters</a:t>
            </a:r>
            <a:r>
              <a:rPr lang="en-US" altLang="ja-JP" sz="1800" dirty="0">
                <a:latin typeface="Times"/>
                <a:cs typeface="Times"/>
              </a:rPr>
              <a:t> </a:t>
            </a:r>
            <a:r>
              <a:rPr lang="en-US" altLang="ja-JP" sz="1800" b="1" dirty="0">
                <a:latin typeface="Times"/>
                <a:cs typeface="Times"/>
              </a:rPr>
              <a:t>2</a:t>
            </a:r>
            <a:r>
              <a:rPr lang="en-US" altLang="ja-JP" sz="1800" dirty="0">
                <a:latin typeface="Times"/>
                <a:cs typeface="Times"/>
              </a:rPr>
              <a:t>, 115-118 (2010). 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r>
              <a:rPr lang="en-US" altLang="ja-JP" sz="1800" dirty="0" smtClean="0">
                <a:latin typeface="Times"/>
                <a:cs typeface="Times"/>
              </a:rPr>
              <a:t>T</a:t>
            </a:r>
            <a:r>
              <a:rPr lang="en-US" altLang="ja-JP" sz="1800" dirty="0">
                <a:latin typeface="Times"/>
                <a:cs typeface="Times"/>
              </a:rPr>
              <a:t>. Sakurai and H. </a:t>
            </a:r>
            <a:r>
              <a:rPr lang="en-US" altLang="ja-JP" sz="1800" dirty="0" err="1">
                <a:latin typeface="Times"/>
                <a:cs typeface="Times"/>
              </a:rPr>
              <a:t>Sugiura</a:t>
            </a:r>
            <a:r>
              <a:rPr lang="en-US" altLang="ja-JP" sz="1800" dirty="0">
                <a:latin typeface="Times"/>
                <a:cs typeface="Times"/>
              </a:rPr>
              <a:t>, </a:t>
            </a:r>
            <a:r>
              <a:rPr lang="en-US" altLang="ja-JP" sz="1800" i="1" dirty="0">
                <a:latin typeface="Times"/>
                <a:cs typeface="Times"/>
              </a:rPr>
              <a:t>J. </a:t>
            </a:r>
            <a:r>
              <a:rPr lang="en-US" altLang="ja-JP" sz="1800" i="1" dirty="0" err="1">
                <a:latin typeface="Times"/>
                <a:cs typeface="Times"/>
              </a:rPr>
              <a:t>Comput</a:t>
            </a:r>
            <a:r>
              <a:rPr lang="en-US" altLang="ja-JP" sz="1800" i="1" dirty="0">
                <a:latin typeface="Times"/>
                <a:cs typeface="Times"/>
              </a:rPr>
              <a:t>. Appl. Math.</a:t>
            </a:r>
            <a:r>
              <a:rPr lang="en-US" altLang="ja-JP" sz="1800" dirty="0">
                <a:latin typeface="Times"/>
                <a:cs typeface="Times"/>
              </a:rPr>
              <a:t> </a:t>
            </a:r>
            <a:r>
              <a:rPr lang="en-US" altLang="ja-JP" sz="1800" b="1" dirty="0">
                <a:latin typeface="Times"/>
                <a:cs typeface="Times"/>
              </a:rPr>
              <a:t>159</a:t>
            </a:r>
            <a:r>
              <a:rPr lang="en-US" altLang="ja-JP" sz="1800" dirty="0">
                <a:latin typeface="Times"/>
                <a:cs typeface="Times"/>
              </a:rPr>
              <a:t>, 119-128 (2003).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r>
              <a:rPr lang="en-US" altLang="ja-JP" sz="1800" dirty="0" smtClean="0">
                <a:latin typeface="Times"/>
                <a:cs typeface="Times"/>
              </a:rPr>
              <a:t>T</a:t>
            </a:r>
            <a:r>
              <a:rPr lang="en-US" altLang="ja-JP" sz="1800" dirty="0">
                <a:latin typeface="Times"/>
                <a:cs typeface="Times"/>
              </a:rPr>
              <a:t>. Sakurai, H. Tadano, T. Ikegami and U. </a:t>
            </a:r>
            <a:r>
              <a:rPr lang="en-US" altLang="ja-JP" sz="1800" dirty="0" err="1">
                <a:latin typeface="Times"/>
                <a:cs typeface="Times"/>
              </a:rPr>
              <a:t>Nagashima</a:t>
            </a:r>
            <a:r>
              <a:rPr lang="en-US" altLang="ja-JP" sz="1800" dirty="0">
                <a:latin typeface="Times"/>
                <a:cs typeface="Times"/>
              </a:rPr>
              <a:t>, </a:t>
            </a:r>
            <a:r>
              <a:rPr lang="en-US" altLang="ja-JP" sz="1800" i="1" dirty="0">
                <a:latin typeface="Times"/>
                <a:cs typeface="Times"/>
              </a:rPr>
              <a:t>Taiwanese J. Math.</a:t>
            </a:r>
            <a:r>
              <a:rPr lang="en-US" altLang="ja-JP" sz="1800" dirty="0">
                <a:latin typeface="Times"/>
                <a:cs typeface="Times"/>
              </a:rPr>
              <a:t> </a:t>
            </a:r>
            <a:r>
              <a:rPr lang="en-US" altLang="ja-JP" sz="1800" b="1" dirty="0">
                <a:latin typeface="Times"/>
                <a:cs typeface="Times"/>
              </a:rPr>
              <a:t>14</a:t>
            </a:r>
            <a:r>
              <a:rPr lang="en-US" altLang="ja-JP" sz="1800" dirty="0">
                <a:latin typeface="Times"/>
                <a:cs typeface="Times"/>
              </a:rPr>
              <a:t>, 855-867 (2010)</a:t>
            </a:r>
            <a:r>
              <a:rPr lang="en-US" altLang="ja-JP" sz="1800" dirty="0" smtClean="0">
                <a:latin typeface="Times"/>
                <a:cs typeface="Times"/>
              </a:rPr>
              <a:t>.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r>
              <a:rPr lang="en-US" altLang="ja-JP" sz="1800" dirty="0" smtClean="0">
                <a:latin typeface="Times"/>
                <a:cs typeface="Times"/>
              </a:rPr>
              <a:t>T</a:t>
            </a:r>
            <a:r>
              <a:rPr lang="en-US" altLang="ja-JP" sz="1800" dirty="0">
                <a:latin typeface="Times"/>
                <a:cs typeface="Times"/>
              </a:rPr>
              <a:t>. Sakurai, H. Tadano and Y. </a:t>
            </a:r>
            <a:r>
              <a:rPr lang="en-US" altLang="ja-JP" sz="1800" dirty="0" err="1">
                <a:latin typeface="Times"/>
                <a:cs typeface="Times"/>
              </a:rPr>
              <a:t>Futamura</a:t>
            </a:r>
            <a:r>
              <a:rPr lang="en-US" altLang="ja-JP" sz="1800" dirty="0">
                <a:latin typeface="Times"/>
                <a:cs typeface="Times"/>
              </a:rPr>
              <a:t>, </a:t>
            </a:r>
            <a:r>
              <a:rPr lang="en-US" altLang="ja-JP" sz="1800" i="1" dirty="0" smtClean="0">
                <a:latin typeface="Times"/>
                <a:cs typeface="Times"/>
              </a:rPr>
              <a:t>J</a:t>
            </a:r>
            <a:r>
              <a:rPr lang="en-US" altLang="ja-JP" sz="1800" i="1" dirty="0">
                <a:latin typeface="Times"/>
                <a:cs typeface="Times"/>
              </a:rPr>
              <a:t>. Alg. </a:t>
            </a:r>
            <a:r>
              <a:rPr lang="en-US" altLang="ja-JP" sz="1800" i="1" dirty="0" err="1">
                <a:latin typeface="Times"/>
                <a:cs typeface="Times"/>
              </a:rPr>
              <a:t>Comput</a:t>
            </a:r>
            <a:r>
              <a:rPr lang="en-US" altLang="ja-JP" sz="1800" i="1" dirty="0">
                <a:latin typeface="Times"/>
                <a:cs typeface="Times"/>
              </a:rPr>
              <a:t>. Tech.</a:t>
            </a:r>
            <a:r>
              <a:rPr lang="en-US" altLang="ja-JP" sz="1800" dirty="0">
                <a:latin typeface="Times"/>
                <a:cs typeface="Times"/>
              </a:rPr>
              <a:t> </a:t>
            </a:r>
            <a:r>
              <a:rPr lang="en-US" altLang="ja-JP" sz="1800" b="1" dirty="0">
                <a:latin typeface="Times"/>
                <a:cs typeface="Times"/>
              </a:rPr>
              <a:t>7</a:t>
            </a:r>
            <a:r>
              <a:rPr lang="en-US" altLang="ja-JP" sz="1800" dirty="0">
                <a:latin typeface="Times"/>
                <a:cs typeface="Times"/>
              </a:rPr>
              <a:t> (in print)</a:t>
            </a:r>
            <a:r>
              <a:rPr lang="en-US" altLang="ja-JP" sz="1800" dirty="0" smtClean="0">
                <a:latin typeface="Times"/>
                <a:cs typeface="Times"/>
              </a:rPr>
              <a:t>.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r>
              <a:rPr lang="en-US" altLang="ja-JP" sz="1800" dirty="0" smtClean="0">
                <a:latin typeface="Times"/>
                <a:cs typeface="Times"/>
              </a:rPr>
              <a:t>T</a:t>
            </a:r>
            <a:r>
              <a:rPr lang="en-US" altLang="ja-JP" sz="1800" dirty="0">
                <a:latin typeface="Times"/>
                <a:cs typeface="Times"/>
              </a:rPr>
              <a:t>. Yano, Y. </a:t>
            </a:r>
            <a:r>
              <a:rPr lang="en-US" altLang="ja-JP" sz="1800" dirty="0" err="1">
                <a:latin typeface="Times"/>
                <a:cs typeface="Times"/>
              </a:rPr>
              <a:t>Futamura</a:t>
            </a:r>
            <a:r>
              <a:rPr lang="en-US" altLang="ja-JP" sz="1800" dirty="0">
                <a:latin typeface="Times"/>
                <a:cs typeface="Times"/>
              </a:rPr>
              <a:t> and T. Sakurai, </a:t>
            </a:r>
            <a:r>
              <a:rPr lang="en-US" altLang="ja-JP" sz="1800" i="1" dirty="0" smtClean="0">
                <a:latin typeface="Times"/>
                <a:cs typeface="Times"/>
              </a:rPr>
              <a:t>Proc</a:t>
            </a:r>
            <a:r>
              <a:rPr lang="en-US" altLang="ja-JP" sz="1800" i="1" dirty="0">
                <a:latin typeface="Times"/>
                <a:cs typeface="Times"/>
              </a:rPr>
              <a:t>. 3PGCIC2013</a:t>
            </a:r>
            <a:r>
              <a:rPr lang="en-US" altLang="ja-JP" sz="1800" dirty="0">
                <a:latin typeface="Times"/>
                <a:cs typeface="Times"/>
              </a:rPr>
              <a:t> (accepted).</a:t>
            </a: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endParaRPr lang="en-US" altLang="ja-JP" sz="1800" dirty="0">
              <a:latin typeface="Times"/>
              <a:cs typeface="Times"/>
            </a:endParaRPr>
          </a:p>
          <a:p>
            <a:pPr marL="342900" indent="-342900" algn="just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+mj-lt"/>
              <a:buAutoNum type="arabicParenR"/>
            </a:pPr>
            <a:endParaRPr kumimoji="1" lang="ja-JP" altLang="en-US" sz="18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00174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100" y="812801"/>
            <a:ext cx="8623300" cy="5703541"/>
          </a:xfrm>
        </p:spPr>
        <p:txBody>
          <a:bodyPr/>
          <a:lstStyle/>
          <a:p>
            <a:r>
              <a:rPr lang="ja-JP" altLang="en-US" dirty="0" smtClean="0"/>
              <a:t>研究課題名</a:t>
            </a:r>
            <a:endParaRPr lang="en-US" altLang="ja-JP" dirty="0"/>
          </a:p>
          <a:p>
            <a:pPr lvl="1"/>
            <a:r>
              <a:rPr lang="ja-JP" altLang="en-US" dirty="0" smtClean="0"/>
              <a:t>計算量子科学のニーズに対応した高性能固有値計算アルゴリズムの開発</a:t>
            </a:r>
            <a:r>
              <a:rPr lang="en-US" altLang="ja-JP" sz="2100" dirty="0" smtClean="0"/>
              <a:t/>
            </a:r>
            <a:br>
              <a:rPr lang="en-US" altLang="ja-JP" sz="2100" dirty="0" smtClean="0"/>
            </a:br>
            <a:endParaRPr lang="en-US" altLang="ja-JP" sz="2100" dirty="0" smtClean="0"/>
          </a:p>
          <a:p>
            <a:r>
              <a:rPr lang="ja-JP" altLang="en-US" dirty="0" smtClean="0"/>
              <a:t>体制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代表者　　　　櫻井鉄也（筑波大学）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連携研究者　多田野寛人，今倉暁（筑波大学）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研究協力者　</a:t>
            </a:r>
            <a:r>
              <a:rPr lang="en-US" altLang="ja-JP" dirty="0" smtClean="0"/>
              <a:t>Du </a:t>
            </a:r>
            <a:r>
              <a:rPr lang="en-US" altLang="ja-JP" dirty="0"/>
              <a:t>Lei</a:t>
            </a:r>
            <a:r>
              <a:rPr lang="ja-JP" altLang="en-US" dirty="0"/>
              <a:t>，二村保徳，前田恭行，矢野</a:t>
            </a:r>
            <a:r>
              <a:rPr lang="ja-JP" altLang="en-US" dirty="0" smtClean="0"/>
              <a:t>貴大</a:t>
            </a:r>
            <a:r>
              <a:rPr lang="ja-JP" altLang="en-US" dirty="0"/>
              <a:t>（筑波大学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主な実施課題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階層型</a:t>
            </a:r>
            <a:r>
              <a:rPr lang="ja-JP" altLang="en-US" dirty="0"/>
              <a:t>固有値解法によるバンド構造</a:t>
            </a:r>
            <a:r>
              <a:rPr lang="ja-JP" altLang="en-US" dirty="0" smtClean="0"/>
              <a:t>計算</a:t>
            </a:r>
            <a:r>
              <a:rPr lang="ja-JP" altLang="en-US" dirty="0" smtClean="0"/>
              <a:t>法</a:t>
            </a:r>
            <a:r>
              <a:rPr lang="ja-JP" altLang="en-US" dirty="0" smtClean="0"/>
              <a:t>の</a:t>
            </a:r>
            <a:r>
              <a:rPr lang="ja-JP" altLang="en-US" dirty="0"/>
              <a:t>高性能化</a:t>
            </a:r>
          </a:p>
          <a:p>
            <a:pPr lvl="1"/>
            <a:r>
              <a:rPr lang="ja-JP" altLang="en-US" dirty="0"/>
              <a:t>確率的推定法を利用した状態密度計算法の開発</a:t>
            </a:r>
          </a:p>
          <a:p>
            <a:pPr lvl="1"/>
            <a:r>
              <a:rPr lang="ja-JP" altLang="en-US" dirty="0" smtClean="0"/>
              <a:t>計算量子科学分野で現れるさまざまな固有値計算への展開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実問題での性能評価とボトルネックの改善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993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100" y="929905"/>
            <a:ext cx="8851900" cy="5586437"/>
          </a:xfrm>
        </p:spPr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研究</a:t>
            </a:r>
            <a:r>
              <a:rPr lang="ja-JP" altLang="en-US" dirty="0" smtClean="0"/>
              <a:t>背景と目的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en-US" altLang="ja-JP" dirty="0" smtClean="0"/>
          </a:p>
          <a:p>
            <a:r>
              <a:rPr kumimoji="1" lang="ja-JP" altLang="en-US" dirty="0" smtClean="0"/>
              <a:t>超並列固有値解析エンジン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CREST</a:t>
            </a:r>
            <a:r>
              <a:rPr lang="ja-JP" altLang="en-US" dirty="0" smtClean="0"/>
              <a:t>プロジェクトによるソフトウェア開発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en-US" altLang="ja-JP" dirty="0" smtClean="0"/>
          </a:p>
          <a:p>
            <a:r>
              <a:rPr lang="ja-JP" altLang="en-US" dirty="0" smtClean="0"/>
              <a:t>周回積分による</a:t>
            </a:r>
            <a:r>
              <a:rPr lang="ja-JP" altLang="en-US" dirty="0" smtClean="0"/>
              <a:t>疎行列向け</a:t>
            </a:r>
            <a:r>
              <a:rPr lang="ja-JP" altLang="en-US" dirty="0" smtClean="0"/>
              <a:t>固有値</a:t>
            </a:r>
            <a:r>
              <a:rPr lang="ja-JP" altLang="en-US" dirty="0" smtClean="0"/>
              <a:t>解法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解法の</a:t>
            </a:r>
            <a:r>
              <a:rPr lang="ja-JP" altLang="en-US" dirty="0" smtClean="0"/>
              <a:t>概要</a:t>
            </a:r>
            <a:r>
              <a:rPr lang="ja-JP" altLang="en-US" dirty="0" smtClean="0"/>
              <a:t>と実行例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提案法が有効な固有値問題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おわりに</a:t>
            </a:r>
            <a:endParaRPr lang="en-US" altLang="ja-JP" dirty="0" smtClean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</a:t>
            </a:r>
            <a:r>
              <a:rPr kumimoji="1" lang="ja-JP" altLang="en-US" dirty="0" smtClean="0"/>
              <a:t>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135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2100" y="2881"/>
            <a:ext cx="8623300" cy="809920"/>
          </a:xfrm>
        </p:spPr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100" y="749795"/>
            <a:ext cx="8623300" cy="5703541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</a:rPr>
              <a:t>研究背景と目的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ja-JP" altLang="en-US" dirty="0"/>
              <a:t>固有値問題が現れるアプリケーションの高性能化</a:t>
            </a:r>
            <a:endParaRPr lang="en-US" altLang="ja-JP" dirty="0"/>
          </a:p>
          <a:p>
            <a:pPr lvl="2"/>
            <a:r>
              <a:rPr lang="ja-JP" altLang="en-US" dirty="0"/>
              <a:t>本課題では特に計算量子科学のニーズに対応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  <a:p>
            <a:pPr lvl="1"/>
            <a:r>
              <a:rPr lang="ja-JP" altLang="en-US" dirty="0" smtClean="0"/>
              <a:t>ペタスケール超規模のハードウェア性能を引き出す並列固有値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計算アルコ</a:t>
            </a:r>
            <a:r>
              <a:rPr lang="ja-JP" altLang="en-US" dirty="0"/>
              <a:t>゙リズムの研究とその高性能実装</a:t>
            </a:r>
            <a:r>
              <a:rPr lang="ja-JP" altLang="en-US" dirty="0" smtClean="0"/>
              <a:t>技術を開発する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827584" y="3713832"/>
            <a:ext cx="1540552" cy="78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アプリ</a:t>
            </a:r>
            <a:r>
              <a:rPr kumimoji="1" lang="en-US" altLang="ja-JP" sz="2000" dirty="0" smtClean="0"/>
              <a:t> A</a:t>
            </a:r>
            <a:endParaRPr kumimoji="1" lang="ja-JP" altLang="en-US" sz="2000" dirty="0"/>
          </a:p>
        </p:txBody>
      </p:sp>
      <p:sp>
        <p:nvSpPr>
          <p:cNvPr id="5" name="円/楕円 4"/>
          <p:cNvSpPr/>
          <p:nvPr/>
        </p:nvSpPr>
        <p:spPr>
          <a:xfrm>
            <a:off x="2627784" y="3570396"/>
            <a:ext cx="1548000" cy="79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アプリ</a:t>
            </a:r>
            <a:r>
              <a:rPr kumimoji="1" lang="en-US" altLang="ja-JP" sz="2000" dirty="0" smtClean="0"/>
              <a:t> B</a:t>
            </a:r>
            <a:endParaRPr kumimoji="1" lang="ja-JP" altLang="en-US" sz="2000" dirty="0"/>
          </a:p>
        </p:txBody>
      </p:sp>
      <p:sp>
        <p:nvSpPr>
          <p:cNvPr id="6" name="円/楕円 5"/>
          <p:cNvSpPr/>
          <p:nvPr/>
        </p:nvSpPr>
        <p:spPr>
          <a:xfrm>
            <a:off x="4392374" y="3570396"/>
            <a:ext cx="1548000" cy="79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アプリ</a:t>
            </a:r>
            <a:r>
              <a:rPr kumimoji="1" lang="en-US" altLang="ja-JP" sz="2000" dirty="0" smtClean="0"/>
              <a:t> C</a:t>
            </a:r>
          </a:p>
        </p:txBody>
      </p:sp>
      <p:sp>
        <p:nvSpPr>
          <p:cNvPr id="7" name="円/楕円 6"/>
          <p:cNvSpPr/>
          <p:nvPr/>
        </p:nvSpPr>
        <p:spPr>
          <a:xfrm>
            <a:off x="6902036" y="3755710"/>
            <a:ext cx="1548000" cy="79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アプリ</a:t>
            </a:r>
            <a:r>
              <a:rPr kumimoji="1" lang="en-US" altLang="ja-JP" sz="2000" dirty="0" smtClean="0"/>
              <a:t> X</a:t>
            </a:r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3066636" y="5195664"/>
            <a:ext cx="2768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固有値解析エンジン</a:t>
            </a:r>
            <a:endParaRPr kumimoji="1" lang="ja-JP" altLang="en-US" sz="2000" dirty="0"/>
          </a:p>
        </p:txBody>
      </p:sp>
      <p:cxnSp>
        <p:nvCxnSpPr>
          <p:cNvPr id="9" name="直線矢印コネクタ 8"/>
          <p:cNvCxnSpPr>
            <a:stCxn id="4" idx="5"/>
          </p:cNvCxnSpPr>
          <p:nvPr/>
        </p:nvCxnSpPr>
        <p:spPr>
          <a:xfrm>
            <a:off x="2142527" y="4385920"/>
            <a:ext cx="924109" cy="771644"/>
          </a:xfrm>
          <a:prstGeom prst="straightConnector1">
            <a:avLst/>
          </a:prstGeom>
          <a:ln w="5715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5" idx="4"/>
          </p:cNvCxnSpPr>
          <p:nvPr/>
        </p:nvCxnSpPr>
        <p:spPr>
          <a:xfrm>
            <a:off x="3401784" y="4362396"/>
            <a:ext cx="450136" cy="795168"/>
          </a:xfrm>
          <a:prstGeom prst="straightConnector1">
            <a:avLst/>
          </a:prstGeom>
          <a:ln w="5715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6" idx="4"/>
          </p:cNvCxnSpPr>
          <p:nvPr/>
        </p:nvCxnSpPr>
        <p:spPr>
          <a:xfrm flipH="1">
            <a:off x="4644008" y="4362396"/>
            <a:ext cx="522366" cy="795168"/>
          </a:xfrm>
          <a:prstGeom prst="straightConnector1">
            <a:avLst/>
          </a:prstGeom>
          <a:ln w="5715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7" idx="3"/>
          </p:cNvCxnSpPr>
          <p:nvPr/>
        </p:nvCxnSpPr>
        <p:spPr>
          <a:xfrm flipH="1">
            <a:off x="5652120" y="4431724"/>
            <a:ext cx="1476615" cy="763940"/>
          </a:xfrm>
          <a:prstGeom prst="straightConnector1">
            <a:avLst/>
          </a:prstGeom>
          <a:ln w="5715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 rot="416805">
            <a:off x="6183928" y="375656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3366FF"/>
                </a:solidFill>
              </a:rPr>
              <a:t>・・・</a:t>
            </a:r>
            <a:endParaRPr kumimoji="1" lang="ja-JP" altLang="en-US" sz="2400" dirty="0">
              <a:solidFill>
                <a:srgbClr val="3366FF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940375" y="5661248"/>
            <a:ext cx="2892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FF"/>
                </a:solidFill>
              </a:rPr>
              <a:t>アプリケーション</a:t>
            </a:r>
            <a:r>
              <a:rPr kumimoji="1" lang="ja-JP" altLang="en-US" sz="2000" dirty="0" smtClean="0">
                <a:solidFill>
                  <a:srgbClr val="0000FF"/>
                </a:solidFill>
              </a:rPr>
              <a:t>を支える基盤的技術</a:t>
            </a:r>
            <a:endParaRPr kumimoji="1" lang="ja-JP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0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100" y="764704"/>
            <a:ext cx="8851900" cy="6049812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00FF"/>
                </a:solidFill>
              </a:rPr>
              <a:t>大規模</a:t>
            </a:r>
            <a:r>
              <a:rPr lang="ja-JP" altLang="en-US" dirty="0">
                <a:solidFill>
                  <a:srgbClr val="0000FF"/>
                </a:solidFill>
              </a:rPr>
              <a:t>並列で性能を発揮する</a:t>
            </a:r>
            <a:r>
              <a:rPr lang="ja-JP" altLang="en-US" dirty="0" smtClean="0">
                <a:solidFill>
                  <a:srgbClr val="0000FF"/>
                </a:solidFill>
              </a:rPr>
              <a:t>解法</a:t>
            </a:r>
            <a:endParaRPr lang="ja-JP" altLang="en-US" dirty="0">
              <a:solidFill>
                <a:srgbClr val="0000FF"/>
              </a:solidFill>
            </a:endParaRPr>
          </a:p>
          <a:p>
            <a:pPr lvl="1"/>
            <a:r>
              <a:rPr lang="ja-JP" altLang="en-US" dirty="0" smtClean="0"/>
              <a:t>数値例：高エネルギー</a:t>
            </a:r>
            <a:r>
              <a:rPr lang="ja-JP" altLang="en-US" dirty="0"/>
              <a:t>加速器設計で</a:t>
            </a:r>
            <a:r>
              <a:rPr lang="ja-JP" altLang="en-US" dirty="0" smtClean="0"/>
              <a:t>現れる固有値問題</a:t>
            </a:r>
            <a:r>
              <a:rPr lang="en-US" altLang="ja-JP" dirty="0" smtClean="0"/>
              <a:t>(</a:t>
            </a:r>
            <a:r>
              <a:rPr lang="en-US" altLang="ja-JP" dirty="0"/>
              <a:t>110</a:t>
            </a:r>
            <a:r>
              <a:rPr lang="ja-JP" altLang="en-US" dirty="0"/>
              <a:t>万次元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>
                <a:latin typeface="+mn-ea"/>
                <a:cs typeface="ヒラギノ角ゴ Pro W3"/>
              </a:rPr>
              <a:t>SS</a:t>
            </a:r>
            <a:r>
              <a:rPr lang="ja-JP" altLang="en-US" dirty="0" smtClean="0">
                <a:latin typeface="+mn-ea"/>
                <a:cs typeface="ヒラギノ角ゴ Pro W3"/>
              </a:rPr>
              <a:t>法</a:t>
            </a:r>
            <a:r>
              <a:rPr lang="en-US" altLang="ja-JP" baseline="30000" dirty="0" smtClean="0">
                <a:latin typeface="+mn-ea"/>
                <a:cs typeface="ヒラギノ角ゴ Pro W3"/>
              </a:rPr>
              <a:t>*</a:t>
            </a:r>
            <a:r>
              <a:rPr lang="ja-JP" altLang="en-US" dirty="0" smtClean="0">
                <a:latin typeface="+mn-ea"/>
                <a:cs typeface="ヒラギノ角ゴ Pro W3"/>
              </a:rPr>
              <a:t>，</a:t>
            </a:r>
            <a:r>
              <a:rPr lang="en-US" altLang="ja-JP" dirty="0" err="1">
                <a:latin typeface="+mn-ea"/>
                <a:cs typeface="ヒラギノ角ゴ Pro W3"/>
              </a:rPr>
              <a:t>Lanczos</a:t>
            </a:r>
            <a:r>
              <a:rPr lang="ja-JP" altLang="en-US" dirty="0">
                <a:latin typeface="+mn-ea"/>
                <a:cs typeface="ヒラギノ角ゴ Pro W3"/>
              </a:rPr>
              <a:t>法ともに，内部で同じ線形ソルバーを使用</a:t>
            </a:r>
            <a:endParaRPr lang="en-US" altLang="ja-JP" dirty="0">
              <a:latin typeface="+mn-ea"/>
              <a:cs typeface="ヒラギノ角ゴ Pro W3"/>
            </a:endParaRPr>
          </a:p>
          <a:p>
            <a:pPr marL="266700" lvl="1" indent="0">
              <a:buNone/>
            </a:pPr>
            <a:endParaRPr kumimoji="1" lang="ja-JP" altLang="en-US" dirty="0"/>
          </a:p>
        </p:txBody>
      </p:sp>
      <p:pic>
        <p:nvPicPr>
          <p:cNvPr id="4" name="図 4" descr="T2K_2010_05_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418266"/>
            <a:ext cx="82073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674939" y="2253172"/>
            <a:ext cx="3954462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altLang="ja-JP" sz="1800" dirty="0">
                <a:latin typeface="ヒラギノ角ゴ Pro W3"/>
                <a:ea typeface="ヒラギノ角ゴ Pro W3"/>
                <a:cs typeface="ヒラギノ角ゴ Pro W3"/>
              </a:rPr>
              <a:t>C</a:t>
            </a:r>
            <a:r>
              <a:rPr lang="en-US" altLang="ja-JP" sz="1800" dirty="0" smtClean="0">
                <a:latin typeface="ヒラギノ角ゴ Pro W3"/>
                <a:ea typeface="ヒラギノ角ゴ Pro W3"/>
                <a:cs typeface="ヒラギノ角ゴ Pro W3"/>
              </a:rPr>
              <a:t>ray </a:t>
            </a:r>
            <a:r>
              <a:rPr lang="en-US" altLang="ja-JP" sz="1800" dirty="0">
                <a:latin typeface="ヒラギノ角ゴ Pro W3"/>
                <a:ea typeface="ヒラギノ角ゴ Pro W3"/>
                <a:cs typeface="ヒラギノ角ゴ Pro W3"/>
              </a:rPr>
              <a:t>XT4 (LBNL)</a:t>
            </a:r>
            <a:r>
              <a:rPr lang="ja-JP" altLang="en-US" sz="1800" dirty="0">
                <a:latin typeface="ヒラギノ角ゴ Pro W3"/>
                <a:ea typeface="ヒラギノ角ゴ Pro W3"/>
                <a:cs typeface="ヒラギノ角ゴ Pro W3"/>
              </a:rPr>
              <a:t>における計算時間</a:t>
            </a:r>
          </a:p>
        </p:txBody>
      </p:sp>
      <p:sp>
        <p:nvSpPr>
          <p:cNvPr id="6" name="テキスト ボックス 9"/>
          <p:cNvSpPr txBox="1">
            <a:spLocks noChangeArrowheads="1"/>
          </p:cNvSpPr>
          <p:nvPr/>
        </p:nvSpPr>
        <p:spPr bwMode="auto">
          <a:xfrm>
            <a:off x="423863" y="2505579"/>
            <a:ext cx="10541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en-US" sz="1800"/>
              <a:t>時間</a:t>
            </a:r>
            <a:r>
              <a:rPr lang="en-US" altLang="ja-JP" sz="1800"/>
              <a:t>(</a:t>
            </a:r>
            <a:r>
              <a:rPr lang="ja-JP" altLang="en-US" sz="1800"/>
              <a:t>秒</a:t>
            </a:r>
            <a:r>
              <a:rPr lang="en-US" altLang="ja-JP" sz="1800"/>
              <a:t>)</a:t>
            </a:r>
            <a:endParaRPr lang="ja-JP" altLang="en-US" sz="1800"/>
          </a:p>
        </p:txBody>
      </p:sp>
      <p:sp>
        <p:nvSpPr>
          <p:cNvPr id="7" name="正方形/長方形 10"/>
          <p:cNvSpPr>
            <a:spLocks noChangeArrowheads="1"/>
          </p:cNvSpPr>
          <p:nvPr/>
        </p:nvSpPr>
        <p:spPr bwMode="auto">
          <a:xfrm>
            <a:off x="4522788" y="5985944"/>
            <a:ext cx="91440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8" name="図形グループ 16"/>
          <p:cNvGrpSpPr>
            <a:grpSpLocks/>
          </p:cNvGrpSpPr>
          <p:nvPr/>
        </p:nvGrpSpPr>
        <p:grpSpPr bwMode="auto">
          <a:xfrm>
            <a:off x="1636713" y="5734554"/>
            <a:ext cx="6526212" cy="368300"/>
            <a:chOff x="1600031" y="6261943"/>
            <a:chExt cx="6526422" cy="369332"/>
          </a:xfrm>
        </p:grpSpPr>
        <p:sp>
          <p:nvSpPr>
            <p:cNvPr id="9" name="テキスト ボックス 11"/>
            <p:cNvSpPr txBox="1">
              <a:spLocks noChangeArrowheads="1"/>
            </p:cNvSpPr>
            <p:nvPr/>
          </p:nvSpPr>
          <p:spPr bwMode="auto">
            <a:xfrm>
              <a:off x="1600031" y="6261943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altLang="ja-JP" sz="1800"/>
                <a:t>8</a:t>
              </a:r>
              <a:endParaRPr lang="ja-JP" altLang="en-US" sz="1800"/>
            </a:p>
          </p:txBody>
        </p:sp>
        <p:sp>
          <p:nvSpPr>
            <p:cNvPr id="10" name="テキスト ボックス 12"/>
            <p:cNvSpPr txBox="1">
              <a:spLocks noChangeArrowheads="1"/>
            </p:cNvSpPr>
            <p:nvPr/>
          </p:nvSpPr>
          <p:spPr bwMode="auto">
            <a:xfrm>
              <a:off x="3104078" y="6261943"/>
              <a:ext cx="44114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altLang="ja-JP" sz="1800"/>
                <a:t>32</a:t>
              </a:r>
              <a:endParaRPr lang="ja-JP" altLang="en-US" sz="1800"/>
            </a:p>
          </p:txBody>
        </p:sp>
        <p:sp>
          <p:nvSpPr>
            <p:cNvPr id="11" name="テキスト ボックス 13"/>
            <p:cNvSpPr txBox="1">
              <a:spLocks noChangeArrowheads="1"/>
            </p:cNvSpPr>
            <p:nvPr/>
          </p:nvSpPr>
          <p:spPr bwMode="auto">
            <a:xfrm>
              <a:off x="4538211" y="6261943"/>
              <a:ext cx="569387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altLang="ja-JP" sz="1800"/>
                <a:t>128</a:t>
              </a:r>
              <a:endParaRPr lang="ja-JP" altLang="en-US" sz="1800"/>
            </a:p>
          </p:txBody>
        </p:sp>
        <p:sp>
          <p:nvSpPr>
            <p:cNvPr id="12" name="テキスト ボックス 14"/>
            <p:cNvSpPr txBox="1">
              <a:spLocks noChangeArrowheads="1"/>
            </p:cNvSpPr>
            <p:nvPr/>
          </p:nvSpPr>
          <p:spPr bwMode="auto">
            <a:xfrm>
              <a:off x="5992882" y="6261943"/>
              <a:ext cx="569387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altLang="ja-JP" sz="1800"/>
                <a:t>512</a:t>
              </a:r>
              <a:endParaRPr lang="ja-JP" altLang="en-US" sz="1800"/>
            </a:p>
          </p:txBody>
        </p:sp>
        <p:sp>
          <p:nvSpPr>
            <p:cNvPr id="13" name="テキスト ボックス 15"/>
            <p:cNvSpPr txBox="1">
              <a:spLocks noChangeArrowheads="1"/>
            </p:cNvSpPr>
            <p:nvPr/>
          </p:nvSpPr>
          <p:spPr bwMode="auto">
            <a:xfrm>
              <a:off x="7437743" y="6261943"/>
              <a:ext cx="68871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altLang="ja-JP" sz="1800"/>
                <a:t>2048</a:t>
              </a:r>
              <a:endParaRPr lang="ja-JP" altLang="en-US" sz="1800"/>
            </a:p>
          </p:txBody>
        </p:sp>
      </p:grpSp>
      <p:grpSp>
        <p:nvGrpSpPr>
          <p:cNvPr id="14" name="図形グループ 22"/>
          <p:cNvGrpSpPr>
            <a:grpSpLocks/>
          </p:cNvGrpSpPr>
          <p:nvPr/>
        </p:nvGrpSpPr>
        <p:grpSpPr bwMode="auto">
          <a:xfrm>
            <a:off x="809625" y="2967541"/>
            <a:ext cx="688975" cy="2479675"/>
            <a:chOff x="773653" y="3483678"/>
            <a:chExt cx="688710" cy="2480019"/>
          </a:xfrm>
        </p:grpSpPr>
        <p:sp>
          <p:nvSpPr>
            <p:cNvPr id="15" name="テキスト ボックス 17"/>
            <p:cNvSpPr txBox="1">
              <a:spLocks noChangeArrowheads="1"/>
            </p:cNvSpPr>
            <p:nvPr/>
          </p:nvSpPr>
          <p:spPr bwMode="auto">
            <a:xfrm>
              <a:off x="773653" y="3483678"/>
              <a:ext cx="68871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/>
              <a:r>
                <a:rPr lang="en-US" altLang="ja-JP" sz="1800"/>
                <a:t>2500</a:t>
              </a:r>
              <a:endParaRPr lang="ja-JP" altLang="en-US" sz="1800"/>
            </a:p>
          </p:txBody>
        </p:sp>
        <p:sp>
          <p:nvSpPr>
            <p:cNvPr id="16" name="テキスト ボックス 18"/>
            <p:cNvSpPr txBox="1">
              <a:spLocks noChangeArrowheads="1"/>
            </p:cNvSpPr>
            <p:nvPr/>
          </p:nvSpPr>
          <p:spPr bwMode="auto">
            <a:xfrm>
              <a:off x="773653" y="4032208"/>
              <a:ext cx="68871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/>
              <a:r>
                <a:rPr lang="en-US" altLang="ja-JP" sz="1800"/>
                <a:t>1000</a:t>
              </a:r>
              <a:endParaRPr lang="ja-JP" altLang="en-US" sz="1800"/>
            </a:p>
          </p:txBody>
        </p:sp>
        <p:sp>
          <p:nvSpPr>
            <p:cNvPr id="17" name="テキスト ボックス 19"/>
            <p:cNvSpPr txBox="1">
              <a:spLocks noChangeArrowheads="1"/>
            </p:cNvSpPr>
            <p:nvPr/>
          </p:nvSpPr>
          <p:spPr bwMode="auto">
            <a:xfrm>
              <a:off x="899664" y="4533195"/>
              <a:ext cx="56269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/>
              <a:r>
                <a:rPr lang="en-US" altLang="ja-JP" sz="1800"/>
                <a:t>500</a:t>
              </a:r>
              <a:endParaRPr lang="ja-JP" altLang="en-US" sz="1800"/>
            </a:p>
          </p:txBody>
        </p:sp>
        <p:sp>
          <p:nvSpPr>
            <p:cNvPr id="18" name="テキスト ボックス 21"/>
            <p:cNvSpPr txBox="1">
              <a:spLocks noChangeArrowheads="1"/>
            </p:cNvSpPr>
            <p:nvPr/>
          </p:nvSpPr>
          <p:spPr bwMode="auto">
            <a:xfrm>
              <a:off x="899664" y="5594365"/>
              <a:ext cx="56269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/>
              <a:r>
                <a:rPr lang="en-US" altLang="ja-JP" sz="1800"/>
                <a:t>100</a:t>
              </a:r>
              <a:endParaRPr lang="ja-JP" altLang="en-US" sz="1800"/>
            </a:p>
          </p:txBody>
        </p:sp>
      </p:grpSp>
      <p:sp>
        <p:nvSpPr>
          <p:cNvPr id="19" name="正方形/長方形 23"/>
          <p:cNvSpPr>
            <a:spLocks noChangeArrowheads="1"/>
          </p:cNvSpPr>
          <p:nvPr/>
        </p:nvSpPr>
        <p:spPr bwMode="auto">
          <a:xfrm>
            <a:off x="6992938" y="4890004"/>
            <a:ext cx="407987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正方形/長方形 24"/>
          <p:cNvSpPr>
            <a:spLocks noChangeArrowheads="1"/>
          </p:cNvSpPr>
          <p:nvPr/>
        </p:nvSpPr>
        <p:spPr bwMode="auto">
          <a:xfrm>
            <a:off x="6934200" y="4318504"/>
            <a:ext cx="593725" cy="2809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" name="正方形/長方形 25"/>
          <p:cNvSpPr>
            <a:spLocks noChangeArrowheads="1"/>
          </p:cNvSpPr>
          <p:nvPr/>
        </p:nvSpPr>
        <p:spPr bwMode="auto">
          <a:xfrm>
            <a:off x="3684588" y="5928229"/>
            <a:ext cx="91440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" name="テキスト ボックス 8"/>
          <p:cNvSpPr txBox="1">
            <a:spLocks noChangeArrowheads="1"/>
          </p:cNvSpPr>
          <p:nvPr/>
        </p:nvSpPr>
        <p:spPr bwMode="auto">
          <a:xfrm>
            <a:off x="4105275" y="6055229"/>
            <a:ext cx="812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en-US" sz="1800" dirty="0"/>
              <a:t>コア数</a:t>
            </a:r>
          </a:p>
        </p:txBody>
      </p:sp>
      <p:sp>
        <p:nvSpPr>
          <p:cNvPr id="23" name="テキスト ボックス 26"/>
          <p:cNvSpPr txBox="1">
            <a:spLocks noChangeArrowheads="1"/>
          </p:cNvSpPr>
          <p:nvPr/>
        </p:nvSpPr>
        <p:spPr bwMode="auto">
          <a:xfrm>
            <a:off x="5148064" y="3832729"/>
            <a:ext cx="40093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en-US" sz="2000" dirty="0" smtClean="0">
                <a:latin typeface="ヒラギノ角ゴ Pro W3"/>
                <a:ea typeface="ヒラギノ角ゴ Pro W3"/>
                <a:cs typeface="ヒラギノ角ゴ Pro W3"/>
              </a:rPr>
              <a:t>従来法</a:t>
            </a:r>
            <a:r>
              <a:rPr lang="en-US" altLang="ja-JP" sz="2000" dirty="0" smtClean="0">
                <a:latin typeface="ヒラギノ角ゴ Pro W3"/>
                <a:ea typeface="ヒラギノ角ゴ Pro W3"/>
                <a:cs typeface="ヒラギノ角ゴ Pro W3"/>
              </a:rPr>
              <a:t> (Shift-invert </a:t>
            </a:r>
            <a:r>
              <a:rPr lang="en-US" altLang="ja-JP" sz="2000" dirty="0" err="1" smtClean="0">
                <a:latin typeface="ヒラギノ角ゴ Pro W3"/>
                <a:ea typeface="ヒラギノ角ゴ Pro W3"/>
                <a:cs typeface="ヒラギノ角ゴ Pro W3"/>
              </a:rPr>
              <a:t>Lanczos</a:t>
            </a:r>
            <a:r>
              <a:rPr lang="ja-JP" altLang="en-US" sz="2000" dirty="0" smtClean="0">
                <a:latin typeface="ヒラギノ角ゴ Pro W3"/>
                <a:ea typeface="ヒラギノ角ゴ Pro W3"/>
                <a:cs typeface="ヒラギノ角ゴ Pro W3"/>
              </a:rPr>
              <a:t>法</a:t>
            </a:r>
            <a:r>
              <a:rPr lang="en-US" altLang="ja-JP" sz="2000" dirty="0" smtClean="0">
                <a:latin typeface="ヒラギノ角ゴ Pro W3"/>
                <a:ea typeface="ヒラギノ角ゴ Pro W3"/>
                <a:cs typeface="ヒラギノ角ゴ Pro W3"/>
              </a:rPr>
              <a:t>)</a:t>
            </a:r>
            <a:endParaRPr lang="ja-JP" altLang="en-US" sz="20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4" name="テキスト ボックス 27"/>
          <p:cNvSpPr txBox="1">
            <a:spLocks noChangeArrowheads="1"/>
          </p:cNvSpPr>
          <p:nvPr/>
        </p:nvSpPr>
        <p:spPr bwMode="auto">
          <a:xfrm>
            <a:off x="4256035" y="3037265"/>
            <a:ext cx="191052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en-US" sz="2000" dirty="0" smtClean="0">
                <a:latin typeface="ヒラギノ角ゴ Pro W3"/>
                <a:ea typeface="ヒラギノ角ゴ Pro W3"/>
                <a:cs typeface="ヒラギノ角ゴ Pro W3"/>
              </a:rPr>
              <a:t>提案法</a:t>
            </a:r>
            <a:r>
              <a:rPr lang="en-US" altLang="ja-JP" sz="2000" dirty="0" smtClean="0">
                <a:latin typeface="ヒラギノ角ゴ Pro W3"/>
                <a:ea typeface="ヒラギノ角ゴ Pro W3"/>
                <a:cs typeface="ヒラギノ角ゴ Pro W3"/>
              </a:rPr>
              <a:t> (SS</a:t>
            </a:r>
            <a:r>
              <a:rPr lang="ja-JP" altLang="en-US" sz="2000" dirty="0" smtClean="0">
                <a:latin typeface="ヒラギノ角ゴ Pro W3"/>
                <a:ea typeface="ヒラギノ角ゴ Pro W3"/>
                <a:cs typeface="ヒラギノ角ゴ Pro W3"/>
              </a:rPr>
              <a:t>法</a:t>
            </a:r>
            <a:r>
              <a:rPr lang="en-US" altLang="ja-JP" sz="2000" dirty="0" smtClean="0">
                <a:latin typeface="ヒラギノ角ゴ Pro W3"/>
                <a:ea typeface="ヒラギノ角ゴ Pro W3"/>
                <a:cs typeface="ヒラギノ角ゴ Pro W3"/>
              </a:rPr>
              <a:t>*)</a:t>
            </a:r>
            <a:endParaRPr lang="ja-JP" altLang="en-US" sz="20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cxnSp>
        <p:nvCxnSpPr>
          <p:cNvPr id="25" name="直線矢印コネクタ 28"/>
          <p:cNvCxnSpPr>
            <a:cxnSpLocks noChangeShapeType="1"/>
          </p:cNvCxnSpPr>
          <p:nvPr/>
        </p:nvCxnSpPr>
        <p:spPr bwMode="auto">
          <a:xfrm rot="5400000">
            <a:off x="6188869" y="4233572"/>
            <a:ext cx="477838" cy="466725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直線矢印コネクタ 29"/>
          <p:cNvCxnSpPr>
            <a:cxnSpLocks noChangeShapeType="1"/>
          </p:cNvCxnSpPr>
          <p:nvPr/>
        </p:nvCxnSpPr>
        <p:spPr bwMode="auto">
          <a:xfrm rot="5400000">
            <a:off x="3835400" y="3408866"/>
            <a:ext cx="477838" cy="4651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テキスト ボックス 27"/>
          <p:cNvSpPr txBox="1">
            <a:spLocks noChangeArrowheads="1"/>
          </p:cNvSpPr>
          <p:nvPr/>
        </p:nvSpPr>
        <p:spPr bwMode="auto">
          <a:xfrm>
            <a:off x="1568450" y="5304361"/>
            <a:ext cx="2236510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en-US" sz="2000" dirty="0" smtClean="0">
                <a:solidFill>
                  <a:srgbClr val="FF0000"/>
                </a:solidFill>
                <a:latin typeface="ヒラギノ角ゴ Pro W3"/>
                <a:ea typeface="ヒラギノ角ゴ Pro W3"/>
                <a:cs typeface="ヒラギノ角ゴ Pro W3"/>
              </a:rPr>
              <a:t>並列度が低いとき</a:t>
            </a:r>
            <a:endParaRPr lang="ja-JP" altLang="en-US" sz="2000" dirty="0">
              <a:solidFill>
                <a:srgbClr val="FF000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9" name="テキスト ボックス 28"/>
          <p:cNvSpPr txBox="1">
            <a:spLocks noChangeArrowheads="1"/>
          </p:cNvSpPr>
          <p:nvPr/>
        </p:nvSpPr>
        <p:spPr bwMode="auto">
          <a:xfrm>
            <a:off x="5647858" y="5307461"/>
            <a:ext cx="2236510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en-US" sz="2000" dirty="0" smtClean="0">
                <a:solidFill>
                  <a:srgbClr val="FF0000"/>
                </a:solidFill>
                <a:latin typeface="ヒラギノ角ゴ Pro W3"/>
                <a:ea typeface="ヒラギノ角ゴ Pro W3"/>
                <a:cs typeface="ヒラギノ角ゴ Pro W3"/>
              </a:rPr>
              <a:t>並列度が高いとき</a:t>
            </a:r>
            <a:endParaRPr lang="ja-JP" altLang="en-US" sz="2000" dirty="0">
              <a:solidFill>
                <a:srgbClr val="FF000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30" name="左右矢印 29"/>
          <p:cNvSpPr/>
          <p:nvPr/>
        </p:nvSpPr>
        <p:spPr>
          <a:xfrm>
            <a:off x="3762376" y="5300720"/>
            <a:ext cx="1849239" cy="403751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8"/>
          <p:cNvSpPr txBox="1">
            <a:spLocks noChangeArrowheads="1"/>
          </p:cNvSpPr>
          <p:nvPr/>
        </p:nvSpPr>
        <p:spPr bwMode="auto">
          <a:xfrm>
            <a:off x="6695130" y="6228020"/>
            <a:ext cx="237847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altLang="ja-JP" sz="1800" dirty="0" smtClean="0"/>
              <a:t>*Sakurai, et al. 2003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4687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2100" y="2881"/>
            <a:ext cx="8851900" cy="809920"/>
          </a:xfrm>
        </p:spPr>
        <p:txBody>
          <a:bodyPr>
            <a:noAutofit/>
          </a:bodyPr>
          <a:lstStyle/>
          <a:p>
            <a:r>
              <a:rPr lang="en-US" altLang="ja-JP" sz="3000" dirty="0" smtClean="0"/>
              <a:t>CREST</a:t>
            </a:r>
            <a:r>
              <a:rPr lang="ja-JP" altLang="en-US" sz="3000" dirty="0"/>
              <a:t>プロジェクト</a:t>
            </a:r>
            <a:r>
              <a:rPr lang="en-US" altLang="ja-JP" sz="3000" dirty="0" smtClean="0"/>
              <a:t> </a:t>
            </a:r>
            <a:r>
              <a:rPr lang="ja-JP" altLang="en-US" sz="3000" dirty="0" smtClean="0"/>
              <a:t>超並列固有値解析エンジンの開発</a:t>
            </a:r>
            <a:r>
              <a:rPr lang="en-US" altLang="ja-JP" sz="3000" dirty="0" smtClean="0"/>
              <a:t> </a:t>
            </a:r>
            <a:endParaRPr lang="ja-JP" altLang="en-US" sz="3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7800" y="853200"/>
            <a:ext cx="8966200" cy="578974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en-US" dirty="0" smtClean="0"/>
              <a:t>ポストペタスケール計算環境で</a:t>
            </a:r>
            <a:r>
              <a:rPr lang="ja-JP" altLang="en-US" dirty="0" smtClean="0"/>
              <a:t>のハードウェア性能を十分に引き出す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超並列固有値解析エンジンを開発</a:t>
            </a:r>
            <a:r>
              <a:rPr lang="en-US" altLang="ja-JP" dirty="0" smtClean="0"/>
              <a:t> (H23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〜H27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/>
              <a:t>主要メンバー</a:t>
            </a:r>
            <a:endParaRPr lang="en-US" altLang="ja-JP" dirty="0"/>
          </a:p>
          <a:p>
            <a:pPr lvl="2"/>
            <a:r>
              <a:rPr lang="ja-JP" altLang="en-US" dirty="0"/>
              <a:t>櫻井</a:t>
            </a:r>
            <a:r>
              <a:rPr lang="en-US" altLang="ja-JP" dirty="0"/>
              <a:t>(</a:t>
            </a:r>
            <a:r>
              <a:rPr lang="ja-JP" altLang="en-US" dirty="0"/>
              <a:t>筑波大</a:t>
            </a:r>
            <a:r>
              <a:rPr lang="en-US" altLang="ja-JP" dirty="0"/>
              <a:t>)</a:t>
            </a:r>
            <a:r>
              <a:rPr lang="ja-JP" altLang="en-US" dirty="0"/>
              <a:t>，張</a:t>
            </a:r>
            <a:r>
              <a:rPr lang="en-US" altLang="ja-JP" dirty="0"/>
              <a:t>(</a:t>
            </a:r>
            <a:r>
              <a:rPr lang="ja-JP" altLang="en-US" dirty="0"/>
              <a:t>名古屋大</a:t>
            </a:r>
            <a:r>
              <a:rPr lang="en-US" altLang="ja-JP" dirty="0"/>
              <a:t>)</a:t>
            </a:r>
            <a:r>
              <a:rPr lang="ja-JP" altLang="en-US" dirty="0"/>
              <a:t>，今村</a:t>
            </a:r>
            <a:r>
              <a:rPr lang="en-US" altLang="ja-JP" dirty="0"/>
              <a:t>(</a:t>
            </a:r>
            <a:r>
              <a:rPr lang="ja-JP" altLang="en-US" dirty="0"/>
              <a:t>理研</a:t>
            </a:r>
            <a:r>
              <a:rPr lang="en-US" altLang="ja-JP" dirty="0"/>
              <a:t>)</a:t>
            </a:r>
            <a:r>
              <a:rPr lang="ja-JP" altLang="en-US" dirty="0" smtClean="0"/>
              <a:t>，山本</a:t>
            </a:r>
            <a:r>
              <a:rPr lang="en-US" altLang="ja-JP" dirty="0"/>
              <a:t>(</a:t>
            </a:r>
            <a:r>
              <a:rPr lang="ja-JP" altLang="en-US" dirty="0"/>
              <a:t>神戸大</a:t>
            </a:r>
            <a:r>
              <a:rPr lang="en-US" altLang="ja-JP" dirty="0"/>
              <a:t>)</a:t>
            </a:r>
            <a:r>
              <a:rPr lang="ja-JP" altLang="en-US" dirty="0" smtClean="0"/>
              <a:t>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藏増</a:t>
            </a:r>
            <a:r>
              <a:rPr lang="en-US" altLang="ja-JP" dirty="0"/>
              <a:t>(</a:t>
            </a:r>
            <a:r>
              <a:rPr lang="ja-JP" altLang="en-US" dirty="0"/>
              <a:t>筑波大</a:t>
            </a:r>
            <a:r>
              <a:rPr lang="en-US" altLang="ja-JP" dirty="0"/>
              <a:t>)</a:t>
            </a:r>
            <a:r>
              <a:rPr lang="ja-JP" altLang="en-US" dirty="0"/>
              <a:t>，星</a:t>
            </a:r>
            <a:r>
              <a:rPr lang="en-US" altLang="ja-JP" dirty="0"/>
              <a:t>(</a:t>
            </a:r>
            <a:r>
              <a:rPr lang="ja-JP" altLang="en-US" dirty="0"/>
              <a:t>鳥取大</a:t>
            </a:r>
            <a:r>
              <a:rPr lang="en-US" altLang="ja-JP" dirty="0" smtClean="0"/>
              <a:t>)</a:t>
            </a:r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アーキテクチャの超並列性を活用する階層型並列アルゴリズム</a:t>
            </a:r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密行列・疎行列に対応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lnSpc>
                <a:spcPct val="110000"/>
              </a:lnSpc>
            </a:pPr>
            <a:r>
              <a:rPr lang="ja-JP" altLang="en-US" dirty="0"/>
              <a:t>共通基盤技術としての線形計算</a:t>
            </a:r>
            <a:r>
              <a:rPr lang="ja-JP" altLang="en-US" dirty="0" smtClean="0"/>
              <a:t>手法・実装技術開発</a:t>
            </a:r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高性能</a:t>
            </a:r>
            <a:r>
              <a:rPr lang="ja-JP" altLang="en-US" dirty="0" smtClean="0"/>
              <a:t>な線形計算手法</a:t>
            </a:r>
            <a:r>
              <a:rPr lang="ja-JP" altLang="en-US" dirty="0" smtClean="0"/>
              <a:t>，</a:t>
            </a:r>
            <a:r>
              <a:rPr lang="ja-JP" altLang="en-US" dirty="0" smtClean="0"/>
              <a:t>性能</a:t>
            </a:r>
            <a:r>
              <a:rPr lang="ja-JP" altLang="en-US" dirty="0"/>
              <a:t>予測モデルによる評価</a:t>
            </a:r>
            <a:r>
              <a:rPr lang="ja-JP" altLang="en-US" dirty="0" smtClean="0"/>
              <a:t>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GPU</a:t>
            </a:r>
            <a:r>
              <a:rPr lang="ja-JP" altLang="en-US" dirty="0" smtClean="0"/>
              <a:t>／</a:t>
            </a:r>
            <a:r>
              <a:rPr lang="ja-JP" altLang="en-US" dirty="0" smtClean="0"/>
              <a:t>メニーコア</a:t>
            </a:r>
            <a:r>
              <a:rPr lang="ja-JP" altLang="en-US" dirty="0" smtClean="0"/>
              <a:t>向け</a:t>
            </a:r>
            <a:r>
              <a:rPr lang="ja-JP" altLang="en-US" dirty="0" smtClean="0"/>
              <a:t>実装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ja-JP" altLang="en-US" dirty="0" smtClean="0">
                <a:solidFill>
                  <a:srgbClr val="FF0000"/>
                </a:solidFill>
              </a:rPr>
              <a:t>実問題で</a:t>
            </a:r>
            <a:r>
              <a:rPr lang="ja-JP" altLang="en-US" dirty="0" smtClean="0">
                <a:solidFill>
                  <a:srgbClr val="FF0000"/>
                </a:solidFill>
              </a:rPr>
              <a:t>の利用</a:t>
            </a:r>
            <a:r>
              <a:rPr lang="ja-JP" altLang="en-US" dirty="0" smtClean="0">
                <a:solidFill>
                  <a:srgbClr val="FF0000"/>
                </a:solidFill>
              </a:rPr>
              <a:t>技術の開発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ja-JP" altLang="en-US" dirty="0" smtClean="0"/>
              <a:t>基礎科学・ナノ物質分野での実問題に適用し，高度利用技術を開発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lnSpc>
                <a:spcPct val="110000"/>
              </a:lnSpc>
              <a:spcAft>
                <a:spcPts val="600"/>
              </a:spcAft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8287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81112" y="5445224"/>
            <a:ext cx="6299200" cy="100811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周回積分を用いた固有値解法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100" y="764704"/>
            <a:ext cx="9029700" cy="558643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dirty="0" smtClean="0">
                <a:solidFill>
                  <a:srgbClr val="0000FF"/>
                </a:solidFill>
                <a:latin typeface="Arial"/>
                <a:cs typeface="Arial"/>
              </a:rPr>
              <a:t>基本アイディア：</a:t>
            </a:r>
            <a:r>
              <a:rPr lang="ja-JP" altLang="en-US" dirty="0" smtClean="0">
                <a:latin typeface="Arial"/>
                <a:cs typeface="Arial"/>
              </a:rPr>
              <a:t>有理式に対する周回積分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行列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"/>
                <a:cs typeface="Times"/>
              </a:rPr>
              <a:t>A</a:t>
            </a:r>
            <a:r>
              <a:rPr lang="en-US" altLang="ja-JP" dirty="0" smtClean="0">
                <a:latin typeface="Times"/>
                <a:cs typeface="Times"/>
              </a:rPr>
              <a:t> </a:t>
            </a:r>
            <a:r>
              <a:rPr lang="ja-JP" altLang="en-US" dirty="0" smtClean="0">
                <a:latin typeface="Times"/>
                <a:cs typeface="Times"/>
              </a:rPr>
              <a:t>のレゾルベント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</a:t>
            </a:r>
            <a:r>
              <a:rPr lang="en-US" altLang="ja-JP" dirty="0" smtClean="0"/>
              <a:t>: </a:t>
            </a:r>
            <a:r>
              <a:rPr lang="ja-JP" altLang="en-US" dirty="0" smtClean="0"/>
              <a:t>固有値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"/>
                <a:cs typeface="Times"/>
              </a:rPr>
              <a:t>       </a:t>
            </a:r>
            <a:r>
              <a:rPr lang="en-US" altLang="ja-JP" dirty="0" smtClean="0"/>
              <a:t>: </a:t>
            </a:r>
            <a:r>
              <a:rPr lang="ja-JP" altLang="en-US" dirty="0" smtClean="0"/>
              <a:t>固有ベクトル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ここでは簡単のため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"/>
                <a:cs typeface="Times"/>
              </a:rPr>
              <a:t>A</a:t>
            </a:r>
            <a:r>
              <a:rPr lang="en-US" altLang="ja-JP" dirty="0"/>
              <a:t> </a:t>
            </a:r>
            <a:r>
              <a:rPr lang="ja-JP" altLang="en-US" dirty="0" smtClean="0"/>
              <a:t>は実対称とし，固有値は相異なるとする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endParaRPr lang="en-US" altLang="ja-JP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 smtClean="0"/>
              <a:t>      </a:t>
            </a:r>
            <a:r>
              <a:rPr lang="en-US" altLang="ja-JP" dirty="0" smtClean="0"/>
              <a:t>  </a:t>
            </a:r>
            <a:r>
              <a:rPr lang="ja-JP" altLang="en-US" dirty="0" smtClean="0"/>
              <a:t>周回積分によるスペクトル射影</a:t>
            </a:r>
            <a:endParaRPr lang="en-US" altLang="ja-JP" dirty="0" smtClean="0"/>
          </a:p>
        </p:txBody>
      </p:sp>
      <p:pic>
        <p:nvPicPr>
          <p:cNvPr id="25" name="図 24" descr="image-16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115" y="5555332"/>
            <a:ext cx="4025900" cy="838200"/>
          </a:xfrm>
          <a:prstGeom prst="rect">
            <a:avLst/>
          </a:prstGeom>
        </p:spPr>
      </p:pic>
      <p:pic>
        <p:nvPicPr>
          <p:cNvPr id="27" name="図 26" descr="image-168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852" y="1353987"/>
            <a:ext cx="3924300" cy="9017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>
            <a:off x="6245076" y="2125638"/>
            <a:ext cx="275590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6702276" y="835675"/>
            <a:ext cx="0" cy="177851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8646804" y="2183304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56176" y="620688"/>
            <a:ext cx="441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Im</a:t>
            </a:r>
            <a:endParaRPr kumimoji="1" lang="ja-JP" altLang="en-US" dirty="0"/>
          </a:p>
        </p:txBody>
      </p:sp>
      <p:sp>
        <p:nvSpPr>
          <p:cNvPr id="34" name="円/楕円 33"/>
          <p:cNvSpPr/>
          <p:nvPr/>
        </p:nvSpPr>
        <p:spPr>
          <a:xfrm rot="1987776">
            <a:off x="7009422" y="966519"/>
            <a:ext cx="1155700" cy="1526713"/>
          </a:xfrm>
          <a:prstGeom prst="ellipse">
            <a:avLst/>
          </a:prstGeom>
          <a:solidFill>
            <a:srgbClr val="F8FFE5">
              <a:alpha val="4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図 36" descr="image-169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076" y="1123257"/>
            <a:ext cx="330200" cy="279400"/>
          </a:xfrm>
          <a:prstGeom prst="rect">
            <a:avLst/>
          </a:prstGeom>
        </p:spPr>
      </p:pic>
      <p:sp>
        <p:nvSpPr>
          <p:cNvPr id="38" name="乗算記号 37"/>
          <p:cNvSpPr/>
          <p:nvPr/>
        </p:nvSpPr>
        <p:spPr>
          <a:xfrm>
            <a:off x="7381726" y="1346936"/>
            <a:ext cx="266700" cy="242213"/>
          </a:xfrm>
          <a:prstGeom prst="mathMultiply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9" name="乗算記号 38"/>
          <p:cNvSpPr/>
          <p:nvPr/>
        </p:nvSpPr>
        <p:spPr>
          <a:xfrm>
            <a:off x="7603976" y="1848586"/>
            <a:ext cx="266700" cy="242213"/>
          </a:xfrm>
          <a:prstGeom prst="mathMultiply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pic>
        <p:nvPicPr>
          <p:cNvPr id="40" name="図 39" descr="image-170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226" y="1623247"/>
            <a:ext cx="330200" cy="279400"/>
          </a:xfrm>
          <a:prstGeom prst="rect">
            <a:avLst/>
          </a:prstGeom>
        </p:spPr>
      </p:pic>
      <p:sp>
        <p:nvSpPr>
          <p:cNvPr id="41" name="乗算記号 40"/>
          <p:cNvSpPr/>
          <p:nvPr/>
        </p:nvSpPr>
        <p:spPr>
          <a:xfrm>
            <a:off x="8408841" y="1758773"/>
            <a:ext cx="266700" cy="242213"/>
          </a:xfrm>
          <a:prstGeom prst="mathMultiply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pic>
        <p:nvPicPr>
          <p:cNvPr id="42" name="図 41" descr="image-17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441" y="1483547"/>
            <a:ext cx="330200" cy="279400"/>
          </a:xfrm>
          <a:prstGeom prst="rect">
            <a:avLst/>
          </a:prstGeom>
        </p:spPr>
      </p:pic>
      <p:pic>
        <p:nvPicPr>
          <p:cNvPr id="43" name="図 42" descr="image-172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739" y="1294739"/>
            <a:ext cx="215900" cy="228600"/>
          </a:xfrm>
          <a:prstGeom prst="rect">
            <a:avLst/>
          </a:prstGeom>
        </p:spPr>
      </p:pic>
      <p:pic>
        <p:nvPicPr>
          <p:cNvPr id="44" name="図 43" descr="image-173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59743"/>
            <a:ext cx="5105400" cy="863600"/>
          </a:xfrm>
          <a:prstGeom prst="rect">
            <a:avLst/>
          </a:prstGeom>
        </p:spPr>
      </p:pic>
      <p:pic>
        <p:nvPicPr>
          <p:cNvPr id="48" name="図 47" descr="image-174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805955"/>
            <a:ext cx="317500" cy="279400"/>
          </a:xfrm>
          <a:prstGeom prst="rect">
            <a:avLst/>
          </a:prstGeom>
        </p:spPr>
      </p:pic>
      <p:pic>
        <p:nvPicPr>
          <p:cNvPr id="49" name="図 48" descr="image-175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882155"/>
            <a:ext cx="342900" cy="203200"/>
          </a:xfrm>
          <a:prstGeom prst="rect">
            <a:avLst/>
          </a:prstGeom>
        </p:spPr>
      </p:pic>
      <p:pic>
        <p:nvPicPr>
          <p:cNvPr id="51" name="図 50" descr="image-196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189" y="1699447"/>
            <a:ext cx="317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7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周回積分を用いた固有値解法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疎行列向け超並列固有値解法の概略</a:t>
            </a:r>
          </a:p>
          <a:p>
            <a:pPr lvl="1"/>
            <a:r>
              <a:rPr lang="ja-JP" altLang="en-US" dirty="0" smtClean="0"/>
              <a:t>複素</a:t>
            </a:r>
            <a:r>
              <a:rPr lang="ja-JP" altLang="en-US" dirty="0"/>
              <a:t>平面上の特定領域内部</a:t>
            </a:r>
            <a:r>
              <a:rPr lang="ja-JP" altLang="en-US" dirty="0" smtClean="0"/>
              <a:t>の固有ベクトル</a:t>
            </a:r>
            <a:r>
              <a:rPr lang="ja-JP" altLang="en-US" dirty="0" smtClean="0"/>
              <a:t>成分</a:t>
            </a:r>
            <a:r>
              <a:rPr lang="ja-JP" altLang="en-US" dirty="0" smtClean="0"/>
              <a:t>を抽出</a:t>
            </a:r>
            <a:endParaRPr lang="ja-JP" altLang="en-US" dirty="0"/>
          </a:p>
          <a:p>
            <a:pPr lvl="1"/>
            <a:r>
              <a:rPr lang="ja-JP" altLang="en-US" dirty="0"/>
              <a:t>周回積分は数値積分で近似</a:t>
            </a:r>
            <a:br>
              <a:rPr lang="ja-JP" altLang="en-US" dirty="0"/>
            </a:br>
            <a:r>
              <a:rPr lang="ja-JP" altLang="en-US" dirty="0"/>
              <a:t>（各積分点では線形方程式を解く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lvl="1"/>
            <a:endParaRPr lang="ja-JP" altLang="en-US" dirty="0"/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10" name="平行四辺形 9"/>
          <p:cNvSpPr/>
          <p:nvPr/>
        </p:nvSpPr>
        <p:spPr>
          <a:xfrm>
            <a:off x="4499992" y="5178896"/>
            <a:ext cx="4752528" cy="1152128"/>
          </a:xfrm>
          <a:prstGeom prst="parallelogram">
            <a:avLst>
              <a:gd name="adj" fmla="val 155029"/>
            </a:avLst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/>
        </p:nvSpPr>
        <p:spPr>
          <a:xfrm>
            <a:off x="-252536" y="5178896"/>
            <a:ext cx="4752528" cy="1152128"/>
          </a:xfrm>
          <a:prstGeom prst="parallelogram">
            <a:avLst>
              <a:gd name="adj" fmla="val 155029"/>
            </a:avLst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/>
              <a:ea typeface="ＭＳ Ｐゴシック"/>
              <a:cs typeface="ＭＳ Ｐゴシック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611560" y="5826968"/>
            <a:ext cx="27363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1475656" y="3861048"/>
            <a:ext cx="0" cy="38884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scene3d>
            <a:camera prst="isometricOffAxis2Top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1165920" y="5085184"/>
            <a:ext cx="1533872" cy="1533872"/>
          </a:xfrm>
          <a:prstGeom prst="ellipse">
            <a:avLst/>
          </a:prstGeom>
          <a:noFill/>
          <a:ln w="38100">
            <a:solidFill>
              <a:srgbClr val="000090"/>
            </a:solidFill>
            <a:prstDash val="sysDash"/>
          </a:ln>
          <a:scene3d>
            <a:camera prst="isometricOffAxis2Top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/>
              <a:ea typeface="ＭＳ Ｐゴシック"/>
              <a:cs typeface="ＭＳ Ｐゴシック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1619672" y="5322912"/>
            <a:ext cx="0" cy="51244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835696" y="5106888"/>
            <a:ext cx="0" cy="72846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339752" y="5322912"/>
            <a:ext cx="0" cy="51244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915816" y="5538936"/>
            <a:ext cx="0" cy="296416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971600" y="5322912"/>
            <a:ext cx="0" cy="51244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5436096" y="5826968"/>
            <a:ext cx="27363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6300192" y="3861048"/>
            <a:ext cx="0" cy="38884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scene3d>
            <a:camera prst="isometricOffAxis2Top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円/楕円 37"/>
          <p:cNvSpPr/>
          <p:nvPr/>
        </p:nvSpPr>
        <p:spPr>
          <a:xfrm>
            <a:off x="5990456" y="5085184"/>
            <a:ext cx="1533872" cy="1533872"/>
          </a:xfrm>
          <a:prstGeom prst="ellipse">
            <a:avLst/>
          </a:prstGeom>
          <a:noFill/>
          <a:ln w="38100">
            <a:solidFill>
              <a:srgbClr val="000090"/>
            </a:solidFill>
            <a:prstDash val="solid"/>
          </a:ln>
          <a:scene3d>
            <a:camera prst="isometricOffAxis2Top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/>
              <a:ea typeface="ＭＳ Ｐゴシック"/>
              <a:cs typeface="ＭＳ Ｐゴシック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6444208" y="5322912"/>
            <a:ext cx="0" cy="51244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6660232" y="5106888"/>
            <a:ext cx="0" cy="72846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7164288" y="5322912"/>
            <a:ext cx="0" cy="51244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二等辺三角形 47"/>
          <p:cNvSpPr/>
          <p:nvPr/>
        </p:nvSpPr>
        <p:spPr>
          <a:xfrm rot="10800000">
            <a:off x="7247790" y="5610944"/>
            <a:ext cx="276538" cy="266328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  <a:scene3d>
            <a:camera prst="isometricOffAxis2Top"/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49" name="右矢印 48"/>
          <p:cNvSpPr/>
          <p:nvPr/>
        </p:nvSpPr>
        <p:spPr>
          <a:xfrm>
            <a:off x="3923928" y="5451498"/>
            <a:ext cx="864096" cy="678932"/>
          </a:xfrm>
          <a:prstGeom prst="right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968800" y="3356992"/>
            <a:ext cx="936104" cy="500360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8" y="4067701"/>
            <a:ext cx="4356100" cy="330200"/>
          </a:xfrm>
          <a:prstGeom prst="rect">
            <a:avLst/>
          </a:prstGeom>
        </p:spPr>
      </p:pic>
      <p:pic>
        <p:nvPicPr>
          <p:cNvPr id="9" name="図 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61208"/>
            <a:ext cx="7645400" cy="939800"/>
          </a:xfrm>
          <a:prstGeom prst="rect">
            <a:avLst/>
          </a:prstGeom>
        </p:spPr>
      </p:pic>
      <p:cxnSp>
        <p:nvCxnSpPr>
          <p:cNvPr id="15" name="直線コネクタ 14"/>
          <p:cNvCxnSpPr/>
          <p:nvPr/>
        </p:nvCxnSpPr>
        <p:spPr>
          <a:xfrm>
            <a:off x="1547664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1547664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763688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1763688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267744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2267744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843808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2843808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899592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899592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6372200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6372200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588224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6588224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7092280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7092280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7668344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7668344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724128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5724128" y="5754960"/>
            <a:ext cx="144016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25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領域内固有値数の</a:t>
            </a:r>
            <a:r>
              <a:rPr lang="ja-JP" altLang="en-US" dirty="0" smtClean="0"/>
              <a:t>確率的</a:t>
            </a:r>
            <a:r>
              <a:rPr lang="ja-JP" altLang="en-US" dirty="0"/>
              <a:t>推定法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100" y="901700"/>
            <a:ext cx="8737600" cy="5487642"/>
          </a:xfrm>
        </p:spPr>
        <p:txBody>
          <a:bodyPr/>
          <a:lstStyle/>
          <a:p>
            <a:r>
              <a:rPr kumimoji="1" lang="ja-JP" altLang="en-US" dirty="0" smtClean="0"/>
              <a:t>パラメータの最適化のために確率的固有値数推定を用いる</a:t>
            </a:r>
            <a:endParaRPr lang="en-US" altLang="ja-JP" dirty="0"/>
          </a:p>
          <a:p>
            <a:pPr lvl="1"/>
            <a:r>
              <a:rPr kumimoji="1" lang="en-US" altLang="ja-JP" dirty="0" smtClean="0">
                <a:latin typeface="Symbol" charset="2"/>
                <a:cs typeface="Symbol" charset="2"/>
              </a:rPr>
              <a:t>G </a:t>
            </a:r>
            <a:r>
              <a:rPr kumimoji="1" lang="ja-JP" altLang="en-US" dirty="0" smtClean="0">
                <a:latin typeface="Symbol" charset="2"/>
                <a:cs typeface="Symbol" charset="2"/>
              </a:rPr>
              <a:t>内の固有値数：</a:t>
            </a:r>
            <a:r>
              <a:rPr lang="en-US" altLang="ja-JP" dirty="0" smtClean="0">
                <a:latin typeface="Symbol" charset="2"/>
                <a:cs typeface="Symbol" charset="2"/>
              </a:rPr>
              <a:t/>
            </a:r>
            <a:br>
              <a:rPr lang="en-US" altLang="ja-JP" dirty="0" smtClean="0">
                <a:latin typeface="Symbol" charset="2"/>
                <a:cs typeface="Symbol" charset="2"/>
              </a:rPr>
            </a:br>
            <a:r>
              <a:rPr lang="en-US" altLang="ja-JP" dirty="0" smtClean="0">
                <a:latin typeface="Symbol" charset="2"/>
                <a:cs typeface="Symbol" charset="2"/>
              </a:rPr>
              <a:t/>
            </a:r>
            <a:br>
              <a:rPr lang="en-US" altLang="ja-JP" dirty="0" smtClean="0">
                <a:latin typeface="Symbol" charset="2"/>
                <a:cs typeface="Symbol" charset="2"/>
              </a:rPr>
            </a:br>
            <a:r>
              <a:rPr lang="en-US" altLang="ja-JP" dirty="0" smtClean="0">
                <a:latin typeface="Symbol" charset="2"/>
                <a:cs typeface="Symbol" charset="2"/>
              </a:rPr>
              <a:t/>
            </a:r>
            <a:br>
              <a:rPr lang="en-US" altLang="ja-JP" dirty="0" smtClean="0">
                <a:latin typeface="Symbol" charset="2"/>
                <a:cs typeface="Symbol" charset="2"/>
              </a:rPr>
            </a:br>
            <a:endParaRPr lang="en-US" altLang="ja-JP" dirty="0" smtClean="0">
              <a:latin typeface="Symbol" charset="2"/>
              <a:cs typeface="Symbol" charset="2"/>
            </a:endParaRPr>
          </a:p>
          <a:p>
            <a:pPr lvl="1"/>
            <a:r>
              <a:rPr kumimoji="1" lang="ja-JP" altLang="en-US" dirty="0" smtClean="0"/>
              <a:t>逆行列のトレースを以下のように近似する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ここでベクトル</a:t>
            </a:r>
            <a:r>
              <a:rPr kumimoji="1" lang="en-US" altLang="ja-JP" dirty="0" smtClean="0"/>
              <a:t> </a:t>
            </a:r>
            <a:r>
              <a:rPr lang="en-US" altLang="ja-JP" i="1" dirty="0" smtClean="0"/>
              <a:t>   </a:t>
            </a:r>
            <a:r>
              <a:rPr kumimoji="1" lang="en-US" altLang="ja-JP" dirty="0" smtClean="0"/>
              <a:t>  </a:t>
            </a:r>
            <a:r>
              <a:rPr kumimoji="1" lang="ja-JP" altLang="en-US" dirty="0" smtClean="0"/>
              <a:t>の要素</a:t>
            </a:r>
            <a:r>
              <a:rPr lang="ja-JP" altLang="en-US" dirty="0" smtClean="0"/>
              <a:t>は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または</a:t>
            </a:r>
            <a:r>
              <a:rPr lang="en-US" altLang="ja-JP" dirty="0" smtClean="0"/>
              <a:t> </a:t>
            </a:r>
            <a:r>
              <a:rPr lang="en-US" altLang="ja-JP" dirty="0" smtClean="0"/>
              <a:t>-1 </a:t>
            </a:r>
            <a:r>
              <a:rPr lang="ja-JP" altLang="en-US" dirty="0" smtClean="0"/>
              <a:t>を等確率にとる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lang="ja-JP" altLang="en-US" dirty="0" smtClean="0"/>
              <a:t>この推定値を利用して必要な部分空間サイズを決める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9" name="図 8" descr="image-577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568428"/>
            <a:ext cx="317500" cy="203200"/>
          </a:xfrm>
          <a:prstGeom prst="rect">
            <a:avLst/>
          </a:prstGeom>
        </p:spPr>
      </p:pic>
      <p:pic>
        <p:nvPicPr>
          <p:cNvPr id="4" name="図 3" descr="image-589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690" y="1781696"/>
            <a:ext cx="4127500" cy="711200"/>
          </a:xfrm>
          <a:prstGeom prst="rect">
            <a:avLst/>
          </a:prstGeom>
        </p:spPr>
      </p:pic>
      <p:pic>
        <p:nvPicPr>
          <p:cNvPr id="7" name="図 6" descr="image-60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470" y="3306688"/>
            <a:ext cx="5981700" cy="9144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824228" y="4874011"/>
            <a:ext cx="574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GEP: </a:t>
            </a:r>
            <a:r>
              <a:rPr kumimoji="1" lang="en-US" altLang="ja-JP" sz="1600" dirty="0" err="1" smtClean="0"/>
              <a:t>Futamura</a:t>
            </a:r>
            <a:r>
              <a:rPr kumimoji="1" lang="en-US" altLang="ja-JP" sz="1600" dirty="0" smtClean="0"/>
              <a:t>, et al. (2010), NEP: Maeda et al. (2011)</a:t>
            </a:r>
            <a:endParaRPr kumimoji="1" lang="ja-JP" altLang="en-US" sz="1600" dirty="0"/>
          </a:p>
        </p:txBody>
      </p:sp>
      <p:sp>
        <p:nvSpPr>
          <p:cNvPr id="11" name="大かっこ 10"/>
          <p:cNvSpPr/>
          <p:nvPr/>
        </p:nvSpPr>
        <p:spPr>
          <a:xfrm>
            <a:off x="3727708" y="4914651"/>
            <a:ext cx="5331460" cy="314549"/>
          </a:xfrm>
          <a:prstGeom prst="bracketPair">
            <a:avLst>
              <a:gd name="adj" fmla="val 175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3301255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クラリティ.thmx</Template>
  <TotalTime>22418</TotalTime>
  <Words>774</Words>
  <Application>Microsoft Macintosh PowerPoint</Application>
  <PresentationFormat>画面に合わせる (4:3)</PresentationFormat>
  <Paragraphs>158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クラリティ</vt:lpstr>
      <vt:lpstr>高性能並列固有値計算アルゴリズムの開発</vt:lpstr>
      <vt:lpstr>研究課題</vt:lpstr>
      <vt:lpstr>発表内容</vt:lpstr>
      <vt:lpstr>はじめに</vt:lpstr>
      <vt:lpstr>はじめに</vt:lpstr>
      <vt:lpstr>CRESTプロジェクト 超並列固有値解析エンジンの開発 </vt:lpstr>
      <vt:lpstr>周回積分を用いた固有値解法</vt:lpstr>
      <vt:lpstr>周回積分を用いた固有値解法</vt:lpstr>
      <vt:lpstr>領域内固有値数の確率的推定法</vt:lpstr>
      <vt:lpstr>計算例</vt:lpstr>
      <vt:lpstr>開発ソフトウェア</vt:lpstr>
      <vt:lpstr>GPU/メニーコアへの対応</vt:lpstr>
      <vt:lpstr>提案法が有効な問題</vt:lpstr>
      <vt:lpstr>おわりに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大規模並列環境向けの固有値解析ソフトウエア開発</dc:title>
  <dc:creator>ts</dc:creator>
  <cp:lastModifiedBy>ts</cp:lastModifiedBy>
  <cp:revision>2056</cp:revision>
  <cp:lastPrinted>2013-07-08T08:28:47Z</cp:lastPrinted>
  <dcterms:created xsi:type="dcterms:W3CDTF">2011-12-04T01:05:39Z</dcterms:created>
  <dcterms:modified xsi:type="dcterms:W3CDTF">2013-07-08T09:02:29Z</dcterms:modified>
</cp:coreProperties>
</file>