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78" r:id="rId12"/>
    <p:sldId id="266" r:id="rId13"/>
    <p:sldId id="267" r:id="rId14"/>
    <p:sldId id="268" r:id="rId15"/>
    <p:sldId id="269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  <p:sldId id="280" r:id="rId25"/>
    <p:sldId id="281" r:id="rId26"/>
  </p:sldIdLst>
  <p:sldSz cx="9144000" cy="6858000" type="screen4x3"/>
  <p:notesSz cx="6858000" cy="9144000"/>
  <p:custDataLst>
    <p:tags r:id="rId2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ja-JP" dirty="0"/>
              <a:t>大域的通信回数</a:t>
            </a:r>
            <a:r>
              <a:rPr lang="ja-JP" altLang="ja-JP" dirty="0" smtClean="0"/>
              <a:t>を削減した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共役</a:t>
            </a:r>
            <a:r>
              <a:rPr lang="ja-JP" altLang="ja-JP" dirty="0"/>
              <a:t>勾配法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須田礼仁</a:t>
            </a:r>
            <a:r>
              <a:rPr lang="ja-JP" altLang="en-US" dirty="0"/>
              <a:t>，</a:t>
            </a:r>
            <a:r>
              <a:rPr lang="ja-JP" altLang="en-US" dirty="0" smtClean="0"/>
              <a:t>李聡</a:t>
            </a:r>
            <a:endParaRPr lang="en-US" altLang="ja-JP" dirty="0" smtClean="0"/>
          </a:p>
          <a:p>
            <a:r>
              <a:rPr kumimoji="1" lang="ja-JP" altLang="en-US" dirty="0" smtClean="0"/>
              <a:t>東京大学 情報理工学系研究科</a:t>
            </a:r>
            <a:endParaRPr kumimoji="1" lang="en-US" altLang="ja-JP" dirty="0" smtClean="0"/>
          </a:p>
          <a:p>
            <a:r>
              <a:rPr lang="en-US" altLang="ja-JP" dirty="0" smtClean="0"/>
              <a:t>A01-1 </a:t>
            </a:r>
            <a:r>
              <a:rPr lang="ja-JP" altLang="en-US" dirty="0" smtClean="0"/>
              <a:t>稲葉組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96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CG </a:t>
            </a:r>
            <a:r>
              <a:rPr kumimoji="1" lang="ja-JP" altLang="en-US" dirty="0" smtClean="0"/>
              <a:t>法の通信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70080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行列・ベクトル積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9237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内積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55776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59832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63888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67944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72000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76056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580112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084168" y="170080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555776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59832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563888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67944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572000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076056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580112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084168" y="2348880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stCxn id="5" idx="2"/>
            <a:endCxn id="14" idx="0"/>
          </p:cNvCxnSpPr>
          <p:nvPr/>
        </p:nvCxnSpPr>
        <p:spPr>
          <a:xfrm>
            <a:off x="2771800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275856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779912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283968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788024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92080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796136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2771800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3275856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3779912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4283968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4788024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5292080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5796136" y="21328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2555776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059832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563888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067944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572000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076056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5580112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084168" y="3645024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555776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059832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563888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4067944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572000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076056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580112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084168" y="4941168"/>
            <a:ext cx="4320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>
            <a:stCxn id="37" idx="2"/>
          </p:cNvCxnSpPr>
          <p:nvPr/>
        </p:nvCxnSpPr>
        <p:spPr>
          <a:xfrm>
            <a:off x="2771800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3779912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4788024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5796136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2771800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3779912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>
            <a:off x="4788024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>
            <a:off x="5796136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2771800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3275856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2771800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3275856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4788024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292080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H="1">
            <a:off x="4788024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>
            <a:off x="5292080" y="42930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endCxn id="49" idx="0"/>
          </p:cNvCxnSpPr>
          <p:nvPr/>
        </p:nvCxnSpPr>
        <p:spPr>
          <a:xfrm>
            <a:off x="2771800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275856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>
            <a:off x="3779912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4283968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>
            <a:off x="2771800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H="1">
            <a:off x="3275856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H="1">
            <a:off x="3779912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>
            <a:off x="4283968" y="45811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京における </a:t>
            </a:r>
            <a:r>
              <a:rPr lang="en-US" altLang="ja-JP" dirty="0" smtClean="0"/>
              <a:t>CG </a:t>
            </a:r>
            <a:r>
              <a:rPr lang="ja-JP" altLang="en-US" dirty="0" smtClean="0"/>
              <a:t>法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5" t="39854" r="9921" b="20437"/>
          <a:stretch/>
        </p:blipFill>
        <p:spPr bwMode="auto">
          <a:xfrm>
            <a:off x="1115616" y="1628800"/>
            <a:ext cx="6697920" cy="45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355976" y="6453336"/>
            <a:ext cx="4541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京速コンピュータ「京」における </a:t>
            </a:r>
            <a:r>
              <a:rPr kumimoji="1" lang="en-US" altLang="ja-JP" sz="1000" dirty="0" smtClean="0"/>
              <a:t>CGPOP </a:t>
            </a:r>
            <a:r>
              <a:rPr kumimoji="1" lang="en-US" altLang="ja-JP" sz="1000" dirty="0" err="1" smtClean="0"/>
              <a:t>Miniapp</a:t>
            </a:r>
            <a:r>
              <a:rPr kumimoji="1" lang="en-US" altLang="ja-JP" sz="1000" dirty="0" smtClean="0"/>
              <a:t> </a:t>
            </a:r>
            <a:r>
              <a:rPr kumimoji="1" lang="ja-JP" altLang="en-US" sz="1000" dirty="0" smtClean="0"/>
              <a:t>の性能評価，中尾・佐藤，</a:t>
            </a:r>
            <a:r>
              <a:rPr kumimoji="1" lang="en-US" altLang="ja-JP" sz="1000" dirty="0" smtClean="0"/>
              <a:t>HPC-139</a:t>
            </a:r>
            <a:endParaRPr kumimoji="1" lang="ja-JP" altLang="en-US" sz="1000" dirty="0"/>
          </a:p>
        </p:txBody>
      </p:sp>
      <p:sp>
        <p:nvSpPr>
          <p:cNvPr id="4" name="左矢印吹き出し 3"/>
          <p:cNvSpPr/>
          <p:nvPr/>
        </p:nvSpPr>
        <p:spPr>
          <a:xfrm>
            <a:off x="7308304" y="2492896"/>
            <a:ext cx="648072" cy="864096"/>
          </a:xfrm>
          <a:prstGeom prst="lef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通信</a:t>
            </a:r>
            <a:endParaRPr kumimoji="1" lang="ja-JP" altLang="en-US" dirty="0"/>
          </a:p>
        </p:txBody>
      </p:sp>
      <p:sp>
        <p:nvSpPr>
          <p:cNvPr id="6" name="左矢印吹き出し 5"/>
          <p:cNvSpPr/>
          <p:nvPr/>
        </p:nvSpPr>
        <p:spPr>
          <a:xfrm>
            <a:off x="7308304" y="3429000"/>
            <a:ext cx="648072" cy="18722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通信</a:t>
            </a:r>
            <a:endParaRPr kumimoji="1" lang="ja-JP" altLang="en-US" dirty="0"/>
          </a:p>
        </p:txBody>
      </p:sp>
      <p:sp>
        <p:nvSpPr>
          <p:cNvPr id="7" name="左矢印吹き出し 6"/>
          <p:cNvSpPr/>
          <p:nvPr/>
        </p:nvSpPr>
        <p:spPr>
          <a:xfrm>
            <a:off x="7308304" y="1844824"/>
            <a:ext cx="648072" cy="576064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計算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44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05515" y="2924944"/>
            <a:ext cx="842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b="1" dirty="0" smtClean="0"/>
              <a:t>CG </a:t>
            </a:r>
            <a:r>
              <a:rPr kumimoji="1" lang="ja-JP" altLang="en-US" sz="6000" b="1" dirty="0" smtClean="0"/>
              <a:t>法の内積を減らそう！</a:t>
            </a:r>
            <a:endParaRPr kumimoji="1" lang="ja-JP" altLang="en-US" sz="6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66474" y="4653136"/>
            <a:ext cx="361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Communication Avoiding Algorithms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27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 smtClean="0"/>
                  <a:t>近似解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</a:t>
                </a:r>
                <a:r>
                  <a:rPr lang="ja-JP" altLang="en-US" sz="2000" dirty="0" smtClean="0"/>
                  <a:t>はベクトル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を使って</a:t>
                </a: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+∑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1" lang="en-US" altLang="ja-JP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は互いに </a:t>
                </a:r>
                <a:r>
                  <a:rPr kumimoji="1" lang="en-US" altLang="ja-JP" sz="2000" dirty="0" smtClean="0"/>
                  <a:t>A </a:t>
                </a:r>
                <a:r>
                  <a:rPr kumimoji="1" lang="ja-JP" altLang="en-US" sz="2000" dirty="0" smtClean="0"/>
                  <a:t>直交させておく</a:t>
                </a:r>
                <a:endParaRPr kumimoji="1" lang="en-US" altLang="ja-JP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kumimoji="1" lang="en-US" altLang="ja-JP" sz="4000" b="1" i="1" smtClean="0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𝟎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  (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𝒊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≠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𝒋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sz="20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</a:t>
                </a:r>
                <a:r>
                  <a:rPr lang="ja-JP" altLang="en-US" sz="2000" dirty="0" smtClean="0"/>
                  <a:t>は誤差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𝑥</m:t>
                    </m:r>
                    <m:r>
                      <a:rPr lang="en-US" altLang="ja-JP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000" dirty="0" smtClean="0"/>
                  <a:t> の </a:t>
                </a:r>
                <a:r>
                  <a:rPr lang="en-US" altLang="ja-JP" sz="2000" dirty="0" smtClean="0"/>
                  <a:t>A </a:t>
                </a:r>
                <a:r>
                  <a:rPr lang="ja-JP" altLang="en-US" sz="2000" dirty="0" smtClean="0"/>
                  <a:t>ノルムを最小にする</a:t>
                </a:r>
                <a:r>
                  <a:rPr lang="ja-JP" altLang="en-US" sz="2000" dirty="0"/>
                  <a:t>よう</a:t>
                </a:r>
                <a:r>
                  <a:rPr lang="ja-JP" altLang="en-US" sz="2000" dirty="0" smtClean="0"/>
                  <a:t>に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−∑</m:t>
                              </m:r>
                              <m:sSub>
                                <m:sSubPr>
                                  <m:ctrlPr>
                                    <a:rPr lang="en-US" altLang="ja-JP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−∑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−2</m:t>
                      </m:r>
                      <m:sSubSup>
                        <m:sSubSupPr>
                          <m:ctrlPr>
                            <a:rPr lang="en-US" altLang="ja-JP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</a:rPr>
                        <m:t>𝐴</m:t>
                      </m:r>
                      <m:r>
                        <a:rPr lang="en-US" altLang="ja-JP" b="0" i="1" smtClean="0">
                          <a:latin typeface="Cambria Math"/>
                        </a:rPr>
                        <m:t>∑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+∑</m:t>
                      </m:r>
                      <m:sSubSup>
                        <m:sSubSupPr>
                          <m:ctrlPr>
                            <a:rPr lang="en-US" altLang="ja-JP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000" dirty="0"/>
                  <a:t> で微分したものを </a:t>
                </a:r>
                <a:r>
                  <a:rPr lang="en-US" altLang="ja-JP" sz="2000" dirty="0"/>
                  <a:t>0 </a:t>
                </a:r>
                <a:r>
                  <a:rPr lang="ja-JP" altLang="en-US" sz="2000" dirty="0"/>
                  <a:t>とおく</a:t>
                </a:r>
                <a:r>
                  <a:rPr lang="ja-JP" altLang="en-US" sz="2000" dirty="0" smtClean="0"/>
                  <a:t>と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/>
                        </a:rPr>
                        <m:t>−</m:t>
                      </m:r>
                      <m:r>
                        <a:rPr lang="en-US" altLang="ja-JP" b="1" i="1">
                          <a:latin typeface="Cambria Math"/>
                        </a:rPr>
                        <m:t>𝟐</m:t>
                      </m:r>
                      <m:sSubSup>
                        <m:sSubSupPr>
                          <m:ctrlPr>
                            <a:rPr lang="en-US" altLang="ja-JP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ja-JP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lang="en-US" altLang="ja-JP" b="1" i="1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ja-JP" b="1" i="1">
                          <a:latin typeface="Cambria Math"/>
                        </a:rPr>
                        <m:t>+</m:t>
                      </m:r>
                      <m:r>
                        <a:rPr lang="en-US" altLang="ja-JP" b="1" i="1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bSup>
                        <m:sSubSup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altLang="ja-JP" b="1" i="1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lang="en-US" altLang="ja-JP" b="1" i="1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ja-JP" b="1" i="1">
                          <a:latin typeface="Cambria Math"/>
                        </a:rPr>
                        <m:t>=</m:t>
                      </m:r>
                      <m:r>
                        <a:rPr lang="en-US" altLang="ja-JP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altLang="ja-JP" sz="4000" b="1" dirty="0" smtClean="0"/>
              </a:p>
              <a:p>
                <a:r>
                  <a:rPr lang="ja-JP" altLang="en-US" sz="2000" dirty="0" smtClean="0"/>
                  <a:t>よって</a:t>
                </a:r>
                <a:endParaRPr lang="ja-JP" altLang="en-US" sz="2000" dirty="0"/>
              </a:p>
              <a:p>
                <a:endParaRPr lang="en-US" altLang="ja-JP" sz="2000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  <a:blipFill rotWithShape="1">
                <a:blip r:embed="rId2"/>
                <a:stretch>
                  <a:fillRect l="-593" t="-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380312" y="2348880"/>
                <a:ext cx="1388009" cy="646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kumimoji="1" lang="en-US" altLang="ja-JP" b="0" i="1" dirty="0" smtClean="0">
                    <a:solidFill>
                      <a:schemeClr val="accent3">
                        <a:lumMod val="50000"/>
                      </a:schemeClr>
                    </a:solidFill>
                    <a:latin typeface="Cambria Math"/>
                  </a:rPr>
                  <a:t> </a:t>
                </a:r>
                <a:r>
                  <a:rPr kumimoji="1" lang="ja-JP" altLang="en-US" b="0" dirty="0" smtClean="0">
                    <a:solidFill>
                      <a:schemeClr val="accent3">
                        <a:lumMod val="50000"/>
                      </a:schemeClr>
                    </a:solidFill>
                    <a:latin typeface="Cambria Math"/>
                  </a:rPr>
                  <a:t>は真の解</a:t>
                </a:r>
                <a:endParaRPr kumimoji="1" lang="en-US" altLang="ja-JP" b="0" dirty="0" smtClean="0">
                  <a:solidFill>
                    <a:schemeClr val="accent3">
                      <a:lumMod val="50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348880"/>
                <a:ext cx="138800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39752" y="5229200"/>
                <a:ext cx="3924088" cy="1242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32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ja-JP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32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bSup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kumimoji="1" lang="en-US" altLang="ja-JP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32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229200"/>
                <a:ext cx="3924088" cy="1242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矢印吹き出し 9"/>
          <p:cNvSpPr/>
          <p:nvPr/>
        </p:nvSpPr>
        <p:spPr>
          <a:xfrm>
            <a:off x="6588224" y="5589240"/>
            <a:ext cx="2232248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/>
              <a:t>最小化のために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内積が出る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761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 smtClean="0"/>
                  <a:t>ベクトル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lang="ja-JP" altLang="en-US" sz="2000" dirty="0" smtClean="0"/>
                  <a:t>は残差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sz="2000" dirty="0" smtClean="0"/>
                  <a:t>から作る</a:t>
                </a:r>
                <a:endParaRPr kumimoji="1" lang="en-US" altLang="ja-JP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1" lang="en-US" altLang="ja-JP" i="1" dirty="0" smtClean="0">
                  <a:latin typeface="Cambria Math"/>
                </a:endParaRPr>
              </a:p>
              <a:p>
                <a:endParaRPr kumimoji="1" lang="en-US" altLang="ja-JP" sz="20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は互いに </a:t>
                </a:r>
                <a:r>
                  <a:rPr kumimoji="1" lang="en-US" altLang="ja-JP" sz="2000" dirty="0" smtClean="0"/>
                  <a:t>A </a:t>
                </a:r>
                <a:r>
                  <a:rPr kumimoji="1" lang="ja-JP" altLang="en-US" sz="2000" dirty="0" smtClean="0"/>
                  <a:t>直交させておく</a:t>
                </a:r>
                <a:endParaRPr kumimoji="1" lang="en-US" altLang="ja-JP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kumimoji="1" lang="en-US" altLang="ja-JP" sz="4000" b="1" i="1" smtClean="0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en-US" altLang="ja-JP" sz="40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kumimoji="1" lang="en-US" altLang="ja-JP" sz="4000" b="1" i="1" smtClean="0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kumimoji="1" lang="en-US" altLang="ja-JP" sz="4000" b="1" i="1" smtClean="0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40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4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altLang="ja-JP" i="1" dirty="0" smtClean="0">
                  <a:latin typeface="Cambria Math"/>
                </a:endParaRPr>
              </a:p>
              <a:p>
                <a:endParaRPr lang="en-US" altLang="ja-JP" sz="2000" dirty="0" smtClean="0"/>
              </a:p>
              <a:p>
                <a:r>
                  <a:rPr lang="ja-JP" altLang="en-US" sz="2000" dirty="0" smtClean="0"/>
                  <a:t>よって</a:t>
                </a:r>
                <a:endParaRPr lang="en-US" altLang="ja-JP" sz="2000" dirty="0" smtClean="0"/>
              </a:p>
              <a:p>
                <a:endParaRPr lang="en-US" altLang="ja-JP" sz="2000" dirty="0"/>
              </a:p>
              <a:p>
                <a:endParaRPr lang="en-US" altLang="ja-JP" sz="2000" dirty="0" smtClean="0"/>
              </a:p>
              <a:p>
                <a:endParaRPr lang="en-US" altLang="ja-JP" sz="2000" dirty="0"/>
              </a:p>
              <a:p>
                <a:endParaRPr lang="en-US" altLang="ja-JP" sz="2000" dirty="0" smtClean="0"/>
              </a:p>
              <a:p>
                <a:r>
                  <a:rPr lang="en-US" altLang="ja-JP" sz="2000" dirty="0" smtClean="0"/>
                  <a:t>CG </a:t>
                </a:r>
                <a:r>
                  <a:rPr lang="ja-JP" altLang="en-US" sz="2000" dirty="0" smtClean="0"/>
                  <a:t>法の出来上がり！</a:t>
                </a:r>
                <a:endParaRPr lang="en-US" altLang="ja-JP" sz="2000" dirty="0"/>
              </a:p>
              <a:p>
                <a:endParaRPr lang="ja-JP" altLang="en-US" sz="2000" dirty="0"/>
              </a:p>
              <a:p>
                <a:endParaRPr lang="en-US" altLang="ja-JP" sz="2000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627784" y="4077072"/>
                <a:ext cx="3008964" cy="1387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kumimoji="1" lang="en-US" altLang="ja-JP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3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600" b="1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3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bSup>
                          <m:r>
                            <a:rPr kumimoji="1" lang="en-US" altLang="ja-JP" sz="3600" b="1" i="1" smtClean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kumimoji="1" lang="en-US" altLang="ja-JP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3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bSup>
                          <m:r>
                            <a:rPr kumimoji="1" lang="en-US" altLang="ja-JP" sz="3600" b="1" i="1" smtClean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kumimoji="1" lang="en-US" altLang="ja-JP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36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077072"/>
                <a:ext cx="3008964" cy="1387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矢印吹き出し 9"/>
          <p:cNvSpPr/>
          <p:nvPr/>
        </p:nvSpPr>
        <p:spPr>
          <a:xfrm>
            <a:off x="5796136" y="4509120"/>
            <a:ext cx="223224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/>
              <a:t>直交化のために</a:t>
            </a:r>
            <a:endParaRPr lang="en-US" altLang="ja-JP" sz="1400" dirty="0"/>
          </a:p>
          <a:p>
            <a:pPr algn="ctr"/>
            <a:r>
              <a:rPr lang="ja-JP" altLang="en-US" sz="1400" dirty="0" smtClean="0"/>
              <a:t>内積が出る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5826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ja-JP" altLang="en-US" dirty="0"/>
              <a:t>内積</a:t>
            </a:r>
            <a:r>
              <a:rPr lang="ja-JP" altLang="en-US" dirty="0" smtClean="0"/>
              <a:t>の減らし方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sz="2400" dirty="0" smtClean="0"/>
                  <a:t>基本のアイデア</a:t>
                </a: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b="1" dirty="0" smtClean="0"/>
                  <a:t> </a:t>
                </a:r>
                <a:r>
                  <a:rPr lang="ja-JP" altLang="en-US" b="1" dirty="0" smtClean="0"/>
                  <a:t>だけでなく</a:t>
                </a:r>
                <a:endParaRPr lang="en-US" altLang="ja-JP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 …,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ja-JP" b="1" dirty="0" smtClean="0"/>
                  <a:t> </a:t>
                </a:r>
                <a:r>
                  <a:rPr lang="ja-JP" altLang="en-US" b="1" dirty="0" smtClean="0"/>
                  <a:t>まで一度に</a:t>
                </a:r>
                <a:r>
                  <a:rPr lang="ja-JP" altLang="en-US" b="1" dirty="0" smtClean="0"/>
                  <a:t>作る</a:t>
                </a:r>
                <a:endParaRPr lang="en-US" altLang="ja-JP" b="1" dirty="0" smtClean="0"/>
              </a:p>
              <a:p>
                <a:pPr marL="0" indent="0" algn="ctr">
                  <a:buNone/>
                </a:pPr>
                <a:r>
                  <a:rPr lang="ja-JP" altLang="en-US" b="1" dirty="0" smtClean="0"/>
                  <a:t>→ 内積の回数が </a:t>
                </a:r>
                <a:r>
                  <a:rPr lang="en-US" altLang="ja-JP" b="1" dirty="0" smtClean="0"/>
                  <a:t>1/k </a:t>
                </a:r>
                <a:r>
                  <a:rPr lang="ja-JP" altLang="en-US" b="1" dirty="0" smtClean="0"/>
                  <a:t>に</a:t>
                </a:r>
                <a:endParaRPr lang="en-US" altLang="ja-JP" b="1" dirty="0" smtClean="0"/>
              </a:p>
              <a:p>
                <a:r>
                  <a:rPr lang="ja-JP" altLang="en-US" sz="2400" dirty="0" smtClean="0"/>
                  <a:t>使える性質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𝑠𝑝𝑎𝑛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ja-JP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𝑠𝑝𝑎𝑛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b="1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altLang="ja-JP" b="1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b="1" i="1" dirty="0" smtClean="0">
                              <a:latin typeface="Cambria Math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altLang="ja-JP" b="1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1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 dirty="0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𝑠𝑝𝑎𝑛</m:t>
                      </m:r>
                      <m:r>
                        <a:rPr lang="en-US" altLang="ja-JP" b="1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b="0" dirty="0" smtClean="0"/>
              </a:p>
              <a:p>
                <a:r>
                  <a:rPr lang="ja-JP" altLang="en-US" sz="2400" dirty="0" smtClean="0">
                    <a:latin typeface="Cambria Math"/>
                  </a:rPr>
                  <a:t>すると</a:t>
                </a:r>
                <a:endParaRPr lang="en-US" altLang="ja-JP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r>
                      <a:rPr lang="en-US" altLang="ja-JP" b="1" i="1" smtClean="0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b="0" dirty="0" smtClean="0"/>
                  <a:t> </a:t>
                </a:r>
                <a:r>
                  <a:rPr lang="ja-JP" altLang="en-US" b="0" dirty="0" smtClean="0"/>
                  <a:t>から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ja-JP" b="0" dirty="0" smtClean="0"/>
                  <a:t> </a:t>
                </a:r>
                <a:r>
                  <a:rPr lang="ja-JP" altLang="en-US" b="0" dirty="0" smtClean="0"/>
                  <a:t>が作れる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  <a:blipFill rotWithShape="1">
                <a:blip r:embed="rId2"/>
                <a:stretch>
                  <a:fillRect l="-963" t="-1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3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実際に計算すると・・・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0" y="1556792"/>
            <a:ext cx="7566298" cy="50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164288" y="141277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行列：</a:t>
            </a:r>
            <a:r>
              <a:rPr kumimoji="1" lang="en-US" altLang="ja-JP" dirty="0" smtClean="0"/>
              <a:t>mesh2e1</a:t>
            </a:r>
            <a:endParaRPr kumimoji="1" lang="ja-JP" altLang="en-US" dirty="0"/>
          </a:p>
        </p:txBody>
      </p:sp>
      <p:sp>
        <p:nvSpPr>
          <p:cNvPr id="8" name="左矢印 7"/>
          <p:cNvSpPr/>
          <p:nvPr/>
        </p:nvSpPr>
        <p:spPr>
          <a:xfrm>
            <a:off x="3491880" y="2276872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9912" y="2267580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丸め誤差</a:t>
            </a:r>
            <a:r>
              <a:rPr lang="ja-JP" altLang="en-US" dirty="0" smtClean="0"/>
              <a:t>であの世に行っちゃいます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6381328"/>
            <a:ext cx="25823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CG </a:t>
            </a:r>
            <a:r>
              <a:rPr kumimoji="1" lang="ja-JP" altLang="en-US" dirty="0" smtClean="0"/>
              <a:t>法の反復回数（換算）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35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原因とその解決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原因：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>
                          <a:latin typeface="Cambria Math"/>
                        </a:rPr>
                        <m:t>, </m:t>
                      </m:r>
                      <m:r>
                        <a:rPr lang="en-US" altLang="ja-JP" b="1" i="1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altLang="ja-JP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>
                          <a:latin typeface="Cambria Math"/>
                        </a:rPr>
                        <m:t>, …, </m:t>
                      </m:r>
                      <m:sSup>
                        <m:sSup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altLang="ja-JP" b="1" i="1">
                              <a:latin typeface="Cambria Math"/>
                            </a:rPr>
                            <m:t>𝒌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のところで丸め誤差が指数的にたまる</a:t>
                </a:r>
                <a:endParaRPr kumimoji="1" lang="en-US" altLang="ja-JP" dirty="0" smtClean="0"/>
              </a:p>
              <a:p>
                <a:pPr lvl="2"/>
                <a:endParaRPr lang="en-US" altLang="ja-JP" dirty="0"/>
              </a:p>
              <a:p>
                <a:r>
                  <a:rPr kumimoji="1" lang="ja-JP" altLang="en-US" dirty="0" smtClean="0"/>
                  <a:t>解決：</a:t>
                </a:r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うまい具合に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次多項式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i="1" dirty="0" smtClean="0">
                        <a:latin typeface="Cambria Math"/>
                      </a:rPr>
                      <m:t>(</m:t>
                    </m:r>
                    <m:r>
                      <a:rPr lang="en-US" altLang="ja-JP" i="1" dirty="0" smtClean="0">
                        <a:latin typeface="Cambria Math"/>
                      </a:rPr>
                      <m:t>𝑥</m:t>
                    </m:r>
                    <m:r>
                      <a:rPr lang="en-US" altLang="ja-JP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ja-JP" altLang="en-US" dirty="0" smtClean="0"/>
                  <a:t>を選び，</a:t>
                </a: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sSub>
                        <m:sSubPr>
                          <m:ctrlPr>
                            <a:rPr lang="en-US" altLang="ja-JP" b="1" i="1" dirty="0" err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sSub>
                        <m:sSubPr>
                          <m:ctrlPr>
                            <a:rPr lang="en-US" altLang="ja-JP" b="1" i="1" dirty="0" err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altLang="ja-JP" b="1" i="1" dirty="0" err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err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𝒌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ja-JP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1" i="1" dirty="0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sSub>
                        <m:sSubPr>
                          <m:ctrlPr>
                            <a:rPr lang="en-US" altLang="ja-JP" b="1" i="1" dirty="0" err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ja-JP" b="1" i="1" dirty="0" err="1" smtClean="0">
                              <a:latin typeface="Cambria Math"/>
                            </a:rPr>
                            <m:t>𝒊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ja-JP" b="1" dirty="0" smtClean="0"/>
              </a:p>
              <a:p>
                <a:pPr marL="457200" lvl="1" indent="0">
                  <a:buNone/>
                </a:pPr>
                <a:r>
                  <a:rPr lang="ja-JP" altLang="en-US" dirty="0"/>
                  <a:t>から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𝒊</m:t>
                        </m:r>
                        <m:r>
                          <a:rPr lang="en-US" altLang="ja-JP" b="1" i="1">
                            <a:latin typeface="Cambria Math"/>
                          </a:rPr>
                          <m:t>+</m:t>
                        </m:r>
                        <m:r>
                          <a:rPr lang="en-US" altLang="ja-JP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𝒊</m:t>
                        </m:r>
                        <m:r>
                          <a:rPr lang="en-US" altLang="ja-JP" b="1" i="1">
                            <a:latin typeface="Cambria Math"/>
                          </a:rPr>
                          <m:t>+</m:t>
                        </m:r>
                        <m:r>
                          <a:rPr lang="en-US" altLang="ja-JP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ja-JP" b="1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𝒊</m:t>
                        </m:r>
                        <m:r>
                          <a:rPr lang="en-US" altLang="ja-JP" b="1" i="1">
                            <a:latin typeface="Cambria Math"/>
                          </a:rPr>
                          <m:t>+</m:t>
                        </m:r>
                        <m:r>
                          <a:rPr lang="en-US" altLang="ja-JP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を作る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84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Chebyshev </a:t>
                </a:r>
                <a:r>
                  <a:rPr kumimoji="1" lang="ja-JP" altLang="en-US" dirty="0" smtClean="0"/>
                  <a:t>多項式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1662"/>
            <a:ext cx="4321175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1662"/>
            <a:ext cx="411580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19672" y="5085184"/>
                <a:ext cx="1885901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kumimoji="1" lang="en-US" altLang="ja-JP" sz="3200" b="1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kumimoji="1" lang="en-US" altLang="ja-JP" sz="3200" b="1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85184"/>
                <a:ext cx="1885901" cy="603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076056" y="5085184"/>
                <a:ext cx="36756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kumimoji="1" lang="en-US" altLang="ja-JP" sz="32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kumimoji="1" lang="en-US" altLang="ja-JP" sz="3200" b="1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3200" b="1" i="1" smtClean="0">
                          <a:latin typeface="Cambria Math"/>
                        </a:rPr>
                        <m:t>𝒙</m:t>
                      </m:r>
                      <m:r>
                        <a:rPr kumimoji="1" lang="en-US" altLang="ja-JP" sz="3200" b="1" i="1" smtClean="0">
                          <a:latin typeface="Cambria Math"/>
                        </a:rPr>
                        <m:t>), 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kumimoji="1" lang="en-US" altLang="ja-JP" sz="3200" b="1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3200" b="1" i="1" smtClean="0">
                          <a:latin typeface="Cambria Math"/>
                        </a:rPr>
                        <m:t>𝒙</m:t>
                      </m:r>
                      <m:r>
                        <a:rPr kumimoji="1" lang="en-US" altLang="ja-JP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85184"/>
                <a:ext cx="367562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66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Chebyshev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basis CG (CBCG) </a:t>
            </a:r>
            <a:r>
              <a:rPr kumimoji="1" lang="ja-JP" altLang="en-US" dirty="0" smtClean="0"/>
              <a:t>法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3" y="1412776"/>
            <a:ext cx="7426125" cy="50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552" y="1340768"/>
            <a:ext cx="8640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6165304"/>
            <a:ext cx="25823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CG </a:t>
            </a:r>
            <a:r>
              <a:rPr kumimoji="1" lang="ja-JP" altLang="en-US" dirty="0" smtClean="0"/>
              <a:t>法の反復回数（換算）</a:t>
            </a:r>
            <a:endParaRPr kumimoji="1" lang="ja-JP" altLang="en-US" dirty="0"/>
          </a:p>
        </p:txBody>
      </p:sp>
      <p:sp>
        <p:nvSpPr>
          <p:cNvPr id="6" name="左矢印 5"/>
          <p:cNvSpPr/>
          <p:nvPr/>
        </p:nvSpPr>
        <p:spPr>
          <a:xfrm>
            <a:off x="5148064" y="3933056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3933056"/>
            <a:ext cx="266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ほとんど </a:t>
            </a:r>
            <a:r>
              <a:rPr kumimoji="1" lang="en-US" altLang="ja-JP" dirty="0" smtClean="0"/>
              <a:t>CG </a:t>
            </a:r>
            <a:r>
              <a:rPr kumimoji="1" lang="ja-JP" altLang="en-US" dirty="0" smtClean="0"/>
              <a:t>法と同じ収束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5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スパコン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9896" r="26579" b="30716"/>
          <a:stretch/>
        </p:blipFill>
        <p:spPr bwMode="auto">
          <a:xfrm>
            <a:off x="179512" y="1412776"/>
            <a:ext cx="8964488" cy="477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6156176" y="2132856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156176" y="3068960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156176" y="3717032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156176" y="4437112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156176" y="5085184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156176" y="5805264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CBCG </a:t>
            </a:r>
            <a:r>
              <a:rPr lang="ja-JP" altLang="en-US" dirty="0" smtClean="0"/>
              <a:t>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ほとんど </a:t>
            </a:r>
            <a:r>
              <a:rPr lang="en-US" altLang="ja-JP" dirty="0" smtClean="0"/>
              <a:t>CG </a:t>
            </a:r>
            <a:r>
              <a:rPr lang="ja-JP" altLang="en-US" dirty="0" smtClean="0"/>
              <a:t>法と同一の収束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まだ</a:t>
            </a:r>
            <a:r>
              <a:rPr lang="ja-JP" altLang="en-US" dirty="0" smtClean="0"/>
              <a:t>ちょっと丸め誤差の問題が残っている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実装のちょっとした違いで結構収束性が違う</a:t>
            </a:r>
            <a:endParaRPr kumimoji="1" lang="en-US" altLang="ja-JP" dirty="0" smtClean="0"/>
          </a:p>
          <a:p>
            <a:pPr lvl="2"/>
            <a:r>
              <a:rPr kumimoji="1" lang="en-US" altLang="ja-JP" dirty="0" err="1" smtClean="0"/>
              <a:t>Chebyshev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多項式よりよい多項式はないか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r>
              <a:rPr kumimoji="1" lang="en-US" altLang="ja-JP" dirty="0" smtClean="0"/>
              <a:t>Block CG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(BCG) </a:t>
            </a:r>
            <a:r>
              <a:rPr kumimoji="1" lang="ja-JP" altLang="en-US" dirty="0" smtClean="0"/>
              <a:t>と組み合わせる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BCG(m) : </a:t>
            </a:r>
            <a:r>
              <a:rPr lang="ja-JP" altLang="en-US" dirty="0" smtClean="0"/>
              <a:t>内積</a:t>
            </a:r>
            <a:r>
              <a:rPr lang="ja-JP" altLang="en-US" dirty="0"/>
              <a:t>の</a:t>
            </a:r>
            <a:r>
              <a:rPr lang="ja-JP" altLang="en-US" dirty="0" smtClean="0"/>
              <a:t>回数</a:t>
            </a:r>
            <a:r>
              <a:rPr lang="ja-JP" altLang="en-US" dirty="0"/>
              <a:t>が </a:t>
            </a:r>
            <a:r>
              <a:rPr lang="en-US" altLang="ja-JP" dirty="0"/>
              <a:t>1/m </a:t>
            </a:r>
            <a:r>
              <a:rPr lang="ja-JP" altLang="en-US" dirty="0"/>
              <a:t>倍になりうる</a:t>
            </a:r>
            <a:endParaRPr lang="en-US" altLang="ja-JP" dirty="0"/>
          </a:p>
          <a:p>
            <a:pPr lvl="1"/>
            <a:r>
              <a:rPr lang="en-US" altLang="ja-JP" dirty="0" smtClean="0"/>
              <a:t>CBCG(k) : </a:t>
            </a:r>
            <a:r>
              <a:rPr lang="ja-JP" altLang="en-US" dirty="0" smtClean="0"/>
              <a:t>内積の回数が </a:t>
            </a:r>
            <a:r>
              <a:rPr lang="en-US" altLang="ja-JP" dirty="0" smtClean="0"/>
              <a:t>1/k</a:t>
            </a:r>
            <a:r>
              <a:rPr lang="ja-JP" altLang="en-US" dirty="0" smtClean="0"/>
              <a:t> 倍になりうる</a:t>
            </a:r>
            <a:endParaRPr lang="ja-JP" altLang="en-US" dirty="0"/>
          </a:p>
          <a:p>
            <a:pPr lvl="1"/>
            <a:r>
              <a:rPr lang="en-US" altLang="ja-JP" dirty="0" smtClean="0"/>
              <a:t>BCBCG(</a:t>
            </a:r>
            <a:r>
              <a:rPr lang="en-US" altLang="ja-JP" dirty="0" err="1" smtClean="0"/>
              <a:t>m,k</a:t>
            </a:r>
            <a:r>
              <a:rPr lang="en-US" altLang="ja-JP" dirty="0" smtClean="0"/>
              <a:t>) </a:t>
            </a:r>
            <a:r>
              <a:rPr lang="en-US" altLang="ja-JP" dirty="0" smtClean="0"/>
              <a:t>: </a:t>
            </a:r>
            <a:r>
              <a:rPr lang="ja-JP" altLang="en-US" dirty="0" smtClean="0"/>
              <a:t>内積の回数が </a:t>
            </a:r>
            <a:r>
              <a:rPr lang="en-US" altLang="ja-JP" dirty="0" smtClean="0"/>
              <a:t>1/(km) </a:t>
            </a:r>
            <a:r>
              <a:rPr lang="ja-JP" altLang="en-US" dirty="0" smtClean="0"/>
              <a:t>倍になりうる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0971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Block + </a:t>
            </a:r>
            <a:r>
              <a:rPr kumimoji="1" lang="en-US" altLang="ja-JP" dirty="0" err="1" smtClean="0"/>
              <a:t>Chebyshev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の効果</a:t>
            </a:r>
            <a:endParaRPr kumimoji="1" lang="ja-JP" altLang="en-US" dirty="0"/>
          </a:p>
        </p:txBody>
      </p:sp>
      <p:pic>
        <p:nvPicPr>
          <p:cNvPr id="5" name="Picture 12" descr="C:\Users\LC\Dropbox\Daily_Doc\20130702\bcsstk16_m3k3_max(ROverB)_Jacobi_b_0to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1845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 rot="16200000">
            <a:off x="458253" y="3770456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相対残差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6021288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内積の回数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4077072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653136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CBCG(3)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4797152"/>
            <a:ext cx="83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BCG(3)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35696" y="4869160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BCBCG(3,3)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1628800"/>
            <a:ext cx="157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行列：</a:t>
            </a:r>
            <a:r>
              <a:rPr kumimoji="1" lang="en-US" altLang="ja-JP" dirty="0" smtClean="0"/>
              <a:t>bcsstk16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10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Block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Chebyshev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BCG(m) 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CG </a:t>
            </a:r>
            <a:r>
              <a:rPr lang="ja-JP" altLang="en-US" dirty="0" smtClean="0"/>
              <a:t>より速いが，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1/m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 には達しない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altLang="ja-JP" dirty="0" smtClean="0"/>
              <a:t>CBCG(k) 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CG </a:t>
            </a:r>
            <a:r>
              <a:rPr lang="ja-JP" altLang="en-US" dirty="0" smtClean="0"/>
              <a:t>のほぼ </a:t>
            </a:r>
            <a:r>
              <a:rPr lang="en-US" altLang="ja-JP" dirty="0" smtClean="0"/>
              <a:t>1/k </a:t>
            </a:r>
            <a:r>
              <a:rPr lang="ja-JP" altLang="en-US" dirty="0" smtClean="0"/>
              <a:t>の内積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BCBCG(</a:t>
            </a:r>
            <a:r>
              <a:rPr lang="en-US" altLang="ja-JP" dirty="0" err="1" smtClean="0"/>
              <a:t>m,k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CBCG(k) </a:t>
            </a:r>
            <a:r>
              <a:rPr lang="ja-JP" altLang="en-US" dirty="0" smtClean="0"/>
              <a:t>より少ない内積</a:t>
            </a:r>
            <a:endParaRPr lang="en-US" altLang="ja-JP" dirty="0" smtClean="0"/>
          </a:p>
          <a:p>
            <a:r>
              <a:rPr lang="en-US" altLang="ja-JP" dirty="0" smtClean="0"/>
              <a:t>BCG </a:t>
            </a:r>
            <a:r>
              <a:rPr lang="ja-JP" altLang="en-US" dirty="0" smtClean="0"/>
              <a:t>は，行列・ベクトル積で利点がある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BCG(m)</a:t>
            </a:r>
            <a:r>
              <a:rPr lang="ja-JP" altLang="en-US" dirty="0" smtClean="0"/>
              <a:t> の行列・ベクトル積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計算量 </a:t>
            </a:r>
            <a:r>
              <a:rPr lang="en-US" altLang="ja-JP" dirty="0" smtClean="0"/>
              <a:t>m </a:t>
            </a:r>
            <a:r>
              <a:rPr lang="ja-JP" altLang="en-US" dirty="0" smtClean="0"/>
              <a:t>倍，通信回数 </a:t>
            </a:r>
            <a:r>
              <a:rPr lang="en-US" altLang="ja-JP" dirty="0" smtClean="0"/>
              <a:t>1 </a:t>
            </a:r>
            <a:r>
              <a:rPr lang="ja-JP" altLang="en-US" dirty="0" smtClean="0"/>
              <a:t>回，前処理可，丸めに強い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CBCG(k) </a:t>
            </a:r>
            <a:r>
              <a:rPr lang="ja-JP" altLang="en-US" dirty="0" smtClean="0"/>
              <a:t>の行列・ベクトル積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計算量 </a:t>
            </a:r>
            <a:r>
              <a:rPr lang="en-US" altLang="ja-JP" dirty="0" smtClean="0"/>
              <a:t>k</a:t>
            </a:r>
            <a:r>
              <a:rPr lang="ja-JP" altLang="en-US" dirty="0" smtClean="0"/>
              <a:t> 倍，</a:t>
            </a:r>
            <a:r>
              <a:rPr lang="ja-JP" altLang="en-US" dirty="0" smtClean="0">
                <a:solidFill>
                  <a:srgbClr val="C00000"/>
                </a:solidFill>
              </a:rPr>
              <a:t>通信回数 </a:t>
            </a:r>
            <a:r>
              <a:rPr lang="en-US" altLang="ja-JP" dirty="0" smtClean="0">
                <a:solidFill>
                  <a:srgbClr val="C00000"/>
                </a:solidFill>
              </a:rPr>
              <a:t>k </a:t>
            </a:r>
            <a:r>
              <a:rPr lang="ja-JP" altLang="en-US" dirty="0" smtClean="0">
                <a:solidFill>
                  <a:srgbClr val="C00000"/>
                </a:solidFill>
              </a:rPr>
              <a:t>回</a:t>
            </a:r>
            <a:r>
              <a:rPr lang="ja-JP" altLang="en-US" dirty="0" smtClean="0"/>
              <a:t>，前処理可，</a:t>
            </a:r>
            <a:r>
              <a:rPr lang="ja-JP" altLang="en-US" i="1" dirty="0" smtClean="0"/>
              <a:t>または</a:t>
            </a:r>
            <a:endParaRPr lang="en-US" altLang="ja-JP" i="1" dirty="0" smtClean="0"/>
          </a:p>
          <a:p>
            <a:pPr lvl="2"/>
            <a:r>
              <a:rPr lang="ja-JP" altLang="en-US" dirty="0" smtClean="0">
                <a:solidFill>
                  <a:srgbClr val="C00000"/>
                </a:solidFill>
              </a:rPr>
              <a:t>計算量ずっと多い</a:t>
            </a:r>
            <a:r>
              <a:rPr lang="ja-JP" altLang="en-US" dirty="0" smtClean="0"/>
              <a:t>，通信回数 </a:t>
            </a:r>
            <a:r>
              <a:rPr lang="en-US" altLang="ja-JP" dirty="0" smtClean="0"/>
              <a:t>1 </a:t>
            </a:r>
            <a:r>
              <a:rPr lang="ja-JP" altLang="en-US" dirty="0" smtClean="0"/>
              <a:t>回，</a:t>
            </a:r>
            <a:r>
              <a:rPr lang="ja-JP" altLang="en-US" dirty="0" smtClean="0">
                <a:solidFill>
                  <a:srgbClr val="C00000"/>
                </a:solidFill>
              </a:rPr>
              <a:t>前処理難</a:t>
            </a:r>
            <a:endParaRPr lang="en-US" altLang="ja-JP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CG </a:t>
            </a:r>
            <a:r>
              <a:rPr kumimoji="1" lang="ja-JP" altLang="en-US" dirty="0" smtClean="0"/>
              <a:t>法の内積を削減する </a:t>
            </a:r>
            <a:r>
              <a:rPr kumimoji="1" lang="en-US" altLang="ja-JP" dirty="0" smtClean="0"/>
              <a:t>CBCG </a:t>
            </a:r>
            <a:r>
              <a:rPr kumimoji="1" lang="ja-JP" altLang="en-US" dirty="0" smtClean="0"/>
              <a:t>法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丸め</a:t>
            </a:r>
            <a:r>
              <a:rPr lang="ja-JP" altLang="en-US" dirty="0" smtClean="0"/>
              <a:t>誤差があってもちゃんと動く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Block CG </a:t>
            </a:r>
            <a:r>
              <a:rPr lang="ja-JP" altLang="en-US" dirty="0" smtClean="0"/>
              <a:t>と組み合わせた </a:t>
            </a:r>
            <a:r>
              <a:rPr lang="en-US" altLang="ja-JP" dirty="0" smtClean="0"/>
              <a:t>BCBCG</a:t>
            </a:r>
            <a:r>
              <a:rPr lang="ja-JP" altLang="en-US" dirty="0" smtClean="0"/>
              <a:t> 法</a:t>
            </a:r>
            <a:endParaRPr lang="en-US" altLang="ja-JP" dirty="0" smtClean="0"/>
          </a:p>
          <a:p>
            <a:r>
              <a:rPr kumimoji="1" lang="ja-JP" altLang="en-US" dirty="0"/>
              <a:t>今後</a:t>
            </a:r>
            <a:r>
              <a:rPr kumimoji="1" lang="ja-JP" altLang="en-US" dirty="0" smtClean="0"/>
              <a:t>の課題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Block </a:t>
            </a:r>
            <a:r>
              <a:rPr lang="ja-JP" altLang="en-US" dirty="0" smtClean="0"/>
              <a:t>と </a:t>
            </a:r>
            <a:r>
              <a:rPr lang="en-US" altLang="ja-JP" dirty="0" err="1" smtClean="0"/>
              <a:t>Chebyshev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の組み合わせ方</a:t>
            </a:r>
            <a:endParaRPr lang="en-US" altLang="ja-JP" dirty="0" smtClean="0"/>
          </a:p>
          <a:p>
            <a:pPr lvl="1"/>
            <a:r>
              <a:rPr lang="ja-JP" altLang="en-US" dirty="0"/>
              <a:t>固有値範囲の推定</a:t>
            </a:r>
          </a:p>
          <a:p>
            <a:pPr lvl="1"/>
            <a:r>
              <a:rPr kumimoji="1" lang="ja-JP" altLang="en-US" dirty="0" smtClean="0"/>
              <a:t>丸め</a:t>
            </a:r>
            <a:r>
              <a:rPr kumimoji="1" lang="ja-JP" altLang="en-US" dirty="0" smtClean="0"/>
              <a:t>誤差に強くて，安心して使える</a:t>
            </a:r>
            <a:r>
              <a:rPr kumimoji="1" lang="ja-JP" altLang="en-US" dirty="0" smtClean="0"/>
              <a:t>アルゴリズム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1507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crystm01</a:t>
            </a:r>
            <a:endParaRPr kumimoji="1" lang="ja-JP" altLang="en-US" dirty="0"/>
          </a:p>
        </p:txBody>
      </p:sp>
      <p:pic>
        <p:nvPicPr>
          <p:cNvPr id="3" name="Picture 4" descr="C:\Users\LC\Dropbox\Daily_Doc\20130706\ExpData\crystm01\crystm01-cg-type-methods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355976" y="3933056"/>
            <a:ext cx="12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CG, BCG(3)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8376" y="4859868"/>
            <a:ext cx="95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BCG(20)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9792" y="4653136"/>
            <a:ext cx="125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CBCG(3),</a:t>
            </a:r>
          </a:p>
          <a:p>
            <a:r>
              <a:rPr lang="en-US" altLang="ja-JP" dirty="0" smtClean="0"/>
              <a:t>BCBCG(3,3)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1208" y="4446404"/>
            <a:ext cx="137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CBCG(20),</a:t>
            </a:r>
          </a:p>
          <a:p>
            <a:r>
              <a:rPr lang="en-US" altLang="ja-JP" dirty="0" smtClean="0"/>
              <a:t>BCBCG(20,8)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765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bcsstm07</a:t>
            </a:r>
            <a:endParaRPr kumimoji="1" lang="ja-JP" altLang="en-US" dirty="0"/>
          </a:p>
        </p:txBody>
      </p:sp>
      <p:pic>
        <p:nvPicPr>
          <p:cNvPr id="3" name="Picture 7" descr="C:\Users\LC\Dropbox\Daily_Doc\20130706\ExpData\bcsstm07\bcsstm07-cg-type-methods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716016" y="4005064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CG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6056" y="5157192"/>
            <a:ext cx="83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BCG(3)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5736" y="3356992"/>
            <a:ext cx="95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BCG(20)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3840" y="5219908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CBCG(3)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3728" y="5589240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BCBCG(3,3)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4869160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CBCG(20)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4427820"/>
            <a:ext cx="137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BCBCG(20,8)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16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強スケーリング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923928" y="1484784"/>
            <a:ext cx="1080120" cy="48245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395536" y="1484784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強スケーリング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427984" y="1484784"/>
            <a:ext cx="1080120" cy="2448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843808" y="1484784"/>
            <a:ext cx="1080120" cy="2448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2"/>
          </p:cNvCxnSpPr>
          <p:nvPr/>
        </p:nvCxnSpPr>
        <p:spPr>
          <a:xfrm flipH="1">
            <a:off x="3347864" y="3933056"/>
            <a:ext cx="16201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2"/>
          </p:cNvCxnSpPr>
          <p:nvPr/>
        </p:nvCxnSpPr>
        <p:spPr>
          <a:xfrm>
            <a:off x="3383868" y="3933056"/>
            <a:ext cx="16201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95536" y="1484784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強スケーリング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059832" y="1484784"/>
            <a:ext cx="108012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75656" y="1484784"/>
            <a:ext cx="108012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2"/>
          </p:cNvCxnSpPr>
          <p:nvPr/>
        </p:nvCxnSpPr>
        <p:spPr>
          <a:xfrm flipH="1">
            <a:off x="2051720" y="2708920"/>
            <a:ext cx="15481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2"/>
          </p:cNvCxnSpPr>
          <p:nvPr/>
        </p:nvCxnSpPr>
        <p:spPr>
          <a:xfrm>
            <a:off x="2015716" y="2708920"/>
            <a:ext cx="16201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084168" y="1484784"/>
            <a:ext cx="108012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499992" y="1484784"/>
            <a:ext cx="108012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076056" y="2708920"/>
            <a:ext cx="15481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040052" y="2708920"/>
            <a:ext cx="16201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051720" y="3068960"/>
            <a:ext cx="31683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635896" y="3068960"/>
            <a:ext cx="30243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051720" y="3068960"/>
            <a:ext cx="30243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563888" y="3068960"/>
            <a:ext cx="30243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95536" y="1484784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強スケーリング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123728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59632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851920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87824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580112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716016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308304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444208" y="1484784"/>
            <a:ext cx="7920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stCxn id="6" idx="2"/>
          </p:cNvCxnSpPr>
          <p:nvPr/>
        </p:nvCxnSpPr>
        <p:spPr>
          <a:xfrm>
            <a:off x="1655676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5" idx="2"/>
          </p:cNvCxnSpPr>
          <p:nvPr/>
        </p:nvCxnSpPr>
        <p:spPr>
          <a:xfrm flipH="1">
            <a:off x="1619672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383868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3347864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112060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5076056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840252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6804248" y="2132856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691680" y="2492896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2555776" y="2492896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1619672" y="2492896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2483768" y="2492896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5148064" y="2492896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6012160" y="2492896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H="1">
            <a:off x="5076056" y="2492896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5940152" y="2492896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619672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555776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419872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283968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>
            <a:off x="1547664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2483768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3347864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4211960" y="285293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395536" y="1484784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強スケーリング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71600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99792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835696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427984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563888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156176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2080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stCxn id="6" idx="2"/>
          </p:cNvCxnSpPr>
          <p:nvPr/>
        </p:nvCxnSpPr>
        <p:spPr>
          <a:xfrm>
            <a:off x="503548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5" idx="2"/>
          </p:cNvCxnSpPr>
          <p:nvPr/>
        </p:nvCxnSpPr>
        <p:spPr>
          <a:xfrm flipH="1">
            <a:off x="539552" y="1844824"/>
            <a:ext cx="8280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231740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2195736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3959932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3923928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5688124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5652120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39552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1403648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467544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1331640" y="2204864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3995936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4860032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H="1">
            <a:off x="3923928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4788024" y="2204864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467544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1403648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2267744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131840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>
            <a:off x="395536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331640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95736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3059832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7884368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7020272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9612560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8748464" y="1484784"/>
            <a:ext cx="7920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7416316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7380312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9144508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9108504" y="1844824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7452320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8316416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>
            <a:off x="7380312" y="220486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>
            <a:off x="8244408" y="2204864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7452320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8316416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9252520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10116616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>
            <a:off x="7380312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8244408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9180512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10044608" y="2564904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395536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395536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1403648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1403648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2195736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2195736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>
            <a:off x="3131840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3131840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>
            <a:off x="3995936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995936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4932040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4932040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>
            <a:off x="5796136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5796136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H="1">
            <a:off x="6660232" y="3068960"/>
            <a:ext cx="6984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6660232" y="3068960"/>
            <a:ext cx="70567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395536" y="1484784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京における </a:t>
            </a:r>
            <a:r>
              <a:rPr lang="en-US" altLang="ja-JP" dirty="0" smtClean="0"/>
              <a:t>CG </a:t>
            </a:r>
            <a:r>
              <a:rPr lang="ja-JP" altLang="en-US" dirty="0" smtClean="0"/>
              <a:t>法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5" t="39854" r="9921" b="20437"/>
          <a:stretch/>
        </p:blipFill>
        <p:spPr bwMode="auto">
          <a:xfrm>
            <a:off x="1115616" y="1628800"/>
            <a:ext cx="6697920" cy="45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355976" y="6453336"/>
            <a:ext cx="4541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京速コンピュータ「京」における </a:t>
            </a:r>
            <a:r>
              <a:rPr kumimoji="1" lang="en-US" altLang="ja-JP" sz="1000" dirty="0" smtClean="0"/>
              <a:t>CGPOP </a:t>
            </a:r>
            <a:r>
              <a:rPr kumimoji="1" lang="en-US" altLang="ja-JP" sz="1000" dirty="0" err="1" smtClean="0"/>
              <a:t>Miniapp</a:t>
            </a:r>
            <a:r>
              <a:rPr kumimoji="1" lang="en-US" altLang="ja-JP" sz="1000" dirty="0" smtClean="0"/>
              <a:t> </a:t>
            </a:r>
            <a:r>
              <a:rPr kumimoji="1" lang="ja-JP" altLang="en-US" sz="1000" dirty="0" smtClean="0"/>
              <a:t>の性能評価，中尾・佐藤，</a:t>
            </a:r>
            <a:r>
              <a:rPr kumimoji="1" lang="en-US" altLang="ja-JP" sz="1000" dirty="0" smtClean="0"/>
              <a:t>HPC-139</a:t>
            </a:r>
            <a:endParaRPr kumimoji="1" lang="ja-JP" altLang="en-US" sz="1000" dirty="0"/>
          </a:p>
        </p:txBody>
      </p:sp>
      <p:sp>
        <p:nvSpPr>
          <p:cNvPr id="4" name="左矢印吹き出し 3"/>
          <p:cNvSpPr/>
          <p:nvPr/>
        </p:nvSpPr>
        <p:spPr>
          <a:xfrm>
            <a:off x="7308304" y="2492896"/>
            <a:ext cx="648072" cy="864096"/>
          </a:xfrm>
          <a:prstGeom prst="lef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通信</a:t>
            </a:r>
            <a:endParaRPr kumimoji="1" lang="ja-JP" altLang="en-US" dirty="0"/>
          </a:p>
        </p:txBody>
      </p:sp>
      <p:sp>
        <p:nvSpPr>
          <p:cNvPr id="6" name="左矢印吹き出し 5"/>
          <p:cNvSpPr/>
          <p:nvPr/>
        </p:nvSpPr>
        <p:spPr>
          <a:xfrm>
            <a:off x="7308304" y="3429000"/>
            <a:ext cx="648072" cy="18722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通信</a:t>
            </a:r>
            <a:endParaRPr kumimoji="1" lang="ja-JP" altLang="en-US" dirty="0"/>
          </a:p>
        </p:txBody>
      </p:sp>
      <p:sp>
        <p:nvSpPr>
          <p:cNvPr id="7" name="左矢印吹き出し 6"/>
          <p:cNvSpPr/>
          <p:nvPr/>
        </p:nvSpPr>
        <p:spPr>
          <a:xfrm>
            <a:off x="7308304" y="1844824"/>
            <a:ext cx="648072" cy="576064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計算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2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CG</a:t>
            </a:r>
            <a:r>
              <a:rPr lang="ja-JP" altLang="en-US" dirty="0" smtClean="0"/>
              <a:t> 法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412776"/>
            <a:ext cx="4572000" cy="49859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kumimoji="0" lang="ja-JP" altLang="en-US" sz="3000" b="1" i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ja-JP" altLang="en-US" sz="3000" b="1" i="1" kern="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–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x</a:t>
            </a:r>
            <a:r>
              <a:rPr kumimoji="0" lang="en-US" altLang="ja-JP" sz="3000" kern="0" noProof="0" dirty="0" smtClean="0">
                <a:solidFill>
                  <a:srgbClr val="000000"/>
                </a:solidFill>
                <a:latin typeface="Times New Roman"/>
              </a:rPr>
              <a:t>; </a:t>
            </a:r>
            <a:r>
              <a:rPr kumimoji="0" lang="en-US" altLang="ja-JP" sz="30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kumimoji="0" lang="en-US" altLang="ja-JP" sz="300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0</a:t>
            </a:r>
            <a:r>
              <a:rPr kumimoji="0" lang="en-US" altLang="ja-JP" sz="30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kern="0" dirty="0" err="1">
                <a:solidFill>
                  <a:srgbClr val="000000"/>
                </a:solidFill>
                <a:latin typeface="Times New Roman"/>
              </a:rPr>
              <a:t>r</a:t>
            </a:r>
            <a:r>
              <a:rPr kumimoji="0" lang="en-US" altLang="ja-JP" sz="3000" i="1" kern="0" baseline="30000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kumimoji="0" lang="en-US" altLang="ja-JP" sz="3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en-US" altLang="ja-JP" sz="3000" b="1" i="1" kern="0" dirty="0">
                <a:solidFill>
                  <a:srgbClr val="000000"/>
                </a:solidFill>
                <a:latin typeface="Times New Roman"/>
              </a:rPr>
              <a:t>r</a:t>
            </a:r>
            <a:endParaRPr kumimoji="0" lang="en-US" altLang="ja-JP" sz="30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	for </a:t>
            </a:r>
            <a:r>
              <a:rPr kumimoji="0" lang="en-US" altLang="ja-JP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0, </a:t>
            </a:r>
            <a:r>
              <a:rPr kumimoji="0" lang="ja-JP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・・・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ja-JP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	  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q</a:t>
            </a: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 </a:t>
            </a:r>
            <a:r>
              <a:rPr kumimoji="0" lang="en-US" altLang="ja-JP" sz="30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</a:t>
            </a:r>
            <a:r>
              <a:rPr kumimoji="0" lang="ja-JP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kumimoji="0" lang="en-US" altLang="ja-JP" sz="3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   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kumimoji="0" lang="en-US" altLang="ja-JP" sz="3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/ </a:t>
            </a:r>
            <a:r>
              <a:rPr kumimoji="0" lang="en-US" altLang="ja-JP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</a:t>
            </a:r>
            <a:r>
              <a:rPr kumimoji="0" lang="en-US" altLang="ja-JP" sz="3000" b="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q</a:t>
            </a:r>
            <a:endParaRPr kumimoji="0" lang="en-US" altLang="ja-JP" sz="30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	  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–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q</a:t>
            </a:r>
            <a:endParaRPr kumimoji="0" lang="en-US" altLang="ja-JP" sz="30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	  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x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x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+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</a:t>
            </a:r>
            <a:endParaRPr kumimoji="0" lang="en-US" altLang="ja-JP" sz="30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    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kumimoji="0" lang="en-US" altLang="ja-JP" sz="3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</a:t>
            </a:r>
            <a:r>
              <a:rPr kumimoji="0" lang="en-US" altLang="ja-JP" sz="3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+1</a:t>
            </a: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kern="0" dirty="0" err="1">
                <a:solidFill>
                  <a:srgbClr val="000000"/>
                </a:solidFill>
                <a:latin typeface="Times New Roman"/>
              </a:rPr>
              <a:t>r</a:t>
            </a:r>
            <a:r>
              <a:rPr kumimoji="0" lang="en-US" altLang="ja-JP" sz="3000" i="1" kern="0" baseline="30000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kumimoji="0" lang="en-US" altLang="ja-JP" sz="3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en-US" altLang="ja-JP" sz="3000" b="1" i="1" kern="0" dirty="0">
                <a:solidFill>
                  <a:srgbClr val="000000"/>
                </a:solidFill>
                <a:latin typeface="Times New Roman"/>
              </a:rPr>
              <a:t>r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	  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i="1" kern="0" dirty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kumimoji="0" lang="en-US" altLang="ja-JP" sz="3000" i="1" kern="0" baseline="-2500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kumimoji="0" lang="en-US" altLang="ja-JP" sz="3000" kern="0" baseline="-25000" dirty="0">
                <a:solidFill>
                  <a:srgbClr val="000000"/>
                </a:solidFill>
                <a:latin typeface="Times New Roman"/>
              </a:rPr>
              <a:t>+1 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/ </a:t>
            </a:r>
            <a:r>
              <a:rPr kumimoji="0" lang="en-US" altLang="ja-JP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kumimoji="0" lang="en-US" altLang="ja-JP" sz="3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altLang="ja-JP" sz="3000" b="0" i="1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	  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=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+ </a:t>
            </a:r>
            <a:r>
              <a:rPr kumimoji="0" lang="en-US" altLang="ja-JP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左矢印吹き出し 4"/>
          <p:cNvSpPr/>
          <p:nvPr/>
        </p:nvSpPr>
        <p:spPr>
          <a:xfrm>
            <a:off x="3563888" y="3212976"/>
            <a:ext cx="2952328" cy="4320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内積</a:t>
            </a:r>
            <a:endParaRPr kumimoji="1" lang="ja-JP" altLang="en-US" dirty="0"/>
          </a:p>
        </p:txBody>
      </p:sp>
      <p:sp>
        <p:nvSpPr>
          <p:cNvPr id="6" name="左矢印吹き出し 5"/>
          <p:cNvSpPr/>
          <p:nvPr/>
        </p:nvSpPr>
        <p:spPr>
          <a:xfrm>
            <a:off x="3563888" y="2636912"/>
            <a:ext cx="2952328" cy="4320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1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行列・ベクトル積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123728" y="2996952"/>
            <a:ext cx="576064" cy="72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27784" y="3573016"/>
            <a:ext cx="648072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11760" y="5157192"/>
            <a:ext cx="648072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矢印吹き出し 9"/>
          <p:cNvSpPr/>
          <p:nvPr/>
        </p:nvSpPr>
        <p:spPr>
          <a:xfrm>
            <a:off x="3563888" y="4797152"/>
            <a:ext cx="2952328" cy="4320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内積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2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ecf90faf-2265-49ef-acd3-8458a19e1b6b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1272</Words>
  <Application>Microsoft Office PowerPoint</Application>
  <PresentationFormat>画面に合わせる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大域的通信回数を削減した 共役勾配法</vt:lpstr>
      <vt:lpstr>スパコン</vt:lpstr>
      <vt:lpstr>強スケーリング</vt:lpstr>
      <vt:lpstr>強スケーリング</vt:lpstr>
      <vt:lpstr>強スケーリング</vt:lpstr>
      <vt:lpstr>強スケーリング</vt:lpstr>
      <vt:lpstr>強スケーリング</vt:lpstr>
      <vt:lpstr>京における CG 法</vt:lpstr>
      <vt:lpstr>CG 法</vt:lpstr>
      <vt:lpstr>CG 法の通信</vt:lpstr>
      <vt:lpstr>京における CG 法</vt:lpstr>
      <vt:lpstr>PowerPoint プレゼンテーション</vt:lpstr>
      <vt:lpstr>PowerPoint プレゼンテーション</vt:lpstr>
      <vt:lpstr>PowerPoint プレゼンテーション</vt:lpstr>
      <vt:lpstr>内積の減らし方</vt:lpstr>
      <vt:lpstr>実際に計算すると・・・</vt:lpstr>
      <vt:lpstr>原因とその解決</vt:lpstr>
      <vt:lpstr>Chebyshev 多項式 T_j (x)</vt:lpstr>
      <vt:lpstr>Chebyshev basis CG (CBCG) 法</vt:lpstr>
      <vt:lpstr>CBCG 法</vt:lpstr>
      <vt:lpstr>Block + Chebyshev の効果</vt:lpstr>
      <vt:lpstr>Block vs Chebyshev</vt:lpstr>
      <vt:lpstr>まとめと今後の課題</vt:lpstr>
      <vt:lpstr>crystm01</vt:lpstr>
      <vt:lpstr>bcsstm07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大域的通信回数を削減した 共役勾配法</dc:title>
  <dc:creator>reiji</dc:creator>
  <cp:lastModifiedBy>reiji</cp:lastModifiedBy>
  <cp:revision>112</cp:revision>
  <dcterms:created xsi:type="dcterms:W3CDTF">2013-07-05T10:09:30Z</dcterms:created>
  <dcterms:modified xsi:type="dcterms:W3CDTF">2013-07-08T08:11:09Z</dcterms:modified>
</cp:coreProperties>
</file>