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83" r:id="rId6"/>
    <p:sldId id="284" r:id="rId7"/>
    <p:sldId id="285" r:id="rId8"/>
    <p:sldId id="286" r:id="rId9"/>
    <p:sldId id="279" r:id="rId10"/>
    <p:sldId id="280" r:id="rId11"/>
    <p:sldId id="281" r:id="rId12"/>
    <p:sldId id="282" r:id="rId13"/>
    <p:sldId id="267" r:id="rId14"/>
    <p:sldId id="278" r:id="rId15"/>
    <p:sldId id="277" r:id="rId16"/>
    <p:sldId id="269" r:id="rId17"/>
    <p:sldId id="276" r:id="rId18"/>
    <p:sldId id="271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D67D3-15A0-4876-833F-37C2207FB016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7DF4C-481E-4BD7-8E68-03263BDC4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9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309B03C-DDD4-4B28-A535-15272D200D7F}" type="slidenum">
              <a:rPr lang="en-US" altLang="ja-JP" smtClean="0"/>
              <a:pPr eaLnBrk="1" hangingPunct="1"/>
              <a:t>2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51157E-5C05-4B12-9AB3-F7A76A64EBFC}" type="slidenum">
              <a:rPr lang="en-US" altLang="ja-JP" smtClean="0"/>
              <a:pPr eaLnBrk="1" hangingPunct="1"/>
              <a:t>14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51157E-5C05-4B12-9AB3-F7A76A64EBFC}" type="slidenum">
              <a:rPr lang="en-US" altLang="ja-JP" smtClean="0"/>
              <a:pPr eaLnBrk="1" hangingPunct="1"/>
              <a:t>15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66314D3-EAEF-4E20-AED9-6F93C4D22A31}" type="slidenum">
              <a:rPr lang="en-US" altLang="ja-JP" smtClean="0"/>
              <a:pPr eaLnBrk="1" hangingPunct="1"/>
              <a:t>16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188FF6E-18A4-46BD-9256-3FA8BE037AF2}" type="slidenum">
              <a:rPr lang="en-US" altLang="ja-JP" smtClean="0"/>
              <a:pPr eaLnBrk="1" hangingPunct="1"/>
              <a:t>17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E843181-3358-4F02-B404-5B3135C055CF}" type="slidenum">
              <a:rPr lang="en-US" altLang="ja-JP" smtClean="0"/>
              <a:pPr eaLnBrk="1" hangingPunct="1"/>
              <a:t>18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8B076D7-8FEA-41DC-8F14-6500C85D1789}" type="slidenum">
              <a:rPr lang="en-US" altLang="ja-JP" smtClean="0"/>
              <a:pPr eaLnBrk="1" hangingPunct="1"/>
              <a:t>3</a:t>
            </a:fld>
            <a:endParaRPr lang="en-US" altLang="ja-JP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D1D970-CFEB-44C0-BDF8-7280D08A4332}" type="slidenum">
              <a:rPr lang="en-US" altLang="ja-JP" smtClean="0"/>
              <a:pPr eaLnBrk="1" hangingPunct="1"/>
              <a:t>4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69E0E6D-440B-4C3C-97C1-742CE8A022C8}" type="slidenum">
              <a:rPr lang="en-US" altLang="ja-JP" smtClean="0"/>
              <a:pPr eaLnBrk="1" hangingPunct="1"/>
              <a:t>8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D1D970-CFEB-44C0-BDF8-7280D08A4332}" type="slidenum">
              <a:rPr lang="en-US" altLang="ja-JP" smtClean="0"/>
              <a:pPr eaLnBrk="1" hangingPunct="1"/>
              <a:t>9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D1D970-CFEB-44C0-BDF8-7280D08A4332}" type="slidenum">
              <a:rPr lang="en-US" altLang="ja-JP" smtClean="0"/>
              <a:pPr eaLnBrk="1" hangingPunct="1"/>
              <a:t>10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D1D970-CFEB-44C0-BDF8-7280D08A4332}" type="slidenum">
              <a:rPr lang="en-US" altLang="ja-JP" smtClean="0"/>
              <a:pPr eaLnBrk="1" hangingPunct="1"/>
              <a:t>11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D1D970-CFEB-44C0-BDF8-7280D08A4332}" type="slidenum">
              <a:rPr lang="en-US" altLang="ja-JP" smtClean="0"/>
              <a:pPr eaLnBrk="1" hangingPunct="1"/>
              <a:t>12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3C86FF7-CF86-48C8-9F49-9D351AADEFA9}" type="slidenum">
              <a:rPr lang="en-US" altLang="ja-JP" smtClean="0"/>
              <a:pPr eaLnBrk="1" hangingPunct="1"/>
              <a:t>13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11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0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2013/7/8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「コンピューティクスによる物質デザイン：複合相関と非平衡ダイナミクス」平成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DD63-5C40-4F03-8A32-F2CEAB5D5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98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0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38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14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5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20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7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DA28-F5AE-4A02-8629-DF10C49F14C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04A2-870C-4A22-A33E-A77E31717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12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te.jp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fftw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205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338" y="1628775"/>
            <a:ext cx="8532812" cy="1470025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4000" dirty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sz="4000" dirty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4000" dirty="0">
                <a:latin typeface="Arial" pitchFamily="34" charset="0"/>
                <a:cs typeface="Arial" pitchFamily="34" charset="0"/>
              </a:rPr>
              <a:t>の実現と評価</a:t>
            </a:r>
            <a:endParaRPr lang="ja-JP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7238" y="3886200"/>
            <a:ext cx="7559675" cy="17526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高橋大介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筑波大学システム情報系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260350"/>
            <a:ext cx="86868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/2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）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05838" cy="5111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上のメモリを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により転送する場合，以下の手順で行う必要がある．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上のデバイスメモリから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上のホストメモリへデータをコピーする．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の通信関数を用いて転送する．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上のホストメモリから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上のデバイスメモリにコピーする．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この場合，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のデータ転送を行っている間は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の通信が行われないという問題がある．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>
                <a:latin typeface="Arial" pitchFamily="34" charset="0"/>
                <a:cs typeface="Arial" pitchFamily="34" charset="0"/>
              </a:rPr>
              <a:t>そこ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で，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間のデータ転送とノード間の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通信をパイプライン化してオーバーラップさせることができる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ライブラリである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MVAPICH2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を用いた．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10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45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260350"/>
            <a:ext cx="86868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/2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）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05838" cy="5111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上のメモリを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により転送する場合，以下の手順で行う必要がある．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上のデバイスメモリから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上のホストメモリへデータをコピーする．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の通信関数を用いて転送する．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上のホストメモリから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上のデバイスメモリにコピーする．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この場合，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のデータ転送を行っている間は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の通信が行われないという問題がある．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>
                <a:latin typeface="Arial" pitchFamily="34" charset="0"/>
                <a:cs typeface="Arial" pitchFamily="34" charset="0"/>
              </a:rPr>
              <a:t>そこ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で，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間のデータ転送とノード間の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通信をパイプライン化してオーバーラップさせることができる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ライブラリである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MVAPICH2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を用いた．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11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979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260350"/>
            <a:ext cx="8686800" cy="792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MPI + CUDA</a:t>
            </a:r>
            <a:r>
              <a:rPr lang="ja-JP" altLang="en-US" sz="4000" dirty="0" err="1" smtClean="0">
                <a:latin typeface="Arial" pitchFamily="34" charset="0"/>
                <a:cs typeface="Arial" pitchFamily="34" charset="0"/>
              </a:rPr>
              <a:t>での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通信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05838" cy="51117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通常の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を用いた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間の通信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At Sender:</a:t>
            </a:r>
          </a:p>
          <a:p>
            <a:pPr marL="0" indent="0" eaLnBrk="1" hangingPunct="1">
              <a:buNone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sbuf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s_device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…);</a:t>
            </a: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MPI_Send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sbuf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size, …);</a:t>
            </a:r>
          </a:p>
          <a:p>
            <a:pPr marL="0" indent="0" eaLnBrk="1" hangingPunct="1">
              <a:buNone/>
            </a:pP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At Receiver:</a:t>
            </a: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MPI_Recv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rbuf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size, …);</a:t>
            </a: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r_device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rbuf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…);</a:t>
            </a:r>
          </a:p>
          <a:p>
            <a:pPr marL="0" indent="0" eaLnBrk="1" hangingPunct="1">
              <a:buNone/>
            </a:pP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MVAPICH2-GPU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を用いた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間の通信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At Sender:</a:t>
            </a: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MPI_Send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s_device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size, …);</a:t>
            </a:r>
          </a:p>
          <a:p>
            <a:pPr marL="0" indent="0" eaLnBrk="1" hangingPunct="1">
              <a:buNone/>
            </a:pPr>
            <a:endParaRPr lang="en-US" altLang="ja-JP" sz="28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 At Receiver:</a:t>
            </a:r>
          </a:p>
          <a:p>
            <a:pPr marL="0" indent="0" eaLnBrk="1" hangingPunct="1">
              <a:buNone/>
            </a:pPr>
            <a:r>
              <a:rPr lang="en-US" altLang="ja-JP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MPI_Recv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ja-JP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r_device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, size, …);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12</a:t>
            </a:fld>
            <a:endParaRPr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26066" y="4437112"/>
            <a:ext cx="4410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デバイスメモリのアドレスを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直接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400" dirty="0">
                <a:latin typeface="Arial" pitchFamily="34" charset="0"/>
                <a:cs typeface="Arial" pitchFamily="34" charset="0"/>
              </a:rPr>
              <a:t>関数に渡すことが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可能．</a:t>
            </a:r>
            <a:endParaRPr lang="ja-JP" altLang="en-US" sz="2400" dirty="0">
              <a:latin typeface="Arial" pitchFamily="34" charset="0"/>
              <a:cs typeface="Arial" pitchFamily="34" charset="0"/>
            </a:endParaRPr>
          </a:p>
          <a:p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・</a:t>
            </a:r>
            <a:r>
              <a:rPr kumimoji="1" lang="en-US" altLang="ja-JP" sz="2400" dirty="0" smtClean="0">
                <a:latin typeface="Arial" pitchFamily="34" charset="0"/>
                <a:cs typeface="Arial" pitchFamily="34" charset="0"/>
              </a:rPr>
              <a:t>CUDA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kumimoji="1"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の転送のオーバー</a:t>
            </a:r>
            <a:endParaRPr kumimoji="1"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　ラップを</a:t>
            </a:r>
            <a:r>
              <a:rPr kumimoji="1"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ライブラリ内で行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う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．</a:t>
            </a:r>
            <a:endParaRPr kumimoji="1"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46738" y="1556792"/>
            <a:ext cx="41729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を行っている間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　は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の通信が行われない．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・メモリをブロックで分割し，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CUDA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の転送をオーバ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2400" dirty="0" smtClean="0">
                <a:latin typeface="Arial" pitchFamily="34" charset="0"/>
                <a:cs typeface="Arial" pitchFamily="34" charset="0"/>
              </a:rPr>
            </a:b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　</a:t>
            </a:r>
            <a:r>
              <a:rPr lang="ja-JP" altLang="en-US" sz="2400" dirty="0" err="1" smtClean="0">
                <a:latin typeface="Arial" pitchFamily="34" charset="0"/>
                <a:cs typeface="Arial" pitchFamily="34" charset="0"/>
              </a:rPr>
              <a:t>ー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ラップさせることも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可能．</a:t>
            </a:r>
            <a:endParaRPr kumimoji="1" lang="en-US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>
                <a:latin typeface="Arial" pitchFamily="34" charset="0"/>
                <a:cs typeface="Arial" pitchFamily="34" charset="0"/>
              </a:rPr>
              <a:t>　</a:t>
            </a:r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→プログラムが複雑になる．</a:t>
            </a:r>
            <a:endParaRPr kumimoji="1" lang="ja-JP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46738" y="1556792"/>
            <a:ext cx="412315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644008" y="4437113"/>
            <a:ext cx="439248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2291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77875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性能評価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8856662" cy="51133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性能評価にあたっては，以下の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ライブラリについて性能比較を行った．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FFTE 6.0β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を使用）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FFTE 5.0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  <a:hlinkClick r:id="rId3"/>
              </a:rPr>
              <a:t>http://www.ffte.jp/</a:t>
            </a:r>
            <a:r>
              <a:rPr lang="ja-JP" altLang="en-US" sz="2000" dirty="0" err="1" smtClean="0">
                <a:latin typeface="Arial" pitchFamily="34" charset="0"/>
                <a:cs typeface="Arial" pitchFamily="34" charset="0"/>
              </a:rPr>
              <a:t>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を使用）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FFTW 3.3.3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  <a:hlinkClick r:id="rId4"/>
              </a:rPr>
              <a:t>http://www.fftw.org/</a:t>
            </a:r>
            <a:r>
              <a:rPr lang="ja-JP" altLang="en-US" sz="2000" dirty="0" err="1" smtClean="0">
                <a:latin typeface="Arial" pitchFamily="34" charset="0"/>
                <a:cs typeface="Arial" pitchFamily="34" charset="0"/>
              </a:rPr>
              <a:t>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を使用）</a:t>
            </a:r>
          </a:p>
          <a:p>
            <a:pPr eaLnBrk="1" hangingPunct="1"/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順方向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を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512MPI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プロセス（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ノードあたり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4MPI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プロセス）で連続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回実行し，その平均の経過時間を測定した．</a:t>
            </a:r>
          </a:p>
          <a:p>
            <a:pPr eaLnBrk="1" hangingPunct="1"/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HA-PACS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ベースクラスタ（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268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ノード，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4288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コア，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1072GPU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）の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2400" dirty="0" smtClean="0">
                <a:latin typeface="Arial" pitchFamily="34" charset="0"/>
                <a:cs typeface="Arial" pitchFamily="34" charset="0"/>
              </a:rPr>
            </a:b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うち，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128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ノードを使用した．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各ノードに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Intel Xeon E5-2670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Sandy Bridge-EP 2.6GHz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）が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ソケット，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NVIDIA Tesla M2090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基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ノード間は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InfiniBand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QDR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レール）で接続</a:t>
            </a:r>
          </a:p>
          <a:p>
            <a:pPr lvl="1" eaLnBrk="1" hangingPunct="1"/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ライブラリ：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MVAPICH2 1.9</a:t>
            </a:r>
          </a:p>
          <a:p>
            <a:pPr lvl="1" eaLnBrk="1" hangingPunct="1"/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PGI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CUDA Fortran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Compiler 13.6 + CUDA 5.0 + CUFFT</a:t>
            </a:r>
          </a:p>
          <a:p>
            <a:pPr lvl="1"/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コンパイラオプション：“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pgf90 </a:t>
            </a:r>
            <a:r>
              <a:rPr lang="en-US" altLang="ja-JP" sz="2000" dirty="0">
                <a:latin typeface="Arial" pitchFamily="34" charset="0"/>
                <a:cs typeface="Arial" pitchFamily="34" charset="0"/>
              </a:rPr>
              <a:t>-fast -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Mcuda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=cc20,cuda5.0”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FFTE 6.0β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），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2000" dirty="0" smtClean="0">
                <a:latin typeface="Arial" pitchFamily="34" charset="0"/>
                <a:cs typeface="Arial" pitchFamily="34" charset="0"/>
              </a:rPr>
            </a:b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“pgf90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–fast -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mp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FFTE 5.0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），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pgcc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-fast”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FFTW 3.3.3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13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ー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0243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HA-PACS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ベースクラスタ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14</a:t>
            </a:fld>
            <a:endParaRPr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12755"/>
            <a:ext cx="8784976" cy="48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ー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0243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HA-PACS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ベースクラスタのノード構成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15</a:t>
            </a:fld>
            <a:endParaRPr lang="en-US" altLang="ja-JP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4" y="980728"/>
            <a:ext cx="8286420" cy="5256584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1763688" y="4437112"/>
            <a:ext cx="1368152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763688" y="5013176"/>
            <a:ext cx="1368152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211960" y="5013176"/>
            <a:ext cx="1368152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211960" y="4437112"/>
            <a:ext cx="1368152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36512" y="4437112"/>
            <a:ext cx="19367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1GPU</a:t>
            </a:r>
            <a:r>
              <a:rPr kumimoji="1" lang="ja-JP" altLang="en-US" sz="2400" dirty="0" smtClean="0"/>
              <a:t>あたり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1MPI</a:t>
            </a:r>
            <a:r>
              <a:rPr kumimoji="1" lang="ja-JP" altLang="en-US" sz="2400" dirty="0" smtClean="0"/>
              <a:t>プロセス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を立ち上げる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15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433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997589"/>
              </p:ext>
            </p:extLst>
          </p:nvPr>
        </p:nvGraphicFramePr>
        <p:xfrm>
          <a:off x="0" y="285750"/>
          <a:ext cx="9223375" cy="602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グラフ" r:id="rId4" imgW="6105545" imgH="3981420" progId="MSGraph.Chart.8">
                  <p:embed followColorScheme="full"/>
                </p:oleObj>
              </mc:Choice>
              <mc:Fallback>
                <p:oleObj name="グラフ" r:id="rId4" imgW="6105545" imgH="39814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750"/>
                        <a:ext cx="9223375" cy="602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16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536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534346"/>
              </p:ext>
            </p:extLst>
          </p:nvPr>
        </p:nvGraphicFramePr>
        <p:xfrm>
          <a:off x="0" y="285750"/>
          <a:ext cx="9223375" cy="602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グラフ" r:id="rId4" imgW="6105545" imgH="3981420" progId="MSGraph.Chart.8">
                  <p:embed followColorScheme="full"/>
                </p:oleObj>
              </mc:Choice>
              <mc:Fallback>
                <p:oleObj name="グラフ" r:id="rId4" imgW="6105545" imgH="39814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750"/>
                        <a:ext cx="9223375" cy="602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17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709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付プレースホルダー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6387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まとめ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8785225" cy="51847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クラスタにおいて並列一次元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を実現し評価した結果について述べた．</a:t>
            </a:r>
          </a:p>
          <a:p>
            <a:pPr eaLnBrk="1" hangingPunct="1">
              <a:defRPr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を用いた場合には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CPU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に比べて演算時間が短縮される一方で，全実行時間における通信時間の割合が増大する．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HA-PACS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ベースクラスタの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128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ノード，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512MPI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プロセスを用いた場合，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2^34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点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において実行時間の約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87%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が全対全通信で占められている．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MPI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ライブラリである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MVAPICH2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の新機能を用いることで，</a:t>
            </a: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PCIe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転送とノード間通信をオーバーラップさせた際のプログラミングが容易になった．</a:t>
            </a:r>
            <a:endParaRPr lang="en-US" altLang="ja-JP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クラスタ向けの並列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ライブラリを今年度中に公開予定．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18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3075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発表内容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4525962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latin typeface="Arial" pitchFamily="34" charset="0"/>
                <a:cs typeface="Arial" pitchFamily="34" charset="0"/>
              </a:rPr>
              <a:t>背景</a:t>
            </a:r>
          </a:p>
          <a:p>
            <a:pPr eaLnBrk="1" hangingPunct="1"/>
            <a:r>
              <a:rPr lang="ja-JP" altLang="en-US" dirty="0" smtClean="0">
                <a:latin typeface="Arial" pitchFamily="34" charset="0"/>
                <a:cs typeface="Arial" pitchFamily="34" charset="0"/>
              </a:rPr>
              <a:t>目的</a:t>
            </a:r>
          </a:p>
          <a:p>
            <a:pPr eaLnBrk="1" hangingPunct="1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Six-Step FFT</a:t>
            </a:r>
            <a:r>
              <a:rPr lang="ja-JP" altLang="en-US" dirty="0" smtClean="0">
                <a:latin typeface="Arial" pitchFamily="34" charset="0"/>
                <a:cs typeface="Arial" pitchFamily="34" charset="0"/>
              </a:rPr>
              <a:t>アルゴリズム</a:t>
            </a:r>
          </a:p>
          <a:p>
            <a:pPr eaLnBrk="1" hangingPunct="1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dirty="0" smtClean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FFT</a:t>
            </a:r>
            <a:endParaRPr lang="ja-JP" alt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dirty="0" smtClean="0">
                <a:latin typeface="Arial" pitchFamily="34" charset="0"/>
                <a:cs typeface="Arial" pitchFamily="34" charset="0"/>
              </a:rPr>
              <a:t>性能評価</a:t>
            </a:r>
          </a:p>
          <a:p>
            <a:pPr eaLnBrk="1" hangingPunct="1"/>
            <a:r>
              <a:rPr lang="ja-JP" altLang="en-US" dirty="0" smtClean="0">
                <a:latin typeface="Arial" pitchFamily="34" charset="0"/>
                <a:cs typeface="Arial" pitchFamily="34" charset="0"/>
              </a:rPr>
              <a:t>まとめ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2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409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92163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背景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05838" cy="511175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近年，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Graphics Processing Unit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）の高い演算性能とメモリバンド幅に着目し，これを様々な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HPC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アプリケーションに適用する試みが行われている．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また，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を搭載した計算ノードを多数接続した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クラスタも普及が進んでおり，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2013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年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月の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TOP500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リストでは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NVIDIA Tesla K20X 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を搭載した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Titan</a:t>
            </a:r>
            <a:r>
              <a:rPr lang="ja-JP" altLang="en-US" sz="2800" dirty="0" err="1" smtClean="0">
                <a:latin typeface="Arial" pitchFamily="34" charset="0"/>
                <a:cs typeface="Arial" pitchFamily="34" charset="0"/>
              </a:rPr>
              <a:t>が第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位にランクされている．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>
                <a:latin typeface="Arial" pitchFamily="34" charset="0"/>
                <a:cs typeface="Arial" pitchFamily="34" charset="0"/>
              </a:rPr>
              <a:t>これまで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に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クラスタにおける並列三次元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の実現は行われている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[Chen et al. 2010, Nukada et al. 2012]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が，並列一次元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については我々の知る限りまだ実現されていないのが現状．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3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92163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目的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05838" cy="5111750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の実現を行う．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筑波大学計算科学研究センターに設置された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クラスタである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HA-PACS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ベースクラスタにおいて性能評価を行う．</a:t>
            </a:r>
            <a:endParaRPr lang="en-US" altLang="ja-JP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4</a:t>
            </a:fld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921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922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51D0191-0573-4E4B-9008-4BF5D53C664A}" type="slidenum">
              <a:rPr lang="en-US" altLang="ja-JP" smtClean="0"/>
              <a:pPr eaLnBrk="1" hangingPunct="1"/>
              <a:t>5</a:t>
            </a:fld>
            <a:endParaRPr lang="en-US" altLang="ja-JP" dirty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784976" cy="1555750"/>
          </a:xfrm>
        </p:spPr>
        <p:txBody>
          <a:bodyPr/>
          <a:lstStyle/>
          <a:p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離散フーリエ変換（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DFT</a:t>
            </a:r>
            <a:r>
              <a:rPr lang="ja-JP" altLang="en-US" sz="4000" dirty="0">
                <a:latin typeface="Arial" pitchFamily="34" charset="0"/>
                <a:cs typeface="Arial" pitchFamily="34" charset="0"/>
              </a:rPr>
              <a:t>）</a:t>
            </a:r>
            <a:endParaRPr lang="en-US" altLang="ja-JP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08912" cy="966192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Arial" pitchFamily="34" charset="0"/>
                <a:cs typeface="Arial" pitchFamily="34" charset="0"/>
              </a:rPr>
              <a:t>離散フーリエ変換（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DFT</a:t>
            </a:r>
            <a:r>
              <a:rPr lang="ja-JP" altLang="en-US" dirty="0" smtClean="0">
                <a:latin typeface="Arial" pitchFamily="34" charset="0"/>
                <a:cs typeface="Arial" pitchFamily="34" charset="0"/>
              </a:rPr>
              <a:t>）の定義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39552" y="2797818"/>
                <a:ext cx="7992888" cy="1711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kumimoji="1" lang="en-US" altLang="ja-JP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kumimoji="1" lang="en-US" altLang="ja-JP" sz="36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3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𝑗</m:t>
                          </m:r>
                          <m:r>
                            <m:rPr>
                              <m:brk m:alnAt="23"/>
                            </m:rPr>
                            <a:rPr kumimoji="1" lang="en-US" altLang="ja-JP" sz="3600" b="0" i="1" smtClean="0">
                              <a:latin typeface="Cambria Math"/>
                            </a:rPr>
                            <m:t>=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(</m:t>
                              </m:r>
                              <m: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𝑗</m:t>
                              </m:r>
                              <m: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)</m:t>
                              </m:r>
                              <m:r>
                                <a:rPr lang="el-GR" altLang="ja-JP" sz="36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kumimoji="1" lang="en-US" altLang="ja-JP" sz="36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𝑗𝑘</m:t>
                              </m:r>
                            </m:sup>
                          </m:sSubSup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 pitchFamily="18" charset="0"/>
                            </a:rPr>
                            <m:t>,  0</m:t>
                          </m:r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kumimoji="1" lang="en-US" altLang="ja-JP" sz="3600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nary>
                      <m:r>
                        <a:rPr lang="en-US" altLang="ja-JP" sz="3600" b="0" i="1" dirty="0" smtClean="0">
                          <a:latin typeface="Cambria Math"/>
                          <a:ea typeface="Cambria Math" pitchFamily="18" charset="0"/>
                        </a:rPr>
                        <m:t>,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797818"/>
                <a:ext cx="7992888" cy="17113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611560" y="4528815"/>
                <a:ext cx="7920880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latin typeface="Cambria Math"/>
                            </a:rPr>
                            <m:t>where</m:t>
                          </m:r>
                          <m:r>
                            <a:rPr kumimoji="1" lang="en-US" altLang="ja-JP" sz="3600" b="0" i="0" smtClean="0">
                              <a:latin typeface="Cambria Math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altLang="ja-JP" sz="36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altLang="ja-JP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kumimoji="1" lang="en-US" altLang="ja-JP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−2</m:t>
                          </m:r>
                          <m:r>
                            <a:rPr kumimoji="1" lang="el-GR" altLang="ja-JP" sz="3600" b="0" i="1" smtClean="0">
                              <a:latin typeface="Cambria Math"/>
                            </a:rPr>
                            <m:t>𝜋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𝑖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/</m:t>
                          </m:r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kumimoji="1" lang="en-US" altLang="ja-JP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sz="3600" b="0" i="0" smtClean="0">
                          <a:latin typeface="Cambria Math"/>
                          <a:ea typeface="Cambria Math"/>
                        </a:rPr>
                        <m:t>and</m:t>
                      </m:r>
                      <m:r>
                        <a:rPr kumimoji="1" lang="en-US" altLang="ja-JP" sz="36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kumimoji="1" lang="en-US" altLang="ja-JP" sz="36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kumimoji="1" lang="en-US" altLang="ja-JP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28815"/>
                <a:ext cx="7920880" cy="7116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921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922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51D0191-0573-4E4B-9008-4BF5D53C664A}" type="slidenum">
              <a:rPr lang="en-US" altLang="ja-JP" smtClean="0"/>
              <a:pPr eaLnBrk="1" hangingPunct="1"/>
              <a:t>6</a:t>
            </a:fld>
            <a:endParaRPr lang="en-US" altLang="ja-JP" dirty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784976" cy="1555750"/>
          </a:xfrm>
        </p:spPr>
        <p:txBody>
          <a:bodyPr/>
          <a:lstStyle/>
          <a:p>
            <a:r>
              <a:rPr lang="ja-JP" altLang="en-US" sz="4000" dirty="0">
                <a:latin typeface="Arial" pitchFamily="34" charset="0"/>
                <a:cs typeface="Arial" pitchFamily="34" charset="0"/>
              </a:rPr>
              <a:t>二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次元表現</a:t>
            </a:r>
            <a:endParaRPr lang="en-US" altLang="ja-JP" sz="40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1520" y="1268760"/>
                <a:ext cx="8676456" cy="4968552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  <a:cs typeface="Arial" pitchFamily="34" charset="0"/>
                      </a:rPr>
                      <m:t>𝑛</m:t>
                    </m:r>
                    <m:r>
                      <a:rPr lang="en-US" altLang="ja-JP" sz="2800" b="0" i="1" smtClean="0">
                        <a:latin typeface="Cambria Math"/>
                        <a:cs typeface="Arial" pitchFamily="34" charset="0"/>
                      </a:rPr>
                      <m:t>= </m:t>
                    </m:r>
                    <m:sSub>
                      <m:sSubPr>
                        <m:ctrlP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altLang="ja-JP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×</m:t>
                    </m:r>
                  </m:oMath>
                </a14:m>
                <a:r>
                  <a:rPr lang="en-US" altLang="ja-JP" sz="28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と分解できる場合，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DFT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の定義式における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  <a:cs typeface="Arial" pitchFamily="34" charset="0"/>
                      </a:rPr>
                      <m:t>𝑗</m:t>
                    </m:r>
                    <m:r>
                      <a:rPr lang="ja-JP" altLang="en-US" sz="2800" b="0" i="1" smtClean="0">
                        <a:latin typeface="Cambria Math"/>
                        <a:cs typeface="Arial" pitchFamily="34" charset="0"/>
                      </a:rPr>
                      <m:t>と</m:t>
                    </m:r>
                    <m:r>
                      <a:rPr lang="en-US" altLang="ja-JP" sz="2800" b="0" i="1" smtClean="0">
                        <a:latin typeface="Cambria Math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は以下のように表すことができる．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上記の表現を用いると，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DFT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の定義式を以下のように書き換えることができる．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altLang="ja-JP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altLang="ja-JP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/>
                        <a:cs typeface="Arial" pitchFamily="34" charset="0"/>
                      </a:rPr>
                      <m:t>𝑛</m:t>
                    </m:r>
                  </m:oMath>
                </a14:m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点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FFT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点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FFT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28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点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FFT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に分解している．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2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1520" y="1268760"/>
                <a:ext cx="8676456" cy="4968552"/>
              </a:xfrm>
              <a:blipFill rotWithShape="1">
                <a:blip r:embed="rId2"/>
                <a:stretch>
                  <a:fillRect l="-1194" t="-1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691680" y="2204864"/>
                <a:ext cx="53285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/>
                      </a:rPr>
                      <m:t>𝑗</m:t>
                    </m:r>
                    <m:r>
                      <a:rPr kumimoji="1" lang="en-US" altLang="ja-JP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ja-JP" sz="3200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/>
                            <a:cs typeface="Arial" pitchFamily="34" charset="0"/>
                          </a:rPr>
                          <m:t>𝑗</m:t>
                        </m:r>
                      </m:e>
                      <m:sub>
                        <m: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altLang="ja-JP" sz="32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ja-JP" sz="3200" i="1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  <a:cs typeface="Arial" pitchFamily="34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320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altLang="ja-JP" sz="3200" b="0" i="1" smtClean="0">
                        <a:latin typeface="Cambria Math"/>
                        <a:cs typeface="Arial" pitchFamily="34" charset="0"/>
                      </a:rPr>
                      <m:t>,   </m:t>
                    </m:r>
                    <m:r>
                      <a:rPr lang="en-US" altLang="ja-JP" sz="3200" b="0" i="1" smtClean="0">
                        <a:latin typeface="Cambria Math"/>
                        <a:cs typeface="Arial" pitchFamily="34" charset="0"/>
                      </a:rPr>
                      <m:t>𝑘</m:t>
                    </m:r>
                    <m:r>
                      <a:rPr lang="en-US" altLang="ja-JP" sz="32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altLang="ja-JP" sz="32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ja-JP" sz="3200" i="1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altLang="ja-JP" sz="3200" b="0" i="1" smtClean="0">
                            <a:latin typeface="Cambria Math"/>
                            <a:cs typeface="Arial" pitchFamily="34" charset="0"/>
                          </a:rPr>
                          <m:t>𝑘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altLang="ja-JP" sz="3200" i="1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204864"/>
                <a:ext cx="532859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95536" y="3645024"/>
                <a:ext cx="8352928" cy="1534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32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kumimoji="1" lang="en-US" altLang="ja-JP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sSubSup>
                            <m:sSubSupPr>
                              <m:ctrlPr>
                                <a:rPr kumimoji="1" lang="en-US" altLang="ja-JP" sz="3200" b="0" i="1" dirty="0" smtClean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altLang="ja-JP" sz="32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sz="3200" b="0" i="1" dirty="0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kumimoji="1" lang="en-US" altLang="ja-JP" sz="3200" b="0" i="1" dirty="0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3200" b="0" i="1" dirty="0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kumimoji="1" lang="en-US" altLang="ja-JP" sz="3200" b="0" i="1" dirty="0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</m:e>
                      </m:nary>
                      <m:sSubSup>
                        <m:sSubSupPr>
                          <m:ctrlPr>
                            <a:rPr lang="en-US" altLang="ja-JP" sz="3200" i="1" dirty="0">
                              <a:latin typeface="Cambria Math"/>
                              <a:ea typeface="Cambria Math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altLang="ja-JP" sz="3200" i="1" dirty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altLang="ja-JP" sz="32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3200" i="1" dirty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altLang="ja-JP" sz="3200" i="1" dirty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3200" i="1" dirty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altLang="ja-JP" sz="3200" b="0" i="1" dirty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3200" i="1" dirty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ja-JP" sz="3200" i="1" dirty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altLang="ja-JP" sz="3200" i="1" dirty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 dirty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altLang="ja-JP" sz="3200" b="0" i="1" dirty="0" smtClean="0">
                                      <a:latin typeface="Cambria Math"/>
                                      <a:ea typeface="Cambria Math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3200" i="1" dirty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 dirty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ja-JP" sz="3200" i="1" dirty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  <m:r>
                            <a:rPr lang="el-GR" altLang="ja-JP" sz="32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sSub>
                            <m:sSubPr>
                              <m:ctrlPr>
                                <a:rPr lang="en-US" altLang="ja-JP" sz="3200" i="1" dirty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 dirty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32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altLang="ja-JP" sz="3200" i="1" dirty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 dirty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ja-JP" sz="32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3200" i="1" dirty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 dirty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ja-JP" sz="3200" b="0" i="1" dirty="0" smtClean="0">
                                  <a:latin typeface="Cambria Math"/>
                                  <a:ea typeface="Cambria Math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45024"/>
                <a:ext cx="8352928" cy="1534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8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1267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1126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7</a:t>
            </a:fld>
            <a:endParaRPr lang="en-US" altLang="ja-JP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Six-Step 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アルゴリズム</a:t>
            </a:r>
            <a:endParaRPr lang="en-US" altLang="ja-JP" sz="40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1520" y="1124744"/>
                <a:ext cx="8640960" cy="5112568"/>
              </a:xfrm>
            </p:spPr>
            <p:txBody>
              <a:bodyPr>
                <a:noAutofit/>
              </a:bodyPr>
              <a:lstStyle/>
              <a:p>
                <a:pPr eaLnBrk="1" hangingPunct="1"/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二次元表現から，以下のような</a:t>
                </a:r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six-step FFT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アルゴリズムが導かれる</a:t>
                </a:r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[Bailey90, VanLoan92]:</a:t>
                </a: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1: 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行列の転置</a:t>
                </a:r>
                <a:endParaRPr lang="en-US" altLang="ja-JP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組の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点</a:t>
                </a:r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multicolumn FFT</a:t>
                </a: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3: 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ひねり係数（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dirty="0">
                            <a:latin typeface="Cambria Math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el-GR" altLang="ja-JP" i="1">
                            <a:latin typeface="Cambria Math"/>
                          </a:rPr>
                          <m:t>𝜔</m:t>
                        </m:r>
                      </m:e>
                      <m:sub>
                        <m:sSub>
                          <m:sSubPr>
                            <m:ctrlPr>
                              <a:rPr lang="en-US" altLang="ja-JP" i="1" dirty="0"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i="1" dirty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 dirty="0"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ja-JP" i="1" dirty="0">
                                    <a:latin typeface="Cambria Math"/>
                                    <a:ea typeface="Cambria Math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ja-JP" i="1" dirty="0">
                                <a:latin typeface="Cambria Math" pitchFamily="18" charset="0"/>
                                <a:ea typeface="Cambria Math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i="1" dirty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altLang="ja-JP" i="1" dirty="0"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dirty="0">
                                <a:latin typeface="Cambria Math" pitchFamily="18" charset="0"/>
                                <a:ea typeface="Cambria Math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ja-JP" i="1" dirty="0"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i="1" dirty="0"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dirty="0">
                                <a:latin typeface="Cambria Math" pitchFamily="18" charset="0"/>
                                <a:ea typeface="Cambria Math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i="1" dirty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）の乗算</a:t>
                </a:r>
                <a:endParaRPr lang="en-US" altLang="ja-JP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</a:t>
                </a:r>
                <a:r>
                  <a:rPr lang="en-US" altLang="ja-JP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行列の転置</a:t>
                </a:r>
                <a:endParaRPr lang="en-US" altLang="ja-JP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ja-JP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組の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点</a:t>
                </a:r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multicolumn FFT</a:t>
                </a:r>
              </a:p>
              <a:p>
                <a:pPr lvl="1"/>
                <a:r>
                  <a:rPr lang="en-US" altLang="ja-JP" dirty="0" smtClean="0">
                    <a:latin typeface="Arial" pitchFamily="34" charset="0"/>
                    <a:cs typeface="Arial" pitchFamily="34" charset="0"/>
                  </a:rPr>
                  <a:t>Step 6: 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行列の転置</a:t>
                </a:r>
                <a:endParaRPr lang="en-US" altLang="ja-JP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27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1520" y="1124744"/>
                <a:ext cx="8640960" cy="5112568"/>
              </a:xfrm>
              <a:blipFill rotWithShape="1">
                <a:blip r:embed="rId2"/>
                <a:stretch>
                  <a:fillRect l="-1551" t="-1909" r="-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1024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/>
          </a:p>
        </p:txBody>
      </p:sp>
      <p:sp>
        <p:nvSpPr>
          <p:cNvPr id="1024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FF6BA16-30DA-411E-A085-B2F498BA7109}" type="slidenum">
              <a:rPr lang="en-US" altLang="ja-JP" smtClean="0"/>
              <a:pPr eaLnBrk="1" hangingPunct="1"/>
              <a:t>8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8750"/>
            <a:ext cx="8713787" cy="823913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Six-Step 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に基づいた並列一次元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アルゴリズム</a:t>
            </a:r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611187" y="1412875"/>
            <a:ext cx="1600200" cy="25908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2578100" y="2349500"/>
            <a:ext cx="9144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102100" y="1674813"/>
            <a:ext cx="2819400" cy="18288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5148263" y="3933825"/>
            <a:ext cx="1600200" cy="25908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609600" y="4495800"/>
            <a:ext cx="2819400" cy="18288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251" name="Group 10"/>
          <p:cNvGrpSpPr>
            <a:grpSpLocks/>
          </p:cNvGrpSpPr>
          <p:nvPr/>
        </p:nvGrpSpPr>
        <p:grpSpPr bwMode="auto">
          <a:xfrm>
            <a:off x="4238625" y="1903413"/>
            <a:ext cx="2298700" cy="1371600"/>
            <a:chOff x="2670" y="1199"/>
            <a:chExt cx="1448" cy="864"/>
          </a:xfrm>
        </p:grpSpPr>
        <p:sp>
          <p:nvSpPr>
            <p:cNvPr id="10296" name="AutoShape 11"/>
            <p:cNvSpPr>
              <a:spLocks noChangeArrowheads="1"/>
            </p:cNvSpPr>
            <p:nvPr/>
          </p:nvSpPr>
          <p:spPr bwMode="auto">
            <a:xfrm>
              <a:off x="2670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7" name="AutoShape 12"/>
            <p:cNvSpPr>
              <a:spLocks noChangeArrowheads="1"/>
            </p:cNvSpPr>
            <p:nvPr/>
          </p:nvSpPr>
          <p:spPr bwMode="auto">
            <a:xfrm>
              <a:off x="3067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8" name="AutoShape 13"/>
            <p:cNvSpPr>
              <a:spLocks noChangeArrowheads="1"/>
            </p:cNvSpPr>
            <p:nvPr/>
          </p:nvSpPr>
          <p:spPr bwMode="auto">
            <a:xfrm>
              <a:off x="3496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9" name="AutoShape 14"/>
            <p:cNvSpPr>
              <a:spLocks noChangeArrowheads="1"/>
            </p:cNvSpPr>
            <p:nvPr/>
          </p:nvSpPr>
          <p:spPr bwMode="auto">
            <a:xfrm>
              <a:off x="3974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10252" name="Group 15"/>
          <p:cNvGrpSpPr>
            <a:grpSpLocks/>
          </p:cNvGrpSpPr>
          <p:nvPr/>
        </p:nvGrpSpPr>
        <p:grpSpPr bwMode="auto">
          <a:xfrm>
            <a:off x="4508500" y="1903413"/>
            <a:ext cx="2317750" cy="1371600"/>
            <a:chOff x="2840" y="1199"/>
            <a:chExt cx="1460" cy="864"/>
          </a:xfrm>
        </p:grpSpPr>
        <p:sp>
          <p:nvSpPr>
            <p:cNvPr id="10292" name="AutoShape 16"/>
            <p:cNvSpPr>
              <a:spLocks noChangeArrowheads="1"/>
            </p:cNvSpPr>
            <p:nvPr/>
          </p:nvSpPr>
          <p:spPr bwMode="auto">
            <a:xfrm>
              <a:off x="2840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3" name="AutoShape 17"/>
            <p:cNvSpPr>
              <a:spLocks noChangeArrowheads="1"/>
            </p:cNvSpPr>
            <p:nvPr/>
          </p:nvSpPr>
          <p:spPr bwMode="auto">
            <a:xfrm>
              <a:off x="3249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4" name="AutoShape 18"/>
            <p:cNvSpPr>
              <a:spLocks noChangeArrowheads="1"/>
            </p:cNvSpPr>
            <p:nvPr/>
          </p:nvSpPr>
          <p:spPr bwMode="auto">
            <a:xfrm>
              <a:off x="3688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5" name="AutoShape 19"/>
            <p:cNvSpPr>
              <a:spLocks noChangeArrowheads="1"/>
            </p:cNvSpPr>
            <p:nvPr/>
          </p:nvSpPr>
          <p:spPr bwMode="auto">
            <a:xfrm>
              <a:off x="4156" y="1199"/>
              <a:ext cx="144" cy="864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10253" name="Group 20"/>
          <p:cNvGrpSpPr>
            <a:grpSpLocks/>
          </p:cNvGrpSpPr>
          <p:nvPr/>
        </p:nvGrpSpPr>
        <p:grpSpPr bwMode="auto">
          <a:xfrm>
            <a:off x="5292725" y="4221163"/>
            <a:ext cx="1379538" cy="2133600"/>
            <a:chOff x="3334" y="2659"/>
            <a:chExt cx="869" cy="1344"/>
          </a:xfrm>
        </p:grpSpPr>
        <p:sp>
          <p:nvSpPr>
            <p:cNvPr id="10288" name="AutoShape 21"/>
            <p:cNvSpPr>
              <a:spLocks noChangeArrowheads="1"/>
            </p:cNvSpPr>
            <p:nvPr/>
          </p:nvSpPr>
          <p:spPr bwMode="auto">
            <a:xfrm>
              <a:off x="3334" y="2659"/>
              <a:ext cx="144" cy="1344"/>
            </a:xfrm>
            <a:prstGeom prst="downArrow">
              <a:avLst>
                <a:gd name="adj1" fmla="val 50000"/>
                <a:gd name="adj2" fmla="val 233333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89" name="AutoShape 22"/>
            <p:cNvSpPr>
              <a:spLocks noChangeArrowheads="1"/>
            </p:cNvSpPr>
            <p:nvPr/>
          </p:nvSpPr>
          <p:spPr bwMode="auto">
            <a:xfrm>
              <a:off x="3560" y="2659"/>
              <a:ext cx="144" cy="1344"/>
            </a:xfrm>
            <a:prstGeom prst="downArrow">
              <a:avLst>
                <a:gd name="adj1" fmla="val 50000"/>
                <a:gd name="adj2" fmla="val 233333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0" name="AutoShape 23"/>
            <p:cNvSpPr>
              <a:spLocks noChangeArrowheads="1"/>
            </p:cNvSpPr>
            <p:nvPr/>
          </p:nvSpPr>
          <p:spPr bwMode="auto">
            <a:xfrm>
              <a:off x="3833" y="2659"/>
              <a:ext cx="144" cy="1344"/>
            </a:xfrm>
            <a:prstGeom prst="downArrow">
              <a:avLst>
                <a:gd name="adj1" fmla="val 50000"/>
                <a:gd name="adj2" fmla="val 233333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0291" name="AutoShape 24"/>
            <p:cNvSpPr>
              <a:spLocks noChangeArrowheads="1"/>
            </p:cNvSpPr>
            <p:nvPr/>
          </p:nvSpPr>
          <p:spPr bwMode="auto">
            <a:xfrm>
              <a:off x="4059" y="2659"/>
              <a:ext cx="144" cy="1344"/>
            </a:xfrm>
            <a:prstGeom prst="downArrow">
              <a:avLst>
                <a:gd name="adj1" fmla="val 50000"/>
                <a:gd name="adj2" fmla="val 233333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sp>
        <p:nvSpPr>
          <p:cNvPr id="10254" name="Text Box 25"/>
          <p:cNvSpPr txBox="1">
            <a:spLocks noChangeArrowheads="1"/>
          </p:cNvSpPr>
          <p:nvPr/>
        </p:nvSpPr>
        <p:spPr bwMode="auto">
          <a:xfrm>
            <a:off x="2195736" y="1557338"/>
            <a:ext cx="1970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dirty="0" smtClean="0"/>
              <a:t>全対全通信</a:t>
            </a:r>
            <a:endParaRPr lang="ja-JP" altLang="en-US" sz="2800" dirty="0"/>
          </a:p>
        </p:txBody>
      </p:sp>
      <p:sp>
        <p:nvSpPr>
          <p:cNvPr id="10255" name="Line 26"/>
          <p:cNvSpPr>
            <a:spLocks noChangeShapeType="1"/>
          </p:cNvSpPr>
          <p:nvPr/>
        </p:nvSpPr>
        <p:spPr bwMode="auto">
          <a:xfrm>
            <a:off x="5445125" y="1687513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56" name="Line 27"/>
          <p:cNvSpPr>
            <a:spLocks noChangeShapeType="1"/>
          </p:cNvSpPr>
          <p:nvPr/>
        </p:nvSpPr>
        <p:spPr bwMode="auto">
          <a:xfrm>
            <a:off x="4797425" y="1687513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57" name="Line 28"/>
          <p:cNvSpPr>
            <a:spLocks noChangeShapeType="1"/>
          </p:cNvSpPr>
          <p:nvPr/>
        </p:nvSpPr>
        <p:spPr bwMode="auto">
          <a:xfrm>
            <a:off x="6165850" y="1687513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58" name="Line 29"/>
          <p:cNvSpPr>
            <a:spLocks noChangeShapeType="1"/>
          </p:cNvSpPr>
          <p:nvPr/>
        </p:nvSpPr>
        <p:spPr bwMode="auto">
          <a:xfrm>
            <a:off x="6011863" y="393382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59" name="Line 30"/>
          <p:cNvSpPr>
            <a:spLocks noChangeShapeType="1"/>
          </p:cNvSpPr>
          <p:nvPr/>
        </p:nvSpPr>
        <p:spPr bwMode="auto">
          <a:xfrm>
            <a:off x="6372225" y="393382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0" name="Line 31"/>
          <p:cNvSpPr>
            <a:spLocks noChangeShapeType="1"/>
          </p:cNvSpPr>
          <p:nvPr/>
        </p:nvSpPr>
        <p:spPr bwMode="auto">
          <a:xfrm>
            <a:off x="5580063" y="393382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1" name="Line 32"/>
          <p:cNvSpPr>
            <a:spLocks noChangeShapeType="1"/>
          </p:cNvSpPr>
          <p:nvPr/>
        </p:nvSpPr>
        <p:spPr bwMode="auto">
          <a:xfrm>
            <a:off x="1403350" y="141287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2" name="Line 33"/>
          <p:cNvSpPr>
            <a:spLocks noChangeShapeType="1"/>
          </p:cNvSpPr>
          <p:nvPr/>
        </p:nvSpPr>
        <p:spPr bwMode="auto">
          <a:xfrm>
            <a:off x="971550" y="141287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3" name="Line 34"/>
          <p:cNvSpPr>
            <a:spLocks noChangeShapeType="1"/>
          </p:cNvSpPr>
          <p:nvPr/>
        </p:nvSpPr>
        <p:spPr bwMode="auto">
          <a:xfrm>
            <a:off x="1835150" y="1412875"/>
            <a:ext cx="0" cy="2590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4" name="Line 35"/>
          <p:cNvSpPr>
            <a:spLocks noChangeShapeType="1"/>
          </p:cNvSpPr>
          <p:nvPr/>
        </p:nvSpPr>
        <p:spPr bwMode="auto">
          <a:xfrm>
            <a:off x="1979613" y="4508500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5" name="Line 36"/>
          <p:cNvSpPr>
            <a:spLocks noChangeShapeType="1"/>
          </p:cNvSpPr>
          <p:nvPr/>
        </p:nvSpPr>
        <p:spPr bwMode="auto">
          <a:xfrm>
            <a:off x="1331913" y="4508500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2700338" y="4508500"/>
            <a:ext cx="0" cy="1800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grpSp>
        <p:nvGrpSpPr>
          <p:cNvPr id="10278" name="Group 59"/>
          <p:cNvGrpSpPr>
            <a:grpSpLocks/>
          </p:cNvGrpSpPr>
          <p:nvPr/>
        </p:nvGrpSpPr>
        <p:grpSpPr bwMode="auto">
          <a:xfrm>
            <a:off x="3275159" y="3932238"/>
            <a:ext cx="2016922" cy="1835150"/>
            <a:chOff x="1833" y="2325"/>
            <a:chExt cx="1240" cy="1271"/>
          </a:xfrm>
        </p:grpSpPr>
        <p:sp>
          <p:nvSpPr>
            <p:cNvPr id="10286" name="AutoShape 60"/>
            <p:cNvSpPr>
              <a:spLocks noChangeArrowheads="1"/>
            </p:cNvSpPr>
            <p:nvPr/>
          </p:nvSpPr>
          <p:spPr bwMode="auto">
            <a:xfrm>
              <a:off x="2054" y="2924"/>
              <a:ext cx="576" cy="6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87" name="Text Box 61"/>
            <p:cNvSpPr txBox="1">
              <a:spLocks noChangeArrowheads="1"/>
            </p:cNvSpPr>
            <p:nvPr/>
          </p:nvSpPr>
          <p:spPr bwMode="auto">
            <a:xfrm>
              <a:off x="1833" y="2325"/>
              <a:ext cx="1240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800" dirty="0" smtClean="0"/>
                <a:t>全対全通信</a:t>
              </a:r>
              <a:endParaRPr lang="ja-JP" altLang="en-US" sz="2800" dirty="0"/>
            </a:p>
          </p:txBody>
        </p:sp>
      </p:grpSp>
      <p:grpSp>
        <p:nvGrpSpPr>
          <p:cNvPr id="10279" name="Group 62"/>
          <p:cNvGrpSpPr>
            <a:grpSpLocks/>
          </p:cNvGrpSpPr>
          <p:nvPr/>
        </p:nvGrpSpPr>
        <p:grpSpPr bwMode="auto">
          <a:xfrm>
            <a:off x="6948264" y="2708920"/>
            <a:ext cx="2051049" cy="2252663"/>
            <a:chOff x="4416" y="2424"/>
            <a:chExt cx="1292" cy="1419"/>
          </a:xfrm>
        </p:grpSpPr>
        <p:sp>
          <p:nvSpPr>
            <p:cNvPr id="10284" name="AutoShape 63"/>
            <p:cNvSpPr>
              <a:spLocks noChangeArrowheads="1"/>
            </p:cNvSpPr>
            <p:nvPr/>
          </p:nvSpPr>
          <p:spPr bwMode="auto">
            <a:xfrm rot="10800000">
              <a:off x="4416" y="2931"/>
              <a:ext cx="864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5 w 21600"/>
                <a:gd name="T13" fmla="*/ 2913 h 21600"/>
                <a:gd name="T14" fmla="*/ 18225 w 21600"/>
                <a:gd name="T15" fmla="*/ 92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85" name="Text Box 64"/>
            <p:cNvSpPr txBox="1">
              <a:spLocks noChangeArrowheads="1"/>
            </p:cNvSpPr>
            <p:nvPr/>
          </p:nvSpPr>
          <p:spPr bwMode="auto">
            <a:xfrm>
              <a:off x="4468" y="2424"/>
              <a:ext cx="124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800" dirty="0" smtClean="0"/>
                <a:t>全対全通信</a:t>
              </a:r>
              <a:endParaRPr lang="ja-JP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35496" y="2422629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22629"/>
                <a:ext cx="457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1090464" y="76470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64" y="764704"/>
                <a:ext cx="457200" cy="646331"/>
              </a:xfrm>
              <a:prstGeom prst="rect">
                <a:avLst/>
              </a:prstGeom>
              <a:blipFill rotWithShape="1">
                <a:blip r:embed="rId4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3538736" y="2278613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736" y="2278613"/>
                <a:ext cx="457200" cy="646331"/>
              </a:xfrm>
              <a:prstGeom prst="rect">
                <a:avLst/>
              </a:prstGeom>
              <a:blipFill rotWithShape="1">
                <a:blip r:embed="rId5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5148064" y="98072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980728"/>
                <a:ext cx="457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4572000" y="4869160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160"/>
                <a:ext cx="457200" cy="646331"/>
              </a:xfrm>
              <a:prstGeom prst="rect">
                <a:avLst/>
              </a:prstGeom>
              <a:blipFill rotWithShape="1">
                <a:blip r:embed="rId7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5652120" y="3356992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356992"/>
                <a:ext cx="457200" cy="646331"/>
              </a:xfrm>
              <a:prstGeom prst="rect">
                <a:avLst/>
              </a:prstGeom>
              <a:blipFill rotWithShape="1">
                <a:blip r:embed="rId8"/>
                <a:stretch>
                  <a:fillRect r="-1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1691680" y="3862789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862789"/>
                <a:ext cx="457200" cy="646331"/>
              </a:xfrm>
              <a:prstGeom prst="rect">
                <a:avLst/>
              </a:prstGeom>
              <a:blipFill rotWithShape="1">
                <a:blip r:embed="rId9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35496" y="5086925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086925"/>
                <a:ext cx="457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/>
              <p:cNvSpPr txBox="1"/>
              <p:nvPr/>
            </p:nvSpPr>
            <p:spPr>
              <a:xfrm>
                <a:off x="514400" y="242088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0" name="テキスト ボックス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" y="2420888"/>
                <a:ext cx="457200" cy="646331"/>
              </a:xfrm>
              <a:prstGeom prst="rect">
                <a:avLst/>
              </a:prstGeom>
              <a:blipFill rotWithShape="1">
                <a:blip r:embed="rId11"/>
                <a:stretch>
                  <a:fillRect r="-1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/>
              <p:cNvSpPr txBox="1"/>
              <p:nvPr/>
            </p:nvSpPr>
            <p:spPr>
              <a:xfrm>
                <a:off x="899592" y="242088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420888"/>
                <a:ext cx="457200" cy="646331"/>
              </a:xfrm>
              <a:prstGeom prst="rect">
                <a:avLst/>
              </a:prstGeom>
              <a:blipFill rotWithShape="1">
                <a:blip r:embed="rId12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1284784" y="242088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784" y="2420888"/>
                <a:ext cx="457200" cy="646331"/>
              </a:xfrm>
              <a:prstGeom prst="rect">
                <a:avLst/>
              </a:prstGeom>
              <a:blipFill rotWithShape="1">
                <a:blip r:embed="rId13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1738536" y="242088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536" y="2420888"/>
                <a:ext cx="457200" cy="646331"/>
              </a:xfrm>
              <a:prstGeom prst="rect">
                <a:avLst/>
              </a:prstGeom>
              <a:blipFill rotWithShape="1">
                <a:blip r:embed="rId14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730424" y="508518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24" y="5085184"/>
                <a:ext cx="457200" cy="646331"/>
              </a:xfrm>
              <a:prstGeom prst="rect">
                <a:avLst/>
              </a:prstGeom>
              <a:blipFill rotWithShape="1">
                <a:blip r:embed="rId15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1378496" y="508518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496" y="5085184"/>
                <a:ext cx="457200" cy="646331"/>
              </a:xfrm>
              <a:prstGeom prst="rect">
                <a:avLst/>
              </a:prstGeom>
              <a:blipFill rotWithShape="1">
                <a:blip r:embed="rId1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/>
              <p:cNvSpPr txBox="1"/>
              <p:nvPr/>
            </p:nvSpPr>
            <p:spPr>
              <a:xfrm>
                <a:off x="2026568" y="508518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568" y="5085184"/>
                <a:ext cx="457200" cy="646331"/>
              </a:xfrm>
              <a:prstGeom prst="rect">
                <a:avLst/>
              </a:prstGeom>
              <a:blipFill rotWithShape="1">
                <a:blip r:embed="rId17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2818656" y="5085184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656" y="5085184"/>
                <a:ext cx="457200" cy="646331"/>
              </a:xfrm>
              <a:prstGeom prst="rect">
                <a:avLst/>
              </a:prstGeom>
              <a:blipFill rotWithShape="1">
                <a:blip r:embed="rId18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2013/7/8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「コンピューティクスによる物質デザイン：複合相関と非平衡ダイナミクス」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回研究会</a:t>
            </a:r>
            <a:endParaRPr lang="en-US" altLang="ja-JP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260350"/>
            <a:ext cx="86868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GPU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クラスタにおける並列一次元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FFT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（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1/2</a:t>
            </a:r>
            <a:r>
              <a:rPr lang="ja-JP" altLang="en-US" sz="4000" dirty="0" smtClean="0">
                <a:latin typeface="Arial" pitchFamily="34" charset="0"/>
                <a:cs typeface="Arial" pitchFamily="34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0825" y="1054100"/>
                <a:ext cx="8605838" cy="5111750"/>
              </a:xfrm>
            </p:spPr>
            <p:txBody>
              <a:bodyPr>
                <a:normAutofit fontScale="92500" lnSpcReduction="10000"/>
              </a:bodyPr>
              <a:lstStyle/>
              <a:p>
                <a:pPr eaLnBrk="1" hangingPunct="1"/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GPU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クラスタにおいて並列一次元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FFT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を行う際には，全対全通信が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回行われる．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ja-JP" altLang="en-US" sz="2800" dirty="0">
                    <a:latin typeface="Arial" pitchFamily="34" charset="0"/>
                    <a:cs typeface="Arial" pitchFamily="34" charset="0"/>
                  </a:rPr>
                  <a:t>計算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時間の大部分が全対全通信によって占められることになる．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CPU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と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GPU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間を接続するインターフェースである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PCI Express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バスの理論ピークバンド幅は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PCI Express Gen 2 x 16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レーンの場合には一方向あたり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8GB/sec</a:t>
                </a:r>
                <a:r>
                  <a:rPr lang="ja-JP" altLang="en-US" sz="2800" dirty="0" err="1" smtClean="0">
                    <a:latin typeface="Arial" pitchFamily="34" charset="0"/>
                    <a:cs typeface="Arial" pitchFamily="34" charset="0"/>
                  </a:rPr>
                  <a:t>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CPU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と</a:t>
                </a:r>
                <a:r>
                  <a:rPr lang="en-US" altLang="ja-JP" sz="2800" dirty="0" smtClean="0">
                    <a:latin typeface="Arial" pitchFamily="34" charset="0"/>
                    <a:cs typeface="Arial" pitchFamily="34" charset="0"/>
                  </a:rPr>
                  <a:t>GPU</a:t>
                </a:r>
                <a:r>
                  <a:rPr lang="ja-JP" altLang="en-US" sz="2800" dirty="0" smtClean="0">
                    <a:latin typeface="Arial" pitchFamily="34" charset="0"/>
                    <a:cs typeface="Arial" pitchFamily="34" charset="0"/>
                  </a:rPr>
                  <a:t>間のデータ転送量をできるだけ削減することが重要になる．</a:t>
                </a:r>
                <a:endParaRPr lang="en-US" altLang="ja-JP" sz="2800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r>
                  <a:rPr lang="ja-JP" altLang="en-US" sz="2400" dirty="0" smtClean="0">
                    <a:latin typeface="Arial" pitchFamily="34" charset="0"/>
                    <a:cs typeface="Arial" pitchFamily="34" charset="0"/>
                  </a:rPr>
                  <a:t>行列の転置は</a:t>
                </a:r>
                <a:r>
                  <a:rPr lang="en-US" altLang="ja-JP" sz="2400" dirty="0" smtClean="0">
                    <a:latin typeface="Arial" pitchFamily="34" charset="0"/>
                    <a:cs typeface="Arial" pitchFamily="34" charset="0"/>
                  </a:rPr>
                  <a:t>GPU</a:t>
                </a:r>
                <a:r>
                  <a:rPr lang="ja-JP" altLang="en-US" sz="2400" dirty="0" smtClean="0">
                    <a:latin typeface="Arial" pitchFamily="34" charset="0"/>
                    <a:cs typeface="Arial" pitchFamily="34" charset="0"/>
                  </a:rPr>
                  <a:t>内で行う．</a:t>
                </a:r>
                <a:endParaRPr lang="en-US" altLang="ja-JP" sz="2400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r>
                  <a:rPr lang="ja-JP" altLang="en-US" sz="2400" dirty="0">
                    <a:latin typeface="Arial" pitchFamily="34" charset="0"/>
                    <a:cs typeface="Arial" pitchFamily="34" charset="0"/>
                  </a:rPr>
                  <a:t>ひねり</a:t>
                </a:r>
                <a:r>
                  <a:rPr lang="ja-JP" altLang="en-US" sz="2400" dirty="0" smtClean="0">
                    <a:latin typeface="Arial" pitchFamily="34" charset="0"/>
                    <a:cs typeface="Arial" pitchFamily="34" charset="0"/>
                  </a:rPr>
                  <a:t>係数（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el-GR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𝜔</m:t>
                        </m:r>
                      </m:e>
                      <m:sub>
                        <m:sSub>
                          <m:sSubPr>
                            <m:ctrlP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sz="24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 dirty="0">
                                    <a:solidFill>
                                      <a:prstClr val="black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ja-JP" sz="24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400" i="1" dirty="0">
                                <a:solidFill>
                                  <a:prstClr val="black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ja-JP" altLang="en-US" sz="2400" dirty="0" smtClean="0">
                    <a:latin typeface="Arial" pitchFamily="34" charset="0"/>
                    <a:cs typeface="Arial" pitchFamily="34" charset="0"/>
                  </a:rPr>
                  <a:t>）はテーブルを作成せずに</a:t>
                </a:r>
                <a:r>
                  <a:rPr lang="en-US" altLang="ja-JP" sz="2400" dirty="0" smtClean="0">
                    <a:latin typeface="Arial" pitchFamily="34" charset="0"/>
                    <a:cs typeface="Arial" pitchFamily="34" charset="0"/>
                  </a:rPr>
                  <a:t>GPU</a:t>
                </a:r>
                <a:r>
                  <a:rPr lang="ja-JP" altLang="en-US" sz="2400" dirty="0" smtClean="0">
                    <a:latin typeface="Arial" pitchFamily="34" charset="0"/>
                    <a:cs typeface="Arial" pitchFamily="34" charset="0"/>
                  </a:rPr>
                  <a:t>内で三角関数を直接計算する．</a:t>
                </a:r>
                <a:endParaRPr lang="en-US" altLang="ja-JP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0825" y="1054100"/>
                <a:ext cx="8605838" cy="5111750"/>
              </a:xfrm>
              <a:blipFill rotWithShape="1">
                <a:blip r:embed="rId3"/>
                <a:stretch>
                  <a:fillRect l="-1062" t="-2029" r="-17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22CC4FA-D6A7-4830-8317-565B99EB4DF3}" type="slidenum">
              <a:rPr lang="en-US" altLang="ja-JP" smtClean="0"/>
              <a:pPr eaLnBrk="1" hangingPunct="1"/>
              <a:t>9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47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1666</Words>
  <Application>Microsoft Office PowerPoint</Application>
  <PresentationFormat>画面に合わせる (4:3)</PresentationFormat>
  <Paragraphs>195</Paragraphs>
  <Slides>18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Office ​​テーマ</vt:lpstr>
      <vt:lpstr>グラフ</vt:lpstr>
      <vt:lpstr>GPUクラスタにおける並列一次元FFTの実現と評価</vt:lpstr>
      <vt:lpstr>発表内容</vt:lpstr>
      <vt:lpstr>背景</vt:lpstr>
      <vt:lpstr>目的</vt:lpstr>
      <vt:lpstr>離散フーリエ変換（DFT）</vt:lpstr>
      <vt:lpstr>二次元表現</vt:lpstr>
      <vt:lpstr>Six-Step FFTアルゴリズム</vt:lpstr>
      <vt:lpstr>Six-Step FFTに基づいた並列一次元FFTアルゴリズム</vt:lpstr>
      <vt:lpstr>GPUクラスタにおける並列一次元FFT（1/2）</vt:lpstr>
      <vt:lpstr>GPUクラスタにおける並列一次元FFT（2/2）</vt:lpstr>
      <vt:lpstr>GPUクラスタにおける並列一次元FFT（2/2）</vt:lpstr>
      <vt:lpstr>MPI + CUDAでの通信</vt:lpstr>
      <vt:lpstr>性能評価</vt:lpstr>
      <vt:lpstr>HA-PACSベースクラスタ</vt:lpstr>
      <vt:lpstr>HA-PACSベースクラスタのノード構成</vt:lpstr>
      <vt:lpstr>PowerPoint プレゼンテーション</vt:lpstr>
      <vt:lpstr>PowerPoint プレゼンテーション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ポストペタスケール計算環境に向けた並列FFTの自動チューニング</dc:title>
  <dc:creator>daisuke</dc:creator>
  <cp:lastModifiedBy>daisuke</cp:lastModifiedBy>
  <cp:revision>102</cp:revision>
  <dcterms:created xsi:type="dcterms:W3CDTF">2012-08-30T09:02:21Z</dcterms:created>
  <dcterms:modified xsi:type="dcterms:W3CDTF">2013-07-08T05:15:31Z</dcterms:modified>
</cp:coreProperties>
</file>