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3" r:id="rId2"/>
    <p:sldId id="344" r:id="rId3"/>
    <p:sldId id="294" r:id="rId4"/>
    <p:sldId id="372" r:id="rId5"/>
    <p:sldId id="366" r:id="rId6"/>
    <p:sldId id="365" r:id="rId7"/>
    <p:sldId id="362" r:id="rId8"/>
    <p:sldId id="357" r:id="rId9"/>
    <p:sldId id="370" r:id="rId10"/>
    <p:sldId id="369" r:id="rId11"/>
    <p:sldId id="356" r:id="rId12"/>
    <p:sldId id="354" r:id="rId1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B642EAE-E067-2C4D-AA50-5BB945C735C4}">
          <p14:sldIdLst>
            <p14:sldId id="343"/>
            <p14:sldId id="344"/>
            <p14:sldId id="294"/>
            <p14:sldId id="372"/>
            <p14:sldId id="366"/>
            <p14:sldId id="365"/>
            <p14:sldId id="362"/>
            <p14:sldId id="357"/>
            <p14:sldId id="370"/>
            <p14:sldId id="369"/>
            <p14:sldId id="356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1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27" autoAdjust="0"/>
  </p:normalViewPr>
  <p:slideViewPr>
    <p:cSldViewPr snapToGrid="0" snapToObjects="1">
      <p:cViewPr varScale="1">
        <p:scale>
          <a:sx n="96" d="100"/>
          <a:sy n="96" d="100"/>
        </p:scale>
        <p:origin x="10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03D3D-C7E4-AB44-9F9E-F0155A5820B2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45D86-6B19-4941-B35B-519B951F9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673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97D08-9ECF-E840-AA65-144FB54D732A}" type="datetimeFigureOut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A9BF5-FF43-A645-9CE3-D9E93CF6A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7768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479F-D26E-E24D-AC70-E1EB4A440A75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8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9381-FACE-2D40-AD3A-D5F3A3C17824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18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052-C062-0948-A1E7-348CE2ED3B5B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57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6F0-CEDB-604B-9273-300D01FA198B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55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BC99-793B-824C-8A6D-BD6D2E7B7594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25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4A5-A23B-5D45-BFE2-4D7F64883EE9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19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1B34-18CE-364E-9829-264721289A91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80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7512-11AC-AE41-A253-CB84BC3968B0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B430-FBE1-7B45-B6AF-35477A82D04A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15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57A3-239E-9C44-A272-C6389774BE29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90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070-AD0A-4F4F-B924-826F897A5DD0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6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3024-D804-374E-AFB7-B072A7D00320}" type="datetime1">
              <a:rPr kumimoji="1" lang="ja-JP" altLang="en-US" smtClean="0"/>
              <a:t>2013/7/8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BCBD9-8121-8D4E-86B2-4FA48ECF3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09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1958795"/>
            <a:ext cx="9144000" cy="1470025"/>
          </a:xfrm>
        </p:spPr>
        <p:txBody>
          <a:bodyPr>
            <a:normAutofit/>
          </a:bodyPr>
          <a:lstStyle/>
          <a:p>
            <a:r>
              <a:rPr lang="ja-JP" altLang="en-US" sz="4200" b="1" dirty="0">
                <a:solidFill>
                  <a:srgbClr val="3366FF"/>
                </a:solidFill>
              </a:rPr>
              <a:t>電子ガスに埋め込まれた単一陽子</a:t>
            </a:r>
            <a:r>
              <a:rPr lang="ja-JP" altLang="en-US" sz="4200" b="1" dirty="0" smtClean="0">
                <a:solidFill>
                  <a:srgbClr val="3366FF"/>
                </a:solidFill>
              </a:rPr>
              <a:t>系</a:t>
            </a:r>
            <a:r>
              <a:rPr lang="en-US" altLang="ja-JP" sz="4200" b="1" dirty="0" smtClean="0">
                <a:solidFill>
                  <a:srgbClr val="3366FF"/>
                </a:solidFill>
              </a:rPr>
              <a:t/>
            </a:r>
            <a:br>
              <a:rPr lang="en-US" altLang="ja-JP" sz="4200" b="1" dirty="0" smtClean="0">
                <a:solidFill>
                  <a:srgbClr val="3366FF"/>
                </a:solidFill>
              </a:rPr>
            </a:br>
            <a:r>
              <a:rPr lang="ja-JP" altLang="en-US" sz="4200" b="1" dirty="0" smtClean="0">
                <a:solidFill>
                  <a:srgbClr val="3366FF"/>
                </a:solidFill>
              </a:rPr>
              <a:t>に</a:t>
            </a:r>
            <a:r>
              <a:rPr lang="ja-JP" altLang="en-US" sz="4200" b="1" dirty="0">
                <a:solidFill>
                  <a:srgbClr val="3366FF"/>
                </a:solidFill>
              </a:rPr>
              <a:t>おける近藤共鳴状態の出現</a:t>
            </a:r>
            <a:endParaRPr kumimoji="1" lang="ja-JP" altLang="en-US" sz="4200" b="1" dirty="0">
              <a:solidFill>
                <a:srgbClr val="3366FF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14570"/>
            <a:ext cx="6400800" cy="1743226"/>
          </a:xfrm>
        </p:spPr>
        <p:txBody>
          <a:bodyPr/>
          <a:lstStyle/>
          <a:p>
            <a:r>
              <a:rPr lang="ja-JP" altLang="en-US" dirty="0"/>
              <a:t>東大物性</a:t>
            </a:r>
            <a:r>
              <a:rPr lang="ja-JP" altLang="en-US" dirty="0" smtClean="0"/>
              <a:t>研（</a:t>
            </a:r>
            <a:r>
              <a:rPr lang="en-US" altLang="ja-JP" dirty="0" smtClean="0"/>
              <a:t>CMSI</a:t>
            </a:r>
            <a:r>
              <a:rPr lang="ja-JP" altLang="en-US" dirty="0" smtClean="0"/>
              <a:t>）　吉澤香奈子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北陸先端大情報科学　前園涼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mtClean="0"/>
              <a:t>東大物性</a:t>
            </a:r>
            <a:r>
              <a:rPr lang="ja-JP" altLang="en-US" dirty="0" smtClean="0"/>
              <a:t>研　高田康民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740" y="141111"/>
            <a:ext cx="81043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新学術領域「コンピューティクスによる物質デザイン：複合相関と非平衡ダイナミクス」</a:t>
            </a:r>
          </a:p>
          <a:p>
            <a:r>
              <a:rPr lang="ja-JP" altLang="en-US" sz="1600" dirty="0"/>
              <a:t>計画研究 </a:t>
            </a:r>
            <a:r>
              <a:rPr lang="en-US" altLang="ja-JP" sz="1600" dirty="0"/>
              <a:t>A03</a:t>
            </a:r>
            <a:r>
              <a:rPr lang="ja-JP" altLang="en-US" sz="1600" dirty="0"/>
              <a:t>高田班「第一原理系励起状態の多体論と高転移温度超伝導物質デザイン」</a:t>
            </a:r>
          </a:p>
          <a:p>
            <a:r>
              <a:rPr lang="en-US" altLang="ja-JP" sz="1600" dirty="0" smtClean="0"/>
              <a:t>2013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7</a:t>
            </a:r>
            <a:r>
              <a:rPr lang="ja-JP" altLang="en-US" sz="1600" dirty="0" smtClean="0"/>
              <a:t>月</a:t>
            </a:r>
            <a:r>
              <a:rPr lang="en-US" altLang="ja-JP" sz="1600" dirty="0"/>
              <a:t>8</a:t>
            </a:r>
            <a:r>
              <a:rPr lang="ja-JP" altLang="en-US" sz="1600" dirty="0" smtClean="0"/>
              <a:t>日</a:t>
            </a:r>
            <a:r>
              <a:rPr lang="en-US" altLang="ja-JP" sz="1600" dirty="0" smtClean="0"/>
              <a:t>(</a:t>
            </a:r>
            <a:r>
              <a:rPr lang="en-US" altLang="en-US" sz="1600" dirty="0" smtClean="0"/>
              <a:t>月</a:t>
            </a:r>
            <a:r>
              <a:rPr lang="en-US" altLang="ja-JP" sz="1600" dirty="0" smtClean="0"/>
              <a:t>) </a:t>
            </a:r>
          </a:p>
          <a:p>
            <a:r>
              <a:rPr lang="ja-JP" altLang="en-US" sz="1600" dirty="0"/>
              <a:t>東京</a:t>
            </a:r>
            <a:r>
              <a:rPr lang="ja-JP" altLang="en-US" sz="1600" dirty="0" smtClean="0"/>
              <a:t>大学武田</a:t>
            </a:r>
            <a:r>
              <a:rPr lang="ja-JP" altLang="en-US" sz="1600" dirty="0"/>
              <a:t>ホール（武田先端知ビル</a:t>
            </a:r>
            <a:r>
              <a:rPr lang="en-US" altLang="ja-JP" sz="1600" dirty="0"/>
              <a:t>5F</a:t>
            </a:r>
            <a:r>
              <a:rPr lang="ja-JP" altLang="en-US" sz="1600" dirty="0"/>
              <a:t>）</a:t>
            </a:r>
            <a:endParaRPr kumimoji="1" lang="ja-JP" altLang="en-US" sz="1600" dirty="0"/>
          </a:p>
        </p:txBody>
      </p:sp>
      <p:pic>
        <p:nvPicPr>
          <p:cNvPr id="5" name="図 4" descr="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44"/>
          <a:stretch/>
        </p:blipFill>
        <p:spPr>
          <a:xfrm>
            <a:off x="178740" y="5992519"/>
            <a:ext cx="2429745" cy="773430"/>
          </a:xfrm>
          <a:prstGeom prst="rect">
            <a:avLst/>
          </a:prstGeom>
        </p:spPr>
      </p:pic>
      <p:pic>
        <p:nvPicPr>
          <p:cNvPr id="7" name="図 6" descr="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3"/>
          <a:stretch/>
        </p:blipFill>
        <p:spPr>
          <a:xfrm>
            <a:off x="2700010" y="5992519"/>
            <a:ext cx="2894539" cy="773430"/>
          </a:xfrm>
          <a:prstGeom prst="rect">
            <a:avLst/>
          </a:prstGeom>
        </p:spPr>
      </p:pic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6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983"/>
            <a:ext cx="8229600" cy="1143000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rgbClr val="3366FF"/>
                </a:solidFill>
              </a:rPr>
              <a:t>近藤シングレット</a:t>
            </a:r>
            <a:endParaRPr kumimoji="1" lang="ja-JP" altLang="en-US" b="1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" y="4936371"/>
            <a:ext cx="789166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000" dirty="0">
                <a:latin typeface="ＭＳ Ｐゴシック"/>
              </a:rPr>
              <a:t>○</a:t>
            </a:r>
            <a:r>
              <a:rPr lang="en-US" altLang="ja-JP" sz="2000" i="1" dirty="0"/>
              <a:t> </a:t>
            </a:r>
            <a:r>
              <a:rPr lang="en-US" altLang="ja-JP" sz="2000" i="1" dirty="0" err="1"/>
              <a:t>r</a:t>
            </a:r>
            <a:r>
              <a:rPr lang="en-US" altLang="ja-JP" sz="2000" i="1" baseline="-25000" dirty="0" err="1"/>
              <a:t>s</a:t>
            </a:r>
            <a:r>
              <a:rPr lang="ja-JP" altLang="en-US" sz="2000" dirty="0">
                <a:latin typeface="ＭＳ Ｐゴシック"/>
              </a:rPr>
              <a:t>～</a:t>
            </a:r>
            <a:r>
              <a:rPr lang="en-US" altLang="ja-JP" sz="2000" dirty="0"/>
              <a:t>2</a:t>
            </a:r>
            <a:r>
              <a:rPr lang="ja-JP" altLang="en-US" sz="2000" dirty="0"/>
              <a:t>や</a:t>
            </a:r>
            <a:r>
              <a:rPr lang="en-US" altLang="ja-JP" sz="2000" i="1" dirty="0" err="1"/>
              <a:t>r</a:t>
            </a:r>
            <a:r>
              <a:rPr lang="en-US" altLang="ja-JP" sz="2000" i="1" baseline="-25000" dirty="0" err="1"/>
              <a:t>s</a:t>
            </a:r>
            <a:r>
              <a:rPr lang="ja-JP" altLang="en-US" sz="2000" dirty="0">
                <a:latin typeface="ＭＳ Ｐゴシック"/>
              </a:rPr>
              <a:t>～</a:t>
            </a:r>
            <a:r>
              <a:rPr lang="en-US" altLang="ja-JP" sz="2000" dirty="0"/>
              <a:t>13</a:t>
            </a:r>
            <a:r>
              <a:rPr lang="ja-JP" altLang="en-US" sz="2000" dirty="0"/>
              <a:t>では何が起こっているか</a:t>
            </a:r>
            <a:r>
              <a:rPr lang="ja-JP" altLang="en-US" sz="2000" dirty="0" smtClean="0"/>
              <a:t>？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>
                <a:sym typeface="Wingdings" pitchFamily="2" charset="2"/>
              </a:rPr>
              <a:t></a:t>
            </a:r>
            <a:r>
              <a:rPr lang="en-US" altLang="ja-JP" sz="2000" dirty="0"/>
              <a:t>LDA</a:t>
            </a:r>
            <a:r>
              <a:rPr lang="ja-JP" altLang="en-US" sz="2000" dirty="0"/>
              <a:t>が有効な</a:t>
            </a:r>
            <a:r>
              <a:rPr lang="en-US" altLang="ja-JP" sz="2000" i="1" dirty="0"/>
              <a:t>r</a:t>
            </a:r>
            <a:r>
              <a:rPr lang="ja-JP" altLang="en-US" sz="2000" dirty="0"/>
              <a:t>が大きい領域</a:t>
            </a:r>
            <a:r>
              <a:rPr lang="ja-JP" altLang="en-US" sz="2000" dirty="0" smtClean="0"/>
              <a:t>で位相</a:t>
            </a:r>
            <a:r>
              <a:rPr lang="ja-JP" altLang="en-US" sz="2000" dirty="0"/>
              <a:t>シフトを</a:t>
            </a:r>
            <a:r>
              <a:rPr lang="ja-JP" altLang="en-US" sz="2000" dirty="0" smtClean="0"/>
              <a:t>分析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>
                <a:ea typeface="ＭＳ Ｐゴシック" pitchFamily="50" charset="-128"/>
                <a:sym typeface="Wingdings" pitchFamily="2" charset="2"/>
              </a:rPr>
              <a:t> </a:t>
            </a:r>
            <a:r>
              <a:rPr lang="en-US" altLang="ja-JP" sz="20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r</a:t>
            </a:r>
            <a:r>
              <a:rPr lang="en-US" altLang="ja-JP" sz="2000" i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s</a:t>
            </a:r>
            <a:r>
              <a:rPr lang="en-US" altLang="ja-JP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&lt;1.75</a:t>
            </a:r>
            <a:r>
              <a:rPr lang="ja-JP" altLang="en-US" sz="2000" dirty="0" smtClean="0">
                <a:solidFill>
                  <a:schemeClr val="accent4"/>
                </a:solidFill>
                <a:ea typeface="ＭＳ Ｐゴシック" pitchFamily="50" charset="-128"/>
                <a:sym typeface="Wingdings" pitchFamily="2" charset="2"/>
              </a:rPr>
              <a:t>では</a:t>
            </a:r>
            <a:r>
              <a:rPr lang="ja-JP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単純な金属遮蔽状態</a:t>
            </a:r>
            <a:r>
              <a:rPr lang="ja-JP" altLang="en-US" sz="2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、</a:t>
            </a:r>
            <a:r>
              <a:rPr lang="en-US" altLang="ja-JP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1.75&lt;</a:t>
            </a:r>
            <a:r>
              <a:rPr lang="en-US" altLang="ja-JP" sz="20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r</a:t>
            </a:r>
            <a:r>
              <a:rPr lang="en-US" altLang="ja-JP" sz="2000" i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s</a:t>
            </a:r>
            <a:r>
              <a:rPr lang="en-US" altLang="ja-JP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&lt;13.8</a:t>
            </a:r>
            <a:r>
              <a:rPr lang="ja-JP" altLang="en-US" sz="2000" dirty="0" smtClean="0">
                <a:solidFill>
                  <a:schemeClr val="accent4"/>
                </a:solidFill>
                <a:ea typeface="ＭＳ Ｐゴシック" pitchFamily="50" charset="-128"/>
                <a:sym typeface="Wingdings" pitchFamily="2" charset="2"/>
              </a:rPr>
              <a:t>では</a:t>
            </a:r>
            <a:r>
              <a:rPr lang="ja-JP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近藤</a:t>
            </a:r>
            <a:r>
              <a:rPr lang="ja-JP" alt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共鳴状態</a:t>
            </a:r>
            <a:r>
              <a:rPr lang="ja-JP" altLang="en-US" sz="2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、</a:t>
            </a:r>
            <a:r>
              <a:rPr lang="en-US" altLang="ja-JP" sz="2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/>
            </a:r>
            <a:br>
              <a:rPr lang="en-US" altLang="ja-JP" sz="2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</a:br>
            <a:r>
              <a:rPr lang="ja-JP" altLang="en-US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en-US" altLang="ja-JP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0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r</a:t>
            </a:r>
            <a:r>
              <a:rPr lang="en-US" altLang="ja-JP" sz="2000" i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s</a:t>
            </a:r>
            <a:r>
              <a:rPr lang="en-US" altLang="ja-JP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&gt;13.8</a:t>
            </a:r>
            <a:r>
              <a:rPr lang="ja-JP" altLang="en-US" sz="2000" dirty="0" smtClean="0">
                <a:solidFill>
                  <a:schemeClr val="accent4"/>
                </a:solidFill>
                <a:ea typeface="ＭＳ Ｐゴシック" pitchFamily="50" charset="-128"/>
                <a:sym typeface="Wingdings" pitchFamily="2" charset="2"/>
              </a:rPr>
              <a:t>では</a:t>
            </a:r>
            <a:r>
              <a:rPr lang="en-US" altLang="ja-JP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H</a:t>
            </a:r>
            <a:r>
              <a:rPr lang="en-US" altLang="ja-JP" sz="2000" baseline="4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-</a:t>
            </a:r>
            <a:r>
              <a:rPr lang="ja-JP" altLang="en-US" sz="2000" dirty="0">
                <a:solidFill>
                  <a:schemeClr val="accent4"/>
                </a:solidFill>
                <a:ea typeface="ＭＳ Ｐゴシック" pitchFamily="50" charset="-128"/>
                <a:sym typeface="Wingdings" pitchFamily="2" charset="2"/>
              </a:rPr>
              <a:t>で表される</a:t>
            </a:r>
            <a:r>
              <a:rPr lang="en-US" altLang="ja-JP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2</a:t>
            </a:r>
            <a:r>
              <a:rPr lang="ja-JP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電子局在閉殻</a:t>
            </a:r>
            <a:r>
              <a:rPr lang="ja-JP" alt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状態</a:t>
            </a:r>
            <a:r>
              <a:rPr lang="en-US" altLang="ja-JP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/>
            </a:r>
            <a:br>
              <a:rPr lang="en-US" altLang="ja-JP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</a:br>
            <a:r>
              <a:rPr lang="ja-JP" alt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sz="2000" dirty="0" smtClean="0">
                <a:ea typeface="ＭＳ Ｐゴシック" pitchFamily="50" charset="-128"/>
                <a:sym typeface="Wingdings" pitchFamily="2" charset="2"/>
              </a:rPr>
              <a:t>で</a:t>
            </a:r>
            <a:r>
              <a:rPr lang="ja-JP" altLang="en-US" sz="2000" dirty="0">
                <a:ea typeface="ＭＳ Ｐゴシック" pitchFamily="50" charset="-128"/>
                <a:sym typeface="Wingdings" pitchFamily="2" charset="2"/>
              </a:rPr>
              <a:t>あることが分かる。</a:t>
            </a:r>
            <a:endParaRPr lang="en-US" altLang="ja-JP" sz="2000" dirty="0">
              <a:ea typeface="ＭＳ Ｐゴシック" pitchFamily="50" charset="-128"/>
              <a:sym typeface="Wingdings" pitchFamily="2" charset="2"/>
            </a:endParaRPr>
          </a:p>
          <a:p>
            <a:endParaRPr kumimoji="1" lang="ja-JP" altLang="en-US" sz="20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85844" y="1373414"/>
            <a:ext cx="1773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bound state : 1</a:t>
            </a:r>
            <a:endParaRPr kumimoji="1" lang="ja-JP" altLang="en-US" sz="20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3306369" y="1910803"/>
            <a:ext cx="2173738" cy="480558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上矢印 14"/>
          <p:cNvSpPr/>
          <p:nvPr/>
        </p:nvSpPr>
        <p:spPr>
          <a:xfrm>
            <a:off x="4164424" y="2585559"/>
            <a:ext cx="366103" cy="572096"/>
          </a:xfrm>
          <a:prstGeom prst="upArrow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55726" y="3306715"/>
            <a:ext cx="6349601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u="sng" dirty="0" smtClean="0"/>
              <a:t>束縛状態が１つ存在するが、スピン偏極しない</a:t>
            </a:r>
            <a:r>
              <a:rPr kumimoji="1" lang="en-US" altLang="ja-JP" sz="2000" u="sng" dirty="0" smtClean="0"/>
              <a:t/>
            </a:r>
            <a:br>
              <a:rPr kumimoji="1" lang="en-US" altLang="ja-JP" sz="2000" u="sng" dirty="0" smtClean="0"/>
            </a:br>
            <a:r>
              <a:rPr kumimoji="1" lang="en-US" altLang="ja-JP" sz="2000" dirty="0" smtClean="0"/>
              <a:t>→</a:t>
            </a:r>
            <a:r>
              <a:rPr lang="ja-JP" altLang="en-US" sz="2000" dirty="0"/>
              <a:t>上向き（下向き）スピンの電子が束縛された場合、下向き（上向き）スピンの伝導電子で近藤</a:t>
            </a:r>
            <a:r>
              <a:rPr lang="ja-JP" altLang="en-US" sz="2000" dirty="0" smtClean="0"/>
              <a:t>遮蔽されている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→ </a:t>
            </a:r>
            <a:r>
              <a:rPr lang="ja-JP" alt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近藤シングレット状態</a:t>
            </a:r>
            <a:endParaRPr kumimoji="1" lang="ja-JP" altLang="en-US" sz="2000" dirty="0" smtClean="0"/>
          </a:p>
        </p:txBody>
      </p:sp>
      <p:pic>
        <p:nvPicPr>
          <p:cNvPr id="3" name="図 2" descr="criticalrs_LD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871" y="1284047"/>
            <a:ext cx="4958080" cy="15443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2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983"/>
            <a:ext cx="8229600" cy="1143000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3366FF"/>
                </a:solidFill>
              </a:rPr>
              <a:t>DMC</a:t>
            </a:r>
            <a:r>
              <a:rPr lang="ja-JP" altLang="en-US" b="1" dirty="0" smtClean="0">
                <a:solidFill>
                  <a:srgbClr val="3366FF"/>
                </a:solidFill>
              </a:rPr>
              <a:t>の計算（有限系）</a:t>
            </a:r>
            <a:endParaRPr kumimoji="1" lang="ja-JP" altLang="en-US" b="1" dirty="0">
              <a:solidFill>
                <a:srgbClr val="3366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5053" y="1141379"/>
            <a:ext cx="7682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DMC</a:t>
            </a:r>
            <a:r>
              <a:rPr kumimoji="1" lang="ja-JP" altLang="en-US" sz="2000" dirty="0" smtClean="0"/>
              <a:t>は有限系での計算なので、位相シフトを</a:t>
            </a:r>
            <a:r>
              <a:rPr lang="ja-JP" altLang="en-US" sz="2000" dirty="0" smtClean="0"/>
              <a:t>直接求められない。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DMC</a:t>
            </a:r>
            <a:r>
              <a:rPr lang="ja-JP" altLang="en-US" sz="2000" dirty="0" smtClean="0"/>
              <a:t>の密度からどのように位相シフトが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latin typeface="Symbol" charset="2"/>
                <a:cs typeface="Symbol" charset="2"/>
              </a:rPr>
              <a:t>p </a:t>
            </a:r>
            <a:r>
              <a:rPr lang="ja-JP" altLang="en-US" sz="2000" dirty="0" smtClean="0"/>
              <a:t>飛んでいると判断するか？</a:t>
            </a:r>
            <a:endParaRPr kumimoji="1" lang="ja-JP" altLang="en-US" sz="20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3084541" y="3658607"/>
            <a:ext cx="1254984" cy="181419"/>
          </a:xfrm>
          <a:prstGeom prst="rect">
            <a:avLst/>
          </a:prstGeom>
          <a:noFill/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937207" y="3206279"/>
            <a:ext cx="1254984" cy="316264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873586" y="6369317"/>
            <a:ext cx="619932" cy="401480"/>
          </a:xfrm>
          <a:prstGeom prst="rect">
            <a:avLst/>
          </a:prstGeom>
          <a:noFill/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277713" y="6389965"/>
            <a:ext cx="660223" cy="380832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5053" y="1978051"/>
            <a:ext cx="405383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束縛状態が１つ出来て、</a:t>
            </a:r>
            <a:r>
              <a:rPr kumimoji="1" lang="en-US" altLang="ja-JP" dirty="0" smtClean="0"/>
              <a:t>DMC</a:t>
            </a:r>
            <a:r>
              <a:rPr kumimoji="1" lang="ja-JP" altLang="en-US" dirty="0" smtClean="0"/>
              <a:t>の密度が揺らぐ（不安定になる）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02924" y="1927728"/>
            <a:ext cx="3578534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束縛状態が２つ出来て、</a:t>
            </a:r>
            <a:r>
              <a:rPr lang="en-US" altLang="ja-JP" dirty="0" smtClean="0"/>
              <a:t>H</a:t>
            </a:r>
            <a:r>
              <a:rPr lang="en-US" altLang="ja-JP" baseline="30000" dirty="0" smtClean="0"/>
              <a:t>-</a:t>
            </a:r>
            <a:r>
              <a:rPr lang="ja-JP" altLang="en-US" dirty="0" smtClean="0"/>
              <a:t>より密度が下がる</a:t>
            </a:r>
            <a:endParaRPr kumimoji="1" lang="ja-JP" altLang="en-US" dirty="0" smtClean="0"/>
          </a:p>
        </p:txBody>
      </p:sp>
      <p:pic>
        <p:nvPicPr>
          <p:cNvPr id="8" name="図 7" descr="criticalrs_DM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51"/>
          <a:stretch/>
        </p:blipFill>
        <p:spPr>
          <a:xfrm>
            <a:off x="3211322" y="5738017"/>
            <a:ext cx="4958080" cy="97398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17662" y="5639377"/>
            <a:ext cx="68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DMC</a:t>
            </a:r>
            <a:endParaRPr kumimoji="1" lang="ja-JP" altLang="en-US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4597716" y="5773300"/>
            <a:ext cx="1924212" cy="480558"/>
          </a:xfrm>
          <a:prstGeom prst="rect">
            <a:avLst/>
          </a:prstGeom>
          <a:noFill/>
          <a:ln w="19050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 6" descr="C:\Users\Takada\Desktop\MyDoc\Current\Conference\Tokyo12_11月武田先端知\PowerPoint\img1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62" y="6086320"/>
            <a:ext cx="2427647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19" name="図 18" descr="4pir2nextdmcr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590" y="2550543"/>
            <a:ext cx="4663440" cy="3260090"/>
          </a:xfrm>
          <a:prstGeom prst="rect">
            <a:avLst/>
          </a:prstGeom>
        </p:spPr>
      </p:pic>
      <p:pic>
        <p:nvPicPr>
          <p:cNvPr id="20" name="図 19" descr="extdmcnrn0pfrs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5" y="2550543"/>
            <a:ext cx="4663440" cy="32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57200" y="39478"/>
            <a:ext cx="8229600" cy="77184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2965" y="1387147"/>
            <a:ext cx="4093224" cy="448840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ja-JP" altLang="en-US" sz="2000" dirty="0" smtClean="0"/>
              <a:t>位相シフトの解析により、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低密度（</a:t>
            </a:r>
            <a:r>
              <a:rPr lang="en-US" altLang="ja-JP" sz="2000" dirty="0" err="1" smtClean="0"/>
              <a:t>r</a:t>
            </a:r>
            <a:r>
              <a:rPr lang="en-US" altLang="ja-JP" sz="2000" baseline="-25000" dirty="0" err="1" smtClean="0"/>
              <a:t>s</a:t>
            </a:r>
            <a:r>
              <a:rPr lang="en-US" altLang="ja-JP" sz="2000" dirty="0" smtClean="0"/>
              <a:t> → </a:t>
            </a:r>
            <a:r>
              <a:rPr lang="ja-JP" altLang="en-US" sz="2000" dirty="0" smtClean="0"/>
              <a:t>大）になった時の、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kumimoji="1" lang="en-US" altLang="ja-JP" sz="2000" dirty="0" smtClean="0"/>
              <a:t>H</a:t>
            </a:r>
            <a:r>
              <a:rPr kumimoji="1" lang="en-US" altLang="ja-JP" sz="2000" baseline="30000" dirty="0" smtClean="0"/>
              <a:t>+</a:t>
            </a:r>
            <a:r>
              <a:rPr kumimoji="1" lang="ja-JP" altLang="en-US" sz="2000" dirty="0" smtClean="0"/>
              <a:t>から</a:t>
            </a:r>
            <a:r>
              <a:rPr kumimoji="1" lang="en-US" altLang="ja-JP" sz="2000" dirty="0" smtClean="0"/>
              <a:t>H</a:t>
            </a:r>
            <a:r>
              <a:rPr kumimoji="1" lang="en-US" altLang="ja-JP" sz="2000" baseline="30000" dirty="0" smtClean="0"/>
              <a:t>-</a:t>
            </a:r>
            <a:r>
              <a:rPr lang="ja-JP" altLang="en-US" sz="2000" dirty="0" smtClean="0"/>
              <a:t>へ転移密度がわかり、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間に</a:t>
            </a:r>
            <a:r>
              <a:rPr lang="en-US" altLang="ja-JP" sz="2000" u="sng" dirty="0" smtClean="0"/>
              <a:t>Kondo singlet</a:t>
            </a:r>
            <a:r>
              <a:rPr lang="ja-JP" altLang="en-US" sz="2000" u="sng" dirty="0" smtClean="0"/>
              <a:t>相を発見した</a:t>
            </a:r>
            <a:r>
              <a:rPr lang="ja-JP" altLang="en-US" sz="2000" dirty="0" smtClean="0"/>
              <a:t>。</a:t>
            </a:r>
            <a:endParaRPr lang="en-US" altLang="ja-JP" sz="2000" dirty="0"/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altLang="ja-JP" sz="2000" dirty="0" smtClean="0"/>
              <a:t>DMC</a:t>
            </a:r>
            <a:r>
              <a:rPr lang="ja-JP" altLang="en-US" sz="2000" dirty="0" smtClean="0"/>
              <a:t>の</a:t>
            </a:r>
            <a:r>
              <a:rPr lang="en-US" altLang="ja-JP" sz="2000" i="1" dirty="0" smtClean="0"/>
              <a:t>n(0)</a:t>
            </a:r>
            <a:r>
              <a:rPr lang="ja-JP" altLang="en-US" sz="2000" dirty="0" smtClean="0"/>
              <a:t>の値を見積もった。</a:t>
            </a:r>
            <a:endParaRPr lang="en-US" altLang="ja-JP" sz="2000" dirty="0" smtClean="0"/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altLang="ja-JP" sz="2000" u="sng" dirty="0" smtClean="0"/>
              <a:t>LDA</a:t>
            </a:r>
            <a:r>
              <a:rPr lang="ja-JP" altLang="en-US" sz="2000" u="sng" dirty="0" smtClean="0"/>
              <a:t>の精度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DMC</a:t>
            </a:r>
            <a:r>
              <a:rPr lang="ja-JP" altLang="en-US" sz="2000" dirty="0" smtClean="0"/>
              <a:t>と</a:t>
            </a:r>
            <a:r>
              <a:rPr lang="en-US" altLang="ja-JP" sz="2000" dirty="0" smtClean="0"/>
              <a:t>LDA</a:t>
            </a:r>
            <a:r>
              <a:rPr lang="ja-JP" altLang="en-US" sz="2000" dirty="0" smtClean="0"/>
              <a:t>の比較により、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err="1" smtClean="0"/>
              <a:t>r</a:t>
            </a:r>
            <a:r>
              <a:rPr lang="en-US" altLang="ja-JP" sz="2000" baseline="-25000" dirty="0" err="1" smtClean="0"/>
              <a:t>s</a:t>
            </a:r>
            <a:r>
              <a:rPr lang="en-US" altLang="ja-JP" sz="2000" dirty="0" smtClean="0"/>
              <a:t> &lt; 2</a:t>
            </a:r>
            <a:r>
              <a:rPr lang="ja-JP" altLang="en-US" sz="2000" dirty="0" smtClean="0"/>
              <a:t>：</a:t>
            </a:r>
            <a:r>
              <a:rPr lang="en-US" altLang="ja-JP" sz="2000" dirty="0" smtClean="0"/>
              <a:t>LDA</a:t>
            </a:r>
            <a:r>
              <a:rPr lang="ja-JP" altLang="en-US" sz="2000" dirty="0" smtClean="0"/>
              <a:t>は電子相関を過大評価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err="1" smtClean="0"/>
              <a:t>r</a:t>
            </a:r>
            <a:r>
              <a:rPr lang="en-US" altLang="ja-JP" sz="2000" baseline="-25000" dirty="0" err="1" smtClean="0"/>
              <a:t>s</a:t>
            </a:r>
            <a:r>
              <a:rPr lang="en-US" altLang="ja-JP" sz="2000" dirty="0" smtClean="0"/>
              <a:t> &gt; 2</a:t>
            </a:r>
            <a:r>
              <a:rPr lang="ja-JP" altLang="en-US" sz="2000" dirty="0" smtClean="0"/>
              <a:t>：</a:t>
            </a:r>
            <a:r>
              <a:rPr lang="en-US" altLang="ja-JP" sz="2000" dirty="0" smtClean="0"/>
              <a:t>LDA</a:t>
            </a:r>
            <a:r>
              <a:rPr lang="ja-JP" altLang="en-US" sz="2000" dirty="0" smtClean="0"/>
              <a:t>は電子相関を過小評価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（密度（</a:t>
            </a:r>
            <a:r>
              <a:rPr lang="en-US" altLang="ja-JP" sz="2000" dirty="0" err="1" smtClean="0"/>
              <a:t>r</a:t>
            </a:r>
            <a:r>
              <a:rPr lang="en-US" altLang="ja-JP" sz="2000" baseline="-25000" dirty="0" err="1" smtClean="0"/>
              <a:t>s</a:t>
            </a:r>
            <a:r>
              <a:rPr lang="ja-JP" altLang="en-US" sz="2000" dirty="0" smtClean="0"/>
              <a:t>）に依存する）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en-US" altLang="ja-JP" sz="2000" dirty="0" smtClean="0"/>
              <a:t>Kondo singlet </a:t>
            </a:r>
            <a:r>
              <a:rPr lang="ja-JP" altLang="en-US" sz="2000" dirty="0" smtClean="0"/>
              <a:t>が出来る中間の</a:t>
            </a:r>
            <a:r>
              <a:rPr lang="en-US" altLang="ja-JP" sz="2000" dirty="0" err="1" smtClean="0"/>
              <a:t>r</a:t>
            </a:r>
            <a:r>
              <a:rPr lang="en-US" altLang="ja-JP" sz="2000" baseline="-25000" dirty="0" err="1" smtClean="0"/>
              <a:t>s</a:t>
            </a:r>
            <a:r>
              <a:rPr lang="ja-JP" altLang="en-US" sz="2000" dirty="0" smtClean="0"/>
              <a:t>の領域では、</a:t>
            </a:r>
            <a:r>
              <a:rPr lang="en-US" altLang="ja-JP" sz="2000" dirty="0" smtClean="0"/>
              <a:t>LDA</a:t>
            </a:r>
            <a:r>
              <a:rPr lang="ja-JP" altLang="en-US" sz="2000" dirty="0" smtClean="0"/>
              <a:t>は</a:t>
            </a:r>
            <a:r>
              <a:rPr lang="en-US" altLang="ja-JP" sz="2000" dirty="0" smtClean="0"/>
              <a:t>DMC</a:t>
            </a:r>
            <a:r>
              <a:rPr lang="ja-JP" altLang="en-US" sz="2000" dirty="0" smtClean="0"/>
              <a:t>と比べて悪くない。</a:t>
            </a:r>
            <a:endParaRPr kumimoji="1" lang="ja-JP" altLang="en-US" sz="20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0077" y="811324"/>
            <a:ext cx="4542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3366FF"/>
                </a:solidFill>
                <a:latin typeface="Arial" charset="0"/>
              </a:rPr>
              <a:t>陽子埋め込み電子ガス系の</a:t>
            </a:r>
            <a:r>
              <a:rPr lang="ja-JP" altLang="en-US" sz="2400" dirty="0" smtClean="0">
                <a:solidFill>
                  <a:srgbClr val="3366FF"/>
                </a:solidFill>
                <a:latin typeface="Arial" charset="0"/>
              </a:rPr>
              <a:t>物理</a:t>
            </a:r>
            <a:endParaRPr kumimoji="1" lang="ja-JP" altLang="en-US" sz="2400" dirty="0" smtClean="0">
              <a:solidFill>
                <a:srgbClr val="3366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2965" y="6002407"/>
            <a:ext cx="4464660" cy="70788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HPC</a:t>
            </a:r>
            <a:r>
              <a:rPr lang="ja-JP" altLang="en-US" sz="2000" dirty="0" smtClean="0"/>
              <a:t>による高精度の</a:t>
            </a:r>
            <a:r>
              <a:rPr kumimoji="1" lang="en-US" altLang="ja-JP" sz="2000" dirty="0" smtClean="0"/>
              <a:t>DMC</a:t>
            </a:r>
            <a:r>
              <a:rPr lang="ja-JP" altLang="en-US" sz="2000" dirty="0" smtClean="0"/>
              <a:t>と</a:t>
            </a:r>
            <a:r>
              <a:rPr lang="en-US" altLang="ja-JP" sz="2000" dirty="0" smtClean="0"/>
              <a:t>LDA</a:t>
            </a:r>
            <a:r>
              <a:rPr lang="ja-JP" altLang="en-US" sz="2000" dirty="0" smtClean="0"/>
              <a:t>の計算によって、長年の問題が解釈できた。</a:t>
            </a:r>
            <a:endParaRPr kumimoji="1" lang="ja-JP" altLang="en-US" sz="2000" dirty="0" smtClean="0"/>
          </a:p>
        </p:txBody>
      </p:sp>
      <p:pic>
        <p:nvPicPr>
          <p:cNvPr id="8" name="図 7" descr="criticalrs_DM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090" y="1501567"/>
            <a:ext cx="4648200" cy="1466850"/>
          </a:xfrm>
          <a:prstGeom prst="rect">
            <a:avLst/>
          </a:prstGeom>
        </p:spPr>
      </p:pic>
      <p:pic>
        <p:nvPicPr>
          <p:cNvPr id="9" name="図 8" descr="criticalrs_LD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282" y="3114911"/>
            <a:ext cx="4648200" cy="14478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832405" y="2069452"/>
            <a:ext cx="1599208" cy="411539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984805" y="3715150"/>
            <a:ext cx="1599208" cy="411539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 flipV="1">
            <a:off x="5209184" y="4562712"/>
            <a:ext cx="0" cy="32923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8230751" y="4562711"/>
            <a:ext cx="0" cy="3292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102889" y="2697062"/>
            <a:ext cx="576651" cy="259139"/>
          </a:xfrm>
          <a:prstGeom prst="rect">
            <a:avLst/>
          </a:prstGeom>
          <a:noFill/>
          <a:ln w="1905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354482" y="2685304"/>
            <a:ext cx="576651" cy="259139"/>
          </a:xfrm>
          <a:prstGeom prst="rect">
            <a:avLst/>
          </a:prstGeom>
          <a:noFill/>
          <a:ln w="1905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12433" y="4857686"/>
            <a:ext cx="2240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相関を過大評価しているので、束縛状態が出来やすい</a:t>
            </a:r>
            <a:endParaRPr kumimoji="1" lang="ja-JP" altLang="en-US" sz="16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03233" y="4857686"/>
            <a:ext cx="2240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相関を過小評価しているので、２つ目の束縛状態が出来ずらい</a:t>
            </a:r>
            <a:endParaRPr kumimoji="1" lang="ja-JP" altLang="en-US" sz="160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6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Outline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5497" y="1600200"/>
            <a:ext cx="8809795" cy="4600903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3366FF"/>
                </a:solidFill>
                <a:latin typeface="Arial" charset="0"/>
              </a:rPr>
              <a:t>Introduction</a:t>
            </a:r>
            <a:endParaRPr lang="en-US" altLang="ja-JP" sz="2800" dirty="0" smtClean="0">
              <a:solidFill>
                <a:srgbClr val="3366FF"/>
              </a:solidFill>
            </a:endParaRPr>
          </a:p>
          <a:p>
            <a:r>
              <a:rPr lang="ja-JP" altLang="en-US" dirty="0">
                <a:solidFill>
                  <a:srgbClr val="3366FF"/>
                </a:solidFill>
              </a:rPr>
              <a:t>陽子埋め込み電子ガス系の</a:t>
            </a:r>
            <a:r>
              <a:rPr lang="ja-JP" altLang="en-US" dirty="0" smtClean="0">
                <a:solidFill>
                  <a:srgbClr val="3366FF"/>
                </a:solidFill>
              </a:rPr>
              <a:t>物理</a:t>
            </a:r>
            <a:r>
              <a:rPr lang="en-US" altLang="ja-JP" dirty="0" smtClean="0">
                <a:solidFill>
                  <a:srgbClr val="3366FF"/>
                </a:solidFill>
              </a:rPr>
              <a:t/>
            </a:r>
            <a:br>
              <a:rPr lang="en-US" altLang="ja-JP" dirty="0" smtClean="0">
                <a:solidFill>
                  <a:srgbClr val="3366FF"/>
                </a:solidFill>
              </a:rPr>
            </a:br>
            <a:r>
              <a:rPr lang="en-US" altLang="ja-JP" sz="2800" dirty="0" smtClean="0"/>
              <a:t>Local </a:t>
            </a:r>
            <a:r>
              <a:rPr lang="en-US" altLang="ja-JP" sz="2800" dirty="0"/>
              <a:t>density approximation (LDA</a:t>
            </a:r>
            <a:r>
              <a:rPr lang="en-US" altLang="ja-JP" sz="2800" dirty="0" smtClean="0"/>
              <a:t>) </a:t>
            </a:r>
            <a:r>
              <a:rPr lang="ja-JP" altLang="en-US" sz="2800" dirty="0" smtClean="0"/>
              <a:t>と</a:t>
            </a:r>
            <a:r>
              <a:rPr lang="en-US" altLang="ja-JP" sz="2800" dirty="0" smtClean="0"/>
              <a:t> Diffusion </a:t>
            </a:r>
            <a:r>
              <a:rPr lang="en-US" altLang="ja-JP" sz="2800" dirty="0"/>
              <a:t>Monte Carlo (DMC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で密度</a:t>
            </a:r>
            <a:r>
              <a:rPr lang="en-US" altLang="ja-JP" sz="2800" i="1" dirty="0" smtClean="0"/>
              <a:t>n(r)</a:t>
            </a:r>
            <a:r>
              <a:rPr lang="ja-JP" altLang="en-US" sz="2800" dirty="0" smtClean="0"/>
              <a:t>を計算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>* electron density at the proton site </a:t>
            </a:r>
            <a:r>
              <a:rPr lang="en-US" altLang="ja-JP" sz="2800" i="1" dirty="0"/>
              <a:t>n(0)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</a:t>
            </a:r>
            <a:r>
              <a:rPr lang="en-US" altLang="ja-JP" sz="2800" dirty="0" smtClean="0"/>
              <a:t>← </a:t>
            </a:r>
            <a:r>
              <a:rPr lang="en-US" altLang="ja-JP" sz="2800" dirty="0"/>
              <a:t>DMC</a:t>
            </a:r>
            <a:r>
              <a:rPr lang="ja-JP" altLang="en-US" sz="2800" dirty="0"/>
              <a:t>の</a:t>
            </a:r>
            <a:r>
              <a:rPr lang="en-US" altLang="ja-JP" sz="2800" i="1" dirty="0"/>
              <a:t>n(0)</a:t>
            </a:r>
            <a:r>
              <a:rPr lang="ja-JP" altLang="en-US" sz="2800" dirty="0"/>
              <a:t>を求める。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/>
              <a:t>　　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 DMC</a:t>
            </a:r>
            <a:r>
              <a:rPr lang="ja-JP" altLang="en-US" sz="2800" dirty="0"/>
              <a:t>と</a:t>
            </a:r>
            <a:r>
              <a:rPr lang="en-US" altLang="ja-JP" sz="2800" dirty="0"/>
              <a:t>LDA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比較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* </a:t>
            </a:r>
            <a:r>
              <a:rPr lang="en-US" altLang="en-US" sz="2800" dirty="0" smtClean="0"/>
              <a:t>位相</a:t>
            </a:r>
            <a:r>
              <a:rPr lang="ja-JP" altLang="en-US" sz="2800" dirty="0" smtClean="0"/>
              <a:t>シフト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>
                <a:latin typeface="Symbol" charset="2"/>
                <a:cs typeface="Symbol" charset="2"/>
              </a:rPr>
              <a:t>d</a:t>
            </a:r>
            <a:r>
              <a:rPr lang="en-US" altLang="ja-JP" sz="2800" i="1" baseline="-25000" dirty="0" smtClean="0"/>
              <a:t>l</a:t>
            </a:r>
            <a:r>
              <a:rPr lang="en-US" altLang="ja-JP" sz="2800" i="1" dirty="0" smtClean="0"/>
              <a:t>(</a:t>
            </a:r>
            <a:r>
              <a:rPr lang="en-US" altLang="ja-JP" sz="2800" i="1" dirty="0"/>
              <a:t>k</a:t>
            </a:r>
            <a:r>
              <a:rPr lang="en-US" altLang="ja-JP" sz="2800" i="1" dirty="0" smtClean="0"/>
              <a:t>)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← </a:t>
            </a:r>
            <a:r>
              <a:rPr lang="ja-JP" altLang="en-US" sz="2800" dirty="0" smtClean="0"/>
              <a:t>束縛状態の有無を調べる。</a:t>
            </a:r>
            <a:endParaRPr lang="en-US" altLang="ja-JP" sz="2800" i="1" dirty="0" smtClean="0"/>
          </a:p>
          <a:p>
            <a:r>
              <a:rPr lang="en-US" altLang="ja-JP" dirty="0" smtClean="0">
                <a:solidFill>
                  <a:srgbClr val="3366FF"/>
                </a:solidFill>
              </a:rPr>
              <a:t>Summary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2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70" y="3689289"/>
            <a:ext cx="235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</a:t>
            </a:r>
            <a:r>
              <a:rPr lang="en-US" altLang="ja-JP" dirty="0" err="1" smtClean="0"/>
              <a:t>r</a:t>
            </a:r>
            <a:r>
              <a:rPr lang="en-US" altLang="ja-JP" baseline="-15000" dirty="0" err="1" smtClean="0"/>
              <a:t>s</a:t>
            </a:r>
            <a:r>
              <a:rPr lang="en-US" altLang="ja-JP" dirty="0" smtClean="0"/>
              <a:t> </a:t>
            </a:r>
            <a:r>
              <a:rPr lang="en-US" altLang="ja-JP" dirty="0"/>
              <a:t>→ </a:t>
            </a:r>
            <a:r>
              <a:rPr lang="ja-JP" altLang="en-US" dirty="0" smtClean="0"/>
              <a:t>小</a:t>
            </a:r>
            <a:r>
              <a:rPr lang="ja-JP" altLang="en-US" dirty="0"/>
              <a:t>　</a:t>
            </a:r>
            <a:r>
              <a:rPr lang="ja-JP" altLang="en-US" dirty="0" smtClean="0"/>
              <a:t>（高密度）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771" y="4458694"/>
            <a:ext cx="2358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</a:t>
            </a:r>
            <a:r>
              <a:rPr lang="en-US" altLang="ja-JP" dirty="0" err="1" smtClean="0"/>
              <a:t>r</a:t>
            </a:r>
            <a:r>
              <a:rPr lang="en-US" altLang="ja-JP" baseline="-15000" dirty="0" err="1" smtClean="0"/>
              <a:t>s</a:t>
            </a:r>
            <a:r>
              <a:rPr lang="en-US" altLang="ja-JP" dirty="0" smtClean="0"/>
              <a:t> </a:t>
            </a:r>
            <a:r>
              <a:rPr lang="en-US" altLang="ja-JP" dirty="0"/>
              <a:t>→ </a:t>
            </a:r>
            <a:r>
              <a:rPr lang="ja-JP" altLang="en-US" dirty="0" smtClean="0"/>
              <a:t>大　（低密度）</a:t>
            </a:r>
            <a:endParaRPr kumimoji="1" lang="ja-JP" alt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6938" y="4099249"/>
            <a:ext cx="4706343" cy="401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60"/>
              </a:lnSpc>
            </a:pPr>
            <a:r>
              <a:rPr lang="ja-JP" altLang="en-US" dirty="0" smtClean="0"/>
              <a:t>水素陽イオン</a:t>
            </a:r>
            <a:r>
              <a:rPr lang="en-US" altLang="ja-JP" dirty="0" smtClean="0"/>
              <a:t>H</a:t>
            </a:r>
            <a:r>
              <a:rPr lang="en-US" altLang="ja-JP" baseline="30000" dirty="0" smtClean="0"/>
              <a:t>+</a:t>
            </a:r>
            <a:r>
              <a:rPr lang="ja-JP" altLang="en-US" dirty="0" smtClean="0"/>
              <a:t>の誘電遮蔽状態。</a:t>
            </a:r>
            <a:r>
              <a:rPr lang="en-US" altLang="ja-JP" dirty="0" smtClean="0"/>
              <a:t> </a:t>
            </a:r>
            <a:r>
              <a:rPr lang="ja-JP" altLang="en-US" dirty="0" smtClean="0"/>
              <a:t>局在しない。</a:t>
            </a:r>
            <a:endParaRPr kumimoji="1" lang="ja-JP" altLang="en-US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6610" y="4862867"/>
            <a:ext cx="4618592" cy="1032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60"/>
              </a:lnSpc>
            </a:pPr>
            <a:r>
              <a:rPr lang="ja-JP" altLang="en-US" dirty="0" smtClean="0"/>
              <a:t>陽子の周りにシングレットの電子対が局在した水素負イオン</a:t>
            </a:r>
            <a:r>
              <a:rPr lang="en-US" altLang="ja-JP" dirty="0" smtClean="0"/>
              <a:t>H</a:t>
            </a:r>
            <a:r>
              <a:rPr lang="en-US" altLang="ja-JP" baseline="30000" dirty="0" smtClean="0"/>
              <a:t>-</a:t>
            </a:r>
            <a:br>
              <a:rPr lang="en-US" altLang="ja-JP" baseline="30000" dirty="0" smtClean="0"/>
            </a:br>
            <a:r>
              <a:rPr lang="ja-JP" altLang="en-US" dirty="0" smtClean="0"/>
              <a:t>（</a:t>
            </a:r>
            <a:r>
              <a:rPr lang="en-US" altLang="ja-JP" dirty="0" smtClean="0"/>
              <a:t>Z &lt; 4 </a:t>
            </a:r>
            <a:r>
              <a:rPr lang="ja-JP" altLang="en-US" dirty="0" smtClean="0"/>
              <a:t>では</a:t>
            </a:r>
            <a:r>
              <a:rPr lang="ja-JP" altLang="en-US" dirty="0" smtClean="0">
                <a:solidFill>
                  <a:srgbClr val="FF0000"/>
                </a:solidFill>
              </a:rPr>
              <a:t>スピン偏極しない</a:t>
            </a:r>
            <a:r>
              <a:rPr lang="ja-JP" altLang="en-US" dirty="0" smtClean="0"/>
              <a:t>ので、</a:t>
            </a:r>
            <a:r>
              <a:rPr lang="en-US" altLang="ja-JP" dirty="0" smtClean="0"/>
              <a:t>H</a:t>
            </a:r>
            <a:r>
              <a:rPr lang="ja-JP" altLang="en-US" dirty="0" smtClean="0"/>
              <a:t>ではない）</a:t>
            </a:r>
            <a:endParaRPr lang="en-US" altLang="ja-JP" dirty="0" smtClean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365065" y="4090806"/>
            <a:ext cx="184944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76824" y="4862867"/>
            <a:ext cx="184944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図形グループ 12"/>
          <p:cNvGrpSpPr/>
          <p:nvPr/>
        </p:nvGrpSpPr>
        <p:grpSpPr>
          <a:xfrm>
            <a:off x="6281216" y="907137"/>
            <a:ext cx="2815586" cy="1379849"/>
            <a:chOff x="3188672" y="4699167"/>
            <a:chExt cx="2815586" cy="1379849"/>
          </a:xfrm>
        </p:grpSpPr>
        <p:grpSp>
          <p:nvGrpSpPr>
            <p:cNvPr id="14" name="図形グループ 13"/>
            <p:cNvGrpSpPr/>
            <p:nvPr/>
          </p:nvGrpSpPr>
          <p:grpSpPr>
            <a:xfrm>
              <a:off x="3439670" y="4798912"/>
              <a:ext cx="2294805" cy="1192244"/>
              <a:chOff x="3745404" y="4963524"/>
              <a:chExt cx="2294805" cy="1192244"/>
            </a:xfrm>
          </p:grpSpPr>
          <p:sp>
            <p:nvSpPr>
              <p:cNvPr id="16" name="円/楕円 15"/>
              <p:cNvSpPr/>
              <p:nvPr/>
            </p:nvSpPr>
            <p:spPr>
              <a:xfrm>
                <a:off x="4720231" y="4963524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5279784" y="5217722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5592402" y="5568277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円/楕円 18"/>
              <p:cNvSpPr/>
              <p:nvPr/>
            </p:nvSpPr>
            <p:spPr>
              <a:xfrm>
                <a:off x="4237101" y="5694312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円/楕円 19"/>
              <p:cNvSpPr/>
              <p:nvPr/>
            </p:nvSpPr>
            <p:spPr>
              <a:xfrm>
                <a:off x="4620586" y="6029733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円/楕円 20"/>
              <p:cNvSpPr/>
              <p:nvPr/>
            </p:nvSpPr>
            <p:spPr>
              <a:xfrm>
                <a:off x="4301121" y="5212874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/>
              <p:cNvSpPr/>
              <p:nvPr/>
            </p:nvSpPr>
            <p:spPr>
              <a:xfrm>
                <a:off x="5308868" y="5937389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5903361" y="5957020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4836561" y="5568277"/>
                <a:ext cx="116330" cy="12603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/>
              <p:cNvSpPr/>
              <p:nvPr/>
            </p:nvSpPr>
            <p:spPr>
              <a:xfrm>
                <a:off x="5923879" y="5348364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円/楕円 25"/>
              <p:cNvSpPr/>
              <p:nvPr/>
            </p:nvSpPr>
            <p:spPr>
              <a:xfrm>
                <a:off x="3745404" y="5363147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4814469" y="5135314"/>
                <a:ext cx="2440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dirty="0"/>
                  <a:t>Z</a:t>
                </a:r>
                <a:endParaRPr kumimoji="1" lang="ja-JP" altLang="en-US" sz="2000" dirty="0" smtClean="0"/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5664714" y="4983412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円/楕円 28"/>
              <p:cNvSpPr/>
              <p:nvPr/>
            </p:nvSpPr>
            <p:spPr>
              <a:xfrm>
                <a:off x="3924382" y="5006928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3860346" y="5929018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" name="角丸四角形 14"/>
            <p:cNvSpPr/>
            <p:nvPr/>
          </p:nvSpPr>
          <p:spPr>
            <a:xfrm>
              <a:off x="3188672" y="4699167"/>
              <a:ext cx="2815586" cy="1379849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67719" y="3343407"/>
            <a:ext cx="630165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Z = 1</a:t>
            </a:r>
            <a:endParaRPr lang="en-US" altLang="ja-JP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096386" y="117905"/>
            <a:ext cx="170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=3/ </a:t>
            </a:r>
            <a:r>
              <a:rPr lang="en-US" altLang="ja-JP" dirty="0"/>
              <a:t>4π </a:t>
            </a:r>
            <a:r>
              <a:rPr lang="en-US" altLang="ja-JP" dirty="0">
                <a:latin typeface="Minion Pro SmBd Ital"/>
                <a:cs typeface="Minion Pro SmBd Ital"/>
              </a:rPr>
              <a:t>a</a:t>
            </a:r>
            <a:r>
              <a:rPr lang="en-US" altLang="ja-JP" baseline="-25000" dirty="0"/>
              <a:t>B</a:t>
            </a:r>
            <a:r>
              <a:rPr lang="en-US" altLang="ja-JP" baseline="30000" dirty="0"/>
              <a:t>3</a:t>
            </a:r>
            <a:r>
              <a:rPr lang="en-US" altLang="ja-JP" dirty="0"/>
              <a:t> </a:t>
            </a:r>
            <a:r>
              <a:rPr lang="en-US" altLang="ja-JP" i="1" dirty="0"/>
              <a:t>r</a:t>
            </a:r>
            <a:r>
              <a:rPr lang="en-US" altLang="ja-JP" i="1" baseline="-25000" dirty="0"/>
              <a:t>s</a:t>
            </a:r>
            <a:r>
              <a:rPr lang="en-US" altLang="ja-JP" baseline="30000" dirty="0"/>
              <a:t>3 </a:t>
            </a:r>
            <a:endParaRPr lang="ja-JP" altLang="en-US" dirty="0"/>
          </a:p>
        </p:txBody>
      </p:sp>
      <p:sp>
        <p:nvSpPr>
          <p:cNvPr id="42" name="円/楕円 41"/>
          <p:cNvSpPr/>
          <p:nvPr/>
        </p:nvSpPr>
        <p:spPr>
          <a:xfrm>
            <a:off x="8361287" y="235279"/>
            <a:ext cx="260681" cy="293553"/>
          </a:xfrm>
          <a:prstGeom prst="ellipse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13376" y="548352"/>
            <a:ext cx="1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密度パラメータ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770" y="639261"/>
            <a:ext cx="62987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  <a:latin typeface="Arial" charset="0"/>
              </a:rPr>
              <a:t>陽子埋め込み電子ガス系の</a:t>
            </a:r>
            <a:r>
              <a:rPr lang="ja-JP" altLang="en-US" sz="2400" dirty="0" smtClean="0">
                <a:solidFill>
                  <a:schemeClr val="accent2"/>
                </a:solidFill>
                <a:latin typeface="Arial" charset="0"/>
              </a:rPr>
              <a:t>物理</a:t>
            </a:r>
            <a:r>
              <a:rPr lang="en-US" altLang="ja-JP" sz="2400" dirty="0">
                <a:latin typeface="Arial" charset="0"/>
              </a:rPr>
              <a:t/>
            </a:r>
            <a:br>
              <a:rPr lang="en-US" altLang="ja-JP" sz="2400" dirty="0">
                <a:latin typeface="Arial" charset="0"/>
              </a:rPr>
            </a:br>
            <a:r>
              <a:rPr lang="en-US" altLang="ja-JP" sz="2400" dirty="0" smtClean="0">
                <a:latin typeface="Arial" charset="0"/>
              </a:rPr>
              <a:t>→ </a:t>
            </a:r>
            <a:r>
              <a:rPr lang="ja-JP" altLang="en-US" sz="2400" dirty="0" smtClean="0">
                <a:solidFill>
                  <a:schemeClr val="tx2"/>
                </a:solidFill>
              </a:rPr>
              <a:t>電子</a:t>
            </a:r>
            <a:r>
              <a:rPr lang="ja-JP" altLang="en-US" sz="2400" dirty="0">
                <a:solidFill>
                  <a:schemeClr val="tx2"/>
                </a:solidFill>
              </a:rPr>
              <a:t>の遍歴性と局在性が絡む</a:t>
            </a:r>
            <a:r>
              <a:rPr lang="ja-JP" altLang="en-US" sz="2400" dirty="0" smtClean="0">
                <a:solidFill>
                  <a:schemeClr val="tx2"/>
                </a:solidFill>
              </a:rPr>
              <a:t>一番簡単</a:t>
            </a:r>
            <a:r>
              <a:rPr lang="en-US" altLang="ja-JP" sz="2400" dirty="0" smtClean="0">
                <a:solidFill>
                  <a:schemeClr val="tx2"/>
                </a:solidFill>
              </a:rPr>
              <a:t/>
            </a:r>
            <a:br>
              <a:rPr lang="en-US" altLang="ja-JP" sz="2400" dirty="0" smtClean="0">
                <a:solidFill>
                  <a:schemeClr val="tx2"/>
                </a:solidFill>
              </a:rPr>
            </a:br>
            <a:r>
              <a:rPr lang="ja-JP" altLang="en-US" sz="2400" dirty="0" smtClean="0">
                <a:solidFill>
                  <a:schemeClr val="tx2"/>
                </a:solidFill>
              </a:rPr>
              <a:t>　　な</a:t>
            </a:r>
            <a:r>
              <a:rPr lang="ja-JP" altLang="en-US" sz="2400" dirty="0">
                <a:solidFill>
                  <a:schemeClr val="tx2"/>
                </a:solidFill>
              </a:rPr>
              <a:t>第一</a:t>
            </a:r>
            <a:r>
              <a:rPr lang="ja-JP" altLang="en-US" sz="2400" dirty="0" smtClean="0">
                <a:solidFill>
                  <a:schemeClr val="tx2"/>
                </a:solidFill>
              </a:rPr>
              <a:t>原理系</a:t>
            </a:r>
            <a:r>
              <a:rPr lang="en-US" altLang="ja-JP" sz="2400" dirty="0">
                <a:solidFill>
                  <a:schemeClr val="tx2"/>
                </a:solidFill>
              </a:rPr>
              <a:t/>
            </a:r>
            <a:br>
              <a:rPr lang="en-US" altLang="ja-JP" sz="2400" dirty="0">
                <a:solidFill>
                  <a:schemeClr val="tx2"/>
                </a:solidFill>
              </a:rPr>
            </a:br>
            <a:r>
              <a:rPr lang="ja-JP" altLang="en-US" dirty="0" smtClean="0"/>
              <a:t>電子ガスの１不純物問題</a:t>
            </a:r>
            <a:r>
              <a:rPr lang="en-US" altLang="en-US" dirty="0" smtClean="0"/>
              <a:t>、</a:t>
            </a:r>
            <a:r>
              <a:rPr lang="en-US" altLang="ja-JP" dirty="0" smtClean="0">
                <a:latin typeface="Arial" charset="0"/>
              </a:rPr>
              <a:t>1970</a:t>
            </a:r>
            <a:r>
              <a:rPr lang="ja-JP" altLang="en-US" dirty="0">
                <a:latin typeface="Arial" charset="0"/>
              </a:rPr>
              <a:t>年代から研究されて</a:t>
            </a:r>
            <a:r>
              <a:rPr lang="ja-JP" altLang="en-US" dirty="0" smtClean="0">
                <a:latin typeface="Arial" charset="0"/>
              </a:rPr>
              <a:t>いる</a:t>
            </a:r>
            <a:r>
              <a:rPr lang="en-US" altLang="ja-JP" dirty="0" smtClean="0">
                <a:latin typeface="Arial" charset="0"/>
              </a:rPr>
              <a:t/>
            </a:r>
            <a:br>
              <a:rPr lang="en-US" altLang="ja-JP" dirty="0" smtClean="0">
                <a:latin typeface="Arial" charset="0"/>
              </a:rPr>
            </a:br>
            <a:r>
              <a:rPr lang="en-US" altLang="ja-JP" dirty="0" smtClean="0">
                <a:latin typeface="Arial" charset="0"/>
              </a:rPr>
              <a:t>Z</a:t>
            </a:r>
            <a:r>
              <a:rPr lang="en-US" altLang="ja-JP" dirty="0">
                <a:latin typeface="Arial" charset="0"/>
              </a:rPr>
              <a:t>, </a:t>
            </a:r>
            <a:r>
              <a:rPr lang="en-US" altLang="ja-JP" dirty="0" err="1">
                <a:latin typeface="Arial" charset="0"/>
              </a:rPr>
              <a:t>r</a:t>
            </a:r>
            <a:r>
              <a:rPr lang="en-US" altLang="ja-JP" baseline="-25000" dirty="0" err="1">
                <a:latin typeface="Arial" charset="0"/>
              </a:rPr>
              <a:t>s</a:t>
            </a:r>
            <a:r>
              <a:rPr lang="en-US" altLang="ja-JP" dirty="0">
                <a:latin typeface="Arial" charset="0"/>
              </a:rPr>
              <a:t> </a:t>
            </a:r>
            <a:r>
              <a:rPr lang="en-US" altLang="ja-JP" dirty="0" smtClean="0">
                <a:latin typeface="Arial" charset="0"/>
              </a:rPr>
              <a:t>≪</a:t>
            </a:r>
            <a:r>
              <a:rPr lang="en-US" altLang="ja-JP" dirty="0">
                <a:latin typeface="Arial" charset="0"/>
              </a:rPr>
              <a:t>1</a:t>
            </a:r>
            <a:r>
              <a:rPr lang="ja-JP" altLang="en-US" dirty="0" smtClean="0">
                <a:latin typeface="Arial" charset="0"/>
              </a:rPr>
              <a:t>：線形応答理論で記述できる。</a:t>
            </a:r>
            <a:r>
              <a:rPr lang="en-US" altLang="ja-JP" dirty="0" smtClean="0">
                <a:latin typeface="Arial" charset="0"/>
              </a:rPr>
              <a:t/>
            </a:r>
            <a:br>
              <a:rPr lang="en-US" altLang="ja-JP" dirty="0" smtClean="0">
                <a:latin typeface="Arial" charset="0"/>
              </a:rPr>
            </a:br>
            <a:r>
              <a:rPr lang="ja-JP" altLang="en-US" dirty="0" smtClean="0">
                <a:latin typeface="Arial" charset="0"/>
              </a:rPr>
              <a:t>　　　　　　</a:t>
            </a:r>
            <a:r>
              <a:rPr lang="en-US" altLang="ja-JP" dirty="0" smtClean="0">
                <a:latin typeface="Arial" charset="0"/>
              </a:rPr>
              <a:t> </a:t>
            </a:r>
            <a:r>
              <a:rPr lang="ja-JP" altLang="en-US" dirty="0" smtClean="0">
                <a:latin typeface="Arial" charset="0"/>
              </a:rPr>
              <a:t>遍歴</a:t>
            </a:r>
            <a:r>
              <a:rPr lang="ja-JP" altLang="en-US" dirty="0">
                <a:latin typeface="Arial" charset="0"/>
              </a:rPr>
              <a:t>電子による誘電遮蔽が起こって原子核の周り</a:t>
            </a:r>
            <a:r>
              <a:rPr lang="ja-JP" altLang="en-US" dirty="0" smtClean="0">
                <a:latin typeface="Arial" charset="0"/>
              </a:rPr>
              <a:t>に</a:t>
            </a:r>
            <a:r>
              <a:rPr lang="en-US" altLang="ja-JP" dirty="0" smtClean="0">
                <a:latin typeface="Arial" charset="0"/>
              </a:rPr>
              <a:t/>
            </a:r>
            <a:br>
              <a:rPr lang="en-US" altLang="ja-JP" dirty="0" smtClean="0">
                <a:latin typeface="Arial" charset="0"/>
              </a:rPr>
            </a:br>
            <a:r>
              <a:rPr lang="ja-JP" altLang="en-US" dirty="0" smtClean="0">
                <a:latin typeface="Arial" charset="0"/>
              </a:rPr>
              <a:t>　　　　　　</a:t>
            </a:r>
            <a:r>
              <a:rPr lang="en-US" altLang="ja-JP" dirty="0" smtClean="0">
                <a:latin typeface="Arial" charset="0"/>
              </a:rPr>
              <a:t> </a:t>
            </a:r>
            <a:r>
              <a:rPr lang="ja-JP" altLang="en-US" dirty="0" smtClean="0">
                <a:latin typeface="Arial" charset="0"/>
              </a:rPr>
              <a:t>電子</a:t>
            </a:r>
            <a:r>
              <a:rPr lang="ja-JP" altLang="en-US" dirty="0">
                <a:latin typeface="Arial" charset="0"/>
              </a:rPr>
              <a:t>は局在</a:t>
            </a:r>
            <a:r>
              <a:rPr lang="ja-JP" altLang="en-US" dirty="0" smtClean="0">
                <a:latin typeface="Arial" charset="0"/>
              </a:rPr>
              <a:t>しない。スピン偏極もない。</a:t>
            </a:r>
            <a:r>
              <a:rPr lang="en-US" altLang="ja-JP" dirty="0" smtClean="0">
                <a:latin typeface="Arial" charset="0"/>
              </a:rPr>
              <a:t/>
            </a:r>
            <a:br>
              <a:rPr lang="en-US" altLang="ja-JP" dirty="0" smtClean="0">
                <a:latin typeface="Arial" charset="0"/>
              </a:rPr>
            </a:br>
            <a:r>
              <a:rPr lang="en-US" altLang="ja-JP" dirty="0" smtClean="0">
                <a:latin typeface="Arial" charset="0"/>
              </a:rPr>
              <a:t>Z, </a:t>
            </a:r>
            <a:r>
              <a:rPr lang="en-US" altLang="ja-JP" dirty="0" err="1" smtClean="0">
                <a:latin typeface="Arial" charset="0"/>
              </a:rPr>
              <a:t>r</a:t>
            </a:r>
            <a:r>
              <a:rPr lang="en-US" altLang="ja-JP" baseline="-25000" dirty="0" err="1" smtClean="0">
                <a:latin typeface="Arial" charset="0"/>
              </a:rPr>
              <a:t>s</a:t>
            </a:r>
            <a:r>
              <a:rPr lang="en-US" altLang="ja-JP" dirty="0" smtClean="0">
                <a:latin typeface="Arial" charset="0"/>
              </a:rPr>
              <a:t> ≫1</a:t>
            </a:r>
            <a:r>
              <a:rPr lang="ja-JP" altLang="en-US" dirty="0" smtClean="0">
                <a:latin typeface="Arial" charset="0"/>
              </a:rPr>
              <a:t>：電子</a:t>
            </a:r>
            <a:r>
              <a:rPr lang="ja-JP" altLang="en-US" dirty="0">
                <a:latin typeface="Arial" charset="0"/>
              </a:rPr>
              <a:t>が原子核に束縛されて</a:t>
            </a:r>
            <a:r>
              <a:rPr lang="ja-JP" altLang="en-US" dirty="0" smtClean="0">
                <a:latin typeface="Arial" charset="0"/>
              </a:rPr>
              <a:t>局在化</a:t>
            </a:r>
            <a:endParaRPr lang="ja-JP" altLang="en-US" dirty="0"/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457200" y="31072"/>
            <a:ext cx="8229600" cy="7096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 smtClean="0">
                <a:solidFill>
                  <a:srgbClr val="3366FF"/>
                </a:solidFill>
              </a:rPr>
              <a:t>Introduction</a:t>
            </a:r>
            <a:endParaRPr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8883" y="5900345"/>
            <a:ext cx="7450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C. O. </a:t>
            </a:r>
            <a:r>
              <a:rPr lang="en-US" altLang="ja-JP" sz="1400" dirty="0" err="1"/>
              <a:t>Almbladh</a:t>
            </a:r>
            <a:r>
              <a:rPr lang="en-US" altLang="ja-JP" sz="1400" dirty="0"/>
              <a:t>, U. von Barth, Z. D. </a:t>
            </a:r>
            <a:r>
              <a:rPr lang="en-US" altLang="ja-JP" sz="1400" dirty="0" err="1"/>
              <a:t>Popovic</a:t>
            </a:r>
            <a:r>
              <a:rPr lang="en-US" altLang="ja-JP" sz="1400" dirty="0"/>
              <a:t>, and M. </a:t>
            </a:r>
            <a:r>
              <a:rPr lang="en-US" altLang="ja-JP" sz="1400" dirty="0" err="1" smtClean="0"/>
              <a:t>J.Stott</a:t>
            </a:r>
            <a:r>
              <a:rPr lang="en-US" altLang="ja-JP" sz="1400" dirty="0"/>
              <a:t>, Phys. Rev. B </a:t>
            </a:r>
            <a:r>
              <a:rPr lang="en-US" altLang="ja-JP" sz="1400" b="1" dirty="0"/>
              <a:t>14</a:t>
            </a:r>
            <a:r>
              <a:rPr lang="en-US" altLang="ja-JP" sz="1400" dirty="0"/>
              <a:t>, 2250 (1976</a:t>
            </a:r>
            <a:r>
              <a:rPr lang="en-US" altLang="ja-JP" sz="1400" dirty="0" smtClean="0"/>
              <a:t>).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← LDA</a:t>
            </a:r>
            <a:br>
              <a:rPr lang="en-US" altLang="ja-JP" sz="1400" dirty="0" smtClean="0"/>
            </a:br>
            <a:r>
              <a:rPr lang="da-DK" altLang="ja-JP" sz="1400" dirty="0"/>
              <a:t>J. K. Nørskov, </a:t>
            </a:r>
            <a:r>
              <a:rPr lang="da-DK" altLang="ja-JP" sz="1400" dirty="0" err="1"/>
              <a:t>Phys</a:t>
            </a:r>
            <a:r>
              <a:rPr lang="da-DK" altLang="ja-JP" sz="1400" dirty="0"/>
              <a:t>. Rev. B </a:t>
            </a:r>
            <a:r>
              <a:rPr lang="da-DK" altLang="ja-JP" sz="1400" b="1" dirty="0" smtClean="0"/>
              <a:t>20</a:t>
            </a:r>
            <a:r>
              <a:rPr lang="da-DK" altLang="ja-JP" sz="1400" dirty="0" smtClean="0"/>
              <a:t>, 446 </a:t>
            </a:r>
            <a:r>
              <a:rPr lang="da-DK" altLang="ja-JP" sz="1400" dirty="0"/>
              <a:t>(</a:t>
            </a:r>
            <a:r>
              <a:rPr lang="da-DK" altLang="ja-JP" sz="1400" dirty="0" smtClean="0"/>
              <a:t>1976).</a:t>
            </a:r>
            <a:r>
              <a:rPr lang="ja-JP" altLang="ja-JP" sz="1400" dirty="0"/>
              <a:t>　</a:t>
            </a:r>
            <a:r>
              <a:rPr lang="en-US" altLang="ja-JP" sz="1400" dirty="0" smtClean="0"/>
              <a:t>← LDA</a:t>
            </a:r>
            <a:br>
              <a:rPr lang="en-US" altLang="ja-JP" sz="1400" dirty="0" smtClean="0"/>
            </a:br>
            <a:r>
              <a:rPr lang="tr-TR" altLang="ja-JP" sz="1400" dirty="0" smtClean="0"/>
              <a:t>G</a:t>
            </a:r>
            <a:r>
              <a:rPr lang="tr-TR" altLang="ja-JP" sz="1400" dirty="0"/>
              <a:t>. </a:t>
            </a:r>
            <a:r>
              <a:rPr lang="tr-TR" altLang="ja-JP" sz="1400" dirty="0" err="1"/>
              <a:t>Sugiyama</a:t>
            </a:r>
            <a:r>
              <a:rPr lang="tr-TR" altLang="ja-JP" sz="1400" dirty="0"/>
              <a:t>, L. </a:t>
            </a:r>
            <a:r>
              <a:rPr lang="tr-TR" altLang="ja-JP" sz="1400" dirty="0" err="1"/>
              <a:t>Terray</a:t>
            </a:r>
            <a:r>
              <a:rPr lang="tr-TR" altLang="ja-JP" sz="1400" dirty="0"/>
              <a:t>, </a:t>
            </a:r>
            <a:r>
              <a:rPr lang="tr-TR" altLang="ja-JP" sz="1400" dirty="0" err="1"/>
              <a:t>and</a:t>
            </a:r>
            <a:r>
              <a:rPr lang="tr-TR" altLang="ja-JP" sz="1400" dirty="0"/>
              <a:t> B. J. </a:t>
            </a:r>
            <a:r>
              <a:rPr lang="tr-TR" altLang="ja-JP" sz="1400" dirty="0" err="1"/>
              <a:t>Alder</a:t>
            </a:r>
            <a:r>
              <a:rPr lang="tr-TR" altLang="ja-JP" sz="1400" dirty="0"/>
              <a:t>, J. Stat. </a:t>
            </a:r>
            <a:r>
              <a:rPr lang="tr-TR" altLang="ja-JP" sz="1400" dirty="0" err="1"/>
              <a:t>Phys</a:t>
            </a:r>
            <a:r>
              <a:rPr lang="tr-TR" altLang="ja-JP" sz="1400" dirty="0"/>
              <a:t>. </a:t>
            </a:r>
            <a:r>
              <a:rPr lang="tr-TR" altLang="ja-JP" sz="1400" b="1" dirty="0"/>
              <a:t>52</a:t>
            </a:r>
            <a:r>
              <a:rPr lang="tr-TR" altLang="ja-JP" sz="1400" dirty="0"/>
              <a:t>, 1211 (1988)</a:t>
            </a:r>
            <a:r>
              <a:rPr lang="tr-TR" altLang="ja-JP" sz="1400" dirty="0" smtClean="0"/>
              <a:t>.</a:t>
            </a:r>
            <a:r>
              <a:rPr lang="ja-JP" altLang="ja-JP" sz="1400" dirty="0"/>
              <a:t>　</a:t>
            </a:r>
            <a:r>
              <a:rPr lang="en-US" altLang="ja-JP" sz="1400" dirty="0" smtClean="0"/>
              <a:t>← VMC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en-US" altLang="ja-JP" sz="1400" dirty="0" smtClean="0"/>
              <a:t>V</a:t>
            </a:r>
            <a:r>
              <a:rPr lang="en-US" altLang="ja-JP" sz="1400" dirty="0"/>
              <a:t>. U. </a:t>
            </a:r>
            <a:r>
              <a:rPr lang="en-US" altLang="ja-JP" sz="1400" dirty="0" err="1"/>
              <a:t>Nazarov</a:t>
            </a:r>
            <a:r>
              <a:rPr lang="en-US" altLang="ja-JP" sz="1400" dirty="0"/>
              <a:t>, C. S. Kim, and Y. Takada, Phys. Rev. </a:t>
            </a:r>
            <a:r>
              <a:rPr lang="en-US" altLang="ja-JP" sz="1400" dirty="0" smtClean="0"/>
              <a:t>B </a:t>
            </a:r>
            <a:r>
              <a:rPr lang="en-US" altLang="ja-JP" sz="1400" b="1" dirty="0" smtClean="0"/>
              <a:t>72</a:t>
            </a:r>
            <a:r>
              <a:rPr lang="en-US" altLang="ja-JP" sz="1400" dirty="0"/>
              <a:t>, 233205 (2005)</a:t>
            </a:r>
            <a:r>
              <a:rPr lang="en-US" altLang="ja-JP" sz="1400" dirty="0" smtClean="0"/>
              <a:t>.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← LDA</a:t>
            </a:r>
            <a:endParaRPr kumimoji="1" lang="ja-JP" altLang="en-US" sz="1400" dirty="0" smtClean="0"/>
          </a:p>
        </p:txBody>
      </p:sp>
      <p:sp>
        <p:nvSpPr>
          <p:cNvPr id="50" name="正方形/長方形 49"/>
          <p:cNvSpPr/>
          <p:nvPr/>
        </p:nvSpPr>
        <p:spPr>
          <a:xfrm>
            <a:off x="5797128" y="3448386"/>
            <a:ext cx="220945" cy="1728463"/>
          </a:xfrm>
          <a:prstGeom prst="rect">
            <a:avLst/>
          </a:prstGeom>
          <a:pattFill prst="wdUpDiag">
            <a:fgClr>
              <a:schemeClr val="accent1"/>
            </a:fgClr>
            <a:bgClr>
              <a:prstClr val="white"/>
            </a:bgClr>
          </a:pattFill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5891199" y="3085735"/>
            <a:ext cx="0" cy="303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845115" y="2690221"/>
            <a:ext cx="2905166" cy="36933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LDA</a:t>
            </a:r>
            <a:r>
              <a:rPr kumimoji="1" lang="ja-JP" altLang="en-US" dirty="0" smtClean="0"/>
              <a:t>の計算　</a:t>
            </a:r>
            <a:r>
              <a:rPr kumimoji="1" lang="en-US" altLang="ja-JP" dirty="0" err="1" smtClean="0"/>
              <a:t>r</a:t>
            </a:r>
            <a:r>
              <a:rPr kumimoji="1" lang="en-US" altLang="ja-JP" baseline="-25000" dirty="0" err="1" smtClean="0"/>
              <a:t>s</a:t>
            </a:r>
            <a:r>
              <a:rPr kumimoji="1" lang="en-US" altLang="ja-JP" dirty="0" smtClean="0"/>
              <a:t> 〜 2</a:t>
            </a:r>
            <a:r>
              <a:rPr kumimoji="1" lang="ja-JP" altLang="en-US" dirty="0" smtClean="0"/>
              <a:t>で不安定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7" name="図 6" descr="diffdez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981" y="3079881"/>
            <a:ext cx="4160520" cy="290576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949580" y="3319957"/>
            <a:ext cx="306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← </a:t>
            </a:r>
            <a:r>
              <a:rPr lang="ja-JP" altLang="en-US" dirty="0" smtClean="0"/>
              <a:t>中間領域を詳しく調べたい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76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14491" y="104755"/>
            <a:ext cx="235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</a:t>
            </a:r>
            <a:r>
              <a:rPr lang="en-US" altLang="ja-JP" dirty="0" err="1" smtClean="0"/>
              <a:t>r</a:t>
            </a:r>
            <a:r>
              <a:rPr lang="en-US" altLang="ja-JP" baseline="-15000" dirty="0" err="1" smtClean="0"/>
              <a:t>s</a:t>
            </a:r>
            <a:r>
              <a:rPr lang="en-US" altLang="ja-JP" dirty="0" smtClean="0"/>
              <a:t> </a:t>
            </a:r>
            <a:r>
              <a:rPr lang="en-US" altLang="ja-JP" dirty="0"/>
              <a:t>→ </a:t>
            </a:r>
            <a:r>
              <a:rPr lang="ja-JP" altLang="en-US" dirty="0" smtClean="0"/>
              <a:t>小</a:t>
            </a:r>
            <a:r>
              <a:rPr lang="ja-JP" altLang="en-US" dirty="0"/>
              <a:t>　</a:t>
            </a:r>
            <a:r>
              <a:rPr lang="ja-JP" altLang="en-US" dirty="0" smtClean="0"/>
              <a:t>（高密度）</a:t>
            </a:r>
            <a:endParaRPr kumimoji="1" lang="ja-JP" altLang="en-US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14492" y="1366166"/>
            <a:ext cx="2358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</a:t>
            </a:r>
            <a:r>
              <a:rPr lang="en-US" altLang="ja-JP" dirty="0" err="1" smtClean="0"/>
              <a:t>r</a:t>
            </a:r>
            <a:r>
              <a:rPr lang="en-US" altLang="ja-JP" baseline="-15000" dirty="0" err="1" smtClean="0"/>
              <a:t>s</a:t>
            </a:r>
            <a:r>
              <a:rPr lang="en-US" altLang="ja-JP" dirty="0" smtClean="0"/>
              <a:t> </a:t>
            </a:r>
            <a:r>
              <a:rPr lang="en-US" altLang="ja-JP" dirty="0"/>
              <a:t>→ </a:t>
            </a:r>
            <a:r>
              <a:rPr lang="ja-JP" altLang="en-US" dirty="0" smtClean="0"/>
              <a:t>大　（低密度）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7659" y="571925"/>
            <a:ext cx="6449132" cy="716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60"/>
              </a:lnSpc>
            </a:pPr>
            <a:r>
              <a:rPr lang="ja-JP" altLang="en-US" dirty="0" smtClean="0"/>
              <a:t>線形応答で記述できる。</a:t>
            </a:r>
            <a:endParaRPr lang="en-US" altLang="ja-JP" dirty="0" smtClean="0"/>
          </a:p>
          <a:p>
            <a:pPr>
              <a:lnSpc>
                <a:spcPts val="2460"/>
              </a:lnSpc>
            </a:pPr>
            <a:r>
              <a:rPr lang="ja-JP" altLang="en-US" dirty="0" smtClean="0"/>
              <a:t>水素陽イオン</a:t>
            </a:r>
            <a:r>
              <a:rPr lang="en-US" altLang="ja-JP" dirty="0" smtClean="0"/>
              <a:t>H</a:t>
            </a:r>
            <a:r>
              <a:rPr lang="en-US" altLang="ja-JP" baseline="30000" dirty="0" smtClean="0"/>
              <a:t>+</a:t>
            </a:r>
            <a:r>
              <a:rPr lang="ja-JP" altLang="en-US" dirty="0" smtClean="0"/>
              <a:t>の誘電遮蔽状態。</a:t>
            </a:r>
            <a:r>
              <a:rPr lang="en-US" altLang="ja-JP" dirty="0" smtClean="0"/>
              <a:t> </a:t>
            </a:r>
            <a:r>
              <a:rPr lang="ja-JP" altLang="en-US" dirty="0" smtClean="0"/>
              <a:t>局在しない</a:t>
            </a:r>
            <a:r>
              <a:rPr lang="ja-JP" altLang="en-US" dirty="0"/>
              <a:t>。スピン偏極しない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37331" y="1827549"/>
            <a:ext cx="4618592" cy="716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60"/>
              </a:lnSpc>
            </a:pPr>
            <a:r>
              <a:rPr lang="ja-JP" altLang="en-US" dirty="0" smtClean="0"/>
              <a:t>陽子の周りにシングレットの電子対が局在した水素負イオン</a:t>
            </a:r>
            <a:r>
              <a:rPr lang="en-US" altLang="ja-JP" dirty="0" smtClean="0"/>
              <a:t>H</a:t>
            </a:r>
            <a:r>
              <a:rPr lang="en-US" altLang="ja-JP" baseline="30000" dirty="0" smtClean="0"/>
              <a:t>-</a:t>
            </a:r>
            <a:r>
              <a:rPr lang="ja-JP" altLang="en-US" dirty="0" smtClean="0"/>
              <a:t>。スピン偏極しない。</a:t>
            </a: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305786" y="563482"/>
            <a:ext cx="184944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317545" y="1827549"/>
            <a:ext cx="184944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6515" y="113509"/>
            <a:ext cx="767381" cy="40011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Z = 1</a:t>
            </a:r>
            <a:endParaRPr lang="en-US" altLang="ja-JP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67063" y="3351104"/>
            <a:ext cx="67253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kumimoji="1" lang="ja-JP" altLang="en-US" sz="2400" dirty="0" smtClean="0"/>
              <a:t>クロスオーバーか転移密度があるのか？</a:t>
            </a:r>
            <a:endParaRPr kumimoji="1" lang="en-US" altLang="ja-JP" sz="2400" dirty="0" smtClean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ja-JP" altLang="en-US" sz="2400" dirty="0" smtClean="0"/>
              <a:t>もし転移点があるなら、</a:t>
            </a:r>
            <a:r>
              <a:rPr lang="en-US" altLang="ja-JP" sz="2400" dirty="0" smtClean="0"/>
              <a:t>H</a:t>
            </a:r>
            <a:r>
              <a:rPr lang="en-US" altLang="ja-JP" sz="2400" baseline="30000" dirty="0" smtClean="0"/>
              <a:t>+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</a:t>
            </a:r>
            <a:r>
              <a:rPr lang="en-US" altLang="ja-JP" sz="2400" dirty="0" smtClean="0"/>
              <a:t> H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の間の転移か？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その間に他の状態はないのか？</a:t>
            </a:r>
            <a:endParaRPr lang="en-US" altLang="ja-JP" sz="2400" dirty="0" smtClean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altLang="ja-JP" sz="2400" dirty="0" err="1" smtClean="0"/>
              <a:t>r</a:t>
            </a:r>
            <a:r>
              <a:rPr lang="en-US" altLang="ja-JP" sz="2400" baseline="-25000" dirty="0" err="1" smtClean="0"/>
              <a:t>s</a:t>
            </a:r>
            <a:r>
              <a:rPr lang="en-US" altLang="ja-JP" sz="2400" dirty="0" smtClean="0"/>
              <a:t> → </a:t>
            </a:r>
            <a:r>
              <a:rPr lang="ja-JP" altLang="en-US" sz="2400" dirty="0" smtClean="0"/>
              <a:t>大で、電子相関は強くなる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LDA</a:t>
            </a:r>
            <a:r>
              <a:rPr lang="ja-JP" altLang="en-US" sz="2400" dirty="0" smtClean="0"/>
              <a:t>の結果は正しいのか？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（</a:t>
            </a:r>
            <a:r>
              <a:rPr lang="en-US" altLang="ja-JP" sz="2400" dirty="0" smtClean="0"/>
              <a:t>LDA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>H</a:t>
            </a:r>
            <a:r>
              <a:rPr lang="en-US" altLang="ja-JP" sz="2400" baseline="30000" dirty="0" smtClean="0"/>
              <a:t>-</a:t>
            </a:r>
            <a:r>
              <a:rPr lang="ja-JP" altLang="en-US" sz="2400" dirty="0" smtClean="0"/>
              <a:t>を記述できるのか？）</a:t>
            </a:r>
            <a:endParaRPr lang="en-US" altLang="ja-JP" sz="2400" dirty="0" smtClean="0"/>
          </a:p>
        </p:txBody>
      </p:sp>
      <p:sp>
        <p:nvSpPr>
          <p:cNvPr id="10" name="右矢印 9"/>
          <p:cNvSpPr/>
          <p:nvPr/>
        </p:nvSpPr>
        <p:spPr>
          <a:xfrm>
            <a:off x="2584454" y="6243634"/>
            <a:ext cx="388043" cy="305714"/>
          </a:xfrm>
          <a:prstGeom prst="rightArrow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10377" y="6143689"/>
            <a:ext cx="4056813" cy="461665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DMC</a:t>
            </a:r>
            <a:r>
              <a:rPr kumimoji="1" lang="ja-JP" altLang="en-US" sz="2400" dirty="0" smtClean="0"/>
              <a:t>の結果と共に解析をする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15510" y="3351103"/>
            <a:ext cx="8276918" cy="3362859"/>
          </a:xfrm>
          <a:prstGeom prst="rect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30698" y="2649582"/>
            <a:ext cx="485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/>
              <a:t>H</a:t>
            </a:r>
            <a:r>
              <a:rPr kumimoji="1" lang="en-US" altLang="ja-JP" sz="2200" baseline="30000" dirty="0" smtClean="0"/>
              <a:t>-</a:t>
            </a:r>
            <a:endParaRPr kumimoji="1" lang="ja-JP" altLang="en-US" sz="22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76703" y="2649582"/>
            <a:ext cx="485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/>
              <a:t>H</a:t>
            </a:r>
            <a:r>
              <a:rPr kumimoji="1" lang="en-US" altLang="ja-JP" sz="2200" baseline="30000" dirty="0" smtClean="0"/>
              <a:t>+</a:t>
            </a:r>
            <a:endParaRPr kumimoji="1" lang="ja-JP" altLang="en-US" sz="2200" dirty="0" smtClean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969070" y="2882662"/>
            <a:ext cx="1328754" cy="117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413928" y="2801739"/>
            <a:ext cx="36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r</a:t>
            </a:r>
            <a:r>
              <a:rPr kumimoji="1" lang="en-US" altLang="ja-JP" baseline="-25000" dirty="0" err="1" smtClean="0"/>
              <a:t>s</a:t>
            </a:r>
            <a:endParaRPr kumimoji="1" lang="ja-JP" altLang="en-US" baseline="-250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176703" y="2636470"/>
            <a:ext cx="2839389" cy="53460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44857" y="2694365"/>
            <a:ext cx="3221934" cy="40011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LDA</a:t>
            </a:r>
            <a:r>
              <a:rPr kumimoji="1" lang="ja-JP" altLang="en-US" sz="2000" dirty="0" smtClean="0"/>
              <a:t>の計算　</a:t>
            </a:r>
            <a:r>
              <a:rPr kumimoji="1" lang="en-US" altLang="ja-JP" sz="2000" dirty="0" err="1" smtClean="0"/>
              <a:t>r</a:t>
            </a:r>
            <a:r>
              <a:rPr kumimoji="1" lang="en-US" altLang="ja-JP" sz="2000" baseline="-25000" dirty="0" err="1" smtClean="0"/>
              <a:t>s</a:t>
            </a:r>
            <a:r>
              <a:rPr kumimoji="1" lang="en-US" altLang="ja-JP" sz="2000" dirty="0" smtClean="0"/>
              <a:t> 〜 2</a:t>
            </a:r>
            <a:r>
              <a:rPr kumimoji="1" lang="ja-JP" altLang="en-US" sz="2000" dirty="0" smtClean="0"/>
              <a:t>で不安定</a:t>
            </a:r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3059" y="3512669"/>
            <a:ext cx="1128908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問題点</a:t>
            </a:r>
            <a:endParaRPr kumimoji="1" lang="ja-JP" altLang="en-US" sz="2400" dirty="0" smtClean="0"/>
          </a:p>
        </p:txBody>
      </p:sp>
      <p:sp>
        <p:nvSpPr>
          <p:cNvPr id="21" name="右大かっこ 20"/>
          <p:cNvSpPr/>
          <p:nvPr/>
        </p:nvSpPr>
        <p:spPr>
          <a:xfrm>
            <a:off x="7985627" y="104756"/>
            <a:ext cx="160170" cy="3066316"/>
          </a:xfrm>
          <a:prstGeom prst="rightBracket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99984" y="599659"/>
            <a:ext cx="492443" cy="20490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" dirty="0" smtClean="0"/>
              <a:t>わかっていること</a:t>
            </a:r>
            <a:endParaRPr kumimoji="1"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856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983"/>
            <a:ext cx="8229600" cy="845487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3366FF"/>
                </a:solidFill>
              </a:rPr>
              <a:t>陽子埋め込み電子ガス系の物理</a:t>
            </a:r>
            <a:endParaRPr kumimoji="1" lang="ja-JP" altLang="en-US" sz="4000" b="1" dirty="0">
              <a:solidFill>
                <a:srgbClr val="3366FF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53" y="2363954"/>
            <a:ext cx="1749425" cy="63944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972" y="2577059"/>
            <a:ext cx="1866900" cy="241300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355233" y="828439"/>
            <a:ext cx="179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ハミルトニアン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53" y="1263251"/>
            <a:ext cx="4260850" cy="654050"/>
          </a:xfrm>
          <a:prstGeom prst="rect">
            <a:avLst/>
          </a:prstGeom>
        </p:spPr>
      </p:pic>
      <p:grpSp>
        <p:nvGrpSpPr>
          <p:cNvPr id="31" name="図形グループ 30"/>
          <p:cNvGrpSpPr/>
          <p:nvPr/>
        </p:nvGrpSpPr>
        <p:grpSpPr>
          <a:xfrm>
            <a:off x="6121536" y="994875"/>
            <a:ext cx="2815586" cy="1379849"/>
            <a:chOff x="3188672" y="4699167"/>
            <a:chExt cx="2815586" cy="1379849"/>
          </a:xfrm>
        </p:grpSpPr>
        <p:grpSp>
          <p:nvGrpSpPr>
            <p:cNvPr id="32" name="図形グループ 31"/>
            <p:cNvGrpSpPr/>
            <p:nvPr/>
          </p:nvGrpSpPr>
          <p:grpSpPr>
            <a:xfrm>
              <a:off x="3439670" y="4798912"/>
              <a:ext cx="2294805" cy="1192244"/>
              <a:chOff x="3745404" y="4963524"/>
              <a:chExt cx="2294805" cy="1192244"/>
            </a:xfrm>
          </p:grpSpPr>
          <p:sp>
            <p:nvSpPr>
              <p:cNvPr id="34" name="円/楕円 33"/>
              <p:cNvSpPr/>
              <p:nvPr/>
            </p:nvSpPr>
            <p:spPr>
              <a:xfrm>
                <a:off x="4720231" y="4963524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5279784" y="5217722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5592402" y="5568277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4237101" y="5694312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4620586" y="6029733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4301121" y="5212874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5308868" y="5937389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5903361" y="5957020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4836561" y="5568277"/>
                <a:ext cx="116330" cy="12603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5923879" y="5348364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3745404" y="5363147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4814469" y="5135314"/>
                <a:ext cx="2440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dirty="0"/>
                  <a:t>Z</a:t>
                </a:r>
                <a:endParaRPr kumimoji="1" lang="ja-JP" altLang="en-US" sz="2000" dirty="0" smtClean="0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5664714" y="4983412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3924382" y="5006928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3860346" y="5929018"/>
                <a:ext cx="116330" cy="1260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" name="角丸四角形 32"/>
            <p:cNvSpPr/>
            <p:nvPr/>
          </p:nvSpPr>
          <p:spPr>
            <a:xfrm>
              <a:off x="3188672" y="4699167"/>
              <a:ext cx="2815586" cy="1379849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230315" y="3164807"/>
            <a:ext cx="1518972" cy="40011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DMC</a:t>
            </a:r>
            <a:r>
              <a:rPr lang="ja-JP" altLang="en-US" sz="2000" dirty="0" smtClean="0"/>
              <a:t>の計算</a:t>
            </a:r>
            <a:endParaRPr kumimoji="1" lang="ja-JP" altLang="en-US" sz="20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913" y="3964298"/>
            <a:ext cx="4213860" cy="982345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>
            <a:off x="223829" y="3640734"/>
            <a:ext cx="3420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u="sng" dirty="0" err="1" smtClean="0"/>
              <a:t>スレータ•ジャストロ型の</a:t>
            </a:r>
            <a:r>
              <a:rPr lang="ja-JP" altLang="en-US" u="sng" dirty="0" smtClean="0"/>
              <a:t>試行関数</a:t>
            </a:r>
            <a:endParaRPr kumimoji="1" lang="ja-JP" altLang="en-US" u="sng" dirty="0" smtClean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23829" y="5004454"/>
            <a:ext cx="176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u="sng" dirty="0" smtClean="0"/>
              <a:t>ジャストロ</a:t>
            </a:r>
            <a:r>
              <a:rPr lang="ja-JP" altLang="en-US" u="sng" dirty="0" smtClean="0"/>
              <a:t>関数</a:t>
            </a:r>
            <a:endParaRPr kumimoji="1" lang="ja-JP" altLang="en-US" u="sng" dirty="0" smtClean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572" y="5434619"/>
            <a:ext cx="4429887" cy="649605"/>
          </a:xfrm>
          <a:prstGeom prst="rect">
            <a:avLst/>
          </a:prstGeom>
        </p:spPr>
      </p:pic>
      <p:sp>
        <p:nvSpPr>
          <p:cNvPr id="54" name="テキスト ボックス 53"/>
          <p:cNvSpPr txBox="1"/>
          <p:nvPr/>
        </p:nvSpPr>
        <p:spPr>
          <a:xfrm>
            <a:off x="355233" y="1940185"/>
            <a:ext cx="1189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/>
              <a:t>電子密度</a:t>
            </a:r>
          </a:p>
        </p:txBody>
      </p:sp>
      <p:cxnSp>
        <p:nvCxnSpPr>
          <p:cNvPr id="55" name="直線コネクタ 54"/>
          <p:cNvCxnSpPr/>
          <p:nvPr/>
        </p:nvCxnSpPr>
        <p:spPr>
          <a:xfrm>
            <a:off x="1087522" y="6084224"/>
            <a:ext cx="755087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2085595" y="6084224"/>
            <a:ext cx="823417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3121074" y="6084224"/>
            <a:ext cx="1494492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1008522" y="6102733"/>
            <a:ext cx="8569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00FF"/>
                </a:solidFill>
              </a:rPr>
              <a:t>２体項</a:t>
            </a:r>
            <a:r>
              <a:rPr lang="en-US" altLang="ja-JP" sz="1600" dirty="0" smtClean="0">
                <a:solidFill>
                  <a:srgbClr val="0000FF"/>
                </a:solidFill>
              </a:rPr>
              <a:t/>
            </a:r>
            <a:br>
              <a:rPr lang="en-US" altLang="ja-JP" sz="1600" dirty="0" smtClean="0">
                <a:solidFill>
                  <a:srgbClr val="0000FF"/>
                </a:solidFill>
              </a:rPr>
            </a:br>
            <a:r>
              <a:rPr lang="ja-JP" altLang="en-US" sz="1600" dirty="0" smtClean="0">
                <a:solidFill>
                  <a:srgbClr val="0000FF"/>
                </a:solidFill>
              </a:rPr>
              <a:t>電子間</a:t>
            </a:r>
            <a:endParaRPr kumimoji="1" lang="ja-JP" altLang="en-US" sz="1600" dirty="0" smtClean="0">
              <a:solidFill>
                <a:srgbClr val="0000FF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113163" y="6100870"/>
            <a:ext cx="890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8000"/>
                </a:solidFill>
              </a:rPr>
              <a:t>１体項</a:t>
            </a:r>
            <a:endParaRPr kumimoji="1" lang="ja-JP" altLang="en-US" sz="1600" dirty="0" smtClean="0">
              <a:solidFill>
                <a:srgbClr val="008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59987" y="6105735"/>
            <a:ext cx="15624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accent6"/>
                </a:solidFill>
              </a:rPr>
              <a:t>３体項</a:t>
            </a:r>
            <a:r>
              <a:rPr lang="en-US" altLang="ja-JP" sz="1600" dirty="0" smtClean="0">
                <a:solidFill>
                  <a:schemeClr val="accent6"/>
                </a:solidFill>
              </a:rPr>
              <a:t/>
            </a:r>
            <a:br>
              <a:rPr lang="en-US" altLang="ja-JP" sz="1600" dirty="0" smtClean="0">
                <a:solidFill>
                  <a:schemeClr val="accent6"/>
                </a:solidFill>
              </a:rPr>
            </a:br>
            <a:r>
              <a:rPr lang="ja-JP" altLang="en-US" sz="1600" dirty="0" smtClean="0">
                <a:solidFill>
                  <a:schemeClr val="accent6"/>
                </a:solidFill>
              </a:rPr>
              <a:t>２電子と原子核</a:t>
            </a:r>
            <a:endParaRPr kumimoji="1" lang="ja-JP" altLang="en-US" sz="1600" dirty="0" smtClean="0">
              <a:solidFill>
                <a:schemeClr val="accent6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044581" y="2401995"/>
            <a:ext cx="170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=3/ </a:t>
            </a:r>
            <a:r>
              <a:rPr lang="en-US" altLang="ja-JP" dirty="0"/>
              <a:t>4π </a:t>
            </a:r>
            <a:r>
              <a:rPr lang="en-US" altLang="ja-JP" dirty="0">
                <a:latin typeface="Minion Pro SmBd Ital"/>
                <a:cs typeface="Minion Pro SmBd Ital"/>
              </a:rPr>
              <a:t>a</a:t>
            </a:r>
            <a:r>
              <a:rPr lang="en-US" altLang="ja-JP" baseline="-25000" dirty="0"/>
              <a:t>B</a:t>
            </a:r>
            <a:r>
              <a:rPr lang="en-US" altLang="ja-JP" baseline="30000" dirty="0"/>
              <a:t>3</a:t>
            </a:r>
            <a:r>
              <a:rPr lang="en-US" altLang="ja-JP" dirty="0"/>
              <a:t> </a:t>
            </a:r>
            <a:r>
              <a:rPr lang="en-US" altLang="ja-JP" i="1" dirty="0"/>
              <a:t>r</a:t>
            </a:r>
            <a:r>
              <a:rPr lang="en-US" altLang="ja-JP" i="1" baseline="-25000" dirty="0"/>
              <a:t>s</a:t>
            </a:r>
            <a:r>
              <a:rPr lang="en-US" altLang="ja-JP" baseline="30000" dirty="0"/>
              <a:t>3 </a:t>
            </a:r>
            <a:endParaRPr lang="ja-JP" altLang="en-US" dirty="0"/>
          </a:p>
        </p:txBody>
      </p:sp>
      <p:sp>
        <p:nvSpPr>
          <p:cNvPr id="62" name="円/楕円 61"/>
          <p:cNvSpPr/>
          <p:nvPr/>
        </p:nvSpPr>
        <p:spPr>
          <a:xfrm>
            <a:off x="8309482" y="2519369"/>
            <a:ext cx="260681" cy="293553"/>
          </a:xfrm>
          <a:prstGeom prst="ellipse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661571" y="2832442"/>
            <a:ext cx="1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密度パラメータ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088634" y="3560316"/>
            <a:ext cx="195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u="sng" dirty="0"/>
              <a:t>Kohn-</a:t>
            </a:r>
            <a:r>
              <a:rPr lang="en-US" altLang="en-US" u="sng" dirty="0" err="1"/>
              <a:t>Sham方</a:t>
            </a:r>
            <a:r>
              <a:rPr lang="en-US" altLang="en-US" u="sng" dirty="0" err="1" smtClean="0"/>
              <a:t>程式</a:t>
            </a:r>
            <a:endParaRPr kumimoji="1" lang="ja-JP" altLang="en-US" u="sng" dirty="0" smtClean="0"/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5394" y="4010455"/>
            <a:ext cx="3911600" cy="571500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5088634" y="4662762"/>
            <a:ext cx="259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u="sng" dirty="0"/>
              <a:t>Kohn-</a:t>
            </a:r>
            <a:r>
              <a:rPr lang="en-US" altLang="en-US" u="sng" dirty="0" smtClean="0"/>
              <a:t>Sham</a:t>
            </a:r>
            <a:r>
              <a:rPr lang="ja-JP" altLang="en-US" u="sng" dirty="0" smtClean="0"/>
              <a:t>ポテンシャル</a:t>
            </a:r>
            <a:endParaRPr kumimoji="1" lang="ja-JP" altLang="en-US" u="sng" dirty="0" smtClean="0"/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8"/>
          <a:srcRect r="24324"/>
          <a:stretch/>
        </p:blipFill>
        <p:spPr>
          <a:xfrm>
            <a:off x="5185394" y="5112901"/>
            <a:ext cx="3940429" cy="241300"/>
          </a:xfrm>
          <a:prstGeom prst="rect">
            <a:avLst/>
          </a:prstGeom>
        </p:spPr>
      </p:pic>
      <p:cxnSp>
        <p:nvCxnSpPr>
          <p:cNvPr id="68" name="直線コネクタ 67"/>
          <p:cNvCxnSpPr/>
          <p:nvPr/>
        </p:nvCxnSpPr>
        <p:spPr>
          <a:xfrm>
            <a:off x="6807133" y="5407788"/>
            <a:ext cx="68760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6807133" y="5440979"/>
            <a:ext cx="632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00FF"/>
                </a:solidFill>
              </a:rPr>
              <a:t>外場</a:t>
            </a:r>
            <a:endParaRPr kumimoji="1" lang="ja-JP" altLang="en-US" sz="1600" dirty="0" smtClean="0">
              <a:solidFill>
                <a:srgbClr val="0000FF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7042743" y="6540537"/>
            <a:ext cx="1041273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7211895" y="6531970"/>
            <a:ext cx="592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8000"/>
                </a:solidFill>
              </a:rPr>
              <a:t>LDA</a:t>
            </a:r>
            <a:endParaRPr kumimoji="1" lang="ja-JP" altLang="en-US" sz="1600" dirty="0" smtClean="0">
              <a:solidFill>
                <a:srgbClr val="008000"/>
              </a:solidFill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5722" y="5661370"/>
            <a:ext cx="1417320" cy="514350"/>
          </a:xfrm>
          <a:prstGeom prst="rect">
            <a:avLst/>
          </a:prstGeom>
        </p:spPr>
      </p:pic>
      <p:sp>
        <p:nvSpPr>
          <p:cNvPr id="73" name="テキスト ボックス 72"/>
          <p:cNvSpPr txBox="1"/>
          <p:nvPr/>
        </p:nvSpPr>
        <p:spPr>
          <a:xfrm>
            <a:off x="5129886" y="3084389"/>
            <a:ext cx="1358978" cy="40011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/>
              <a:t>LDA</a:t>
            </a:r>
            <a:r>
              <a:rPr lang="ja-JP" altLang="en-US" sz="2000" dirty="0" smtClean="0"/>
              <a:t>の計算</a:t>
            </a:r>
            <a:endParaRPr kumimoji="1" lang="ja-JP" altLang="en-US" sz="2000" dirty="0" smtClean="0"/>
          </a:p>
        </p:txBody>
      </p:sp>
      <p:pic>
        <p:nvPicPr>
          <p:cNvPr id="74" name="図 73"/>
          <p:cNvPicPr>
            <a:picLocks noChangeAspect="1"/>
          </p:cNvPicPr>
          <p:nvPr/>
        </p:nvPicPr>
        <p:blipFill rotWithShape="1">
          <a:blip r:embed="rId8"/>
          <a:srcRect l="74151"/>
          <a:stretch/>
        </p:blipFill>
        <p:spPr>
          <a:xfrm>
            <a:off x="6766601" y="6238356"/>
            <a:ext cx="1345964" cy="241300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314"/>
            <a:ext cx="8229600" cy="755189"/>
          </a:xfrm>
        </p:spPr>
        <p:txBody>
          <a:bodyPr>
            <a:normAutofit/>
          </a:bodyPr>
          <a:lstStyle/>
          <a:p>
            <a:r>
              <a:rPr lang="en-US" altLang="ja-JP" sz="4000" b="1" dirty="0" smtClean="0">
                <a:solidFill>
                  <a:srgbClr val="3366FF"/>
                </a:solidFill>
              </a:rPr>
              <a:t>DMC</a:t>
            </a:r>
            <a:r>
              <a:rPr lang="ja-JP" altLang="en-US" sz="4000" b="1" dirty="0" smtClean="0">
                <a:solidFill>
                  <a:srgbClr val="3366FF"/>
                </a:solidFill>
              </a:rPr>
              <a:t>の計算（有限系）</a:t>
            </a:r>
            <a:endParaRPr kumimoji="1" lang="ja-JP" altLang="en-US" sz="4000" b="1" dirty="0">
              <a:solidFill>
                <a:srgbClr val="3366FF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86949" y="4211223"/>
            <a:ext cx="4657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有限系の場合、端の影響をどうするか？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Z=0</a:t>
            </a:r>
            <a:r>
              <a:rPr lang="ja-JP" altLang="en-US" sz="2000" dirty="0" smtClean="0"/>
              <a:t>の陽子のないバックグラウンドだけの密度を求めて、その部分を引くと、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フリーデル振動が見える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4492" y="393472"/>
            <a:ext cx="1750431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n(r)</a:t>
            </a:r>
            <a:r>
              <a:rPr kumimoji="1" lang="en-US" altLang="ja-JP" sz="2000" baseline="-25000" dirty="0" smtClean="0"/>
              <a:t>Z=1</a:t>
            </a:r>
            <a:r>
              <a:rPr kumimoji="1" lang="en-US" altLang="ja-JP" sz="2000" dirty="0" smtClean="0"/>
              <a:t> </a:t>
            </a:r>
            <a:r>
              <a:rPr lang="en-US" altLang="ja-JP" sz="2000" dirty="0"/>
              <a:t>– n(r)</a:t>
            </a:r>
            <a:r>
              <a:rPr lang="en-US" altLang="ja-JP" sz="2000" baseline="-25000" dirty="0"/>
              <a:t>Z</a:t>
            </a:r>
            <a:r>
              <a:rPr kumimoji="1" lang="en-US" altLang="ja-JP" sz="2000" baseline="-25000" dirty="0" smtClean="0"/>
              <a:t>=0</a:t>
            </a:r>
            <a:endParaRPr kumimoji="1" lang="ja-JP" altLang="en-US" sz="2000" baseline="-25000" dirty="0" smtClean="0"/>
          </a:p>
        </p:txBody>
      </p:sp>
      <p:pic>
        <p:nvPicPr>
          <p:cNvPr id="5" name="図 4" descr="diffz1-z0nrabrs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0" y="915067"/>
            <a:ext cx="4389120" cy="3068320"/>
          </a:xfrm>
          <a:prstGeom prst="rect">
            <a:avLst/>
          </a:prstGeom>
        </p:spPr>
      </p:pic>
      <p:pic>
        <p:nvPicPr>
          <p:cNvPr id="6" name="図 5" descr="diffz1-z0nrabrs4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334" y="915067"/>
            <a:ext cx="4389120" cy="3068320"/>
          </a:xfrm>
          <a:prstGeom prst="rect">
            <a:avLst/>
          </a:prstGeom>
        </p:spPr>
      </p:pic>
      <p:pic>
        <p:nvPicPr>
          <p:cNvPr id="7" name="図 6" descr="diffz1-z0nrabrs1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0" y="3835314"/>
            <a:ext cx="4389120" cy="306832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3111877" y="1064099"/>
            <a:ext cx="572037" cy="434793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111877" y="3983387"/>
            <a:ext cx="572037" cy="434793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646073" y="1069353"/>
            <a:ext cx="572037" cy="434793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1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07099" y="4259606"/>
            <a:ext cx="4346310" cy="65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</a:rPr>
              <a:t>カスプ定理</a:t>
            </a:r>
            <a:r>
              <a:rPr lang="en-US" altLang="ja-JP" sz="2000" dirty="0">
                <a:latin typeface="ＭＳ Ｐゴシック"/>
              </a:rPr>
              <a:t> </a:t>
            </a:r>
            <a:r>
              <a:rPr lang="en-US" altLang="ja-JP" sz="2000" i="1" dirty="0" smtClean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n</a:t>
            </a:r>
            <a:r>
              <a:rPr lang="en-US" altLang="ja-JP" sz="2000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(</a:t>
            </a:r>
            <a:r>
              <a:rPr lang="en-US" altLang="ja-JP" sz="2000" b="1" i="1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r</a:t>
            </a:r>
            <a:r>
              <a:rPr lang="en-US" altLang="ja-JP" sz="2000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) ~ </a:t>
            </a:r>
            <a:r>
              <a:rPr lang="en-US" altLang="ja-JP" sz="2000" i="1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n</a:t>
            </a:r>
            <a:r>
              <a:rPr lang="en-US" altLang="ja-JP" sz="2000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(0)</a:t>
            </a:r>
            <a:r>
              <a:rPr lang="en-US" altLang="ja-JP" sz="2000" dirty="0" err="1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exp</a:t>
            </a:r>
            <a:r>
              <a:rPr lang="en-US" altLang="ja-JP" sz="2000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(</a:t>
            </a:r>
            <a:r>
              <a:rPr lang="en-US" altLang="ja-JP" sz="2000" i="1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-</a:t>
            </a:r>
            <a:r>
              <a:rPr lang="en-US" altLang="ja-JP" sz="2000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2</a:t>
            </a:r>
            <a:r>
              <a:rPr lang="en-US" altLang="ja-JP" sz="2000" i="1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Zr</a:t>
            </a:r>
            <a:r>
              <a:rPr lang="en-US" altLang="ja-JP" sz="2000" dirty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/</a:t>
            </a:r>
            <a:r>
              <a:rPr lang="en-US" altLang="ja-JP" sz="2000" i="1" dirty="0" err="1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a</a:t>
            </a:r>
            <a:r>
              <a:rPr lang="en-US" altLang="ja-JP" sz="2000" baseline="-25000" dirty="0" err="1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B</a:t>
            </a:r>
            <a:r>
              <a:rPr lang="en-US" altLang="ja-JP" sz="2000" dirty="0" smtClean="0">
                <a:solidFill>
                  <a:srgbClr val="0000FF"/>
                </a:solidFill>
                <a:ea typeface="ＭＳ Ｐゴシック" pitchFamily="50" charset="-128"/>
                <a:sym typeface="Wingdings" pitchFamily="2" charset="2"/>
              </a:rPr>
              <a:t>)</a:t>
            </a:r>
            <a:r>
              <a:rPr lang="en-US" altLang="ja-JP" sz="2000" dirty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は、</a:t>
            </a:r>
            <a:r>
              <a:rPr lang="en-US" altLang="ja-JP" sz="2000" dirty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</a:br>
            <a:r>
              <a:rPr lang="en-US" altLang="ja-JP" sz="2000" i="1" dirty="0" err="1" smtClean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Zr</a:t>
            </a:r>
            <a:r>
              <a:rPr lang="en-US" altLang="ja-JP" sz="2000" i="1" dirty="0" smtClean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000" dirty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&lt; 0.7</a:t>
            </a:r>
            <a:r>
              <a:rPr lang="en-US" altLang="ja-JP" sz="2000" i="1" dirty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a</a:t>
            </a:r>
            <a:r>
              <a:rPr lang="en-US" altLang="ja-JP" sz="2000" baseline="-25000" dirty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B</a:t>
            </a:r>
            <a:r>
              <a:rPr lang="en-US" altLang="ja-JP" sz="2000" dirty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で</a:t>
            </a:r>
            <a:r>
              <a:rPr lang="ja-JP" altLang="en-US" sz="2000" dirty="0" smtClean="0">
                <a:solidFill>
                  <a:srgbClr val="000000"/>
                </a:solidFill>
                <a:ea typeface="ＭＳ Ｐゴシック" pitchFamily="50" charset="-128"/>
                <a:sym typeface="Wingdings" pitchFamily="2" charset="2"/>
              </a:rPr>
              <a:t>成り立つ</a:t>
            </a:r>
            <a:endParaRPr lang="en-US" altLang="ja-JP" sz="2000" dirty="0">
              <a:solidFill>
                <a:srgbClr val="000000"/>
              </a:solidFill>
              <a:ea typeface="ＭＳ Ｐゴシック" pitchFamily="50" charset="-128"/>
              <a:sym typeface="Wingdings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7099" y="5222978"/>
            <a:ext cx="7227059" cy="65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000" dirty="0">
                <a:latin typeface="ＭＳ Ｐゴシック"/>
              </a:rPr>
              <a:t>○ </a:t>
            </a:r>
            <a:r>
              <a:rPr lang="en-US" altLang="ja-JP" sz="2000" i="1" dirty="0" err="1"/>
              <a:t>r</a:t>
            </a:r>
            <a:r>
              <a:rPr lang="en-US" altLang="ja-JP" sz="2000" i="1" baseline="-25000" dirty="0" err="1"/>
              <a:t>s</a:t>
            </a:r>
            <a:r>
              <a:rPr lang="ja-JP" altLang="en-US" sz="2000" dirty="0">
                <a:latin typeface="ＭＳ Ｐゴシック"/>
              </a:rPr>
              <a:t>～</a:t>
            </a:r>
            <a:r>
              <a:rPr lang="en-US" altLang="ja-JP" sz="2000" dirty="0"/>
              <a:t>2</a:t>
            </a:r>
            <a:r>
              <a:rPr lang="ja-JP" altLang="en-US" sz="2000" dirty="0">
                <a:latin typeface="ＭＳ Ｐゴシック"/>
              </a:rPr>
              <a:t>を境に</a:t>
            </a:r>
            <a:r>
              <a:rPr lang="en-US" altLang="ja-JP" sz="2000" dirty="0"/>
              <a:t>DMC</a:t>
            </a:r>
            <a:r>
              <a:rPr lang="ja-JP" altLang="en-US" sz="2000" dirty="0">
                <a:latin typeface="ＭＳ Ｐゴシック"/>
              </a:rPr>
              <a:t>の</a:t>
            </a:r>
            <a:r>
              <a:rPr lang="en-US" altLang="ja-JP" sz="2000" i="1" dirty="0">
                <a:ea typeface="ＭＳ Ｐゴシック" pitchFamily="50" charset="-128"/>
                <a:sym typeface="Wingdings" pitchFamily="2" charset="2"/>
              </a:rPr>
              <a:t>n</a:t>
            </a:r>
            <a:r>
              <a:rPr lang="en-US" altLang="ja-JP" sz="2000" dirty="0">
                <a:ea typeface="ＭＳ Ｐゴシック" pitchFamily="50" charset="-128"/>
                <a:sym typeface="Wingdings" pitchFamily="2" charset="2"/>
              </a:rPr>
              <a:t>(0)</a:t>
            </a:r>
            <a:r>
              <a:rPr lang="ja-JP" altLang="en-US" sz="2000" dirty="0">
                <a:ea typeface="ＭＳ Ｐゴシック" pitchFamily="50" charset="-128"/>
                <a:sym typeface="Wingdings" pitchFamily="2" charset="2"/>
              </a:rPr>
              <a:t>は</a:t>
            </a:r>
            <a:r>
              <a:rPr lang="en-US" altLang="ja-JP" sz="2000" dirty="0">
                <a:ea typeface="ＭＳ Ｐゴシック" pitchFamily="50" charset="-128"/>
                <a:sym typeface="Wingdings" pitchFamily="2" charset="2"/>
              </a:rPr>
              <a:t>LDA</a:t>
            </a:r>
            <a:r>
              <a:rPr lang="ja-JP" altLang="en-US" sz="2000" dirty="0">
                <a:ea typeface="ＭＳ Ｐゴシック" pitchFamily="50" charset="-128"/>
                <a:sym typeface="Wingdings" pitchFamily="2" charset="2"/>
              </a:rPr>
              <a:t>のそれ</a:t>
            </a:r>
            <a:r>
              <a:rPr lang="ja-JP" altLang="en-US" sz="2000" dirty="0" smtClean="0">
                <a:ea typeface="ＭＳ Ｐゴシック" pitchFamily="50" charset="-128"/>
                <a:sym typeface="Wingdings" pitchFamily="2" charset="2"/>
              </a:rPr>
              <a:t>より小</a:t>
            </a:r>
            <a:r>
              <a:rPr lang="ja-JP" altLang="en-US" sz="2000" dirty="0">
                <a:ea typeface="ＭＳ Ｐゴシック" pitchFamily="50" charset="-128"/>
                <a:sym typeface="Wingdings" pitchFamily="2" charset="2"/>
              </a:rPr>
              <a:t>から大に</a:t>
            </a:r>
            <a:r>
              <a:rPr lang="ja-JP" altLang="en-US" sz="2000" dirty="0" smtClean="0">
                <a:ea typeface="ＭＳ Ｐゴシック" pitchFamily="50" charset="-128"/>
                <a:sym typeface="Wingdings" pitchFamily="2" charset="2"/>
              </a:rPr>
              <a:t>変化</a:t>
            </a:r>
            <a:r>
              <a:rPr lang="en-US" altLang="ja-JP" sz="2000" dirty="0" smtClean="0">
                <a:ea typeface="ＭＳ Ｐゴシック" pitchFamily="50" charset="-128"/>
                <a:sym typeface="Wingdings" pitchFamily="2" charset="2"/>
              </a:rPr>
              <a:t/>
            </a:r>
            <a:br>
              <a:rPr lang="en-US" altLang="ja-JP" sz="2000" dirty="0" smtClean="0">
                <a:ea typeface="ＭＳ Ｐゴシック" pitchFamily="50" charset="-128"/>
                <a:sym typeface="Wingdings" pitchFamily="2" charset="2"/>
              </a:rPr>
            </a:br>
            <a:r>
              <a:rPr lang="en-US" altLang="ja-JP" sz="2000" dirty="0" smtClean="0">
                <a:ea typeface="ＭＳ Ｐゴシック" pitchFamily="50" charset="-128"/>
                <a:sym typeface="Wingdings" pitchFamily="2" charset="2"/>
              </a:rPr>
              <a:t> </a:t>
            </a:r>
            <a:r>
              <a:rPr lang="en-US" altLang="ja-JP" sz="20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r</a:t>
            </a:r>
            <a:r>
              <a:rPr lang="en-US" altLang="ja-JP" sz="20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s</a:t>
            </a:r>
            <a:r>
              <a:rPr lang="en-US" altLang="ja-JP" sz="2000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&lt; 2</a:t>
            </a:r>
            <a:r>
              <a:rPr lang="ja-JP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では</a:t>
            </a:r>
            <a:r>
              <a:rPr lang="en-US" altLang="ja-JP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LDA</a:t>
            </a:r>
            <a:r>
              <a:rPr lang="ja-JP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は電子</a:t>
            </a:r>
            <a:r>
              <a:rPr lang="ja-JP" alt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相関を</a:t>
            </a:r>
            <a:r>
              <a:rPr lang="ja-JP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過大評価、</a:t>
            </a:r>
            <a:r>
              <a:rPr lang="en-US" altLang="ja-JP" sz="20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r</a:t>
            </a:r>
            <a:r>
              <a:rPr lang="en-US" altLang="ja-JP" sz="20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s</a:t>
            </a:r>
            <a:r>
              <a:rPr lang="en-US" altLang="ja-JP" sz="2000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&gt; 2</a:t>
            </a:r>
            <a:r>
              <a:rPr lang="ja-JP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では過小</a:t>
            </a:r>
            <a:r>
              <a:rPr lang="ja-JP" alt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評価</a:t>
            </a:r>
            <a:endParaRPr lang="en-US" altLang="ja-JP" sz="2000" dirty="0">
              <a:ea typeface="ＭＳ Ｐゴシック" pitchFamily="50" charset="-128"/>
              <a:sym typeface="Wingdings" pitchFamily="2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9431" y="6060621"/>
            <a:ext cx="885785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LDA</a:t>
            </a:r>
            <a:r>
              <a:rPr lang="ja-JP" altLang="en-US" sz="2000" dirty="0" smtClean="0"/>
              <a:t>は常に電子相関を過小評価</a:t>
            </a:r>
            <a:r>
              <a:rPr lang="ja-JP" altLang="en-US" sz="2000" dirty="0"/>
              <a:t>する（常に</a:t>
            </a:r>
            <a:r>
              <a:rPr lang="en-US" altLang="ja-JP" sz="2000" dirty="0" err="1"/>
              <a:t>n</a:t>
            </a:r>
            <a:r>
              <a:rPr lang="en-US" altLang="ja-JP" sz="2000" baseline="-25000" dirty="0" err="1"/>
              <a:t>DMC</a:t>
            </a:r>
            <a:r>
              <a:rPr lang="en-US" altLang="ja-JP" sz="2000" dirty="0"/>
              <a:t> (0) &gt; </a:t>
            </a:r>
            <a:r>
              <a:rPr lang="en-US" altLang="ja-JP" sz="2000" dirty="0" err="1"/>
              <a:t>n</a:t>
            </a:r>
            <a:r>
              <a:rPr lang="en-US" altLang="ja-JP" sz="2000" baseline="-25000" dirty="0" err="1"/>
              <a:t>LDA</a:t>
            </a:r>
            <a:r>
              <a:rPr lang="en-US" altLang="ja-JP" sz="2000" dirty="0"/>
              <a:t> (0)</a:t>
            </a:r>
            <a:r>
              <a:rPr lang="ja-JP" altLang="en-US" sz="2000" dirty="0" smtClean="0"/>
              <a:t>）と考えられていたが密度（</a:t>
            </a:r>
            <a:r>
              <a:rPr lang="en-US" altLang="ja-JP" sz="2000" dirty="0" err="1" smtClean="0"/>
              <a:t>r</a:t>
            </a:r>
            <a:r>
              <a:rPr lang="en-US" altLang="ja-JP" sz="2000" baseline="-25000" dirty="0" err="1" smtClean="0"/>
              <a:t>s</a:t>
            </a:r>
            <a:r>
              <a:rPr lang="ja-JP" altLang="en-US" sz="2000" dirty="0" smtClean="0"/>
              <a:t>）の大きさによって変わることがわかった。</a:t>
            </a:r>
            <a:endParaRPr kumimoji="1" lang="ja-JP" altLang="en-US" sz="2000" dirty="0" smtClean="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47118" y="11430"/>
            <a:ext cx="9074002" cy="755189"/>
          </a:xfrm>
        </p:spPr>
        <p:txBody>
          <a:bodyPr>
            <a:normAutofit fontScale="90000"/>
          </a:bodyPr>
          <a:lstStyle/>
          <a:p>
            <a:r>
              <a:rPr lang="en-US" altLang="ja-JP" b="1" dirty="0">
                <a:solidFill>
                  <a:srgbClr val="3366FF"/>
                </a:solidFill>
              </a:rPr>
              <a:t>electron density at the proton site </a:t>
            </a:r>
            <a:r>
              <a:rPr lang="en-US" altLang="ja-JP" b="1" i="1" dirty="0" smtClean="0">
                <a:solidFill>
                  <a:srgbClr val="3366FF"/>
                </a:solidFill>
              </a:rPr>
              <a:t>n(0)</a:t>
            </a:r>
            <a:endParaRPr kumimoji="1" lang="ja-JP" altLang="en-US" b="1" i="1" dirty="0">
              <a:solidFill>
                <a:srgbClr val="3366FF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11786" y="4351621"/>
            <a:ext cx="2863181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 smtClean="0"/>
              <a:t>r</a:t>
            </a:r>
            <a:r>
              <a:rPr kumimoji="1" lang="en-US" altLang="ja-JP" sz="2000" baseline="-25000" dirty="0" err="1" smtClean="0"/>
              <a:t>s</a:t>
            </a:r>
            <a:r>
              <a:rPr kumimoji="1" lang="en-US" altLang="ja-JP" sz="2000" dirty="0" smtClean="0"/>
              <a:t> &lt; 2 </a:t>
            </a:r>
            <a:r>
              <a:rPr kumimoji="1" lang="ja-JP" altLang="en-US" sz="2000" dirty="0" smtClean="0"/>
              <a:t>：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n</a:t>
            </a:r>
            <a:r>
              <a:rPr kumimoji="1" lang="en-US" altLang="ja-JP" sz="2000" baseline="-25000" dirty="0" err="1" smtClean="0"/>
              <a:t>DMC</a:t>
            </a:r>
            <a:r>
              <a:rPr kumimoji="1" lang="en-US" altLang="ja-JP" sz="2000" dirty="0" smtClean="0"/>
              <a:t> (0) &lt; </a:t>
            </a:r>
            <a:r>
              <a:rPr kumimoji="1" lang="en-US" altLang="ja-JP" sz="2000" dirty="0" err="1" smtClean="0"/>
              <a:t>n</a:t>
            </a:r>
            <a:r>
              <a:rPr kumimoji="1" lang="en-US" altLang="ja-JP" sz="2000" baseline="-25000" dirty="0" err="1" smtClean="0"/>
              <a:t>LDA</a:t>
            </a:r>
            <a:r>
              <a:rPr kumimoji="1" lang="en-US" altLang="ja-JP" sz="2000" dirty="0" smtClean="0"/>
              <a:t> (0)</a:t>
            </a:r>
          </a:p>
          <a:p>
            <a:r>
              <a:rPr lang="en-US" altLang="ja-JP" sz="2000" dirty="0" err="1" smtClean="0"/>
              <a:t>r</a:t>
            </a:r>
            <a:r>
              <a:rPr lang="en-US" altLang="ja-JP" sz="2000" baseline="-25000" dirty="0" err="1" smtClean="0"/>
              <a:t>s</a:t>
            </a:r>
            <a:r>
              <a:rPr lang="en-US" altLang="ja-JP" sz="2000" dirty="0" smtClean="0"/>
              <a:t> &gt; 2 </a:t>
            </a:r>
            <a:r>
              <a:rPr lang="ja-JP" altLang="en-US" sz="2000" dirty="0" smtClean="0"/>
              <a:t>：</a:t>
            </a:r>
            <a:r>
              <a:rPr lang="en-US" altLang="ja-JP" sz="2000" dirty="0" smtClean="0"/>
              <a:t> </a:t>
            </a:r>
            <a:r>
              <a:rPr lang="en-US" altLang="ja-JP" sz="2000" dirty="0" err="1"/>
              <a:t>n</a:t>
            </a:r>
            <a:r>
              <a:rPr lang="en-US" altLang="ja-JP" sz="2000" baseline="-25000" dirty="0" err="1"/>
              <a:t>DMC</a:t>
            </a:r>
            <a:r>
              <a:rPr lang="en-US" altLang="ja-JP" sz="2000" dirty="0"/>
              <a:t> (0) </a:t>
            </a:r>
            <a:r>
              <a:rPr lang="en-US" altLang="ja-JP" sz="2000" dirty="0" smtClean="0"/>
              <a:t>&gt; </a:t>
            </a:r>
            <a:r>
              <a:rPr lang="en-US" altLang="ja-JP" sz="2000" dirty="0" err="1"/>
              <a:t>n</a:t>
            </a:r>
            <a:r>
              <a:rPr lang="en-US" altLang="ja-JP" sz="2000" baseline="-25000" dirty="0" err="1"/>
              <a:t>LDA</a:t>
            </a:r>
            <a:r>
              <a:rPr lang="en-US" altLang="ja-JP" sz="2000" dirty="0"/>
              <a:t> (0</a:t>
            </a:r>
            <a:r>
              <a:rPr lang="en-US" altLang="ja-JP" sz="2000" dirty="0" smtClean="0"/>
              <a:t>)</a:t>
            </a:r>
            <a:endParaRPr lang="en-US" altLang="ja-JP" sz="2000" dirty="0"/>
          </a:p>
        </p:txBody>
      </p:sp>
      <p:pic>
        <p:nvPicPr>
          <p:cNvPr id="5" name="図 4" descr="diffn0_inset_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331" y="910577"/>
            <a:ext cx="4960620" cy="3464560"/>
          </a:xfrm>
          <a:prstGeom prst="rect">
            <a:avLst/>
          </a:prstGeom>
        </p:spPr>
      </p:pic>
      <p:pic>
        <p:nvPicPr>
          <p:cNvPr id="6" name="図 5" descr="diffnrrs4_inse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8" y="624494"/>
            <a:ext cx="4389120" cy="35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419"/>
            <a:ext cx="8229600" cy="766631"/>
          </a:xfrm>
        </p:spPr>
        <p:txBody>
          <a:bodyPr>
            <a:normAutofit/>
          </a:bodyPr>
          <a:lstStyle/>
          <a:p>
            <a:r>
              <a:rPr lang="en-US" altLang="ja-JP" sz="4000" b="1" dirty="0" smtClean="0">
                <a:solidFill>
                  <a:srgbClr val="3366FF"/>
                </a:solidFill>
              </a:rPr>
              <a:t>LDA</a:t>
            </a:r>
            <a:r>
              <a:rPr lang="ja-JP" altLang="en-US" sz="4000" b="1" dirty="0" smtClean="0">
                <a:solidFill>
                  <a:srgbClr val="3366FF"/>
                </a:solidFill>
              </a:rPr>
              <a:t>の計算（無限系）</a:t>
            </a:r>
            <a:endParaRPr kumimoji="1" lang="ja-JP" altLang="en-US" sz="4000" b="1" dirty="0">
              <a:solidFill>
                <a:srgbClr val="3366FF"/>
              </a:solidFill>
            </a:endParaRPr>
          </a:p>
        </p:txBody>
      </p:sp>
      <p:pic>
        <p:nvPicPr>
          <p:cNvPr id="5" name="図 4" descr="phasez1l0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7"/>
          <a:stretch/>
        </p:blipFill>
        <p:spPr>
          <a:xfrm>
            <a:off x="18392" y="1335860"/>
            <a:ext cx="4663440" cy="2914284"/>
          </a:xfrm>
          <a:prstGeom prst="rect">
            <a:avLst/>
          </a:prstGeom>
        </p:spPr>
      </p:pic>
      <p:pic>
        <p:nvPicPr>
          <p:cNvPr id="6" name="図 5" descr="phasez1k0l0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7"/>
          <a:stretch/>
        </p:blipFill>
        <p:spPr>
          <a:xfrm>
            <a:off x="4555553" y="1427394"/>
            <a:ext cx="4663440" cy="2898339"/>
          </a:xfrm>
          <a:prstGeom prst="rect">
            <a:avLst/>
          </a:prstGeom>
        </p:spPr>
      </p:pic>
      <p:pic>
        <p:nvPicPr>
          <p:cNvPr id="7" name="Picture 9" descr="C:\Users\Takada\Desktop\MyDoc\Current\Conference\Tokyo12_11月武田先端知\PowerPoint\img12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21" y="1905267"/>
            <a:ext cx="1404156" cy="22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角丸四角形 7"/>
          <p:cNvSpPr/>
          <p:nvPr/>
        </p:nvSpPr>
        <p:spPr bwMode="auto">
          <a:xfrm>
            <a:off x="2576477" y="1905267"/>
            <a:ext cx="1710191" cy="272415"/>
          </a:xfrm>
          <a:prstGeom prst="roundRect">
            <a:avLst/>
          </a:prstGeom>
          <a:solidFill>
            <a:srgbClr val="FFFF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en-US" altLang="ja-JP" sz="1600" dirty="0" smtClean="0">
                <a:solidFill>
                  <a:srgbClr val="006600"/>
                </a:solidFill>
                <a:latin typeface="+mj-lt"/>
                <a:ea typeface="+mj-ea"/>
                <a:sym typeface="Wingdings" pitchFamily="2" charset="2"/>
              </a:rPr>
              <a:t>Levinson</a:t>
            </a:r>
            <a:r>
              <a:rPr lang="ja-JP" altLang="en-US" sz="1600" dirty="0" smtClean="0">
                <a:solidFill>
                  <a:srgbClr val="006600"/>
                </a:solidFill>
                <a:latin typeface="+mj-ea"/>
                <a:ea typeface="+mj-ea"/>
                <a:sym typeface="Wingdings" pitchFamily="2" charset="2"/>
              </a:rPr>
              <a:t>の定理</a:t>
            </a:r>
            <a:endParaRPr lang="ja-JP" altLang="en-US" sz="1600" dirty="0">
              <a:solidFill>
                <a:srgbClr val="006600"/>
              </a:solidFill>
              <a:latin typeface="+mj-ea"/>
              <a:ea typeface="+mj-ea"/>
            </a:endParaRPr>
          </a:p>
        </p:txBody>
      </p:sp>
      <p:pic>
        <p:nvPicPr>
          <p:cNvPr id="11" name="図 10" descr="criticalrs_LDAbound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032" y="4900311"/>
            <a:ext cx="4673600" cy="89408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646014" y="4453328"/>
            <a:ext cx="1773313" cy="40011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bound state : 1</a:t>
            </a:r>
            <a:endParaRPr kumimoji="1" lang="ja-JP" altLang="en-US" sz="20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72154" y="4453328"/>
            <a:ext cx="1773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bound state : 2</a:t>
            </a:r>
            <a:endParaRPr kumimoji="1" lang="ja-JP" altLang="en-US" sz="20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55406" y="4453328"/>
            <a:ext cx="1773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bound state : 0</a:t>
            </a:r>
            <a:endParaRPr kumimoji="1" lang="ja-JP" altLang="en-US" sz="2000" dirty="0" smtClean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468375" y="5013443"/>
            <a:ext cx="0" cy="95241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128719" y="6078580"/>
            <a:ext cx="3021176" cy="70788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これはどのような状態か？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2000" dirty="0" smtClean="0">
                <a:solidFill>
                  <a:srgbClr val="FF0000"/>
                </a:solidFill>
              </a:rPr>
            </a:br>
            <a:r>
              <a:rPr kumimoji="1" lang="en-US" altLang="ja-JP" sz="2000" dirty="0" smtClean="0"/>
              <a:t>H </a:t>
            </a:r>
            <a:r>
              <a:rPr kumimoji="1" lang="ja-JP" altLang="en-US" sz="2000" dirty="0" smtClean="0"/>
              <a:t>ができてる？スピンは？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68375" y="1505157"/>
            <a:ext cx="297363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0</a:t>
            </a:r>
            <a:endParaRPr kumimoji="1" lang="ja-JP" altLang="en-US" sz="20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82453" y="2694394"/>
            <a:ext cx="297363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1</a:t>
            </a:r>
            <a:endParaRPr kumimoji="1" lang="ja-JP" altLang="en-US" sz="20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68375" y="3335499"/>
            <a:ext cx="297363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2</a:t>
            </a:r>
            <a:endParaRPr kumimoji="1" lang="ja-JP" altLang="en-US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8815" y="800956"/>
            <a:ext cx="185339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位相シフト</a:t>
            </a:r>
            <a:r>
              <a:rPr lang="en-US" altLang="ja-JP" sz="2000" i="1" dirty="0" smtClean="0">
                <a:latin typeface="Symbol" charset="2"/>
                <a:cs typeface="Symbol" charset="2"/>
              </a:rPr>
              <a:t>d</a:t>
            </a:r>
            <a:r>
              <a:rPr lang="en-US" altLang="ja-JP" sz="2000" i="1" baseline="-25000" dirty="0" smtClean="0"/>
              <a:t>l</a:t>
            </a:r>
            <a:r>
              <a:rPr lang="en-US" altLang="ja-JP" sz="2000" i="1" dirty="0" smtClean="0"/>
              <a:t> (k)</a:t>
            </a:r>
            <a:endParaRPr kumimoji="1" lang="ja-JP" alt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2269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62372" y="2302565"/>
            <a:ext cx="8388558" cy="36078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400" dirty="0"/>
              <a:t>電子ガス中の１不純物問題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 smtClean="0">
                <a:latin typeface="+mj-ea"/>
                <a:ea typeface="+mj-ea"/>
              </a:rPr>
              <a:t>　　</a:t>
            </a:r>
            <a:r>
              <a:rPr lang="en-US" altLang="ja-JP" sz="2400" dirty="0" smtClean="0">
                <a:latin typeface="+mj-ea"/>
                <a:ea typeface="+mj-ea"/>
              </a:rPr>
              <a:t>→ </a:t>
            </a:r>
            <a:r>
              <a:rPr lang="ja-JP" altLang="en-US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不純物アンダーソン模型</a:t>
            </a:r>
            <a:r>
              <a:rPr lang="ja-JP" altLang="en-US" sz="2400" dirty="0" smtClean="0">
                <a:latin typeface="+mj-ea"/>
                <a:ea typeface="+mj-ea"/>
              </a:rPr>
              <a:t>に対応するように見える。</a:t>
            </a:r>
            <a:endParaRPr lang="en-US" altLang="ja-JP" sz="2400" dirty="0" smtClean="0">
              <a:latin typeface="+mj-ea"/>
              <a:ea typeface="+mj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400" dirty="0" smtClean="0"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sz="2400" dirty="0" smtClean="0"/>
              <a:t>⦿</a:t>
            </a:r>
            <a:r>
              <a:rPr lang="ja-JP" altLang="en-US" sz="2400" dirty="0" smtClean="0">
                <a:ea typeface="ＭＳ Ｐゴシック" pitchFamily="50" charset="-128"/>
                <a:sym typeface="Wingdings" pitchFamily="2" charset="2"/>
              </a:rPr>
              <a:t>局在</a:t>
            </a:r>
            <a:r>
              <a:rPr lang="en-US" altLang="ja-JP" sz="2400" dirty="0" smtClean="0">
                <a:ea typeface="ＭＳ Ｐゴシック" pitchFamily="50" charset="-128"/>
                <a:sym typeface="Wingdings" pitchFamily="2" charset="2"/>
              </a:rPr>
              <a:t>d</a:t>
            </a:r>
            <a:r>
              <a:rPr lang="ja-JP" altLang="en-US" sz="2400" dirty="0" smtClean="0">
                <a:ea typeface="ＭＳ Ｐゴシック" pitchFamily="50" charset="-128"/>
                <a:sym typeface="Wingdings" pitchFamily="2" charset="2"/>
              </a:rPr>
              <a:t>スピンがある場合、</a:t>
            </a:r>
            <a:r>
              <a:rPr lang="en-US" altLang="ja-JP" sz="2400" dirty="0" smtClean="0">
                <a:ea typeface="ＭＳ Ｐゴシック" pitchFamily="50" charset="-128"/>
                <a:sym typeface="Wingdings" pitchFamily="2" charset="2"/>
              </a:rPr>
              <a:t>s-d</a:t>
            </a:r>
            <a:r>
              <a:rPr lang="ja-JP" altLang="en-US" sz="2400" dirty="0" smtClean="0">
                <a:ea typeface="ＭＳ Ｐゴシック" pitchFamily="50" charset="-128"/>
                <a:sym typeface="Wingdings" pitchFamily="2" charset="2"/>
              </a:rPr>
              <a:t>模型に還元</a:t>
            </a:r>
            <a:r>
              <a:rPr lang="en-US" altLang="ja-JP" sz="2400" dirty="0" smtClean="0">
                <a:ea typeface="ＭＳ Ｐゴシック" pitchFamily="50" charset="-128"/>
                <a:sym typeface="Wingdings" pitchFamily="2" charset="2"/>
              </a:rPr>
              <a:t> </a:t>
            </a:r>
            <a:r>
              <a:rPr lang="ja-JP" alt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近藤効果</a:t>
            </a:r>
            <a:endParaRPr lang="en-US" altLang="ja-JP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en-US" altLang="ja-JP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	</a:t>
            </a:r>
            <a:r>
              <a:rPr lang="ja-JP" alt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sz="2400" dirty="0" smtClean="0">
                <a:ea typeface="ＭＳ Ｐゴシック" pitchFamily="50" charset="-128"/>
                <a:sym typeface="Wingdings" pitchFamily="2" charset="2"/>
              </a:rPr>
              <a:t>しかし、</a:t>
            </a:r>
            <a:r>
              <a:rPr lang="en-US" altLang="ja-JP" sz="2400" i="1" dirty="0" smtClean="0">
                <a:ea typeface="ＭＳ Ｐゴシック" pitchFamily="50" charset="-128"/>
                <a:sym typeface="Wingdings" pitchFamily="2" charset="2"/>
              </a:rPr>
              <a:t>T</a:t>
            </a:r>
            <a:r>
              <a:rPr lang="en-US" altLang="ja-JP" sz="2400" i="1" baseline="-25000" dirty="0" smtClean="0">
                <a:ea typeface="ＭＳ Ｐゴシック" pitchFamily="50" charset="-128"/>
                <a:sym typeface="Wingdings" pitchFamily="2" charset="2"/>
              </a:rPr>
              <a:t>K</a:t>
            </a:r>
            <a:r>
              <a:rPr lang="ja-JP" altLang="en-US" sz="2400" dirty="0" smtClean="0">
                <a:ea typeface="ＭＳ Ｐゴシック" pitchFamily="50" charset="-128"/>
                <a:sym typeface="Wingdings" pitchFamily="2" charset="2"/>
              </a:rPr>
              <a:t>より低温ではシングレット基底状態で非磁性状態</a:t>
            </a:r>
            <a:endParaRPr lang="en-US" altLang="ja-JP" sz="2400" dirty="0" smtClean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sz="2400" dirty="0" smtClean="0"/>
              <a:t>⦿</a:t>
            </a:r>
            <a:r>
              <a:rPr lang="ja-JP" altLang="en-US" sz="2400" dirty="0" smtClean="0">
                <a:latin typeface="+mj-ea"/>
                <a:ea typeface="+mj-ea"/>
              </a:rPr>
              <a:t>局在</a:t>
            </a:r>
            <a:r>
              <a:rPr lang="en-US" altLang="ja-JP" sz="2400" dirty="0" smtClean="0">
                <a:ea typeface="ＭＳ Ｐゴシック" pitchFamily="50" charset="-128"/>
                <a:sym typeface="Wingdings" pitchFamily="2" charset="2"/>
              </a:rPr>
              <a:t>d</a:t>
            </a:r>
            <a:r>
              <a:rPr lang="ja-JP" altLang="en-US" sz="2400" dirty="0" smtClean="0">
                <a:latin typeface="+mj-ea"/>
                <a:ea typeface="+mj-ea"/>
              </a:rPr>
              <a:t>スピンがなければ、はじめから非磁性状態</a:t>
            </a:r>
            <a:endParaRPr lang="en-US" altLang="ja-JP" sz="2400" dirty="0" smtClean="0">
              <a:latin typeface="+mj-ea"/>
              <a:ea typeface="+mj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sym typeface="Wingdings" pitchFamily="2" charset="2"/>
              </a:rPr>
              <a:t>　</a:t>
            </a:r>
            <a:r>
              <a:rPr lang="ja-JP" alt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sym typeface="Wingdings" pitchFamily="2" charset="2"/>
              </a:rPr>
              <a:t>　  </a:t>
            </a:r>
            <a:r>
              <a:rPr lang="en-US" altLang="ja-JP" sz="2400" dirty="0" smtClean="0">
                <a:latin typeface="+mj-ea"/>
                <a:ea typeface="+mj-ea"/>
                <a:sym typeface="Wingdings" pitchFamily="2" charset="2"/>
              </a:rPr>
              <a:t> </a:t>
            </a:r>
            <a:r>
              <a:rPr lang="ja-JP" altLang="en-US" sz="2400" dirty="0" smtClean="0">
                <a:latin typeface="+mj-ea"/>
                <a:ea typeface="+mj-ea"/>
                <a:sym typeface="Wingdings" pitchFamily="2" charset="2"/>
              </a:rPr>
              <a:t>いずれにしても、</a:t>
            </a:r>
            <a:r>
              <a:rPr lang="ja-JP" alt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sym typeface="Wingdings" pitchFamily="2" charset="2"/>
              </a:rPr>
              <a:t>基底状態では非磁性状態</a:t>
            </a:r>
            <a:r>
              <a:rPr lang="ja-JP" altLang="en-US" sz="2400" dirty="0" smtClean="0">
                <a:latin typeface="+mj-ea"/>
                <a:ea typeface="+mj-ea"/>
                <a:sym typeface="Wingdings" pitchFamily="2" charset="2"/>
              </a:rPr>
              <a:t>のはず。</a:t>
            </a:r>
            <a:endParaRPr lang="en-US" altLang="ja-JP" sz="2400" dirty="0" smtClean="0">
              <a:latin typeface="+mj-ea"/>
              <a:ea typeface="+mj-ea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400" dirty="0">
                <a:ea typeface="ＭＳ Ｐゴシック" pitchFamily="50" charset="-128"/>
                <a:sym typeface="Wingdings" pitchFamily="2" charset="2"/>
              </a:rPr>
              <a:t>　　　　　　</a:t>
            </a:r>
            <a:endParaRPr lang="en-US" altLang="ja-JP" sz="2400" dirty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>
              <a:solidFill>
                <a:srgbClr val="0000FF"/>
              </a:solidFill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800" dirty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ja-JP" altLang="en-US" sz="800" dirty="0">
              <a:solidFill>
                <a:srgbClr val="006600"/>
              </a:solidFill>
              <a:ea typeface="ＭＳ Ｐゴシック" pitchFamily="50" charset="-128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47564" y="971495"/>
            <a:ext cx="3455988" cy="108108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altLang="ja-JP" dirty="0" smtClean="0"/>
              <a:t>                                  </a:t>
            </a:r>
            <a:r>
              <a:rPr lang="en-US" altLang="ja-JP" sz="2400" dirty="0" smtClean="0"/>
              <a:t>+</a:t>
            </a:r>
            <a:r>
              <a:rPr lang="en-US" altLang="ja-JP" sz="2400" i="1" dirty="0" smtClean="0"/>
              <a:t>Z</a:t>
            </a:r>
          </a:p>
          <a:p>
            <a:r>
              <a:rPr lang="en-US" altLang="ja-JP" sz="2400" i="1" dirty="0" smtClean="0"/>
              <a:t>   </a:t>
            </a:r>
            <a:r>
              <a:rPr lang="en-US" altLang="ja-JP" sz="2400" i="1" dirty="0" err="1" smtClean="0"/>
              <a:t>r</a:t>
            </a:r>
            <a:r>
              <a:rPr lang="en-US" altLang="ja-JP" sz="2400" i="1" baseline="-25000" dirty="0" err="1" smtClean="0"/>
              <a:t>s</a:t>
            </a:r>
            <a:endParaRPr lang="en-US" altLang="ja-JP" sz="2400" i="1" baseline="-25000" dirty="0" smtClean="0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399956" y="1426265"/>
            <a:ext cx="72000" cy="72000"/>
          </a:xfrm>
          <a:prstGeom prst="ellipse">
            <a:avLst/>
          </a:prstGeom>
          <a:solidFill>
            <a:srgbClr val="C0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752218" y="919549"/>
            <a:ext cx="3455988" cy="108108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altLang="ja-JP" dirty="0" smtClean="0"/>
              <a:t>                                      </a:t>
            </a:r>
            <a:r>
              <a:rPr lang="en-US" altLang="ja-JP" sz="2400" dirty="0" smtClean="0"/>
              <a:t>+</a:t>
            </a:r>
            <a:r>
              <a:rPr lang="en-US" altLang="ja-JP" sz="2400" i="1" dirty="0" smtClean="0"/>
              <a:t>Z</a:t>
            </a:r>
          </a:p>
          <a:p>
            <a:r>
              <a:rPr lang="en-US" altLang="ja-JP" sz="2400" i="1" dirty="0" smtClean="0"/>
              <a:t>   </a:t>
            </a:r>
            <a:r>
              <a:rPr lang="en-US" altLang="ja-JP" sz="2400" i="1" dirty="0" err="1" smtClean="0"/>
              <a:t>r</a:t>
            </a:r>
            <a:r>
              <a:rPr lang="en-US" altLang="ja-JP" sz="2400" i="1" baseline="-25000" dirty="0" err="1" smtClean="0"/>
              <a:t>s</a:t>
            </a:r>
            <a:endParaRPr lang="en-US" altLang="ja-JP" sz="2400" i="1" baseline="-25000" dirty="0" smtClean="0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552228" y="1669306"/>
            <a:ext cx="72000" cy="72000"/>
          </a:xfrm>
          <a:prstGeom prst="ellipse">
            <a:avLst/>
          </a:prstGeom>
          <a:solidFill>
            <a:srgbClr val="C0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995687" y="957952"/>
            <a:ext cx="936625" cy="9366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44212" y="1398103"/>
            <a:ext cx="72000" cy="72000"/>
          </a:xfrm>
          <a:prstGeom prst="ellipse">
            <a:avLst/>
          </a:prstGeom>
          <a:solidFill>
            <a:srgbClr val="C0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39344" y="1268780"/>
            <a:ext cx="432048" cy="43163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en-US" altLang="ja-JP" sz="2400" dirty="0" smtClean="0">
                <a:ea typeface="ＭＳ Ｐゴシック" pitchFamily="50" charset="-128"/>
                <a:sym typeface="Wingdings" pitchFamily="2" charset="2"/>
              </a:rPr>
              <a:t>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ja-JP" altLang="en-US" sz="2400" dirty="0">
                <a:ea typeface="ＭＳ Ｐゴシック" pitchFamily="50" charset="-128"/>
                <a:sym typeface="Wingdings" pitchFamily="2" charset="2"/>
              </a:rPr>
              <a:t>　　　　　　</a:t>
            </a:r>
            <a:endParaRPr lang="en-US" altLang="ja-JP" sz="2400" dirty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>
              <a:solidFill>
                <a:srgbClr val="0000FF"/>
              </a:solidFill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2400" dirty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en-US" altLang="ja-JP" sz="800" dirty="0">
              <a:ea typeface="ＭＳ Ｐゴシック" pitchFamily="50" charset="-128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defRPr/>
            </a:pPr>
            <a:endParaRPr lang="ja-JP" altLang="en-US" sz="800" dirty="0">
              <a:solidFill>
                <a:srgbClr val="006600"/>
              </a:solidFill>
              <a:ea typeface="ＭＳ Ｐゴシック" pitchFamily="50" charset="-128"/>
            </a:endParaRPr>
          </a:p>
        </p:txBody>
      </p:sp>
      <p:pic>
        <p:nvPicPr>
          <p:cNvPr id="11" name="Picture 2" descr="C:\Users\takada\Desktop\MyDoc\Current\Conference\Tokyo11\Anderson_Hamiltonian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3138056"/>
            <a:ext cx="5184576" cy="111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タイトル 1"/>
          <p:cNvSpPr txBox="1">
            <a:spLocks/>
          </p:cNvSpPr>
          <p:nvPr/>
        </p:nvSpPr>
        <p:spPr>
          <a:xfrm>
            <a:off x="457200" y="46983"/>
            <a:ext cx="8229600" cy="84548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solidFill>
                  <a:srgbClr val="3366FF"/>
                </a:solidFill>
              </a:rPr>
              <a:t>不純物アンダーソン模型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BD9-8121-8D4E-86B2-4FA48ECF3C40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7874" y="6270171"/>
            <a:ext cx="4748330" cy="4001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第一原理から強相関系のハミルトニアンへ</a:t>
            </a:r>
          </a:p>
        </p:txBody>
      </p:sp>
    </p:spTree>
    <p:extLst>
      <p:ext uri="{BB962C8B-B14F-4D97-AF65-F5344CB8AC3E}">
        <p14:creationId xmlns:p14="http://schemas.microsoft.com/office/powerpoint/2010/main" val="14188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685</Words>
  <Application>Microsoft Office PowerPoint</Application>
  <PresentationFormat>画面に合わせる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Minion Pro SmBd Ital</vt:lpstr>
      <vt:lpstr>ＭＳ Ｐゴシック</vt:lpstr>
      <vt:lpstr>Arial</vt:lpstr>
      <vt:lpstr>Calibri</vt:lpstr>
      <vt:lpstr>Symbol</vt:lpstr>
      <vt:lpstr>Wingdings</vt:lpstr>
      <vt:lpstr>ホワイト</vt:lpstr>
      <vt:lpstr>電子ガスに埋め込まれた単一陽子系 における近藤共鳴状態の出現</vt:lpstr>
      <vt:lpstr>Outline</vt:lpstr>
      <vt:lpstr>PowerPoint プレゼンテーション</vt:lpstr>
      <vt:lpstr>PowerPoint プレゼンテーション</vt:lpstr>
      <vt:lpstr>陽子埋め込み電子ガス系の物理</vt:lpstr>
      <vt:lpstr>DMCの計算（有限系）</vt:lpstr>
      <vt:lpstr>electron density at the proton site n(0)</vt:lpstr>
      <vt:lpstr>LDAの計算（無限系）</vt:lpstr>
      <vt:lpstr>PowerPoint プレゼンテーション</vt:lpstr>
      <vt:lpstr>近藤シングレット</vt:lpstr>
      <vt:lpstr>DMCの計算（有限系）</vt:lpstr>
      <vt:lpstr>PowerPoint プレゼンテーション</vt:lpstr>
    </vt:vector>
  </TitlesOfParts>
  <Company>Sophia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電子正孔系のSTLS</dc:title>
  <dc:creator>Yoshizawa Kanako</dc:creator>
  <cp:lastModifiedBy>yoshiz-k</cp:lastModifiedBy>
  <cp:revision>1269</cp:revision>
  <cp:lastPrinted>2010-11-12T01:44:50Z</cp:lastPrinted>
  <dcterms:created xsi:type="dcterms:W3CDTF">2010-10-30T05:55:25Z</dcterms:created>
  <dcterms:modified xsi:type="dcterms:W3CDTF">2013-07-08T07:12:29Z</dcterms:modified>
</cp:coreProperties>
</file>