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Props.xml" ContentType="application/vnd.openxmlformats-officedocument.presentationml.presProps+xml"/>
  <Override PartName="/ppt/theme/themeOverride5.xml" ContentType="application/vnd.openxmlformats-officedocument.themeOverride+xml"/>
  <Override PartName="/ppt/presentation.xml" ContentType="application/vnd.openxmlformats-officedocument.presentationml.presentation.main+xml"/>
  <Default Extension="png" ContentType="image/png"/>
  <Default Extension="wmf" ContentType="image/x-wmf"/>
  <Override PartName="/docProps/core.xml" ContentType="application/vnd.openxmlformats-package.core-properties+xml"/>
  <Override PartName="/ppt/theme/themeOverride1.xml" ContentType="application/vnd.openxmlformats-officedocument.themeOverride+xml"/>
  <Override PartName="/ppt/theme/themeOverride3.xml" ContentType="application/vnd.openxmlformats-officedocument.themeOverride+xml"/>
  <Override PartName="/ppt/slideLayouts/slideLayout1.xml" ContentType="application/vnd.openxmlformats-officedocument.presentationml.slideLayout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4.xml" ContentType="application/vnd.openxmlformats-officedocument.presentationml.slide+xml"/>
  <Override PartName="/ppt/charts/chart2.xml" ContentType="application/vnd.openxmlformats-officedocument.drawingml.chart+xml"/>
  <Override PartName="/ppt/slideLayouts/slideLayout5.xml" ContentType="application/vnd.openxmlformats-officedocument.presentationml.slideLayout+xml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Default Extension="xml" ContentType="application/xml"/>
  <Default Extension="jpeg" ContentType="image/jpeg"/>
  <Default Extension="rels" ContentType="application/vnd.openxmlformats-package.relationships+xml"/>
  <Override PartName="/ppt/viewProps.xml" ContentType="application/vnd.openxmlformats-officedocument.presentationml.viewProps+xml"/>
  <Override PartName="/ppt/theme/themeOverride6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heme/themeOverride4.xml" ContentType="application/vnd.openxmlformats-officedocument.themeOverr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theme/themeOverride2.xml" ContentType="application/vnd.openxmlformats-officedocument.themeOverr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9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6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J:\d-bandanal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J:\d-bandanal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file:///J:\d-bandanal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file:///J:\d-bandanal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file:///J:\d-bandanal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file:///J:\d-bandanal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Sheet3!$C$3</c:f>
              <c:strCache>
                <c:ptCount val="1"/>
                <c:pt idx="0">
                  <c:v>anti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tx1"/>
              </a:solidFill>
              <a:ln>
                <a:noFill/>
              </a:ln>
            </c:spPr>
          </c:marker>
          <c:xVal>
            <c:strRef>
              <c:f>Sheet3!$A$4:$A$8</c:f>
              <c:strCache>
                <c:ptCount val="5"/>
                <c:pt idx="0">
                  <c:v>Co(0001)</c:v>
                </c:pt>
                <c:pt idx="1">
                  <c:v>Ni(111)</c:v>
                </c:pt>
                <c:pt idx="2">
                  <c:v>Cu(111)</c:v>
                </c:pt>
                <c:pt idx="3">
                  <c:v>Pd(111)</c:v>
                </c:pt>
                <c:pt idx="4">
                  <c:v>Pt(111)</c:v>
                </c:pt>
              </c:strCache>
            </c:strRef>
          </c:xVal>
          <c:yVal>
            <c:numRef>
              <c:f>Sheet3!$C$4:$C$8</c:f>
              <c:numCache>
                <c:formatCode>General</c:formatCode>
                <c:ptCount val="5"/>
                <c:pt idx="0">
                  <c:v>-0.65</c:v>
                </c:pt>
                <c:pt idx="1">
                  <c:v>-0.61</c:v>
                </c:pt>
                <c:pt idx="2">
                  <c:v>-0.35</c:v>
                </c:pt>
                <c:pt idx="3">
                  <c:v>-0.73</c:v>
                </c:pt>
                <c:pt idx="4">
                  <c:v>-1.02</c:v>
                </c:pt>
              </c:numCache>
            </c:numRef>
          </c:yVal>
        </c:ser>
        <c:ser>
          <c:idx val="1"/>
          <c:order val="1"/>
          <c:tx>
            <c:strRef>
              <c:f>Sheet3!$D$3</c:f>
              <c:strCache>
                <c:ptCount val="1"/>
                <c:pt idx="0">
                  <c:v>gauche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xVal>
            <c:strRef>
              <c:f>Sheet3!$A$4:$A$8</c:f>
              <c:strCache>
                <c:ptCount val="5"/>
                <c:pt idx="0">
                  <c:v>Co(0001)</c:v>
                </c:pt>
                <c:pt idx="1">
                  <c:v>Ni(111)</c:v>
                </c:pt>
                <c:pt idx="2">
                  <c:v>Cu(111)</c:v>
                </c:pt>
                <c:pt idx="3">
                  <c:v>Pd(111)</c:v>
                </c:pt>
                <c:pt idx="4">
                  <c:v>Pt(111)</c:v>
                </c:pt>
              </c:strCache>
            </c:strRef>
          </c:xVal>
          <c:yVal>
            <c:numRef>
              <c:f>Sheet3!$D$4:$D$8</c:f>
              <c:numCache>
                <c:formatCode>General</c:formatCode>
                <c:ptCount val="5"/>
                <c:pt idx="0">
                  <c:v>-0.59</c:v>
                </c:pt>
                <c:pt idx="1">
                  <c:v>-0.58</c:v>
                </c:pt>
                <c:pt idx="2">
                  <c:v>-0.36</c:v>
                </c:pt>
                <c:pt idx="3">
                  <c:v>-0.65</c:v>
                </c:pt>
                <c:pt idx="4">
                  <c:v>-0.87</c:v>
                </c:pt>
              </c:numCache>
            </c:numRef>
          </c:yVal>
        </c:ser>
        <c:ser>
          <c:idx val="2"/>
          <c:order val="2"/>
          <c:tx>
            <c:strRef>
              <c:f>Sheet3!$E$3</c:f>
              <c:strCache>
                <c:ptCount val="1"/>
                <c:pt idx="0">
                  <c:v>cis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0070C0"/>
              </a:solidFill>
              <a:ln>
                <a:noFill/>
              </a:ln>
            </c:spPr>
          </c:marker>
          <c:xVal>
            <c:strRef>
              <c:f>Sheet3!$A$4:$A$8</c:f>
              <c:strCache>
                <c:ptCount val="5"/>
                <c:pt idx="0">
                  <c:v>Co(0001)</c:v>
                </c:pt>
                <c:pt idx="1">
                  <c:v>Ni(111)</c:v>
                </c:pt>
                <c:pt idx="2">
                  <c:v>Cu(111)</c:v>
                </c:pt>
                <c:pt idx="3">
                  <c:v>Pd(111)</c:v>
                </c:pt>
                <c:pt idx="4">
                  <c:v>Pt(111)</c:v>
                </c:pt>
              </c:strCache>
            </c:strRef>
          </c:xVal>
          <c:yVal>
            <c:numRef>
              <c:f>Sheet3!$E$4:$E$8</c:f>
              <c:numCache>
                <c:formatCode>General</c:formatCode>
                <c:ptCount val="5"/>
                <c:pt idx="0">
                  <c:v>-0.26</c:v>
                </c:pt>
                <c:pt idx="1">
                  <c:v>-0.15</c:v>
                </c:pt>
                <c:pt idx="2">
                  <c:v>0.16</c:v>
                </c:pt>
                <c:pt idx="3">
                  <c:v>-0.12</c:v>
                </c:pt>
                <c:pt idx="4">
                  <c:v>-0.23</c:v>
                </c:pt>
              </c:numCache>
            </c:numRef>
          </c:yVal>
        </c:ser>
        <c:axId val="619126680"/>
        <c:axId val="619108776"/>
      </c:scatterChart>
      <c:valAx>
        <c:axId val="619126680"/>
        <c:scaling>
          <c:orientation val="minMax"/>
        </c:scaling>
        <c:axPos val="b"/>
        <c:tickLblPos val="none"/>
        <c:txPr>
          <a:bodyPr/>
          <a:lstStyle/>
          <a:p>
            <a:pPr>
              <a:defRPr lang="ja-JP"/>
            </a:pPr>
            <a:endParaRPr lang="ja-JP"/>
          </a:p>
        </c:txPr>
        <c:crossAx val="619108776"/>
        <c:crosses val="autoZero"/>
        <c:crossBetween val="midCat"/>
      </c:valAx>
      <c:valAx>
        <c:axId val="619108776"/>
        <c:scaling>
          <c:orientation val="minMax"/>
          <c:max val="0.5"/>
          <c:min val="-1.5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619126680"/>
        <c:crosses val="autoZero"/>
        <c:crossBetween val="midCat"/>
        <c:majorUnit val="0.5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Sheet3!$L$3</c:f>
              <c:strCache>
                <c:ptCount val="1"/>
                <c:pt idx="0">
                  <c:v>anti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tx1"/>
              </a:solidFill>
              <a:ln>
                <a:noFill/>
              </a:ln>
            </c:spPr>
          </c:marker>
          <c:xVal>
            <c:strRef>
              <c:f>Sheet3!$A$4:$A$8</c:f>
              <c:strCache>
                <c:ptCount val="5"/>
                <c:pt idx="0">
                  <c:v>Co(0001)</c:v>
                </c:pt>
                <c:pt idx="1">
                  <c:v>Ni(111)</c:v>
                </c:pt>
                <c:pt idx="2">
                  <c:v>Cu(111)</c:v>
                </c:pt>
                <c:pt idx="3">
                  <c:v>Pd(111)</c:v>
                </c:pt>
                <c:pt idx="4">
                  <c:v>Pt(111)</c:v>
                </c:pt>
              </c:strCache>
            </c:strRef>
          </c:xVal>
          <c:yVal>
            <c:numRef>
              <c:f>Sheet3!$L$4:$L$8</c:f>
              <c:numCache>
                <c:formatCode>General</c:formatCode>
                <c:ptCount val="5"/>
                <c:pt idx="0">
                  <c:v>-0.94</c:v>
                </c:pt>
                <c:pt idx="1">
                  <c:v>-0.82</c:v>
                </c:pt>
                <c:pt idx="2">
                  <c:v>-0.53</c:v>
                </c:pt>
                <c:pt idx="3">
                  <c:v>-1.05</c:v>
                </c:pt>
                <c:pt idx="4">
                  <c:v>-1.48</c:v>
                </c:pt>
              </c:numCache>
            </c:numRef>
          </c:yVal>
        </c:ser>
        <c:ser>
          <c:idx val="1"/>
          <c:order val="1"/>
          <c:tx>
            <c:strRef>
              <c:f>Sheet3!$M$3</c:f>
              <c:strCache>
                <c:ptCount val="1"/>
                <c:pt idx="0">
                  <c:v>gauche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xVal>
            <c:strRef>
              <c:f>Sheet3!$A$4:$A$8</c:f>
              <c:strCache>
                <c:ptCount val="5"/>
                <c:pt idx="0">
                  <c:v>Co(0001)</c:v>
                </c:pt>
                <c:pt idx="1">
                  <c:v>Ni(111)</c:v>
                </c:pt>
                <c:pt idx="2">
                  <c:v>Cu(111)</c:v>
                </c:pt>
                <c:pt idx="3">
                  <c:v>Pd(111)</c:v>
                </c:pt>
                <c:pt idx="4">
                  <c:v>Pt(111)</c:v>
                </c:pt>
              </c:strCache>
            </c:strRef>
          </c:xVal>
          <c:yVal>
            <c:numRef>
              <c:f>Sheet3!$M$4:$M$8</c:f>
              <c:numCache>
                <c:formatCode>General</c:formatCode>
                <c:ptCount val="5"/>
                <c:pt idx="0">
                  <c:v>-0.92</c:v>
                </c:pt>
                <c:pt idx="1">
                  <c:v>-0.7</c:v>
                </c:pt>
                <c:pt idx="2">
                  <c:v>-0.46</c:v>
                </c:pt>
                <c:pt idx="3">
                  <c:v>-0.92</c:v>
                </c:pt>
                <c:pt idx="4">
                  <c:v>-1.21</c:v>
                </c:pt>
              </c:numCache>
            </c:numRef>
          </c:yVal>
        </c:ser>
        <c:ser>
          <c:idx val="2"/>
          <c:order val="2"/>
          <c:tx>
            <c:strRef>
              <c:f>Sheet3!$N$3</c:f>
              <c:strCache>
                <c:ptCount val="1"/>
                <c:pt idx="0">
                  <c:v>cis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0070C0"/>
              </a:solidFill>
              <a:ln>
                <a:noFill/>
              </a:ln>
            </c:spPr>
          </c:marker>
          <c:xVal>
            <c:strRef>
              <c:f>Sheet3!$A$4:$A$8</c:f>
              <c:strCache>
                <c:ptCount val="5"/>
                <c:pt idx="0">
                  <c:v>Co(0001)</c:v>
                </c:pt>
                <c:pt idx="1">
                  <c:v>Ni(111)</c:v>
                </c:pt>
                <c:pt idx="2">
                  <c:v>Cu(111)</c:v>
                </c:pt>
                <c:pt idx="3">
                  <c:v>Pd(111)</c:v>
                </c:pt>
                <c:pt idx="4">
                  <c:v>Pt(111)</c:v>
                </c:pt>
              </c:strCache>
            </c:strRef>
          </c:xVal>
          <c:yVal>
            <c:numRef>
              <c:f>Sheet3!$N$4:$N$8</c:f>
              <c:numCache>
                <c:formatCode>General</c:formatCode>
                <c:ptCount val="5"/>
                <c:pt idx="0">
                  <c:v>-0.79</c:v>
                </c:pt>
                <c:pt idx="1">
                  <c:v>-0.61</c:v>
                </c:pt>
                <c:pt idx="2">
                  <c:v>-0.2</c:v>
                </c:pt>
                <c:pt idx="3">
                  <c:v>-0.73</c:v>
                </c:pt>
                <c:pt idx="4">
                  <c:v>-1.08</c:v>
                </c:pt>
              </c:numCache>
            </c:numRef>
          </c:yVal>
        </c:ser>
        <c:axId val="619335016"/>
        <c:axId val="619330264"/>
      </c:scatterChart>
      <c:valAx>
        <c:axId val="619335016"/>
        <c:scaling>
          <c:orientation val="minMax"/>
        </c:scaling>
        <c:axPos val="b"/>
        <c:tickLblPos val="none"/>
        <c:txPr>
          <a:bodyPr/>
          <a:lstStyle/>
          <a:p>
            <a:pPr>
              <a:defRPr lang="ja-JP"/>
            </a:pPr>
            <a:endParaRPr lang="ja-JP"/>
          </a:p>
        </c:txPr>
        <c:crossAx val="619330264"/>
        <c:crosses val="autoZero"/>
        <c:crossBetween val="midCat"/>
      </c:valAx>
      <c:valAx>
        <c:axId val="619330264"/>
        <c:scaling>
          <c:orientation val="minMax"/>
          <c:max val="0.5"/>
          <c:min val="-1.5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619335016"/>
        <c:crosses val="autoZero"/>
        <c:crossBetween val="midCat"/>
        <c:majorUnit val="0.5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Sheet3!$C$3</c:f>
              <c:strCache>
                <c:ptCount val="1"/>
                <c:pt idx="0">
                  <c:v>anti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tx1"/>
              </a:solidFill>
              <a:ln>
                <a:noFill/>
              </a:ln>
            </c:spPr>
          </c:marker>
          <c:xVal>
            <c:strRef>
              <c:f>Sheet3!$A$4:$A$8</c:f>
              <c:strCache>
                <c:ptCount val="5"/>
                <c:pt idx="0">
                  <c:v>Co(0001)</c:v>
                </c:pt>
                <c:pt idx="1">
                  <c:v>Ni(111)</c:v>
                </c:pt>
                <c:pt idx="2">
                  <c:v>Cu(111)</c:v>
                </c:pt>
                <c:pt idx="3">
                  <c:v>Pd(111)</c:v>
                </c:pt>
                <c:pt idx="4">
                  <c:v>Pt(111)</c:v>
                </c:pt>
              </c:strCache>
            </c:strRef>
          </c:xVal>
          <c:yVal>
            <c:numRef>
              <c:f>Sheet3!$C$4:$C$8</c:f>
              <c:numCache>
                <c:formatCode>General</c:formatCode>
                <c:ptCount val="5"/>
                <c:pt idx="0">
                  <c:v>-0.65</c:v>
                </c:pt>
                <c:pt idx="1">
                  <c:v>-0.61</c:v>
                </c:pt>
                <c:pt idx="2">
                  <c:v>-0.35</c:v>
                </c:pt>
                <c:pt idx="3">
                  <c:v>-0.73</c:v>
                </c:pt>
                <c:pt idx="4">
                  <c:v>-1.02</c:v>
                </c:pt>
              </c:numCache>
            </c:numRef>
          </c:yVal>
        </c:ser>
        <c:ser>
          <c:idx val="1"/>
          <c:order val="1"/>
          <c:tx>
            <c:strRef>
              <c:f>Sheet3!$D$3</c:f>
              <c:strCache>
                <c:ptCount val="1"/>
                <c:pt idx="0">
                  <c:v>gauche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xVal>
            <c:strRef>
              <c:f>Sheet3!$A$4:$A$8</c:f>
              <c:strCache>
                <c:ptCount val="5"/>
                <c:pt idx="0">
                  <c:v>Co(0001)</c:v>
                </c:pt>
                <c:pt idx="1">
                  <c:v>Ni(111)</c:v>
                </c:pt>
                <c:pt idx="2">
                  <c:v>Cu(111)</c:v>
                </c:pt>
                <c:pt idx="3">
                  <c:v>Pd(111)</c:v>
                </c:pt>
                <c:pt idx="4">
                  <c:v>Pt(111)</c:v>
                </c:pt>
              </c:strCache>
            </c:strRef>
          </c:xVal>
          <c:yVal>
            <c:numRef>
              <c:f>Sheet3!$D$4:$D$8</c:f>
              <c:numCache>
                <c:formatCode>General</c:formatCode>
                <c:ptCount val="5"/>
                <c:pt idx="0">
                  <c:v>-0.59</c:v>
                </c:pt>
                <c:pt idx="1">
                  <c:v>-0.58</c:v>
                </c:pt>
                <c:pt idx="2">
                  <c:v>-0.36</c:v>
                </c:pt>
                <c:pt idx="3">
                  <c:v>-0.65</c:v>
                </c:pt>
                <c:pt idx="4">
                  <c:v>-0.87</c:v>
                </c:pt>
              </c:numCache>
            </c:numRef>
          </c:yVal>
        </c:ser>
        <c:ser>
          <c:idx val="2"/>
          <c:order val="2"/>
          <c:tx>
            <c:strRef>
              <c:f>Sheet3!$E$3</c:f>
              <c:strCache>
                <c:ptCount val="1"/>
                <c:pt idx="0">
                  <c:v>cis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0070C0"/>
              </a:solidFill>
              <a:ln>
                <a:noFill/>
              </a:ln>
            </c:spPr>
          </c:marker>
          <c:xVal>
            <c:strRef>
              <c:f>Sheet3!$A$4:$A$8</c:f>
              <c:strCache>
                <c:ptCount val="5"/>
                <c:pt idx="0">
                  <c:v>Co(0001)</c:v>
                </c:pt>
                <c:pt idx="1">
                  <c:v>Ni(111)</c:v>
                </c:pt>
                <c:pt idx="2">
                  <c:v>Cu(111)</c:v>
                </c:pt>
                <c:pt idx="3">
                  <c:v>Pd(111)</c:v>
                </c:pt>
                <c:pt idx="4">
                  <c:v>Pt(111)</c:v>
                </c:pt>
              </c:strCache>
            </c:strRef>
          </c:xVal>
          <c:yVal>
            <c:numRef>
              <c:f>Sheet3!$E$4:$E$8</c:f>
              <c:numCache>
                <c:formatCode>General</c:formatCode>
                <c:ptCount val="5"/>
                <c:pt idx="0">
                  <c:v>-0.26</c:v>
                </c:pt>
                <c:pt idx="1">
                  <c:v>-0.15</c:v>
                </c:pt>
                <c:pt idx="2">
                  <c:v>0.16</c:v>
                </c:pt>
                <c:pt idx="3">
                  <c:v>-0.12</c:v>
                </c:pt>
                <c:pt idx="4">
                  <c:v>-0.23</c:v>
                </c:pt>
              </c:numCache>
            </c:numRef>
          </c:yVal>
        </c:ser>
        <c:axId val="619651672"/>
        <c:axId val="619646920"/>
      </c:scatterChart>
      <c:valAx>
        <c:axId val="619651672"/>
        <c:scaling>
          <c:orientation val="minMax"/>
        </c:scaling>
        <c:axPos val="b"/>
        <c:tickLblPos val="none"/>
        <c:txPr>
          <a:bodyPr/>
          <a:lstStyle/>
          <a:p>
            <a:pPr>
              <a:defRPr lang="ja-JP"/>
            </a:pPr>
            <a:endParaRPr lang="ja-JP"/>
          </a:p>
        </c:txPr>
        <c:crossAx val="619646920"/>
        <c:crosses val="autoZero"/>
        <c:crossBetween val="midCat"/>
      </c:valAx>
      <c:valAx>
        <c:axId val="619646920"/>
        <c:scaling>
          <c:orientation val="minMax"/>
          <c:max val="0.5"/>
          <c:min val="-1.5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619651672"/>
        <c:crosses val="autoZero"/>
        <c:crossBetween val="midCat"/>
        <c:majorUnit val="0.5"/>
      </c:valAx>
    </c:plotArea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Sheet3!$B$4:$B$8</c:f>
              <c:numCache>
                <c:formatCode>0.00_ </c:formatCode>
                <c:ptCount val="5"/>
                <c:pt idx="0" formatCode="General">
                  <c:v>-1.17</c:v>
                </c:pt>
                <c:pt idx="1">
                  <c:v>-1.29</c:v>
                </c:pt>
                <c:pt idx="2">
                  <c:v>-2.67</c:v>
                </c:pt>
                <c:pt idx="3">
                  <c:v>-1.83</c:v>
                </c:pt>
                <c:pt idx="4">
                  <c:v>-2.25</c:v>
                </c:pt>
              </c:numCache>
            </c:numRef>
          </c:xVal>
          <c:yVal>
            <c:numRef>
              <c:f>Sheet3!$C$4:$C$8</c:f>
              <c:numCache>
                <c:formatCode>General</c:formatCode>
                <c:ptCount val="5"/>
                <c:pt idx="0">
                  <c:v>-0.65</c:v>
                </c:pt>
                <c:pt idx="1">
                  <c:v>-0.61</c:v>
                </c:pt>
                <c:pt idx="2">
                  <c:v>-0.35</c:v>
                </c:pt>
                <c:pt idx="3">
                  <c:v>-0.73</c:v>
                </c:pt>
                <c:pt idx="4">
                  <c:v>-1.02</c:v>
                </c:pt>
              </c:numCache>
            </c:numRef>
          </c:yVal>
        </c:ser>
        <c:axId val="619370360"/>
        <c:axId val="619430072"/>
      </c:scatterChart>
      <c:valAx>
        <c:axId val="619370360"/>
        <c:scaling>
          <c:orientation val="minMax"/>
        </c:scaling>
        <c:axPos val="b"/>
        <c:numFmt formatCode="General" sourceLinked="1"/>
        <c:tickLblPos val="nextTo"/>
        <c:crossAx val="619430072"/>
        <c:crosses val="autoZero"/>
        <c:crossBetween val="midCat"/>
      </c:valAx>
      <c:valAx>
        <c:axId val="619430072"/>
        <c:scaling>
          <c:orientation val="minMax"/>
          <c:max val="0.0"/>
          <c:min val="-1.2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tickLblPos val="nextTo"/>
        <c:crossAx val="619370360"/>
        <c:crosses val="autoZero"/>
        <c:crossBetween val="midCat"/>
        <c:majorUnit val="0.2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Sheet3!$C$3</c:f>
              <c:strCache>
                <c:ptCount val="1"/>
                <c:pt idx="0">
                  <c:v>anti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tx1"/>
              </a:solidFill>
              <a:ln>
                <a:noFill/>
              </a:ln>
            </c:spPr>
          </c:marker>
          <c:xVal>
            <c:strRef>
              <c:f>Sheet3!$A$4:$A$8</c:f>
              <c:strCache>
                <c:ptCount val="5"/>
                <c:pt idx="0">
                  <c:v>Co(0001)</c:v>
                </c:pt>
                <c:pt idx="1">
                  <c:v>Ni(111)</c:v>
                </c:pt>
                <c:pt idx="2">
                  <c:v>Cu(111)</c:v>
                </c:pt>
                <c:pt idx="3">
                  <c:v>Pd(111)</c:v>
                </c:pt>
                <c:pt idx="4">
                  <c:v>Pt(111)</c:v>
                </c:pt>
              </c:strCache>
            </c:strRef>
          </c:xVal>
          <c:yVal>
            <c:numRef>
              <c:f>Sheet3!$C$4:$C$8</c:f>
              <c:numCache>
                <c:formatCode>General</c:formatCode>
                <c:ptCount val="5"/>
                <c:pt idx="0">
                  <c:v>-0.65</c:v>
                </c:pt>
                <c:pt idx="1">
                  <c:v>-0.61</c:v>
                </c:pt>
                <c:pt idx="2">
                  <c:v>-0.35</c:v>
                </c:pt>
                <c:pt idx="3">
                  <c:v>-0.73</c:v>
                </c:pt>
                <c:pt idx="4">
                  <c:v>-1.02</c:v>
                </c:pt>
              </c:numCache>
            </c:numRef>
          </c:yVal>
        </c:ser>
        <c:ser>
          <c:idx val="1"/>
          <c:order val="1"/>
          <c:tx>
            <c:strRef>
              <c:f>Sheet3!$D$3</c:f>
              <c:strCache>
                <c:ptCount val="1"/>
                <c:pt idx="0">
                  <c:v>gauche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xVal>
            <c:strRef>
              <c:f>Sheet3!$A$4:$A$8</c:f>
              <c:strCache>
                <c:ptCount val="5"/>
                <c:pt idx="0">
                  <c:v>Co(0001)</c:v>
                </c:pt>
                <c:pt idx="1">
                  <c:v>Ni(111)</c:v>
                </c:pt>
                <c:pt idx="2">
                  <c:v>Cu(111)</c:v>
                </c:pt>
                <c:pt idx="3">
                  <c:v>Pd(111)</c:v>
                </c:pt>
                <c:pt idx="4">
                  <c:v>Pt(111)</c:v>
                </c:pt>
              </c:strCache>
            </c:strRef>
          </c:xVal>
          <c:yVal>
            <c:numRef>
              <c:f>Sheet3!$D$4:$D$8</c:f>
              <c:numCache>
                <c:formatCode>General</c:formatCode>
                <c:ptCount val="5"/>
                <c:pt idx="0">
                  <c:v>-0.59</c:v>
                </c:pt>
                <c:pt idx="1">
                  <c:v>-0.58</c:v>
                </c:pt>
                <c:pt idx="2">
                  <c:v>-0.36</c:v>
                </c:pt>
                <c:pt idx="3">
                  <c:v>-0.65</c:v>
                </c:pt>
                <c:pt idx="4">
                  <c:v>-0.87</c:v>
                </c:pt>
              </c:numCache>
            </c:numRef>
          </c:yVal>
        </c:ser>
        <c:ser>
          <c:idx val="2"/>
          <c:order val="2"/>
          <c:tx>
            <c:strRef>
              <c:f>Sheet3!$E$3</c:f>
              <c:strCache>
                <c:ptCount val="1"/>
                <c:pt idx="0">
                  <c:v>cis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0070C0"/>
              </a:solidFill>
              <a:ln>
                <a:noFill/>
              </a:ln>
            </c:spPr>
          </c:marker>
          <c:xVal>
            <c:strRef>
              <c:f>Sheet3!$A$4:$A$8</c:f>
              <c:strCache>
                <c:ptCount val="5"/>
                <c:pt idx="0">
                  <c:v>Co(0001)</c:v>
                </c:pt>
                <c:pt idx="1">
                  <c:v>Ni(111)</c:v>
                </c:pt>
                <c:pt idx="2">
                  <c:v>Cu(111)</c:v>
                </c:pt>
                <c:pt idx="3">
                  <c:v>Pd(111)</c:v>
                </c:pt>
                <c:pt idx="4">
                  <c:v>Pt(111)</c:v>
                </c:pt>
              </c:strCache>
            </c:strRef>
          </c:xVal>
          <c:yVal>
            <c:numRef>
              <c:f>Sheet3!$E$4:$E$8</c:f>
              <c:numCache>
                <c:formatCode>General</c:formatCode>
                <c:ptCount val="5"/>
                <c:pt idx="0">
                  <c:v>-0.26</c:v>
                </c:pt>
                <c:pt idx="1">
                  <c:v>-0.15</c:v>
                </c:pt>
                <c:pt idx="2">
                  <c:v>0.16</c:v>
                </c:pt>
                <c:pt idx="3">
                  <c:v>-0.12</c:v>
                </c:pt>
                <c:pt idx="4">
                  <c:v>-0.23</c:v>
                </c:pt>
              </c:numCache>
            </c:numRef>
          </c:yVal>
        </c:ser>
        <c:axId val="620952168"/>
        <c:axId val="620947416"/>
      </c:scatterChart>
      <c:valAx>
        <c:axId val="620952168"/>
        <c:scaling>
          <c:orientation val="minMax"/>
        </c:scaling>
        <c:axPos val="b"/>
        <c:tickLblPos val="none"/>
        <c:txPr>
          <a:bodyPr/>
          <a:lstStyle/>
          <a:p>
            <a:pPr>
              <a:defRPr lang="ja-JP"/>
            </a:pPr>
            <a:endParaRPr lang="ja-JP"/>
          </a:p>
        </c:txPr>
        <c:crossAx val="620947416"/>
        <c:crosses val="autoZero"/>
        <c:crossBetween val="midCat"/>
      </c:valAx>
      <c:valAx>
        <c:axId val="620947416"/>
        <c:scaling>
          <c:orientation val="minMax"/>
          <c:max val="0.5"/>
          <c:min val="-1.5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620952168"/>
        <c:crosses val="autoZero"/>
        <c:crossBetween val="midCat"/>
        <c:majorUnit val="0.5"/>
      </c:valAx>
    </c:plotArea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Sheet3!$Q$22:$Q$26</c:f>
              <c:numCache>
                <c:formatCode>General</c:formatCode>
                <c:ptCount val="5"/>
                <c:pt idx="0">
                  <c:v>-0.725215761020269</c:v>
                </c:pt>
                <c:pt idx="1">
                  <c:v>-0.51154776003895</c:v>
                </c:pt>
                <c:pt idx="2">
                  <c:v>-0.358262512869989</c:v>
                </c:pt>
                <c:pt idx="3">
                  <c:v>-0.745702607177939</c:v>
                </c:pt>
                <c:pt idx="4">
                  <c:v>-1.019525720657907</c:v>
                </c:pt>
              </c:numCache>
            </c:numRef>
          </c:xVal>
          <c:yVal>
            <c:numRef>
              <c:f>Sheet3!$R$22:$R$26</c:f>
              <c:numCache>
                <c:formatCode>General</c:formatCode>
                <c:ptCount val="5"/>
                <c:pt idx="0">
                  <c:v>-0.65</c:v>
                </c:pt>
                <c:pt idx="1">
                  <c:v>-0.61</c:v>
                </c:pt>
                <c:pt idx="2">
                  <c:v>-0.35</c:v>
                </c:pt>
                <c:pt idx="3">
                  <c:v>-0.73</c:v>
                </c:pt>
                <c:pt idx="4">
                  <c:v>-1.02</c:v>
                </c:pt>
              </c:numCache>
            </c:numRef>
          </c:yVal>
        </c:ser>
        <c:axId val="621183688"/>
        <c:axId val="621188760"/>
      </c:scatterChart>
      <c:valAx>
        <c:axId val="621183688"/>
        <c:scaling>
          <c:orientation val="minMax"/>
        </c:scaling>
        <c:axPos val="b"/>
        <c:numFmt formatCode="General" sourceLinked="1"/>
        <c:tickLblPos val="nextTo"/>
        <c:crossAx val="621188760"/>
        <c:crosses val="autoZero"/>
        <c:crossBetween val="midCat"/>
      </c:valAx>
      <c:valAx>
        <c:axId val="621188760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tickLblPos val="low"/>
        <c:crossAx val="621183688"/>
        <c:crosses val="autoZero"/>
        <c:crossBetween val="midCat"/>
      </c:valAx>
    </c:plotArea>
    <c:plotVisOnly val="1"/>
    <c:dispBlanksAs val="gap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C6C2-DA07-4078-A11E-37A79B524F98}" type="datetimeFigureOut">
              <a:rPr kumimoji="1" lang="ja-JP" altLang="en-US" smtClean="0"/>
              <a:pPr/>
              <a:t>12.3.16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437-3EAB-4F71-BD72-E2C4AA7AF1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276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C6C2-DA07-4078-A11E-37A79B524F98}" type="datetimeFigureOut">
              <a:rPr kumimoji="1" lang="ja-JP" altLang="en-US" smtClean="0"/>
              <a:pPr/>
              <a:t>12.3.16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437-3EAB-4F71-BD72-E2C4AA7AF1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8234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C6C2-DA07-4078-A11E-37A79B524F98}" type="datetimeFigureOut">
              <a:rPr kumimoji="1" lang="ja-JP" altLang="en-US" smtClean="0"/>
              <a:pPr/>
              <a:t>12.3.16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437-3EAB-4F71-BD72-E2C4AA7AF1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48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C6C2-DA07-4078-A11E-37A79B524F98}" type="datetimeFigureOut">
              <a:rPr kumimoji="1" lang="ja-JP" altLang="en-US" smtClean="0"/>
              <a:pPr/>
              <a:t>12.3.16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437-3EAB-4F71-BD72-E2C4AA7AF1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00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C6C2-DA07-4078-A11E-37A79B524F98}" type="datetimeFigureOut">
              <a:rPr kumimoji="1" lang="ja-JP" altLang="en-US" smtClean="0"/>
              <a:pPr/>
              <a:t>12.3.16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437-3EAB-4F71-BD72-E2C4AA7AF1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850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C6C2-DA07-4078-A11E-37A79B524F98}" type="datetimeFigureOut">
              <a:rPr kumimoji="1" lang="ja-JP" altLang="en-US" smtClean="0"/>
              <a:pPr/>
              <a:t>12.3.16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437-3EAB-4F71-BD72-E2C4AA7AF1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898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C6C2-DA07-4078-A11E-37A79B524F98}" type="datetimeFigureOut">
              <a:rPr kumimoji="1" lang="ja-JP" altLang="en-US" smtClean="0"/>
              <a:pPr/>
              <a:t>12.3.16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437-3EAB-4F71-BD72-E2C4AA7AF1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495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C6C2-DA07-4078-A11E-37A79B524F98}" type="datetimeFigureOut">
              <a:rPr kumimoji="1" lang="ja-JP" altLang="en-US" smtClean="0"/>
              <a:pPr/>
              <a:t>12.3.16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437-3EAB-4F71-BD72-E2C4AA7AF1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348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C6C2-DA07-4078-A11E-37A79B524F98}" type="datetimeFigureOut">
              <a:rPr kumimoji="1" lang="ja-JP" altLang="en-US" smtClean="0"/>
              <a:pPr/>
              <a:t>12.3.16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437-3EAB-4F71-BD72-E2C4AA7AF1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271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C6C2-DA07-4078-A11E-37A79B524F98}" type="datetimeFigureOut">
              <a:rPr kumimoji="1" lang="ja-JP" altLang="en-US" smtClean="0"/>
              <a:pPr/>
              <a:t>12.3.16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437-3EAB-4F71-BD72-E2C4AA7AF1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939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C6C2-DA07-4078-A11E-37A79B524F98}" type="datetimeFigureOut">
              <a:rPr kumimoji="1" lang="ja-JP" altLang="en-US" smtClean="0"/>
              <a:pPr/>
              <a:t>12.3.16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437-3EAB-4F71-BD72-E2C4AA7AF1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233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EC6C2-DA07-4078-A11E-37A79B524F98}" type="datetimeFigureOut">
              <a:rPr kumimoji="1" lang="ja-JP" altLang="en-US" smtClean="0"/>
              <a:pPr/>
              <a:t>12.3.16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CF437-3EAB-4F71-BD72-E2C4AA7AF1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798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5.png"/><Relationship Id="rId1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30.png"/><Relationship Id="rId7" Type="http://schemas.openxmlformats.org/officeDocument/2006/relationships/image" Target="../media/image31.png"/><Relationship Id="rId8" Type="http://schemas.openxmlformats.org/officeDocument/2006/relationships/image" Target="../media/image32.png"/><Relationship Id="rId9" Type="http://schemas.openxmlformats.org/officeDocument/2006/relationships/image" Target="../media/image33.png"/><Relationship Id="rId10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chart" Target="../charts/chart3.xml"/><Relationship Id="rId4" Type="http://schemas.openxmlformats.org/officeDocument/2006/relationships/image" Target="../media/image8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kumimoji="1" lang="en-US" altLang="ja-JP" dirty="0" smtClean="0"/>
              <a:t>Hydrazine Adsorption Conformations on metal surfaces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Mohammad Kemal </a:t>
            </a:r>
            <a:r>
              <a:rPr kumimoji="1" lang="en-US" altLang="ja-JP" dirty="0" smtClean="0"/>
              <a:t>Agusta, Wilson. A. Dino, Hiroshi Nakanishi, Hideaki Kasai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Graduate </a:t>
            </a:r>
            <a:r>
              <a:rPr kumimoji="1" lang="en-US" altLang="ja-JP" dirty="0" smtClean="0"/>
              <a:t>School of Engineering </a:t>
            </a:r>
          </a:p>
          <a:p>
            <a:r>
              <a:rPr lang="en-US" altLang="ja-JP" dirty="0" smtClean="0"/>
              <a:t>Osaka University</a:t>
            </a:r>
            <a:endParaRPr kumimoji="1" lang="ja-JP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37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58"/>
          <p:cNvGrpSpPr>
            <a:grpSpLocks/>
          </p:cNvGrpSpPr>
          <p:nvPr/>
        </p:nvGrpSpPr>
        <p:grpSpPr bwMode="auto">
          <a:xfrm>
            <a:off x="4800600" y="762000"/>
            <a:ext cx="3763963" cy="2235200"/>
            <a:chOff x="2286000" y="1849388"/>
            <a:chExt cx="4797279" cy="2951212"/>
          </a:xfrm>
        </p:grpSpPr>
        <p:sp>
          <p:nvSpPr>
            <p:cNvPr id="5" name="テキスト ボックス 59"/>
            <p:cNvSpPr txBox="1">
              <a:spLocks noChangeArrowheads="1"/>
            </p:cNvSpPr>
            <p:nvPr/>
          </p:nvSpPr>
          <p:spPr bwMode="auto">
            <a:xfrm>
              <a:off x="4000403" y="1849388"/>
              <a:ext cx="94609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400" i="1"/>
                <a:t>Ɛ</a:t>
              </a:r>
              <a:r>
                <a:rPr lang="en-US" altLang="ja-JP" sz="1400" i="1" baseline="-25000"/>
                <a:t>d</a:t>
              </a:r>
              <a:r>
                <a:rPr lang="en-US" altLang="ja-JP" sz="1400" i="1"/>
                <a:t> - Ɛ</a:t>
              </a:r>
              <a:r>
                <a:rPr lang="en-US" altLang="ja-JP" sz="1400" i="1" baseline="-25000"/>
                <a:t>F</a:t>
              </a:r>
              <a:r>
                <a:rPr lang="en-US" altLang="ja-JP" sz="1400" i="1"/>
                <a:t> </a:t>
              </a:r>
              <a:r>
                <a:rPr lang="en-US" altLang="ja-JP" sz="1400"/>
                <a:t>(eV)</a:t>
              </a:r>
              <a:endParaRPr lang="ja-JP" altLang="en-US" sz="1400"/>
            </a:p>
          </p:txBody>
        </p:sp>
        <p:sp>
          <p:nvSpPr>
            <p:cNvPr id="6" name="テキスト ボックス 60"/>
            <p:cNvSpPr txBox="1">
              <a:spLocks noChangeArrowheads="1"/>
            </p:cNvSpPr>
            <p:nvPr/>
          </p:nvSpPr>
          <p:spPr bwMode="auto">
            <a:xfrm rot="-5400000">
              <a:off x="6534475" y="3055922"/>
              <a:ext cx="78983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400"/>
                <a:t>E</a:t>
              </a:r>
              <a:r>
                <a:rPr lang="en-US" altLang="ja-JP" sz="1400" baseline="-25000"/>
                <a:t>ads</a:t>
              </a:r>
              <a:r>
                <a:rPr lang="en-US" altLang="ja-JP" sz="1400"/>
                <a:t> (eV)</a:t>
              </a:r>
              <a:endParaRPr lang="ja-JP" altLang="en-US" sz="1400"/>
            </a:p>
          </p:txBody>
        </p:sp>
        <p:sp>
          <p:nvSpPr>
            <p:cNvPr id="7" name="テキスト ボックス 61"/>
            <p:cNvSpPr txBox="1">
              <a:spLocks noChangeArrowheads="1"/>
            </p:cNvSpPr>
            <p:nvPr/>
          </p:nvSpPr>
          <p:spPr bwMode="auto">
            <a:xfrm>
              <a:off x="5008515" y="3466227"/>
              <a:ext cx="75533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/>
                <a:t>Co(0001)</a:t>
              </a:r>
              <a:endParaRPr lang="ja-JP" altLang="en-US" sz="1200"/>
            </a:p>
          </p:txBody>
        </p:sp>
        <p:sp>
          <p:nvSpPr>
            <p:cNvPr id="8" name="テキスト ボックス 62"/>
            <p:cNvSpPr txBox="1">
              <a:spLocks noChangeArrowheads="1"/>
            </p:cNvSpPr>
            <p:nvPr/>
          </p:nvSpPr>
          <p:spPr bwMode="auto">
            <a:xfrm>
              <a:off x="4440193" y="3189227"/>
              <a:ext cx="6479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/>
                <a:t>Ni(111)</a:t>
              </a:r>
              <a:endParaRPr lang="ja-JP" altLang="en-US" sz="1200"/>
            </a:p>
          </p:txBody>
        </p:sp>
        <p:sp>
          <p:nvSpPr>
            <p:cNvPr id="9" name="テキスト ボックス 63"/>
            <p:cNvSpPr txBox="1">
              <a:spLocks noChangeArrowheads="1"/>
            </p:cNvSpPr>
            <p:nvPr/>
          </p:nvSpPr>
          <p:spPr bwMode="auto">
            <a:xfrm>
              <a:off x="2959063" y="2676394"/>
              <a:ext cx="67518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/>
                <a:t>Cu(111)</a:t>
              </a:r>
              <a:endParaRPr lang="ja-JP" altLang="en-US" sz="1200"/>
            </a:p>
          </p:txBody>
        </p:sp>
        <p:sp>
          <p:nvSpPr>
            <p:cNvPr id="10" name="テキスト ボックス 64"/>
            <p:cNvSpPr txBox="1">
              <a:spLocks noChangeArrowheads="1"/>
            </p:cNvSpPr>
            <p:nvPr/>
          </p:nvSpPr>
          <p:spPr bwMode="auto">
            <a:xfrm>
              <a:off x="3769175" y="3466226"/>
              <a:ext cx="6710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/>
                <a:t>Pd(111)</a:t>
              </a:r>
              <a:endParaRPr lang="ja-JP" altLang="en-US" sz="1200"/>
            </a:p>
          </p:txBody>
        </p:sp>
        <p:sp>
          <p:nvSpPr>
            <p:cNvPr id="11" name="テキスト ボックス 65"/>
            <p:cNvSpPr txBox="1">
              <a:spLocks noChangeArrowheads="1"/>
            </p:cNvSpPr>
            <p:nvPr/>
          </p:nvSpPr>
          <p:spPr bwMode="auto">
            <a:xfrm>
              <a:off x="3459058" y="4221088"/>
              <a:ext cx="6456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/>
                <a:t>Pt(111)</a:t>
              </a:r>
              <a:endParaRPr lang="ja-JP" altLang="en-US" sz="1200"/>
            </a:p>
          </p:txBody>
        </p:sp>
        <p:graphicFrame>
          <p:nvGraphicFramePr>
            <p:cNvPr id="12" name="グラフ 11"/>
            <p:cNvGraphicFramePr>
              <a:graphicFrameLocks/>
            </p:cNvGraphicFramePr>
            <p:nvPr/>
          </p:nvGraphicFramePr>
          <p:xfrm>
            <a:off x="2286000" y="205740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grpSp>
        <p:nvGrpSpPr>
          <p:cNvPr id="13" name="グループ化 56"/>
          <p:cNvGrpSpPr>
            <a:grpSpLocks/>
          </p:cNvGrpSpPr>
          <p:nvPr/>
        </p:nvGrpSpPr>
        <p:grpSpPr bwMode="auto">
          <a:xfrm>
            <a:off x="457200" y="914400"/>
            <a:ext cx="3611033" cy="2306283"/>
            <a:chOff x="2080825" y="2059405"/>
            <a:chExt cx="4926218" cy="2853374"/>
          </a:xfrm>
        </p:grpSpPr>
        <p:sp>
          <p:nvSpPr>
            <p:cNvPr id="14" name="テキスト ボックス 57"/>
            <p:cNvSpPr txBox="1">
              <a:spLocks noChangeArrowheads="1"/>
            </p:cNvSpPr>
            <p:nvPr/>
          </p:nvSpPr>
          <p:spPr bwMode="auto">
            <a:xfrm>
              <a:off x="2871180" y="4635780"/>
              <a:ext cx="7553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200"/>
                <a:t>Co(0001)</a:t>
              </a:r>
              <a:endParaRPr lang="ja-JP" altLang="en-US" sz="1200"/>
            </a:p>
          </p:txBody>
        </p:sp>
        <p:sp>
          <p:nvSpPr>
            <p:cNvPr id="15" name="テキスト ボックス 58"/>
            <p:cNvSpPr txBox="1">
              <a:spLocks noChangeArrowheads="1"/>
            </p:cNvSpPr>
            <p:nvPr/>
          </p:nvSpPr>
          <p:spPr bwMode="auto">
            <a:xfrm>
              <a:off x="3651015" y="4635780"/>
              <a:ext cx="6479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200"/>
                <a:t>Ni(111)</a:t>
              </a:r>
              <a:endParaRPr lang="ja-JP" altLang="en-US" sz="1200"/>
            </a:p>
          </p:txBody>
        </p:sp>
        <p:sp>
          <p:nvSpPr>
            <p:cNvPr id="16" name="テキスト ボックス 59"/>
            <p:cNvSpPr txBox="1">
              <a:spLocks noChangeArrowheads="1"/>
            </p:cNvSpPr>
            <p:nvPr/>
          </p:nvSpPr>
          <p:spPr bwMode="auto">
            <a:xfrm>
              <a:off x="4298949" y="4635780"/>
              <a:ext cx="67518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200"/>
                <a:t>Cu(111)</a:t>
              </a:r>
              <a:endParaRPr lang="ja-JP" altLang="en-US" sz="1200"/>
            </a:p>
          </p:txBody>
        </p:sp>
        <p:sp>
          <p:nvSpPr>
            <p:cNvPr id="17" name="テキスト ボックス 60"/>
            <p:cNvSpPr txBox="1">
              <a:spLocks noChangeArrowheads="1"/>
            </p:cNvSpPr>
            <p:nvPr/>
          </p:nvSpPr>
          <p:spPr bwMode="auto">
            <a:xfrm>
              <a:off x="4974134" y="4630630"/>
              <a:ext cx="67101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200"/>
                <a:t>Pd(111)</a:t>
              </a:r>
              <a:endParaRPr lang="ja-JP" altLang="en-US" sz="1200"/>
            </a:p>
          </p:txBody>
        </p:sp>
        <p:sp>
          <p:nvSpPr>
            <p:cNvPr id="18" name="テキスト ボックス 61"/>
            <p:cNvSpPr txBox="1">
              <a:spLocks noChangeArrowheads="1"/>
            </p:cNvSpPr>
            <p:nvPr/>
          </p:nvSpPr>
          <p:spPr bwMode="auto">
            <a:xfrm>
              <a:off x="5692008" y="4630630"/>
              <a:ext cx="645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200"/>
                <a:t>Pt(111)</a:t>
              </a:r>
              <a:endParaRPr lang="ja-JP" altLang="en-US" sz="1200"/>
            </a:p>
          </p:txBody>
        </p:sp>
        <p:sp>
          <p:nvSpPr>
            <p:cNvPr id="19" name="テキスト ボックス 62"/>
            <p:cNvSpPr txBox="1">
              <a:spLocks noChangeArrowheads="1"/>
            </p:cNvSpPr>
            <p:nvPr/>
          </p:nvSpPr>
          <p:spPr bwMode="auto">
            <a:xfrm rot="-5400000">
              <a:off x="1839798" y="3065076"/>
              <a:ext cx="78983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400"/>
                <a:t>E</a:t>
              </a:r>
              <a:r>
                <a:rPr lang="en-US" altLang="ja-JP" sz="1400" baseline="-25000"/>
                <a:t>ads</a:t>
              </a:r>
              <a:r>
                <a:rPr lang="en-US" altLang="ja-JP" sz="1400"/>
                <a:t> (eV)</a:t>
              </a:r>
              <a:endParaRPr lang="ja-JP" altLang="en-US" sz="1400"/>
            </a:p>
          </p:txBody>
        </p:sp>
        <p:grpSp>
          <p:nvGrpSpPr>
            <p:cNvPr id="20" name="グループ化 63"/>
            <p:cNvGrpSpPr>
              <a:grpSpLocks/>
            </p:cNvGrpSpPr>
            <p:nvPr/>
          </p:nvGrpSpPr>
          <p:grpSpPr bwMode="auto">
            <a:xfrm>
              <a:off x="2665049" y="4654215"/>
              <a:ext cx="4084808" cy="31740"/>
              <a:chOff x="2646768" y="5003179"/>
              <a:chExt cx="4084808" cy="31727"/>
            </a:xfrm>
          </p:grpSpPr>
          <p:cxnSp>
            <p:nvCxnSpPr>
              <p:cNvPr id="22" name="直線コネクタ 21"/>
              <p:cNvCxnSpPr/>
              <p:nvPr/>
            </p:nvCxnSpPr>
            <p:spPr>
              <a:xfrm>
                <a:off x="3357998" y="5003179"/>
                <a:ext cx="0" cy="3014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>
                <a:off x="4026363" y="5003179"/>
                <a:ext cx="0" cy="3014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>
                <a:off x="4702667" y="5004765"/>
                <a:ext cx="0" cy="3014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5372619" y="5004765"/>
                <a:ext cx="0" cy="3014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6048923" y="5004765"/>
                <a:ext cx="0" cy="3014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2646768" y="5003179"/>
                <a:ext cx="4084808" cy="476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1" name="グラフ 20"/>
            <p:cNvGraphicFramePr>
              <a:graphicFrameLocks/>
            </p:cNvGraphicFramePr>
            <p:nvPr/>
          </p:nvGraphicFramePr>
          <p:xfrm>
            <a:off x="2435042" y="2059405"/>
            <a:ext cx="4572001" cy="27431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28" name="テキスト ボックス 14"/>
          <p:cNvSpPr txBox="1">
            <a:spLocks noChangeArrowheads="1"/>
          </p:cNvSpPr>
          <p:nvPr/>
        </p:nvSpPr>
        <p:spPr bwMode="auto">
          <a:xfrm>
            <a:off x="914400" y="4191000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1400" dirty="0"/>
              <a:t>The adsorption energy varies according anti-bonding states </a:t>
            </a:r>
            <a:r>
              <a:rPr lang="en-US" altLang="ja-JP" sz="1400" dirty="0" smtClean="0"/>
              <a:t>occupancy </a:t>
            </a:r>
            <a:r>
              <a:rPr lang="ja-JP" altLang="en-US" sz="1400" dirty="0" smtClean="0">
                <a:sym typeface="Wingdings"/>
              </a:rPr>
              <a:t></a:t>
            </a:r>
            <a:r>
              <a:rPr lang="en-US" altLang="ja-JP" sz="1400" dirty="0" smtClean="0">
                <a:sym typeface="Wingdings"/>
              </a:rPr>
              <a:t> can be correlated with 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en-US" altLang="ja-JP" sz="1400" dirty="0" err="1" smtClean="0"/>
              <a:t>d</a:t>
            </a:r>
            <a:r>
              <a:rPr lang="en-US" altLang="ja-JP" sz="1400" dirty="0"/>
              <a:t>-band center model : the higher position of </a:t>
            </a:r>
            <a:r>
              <a:rPr lang="en-US" altLang="ja-JP" sz="1400" dirty="0" err="1"/>
              <a:t>d</a:t>
            </a:r>
            <a:r>
              <a:rPr lang="en-US" altLang="ja-JP" sz="1400" dirty="0"/>
              <a:t>-band center with respect to the Fermi </a:t>
            </a:r>
            <a:r>
              <a:rPr lang="en-US" altLang="ja-JP" sz="1400" dirty="0" err="1"/>
              <a:t>level</a:t>
            </a:r>
            <a:r>
              <a:rPr lang="en-US" altLang="ja-JP" sz="1400" dirty="0" err="1">
                <a:sym typeface="Wingdings" pitchFamily="-112" charset="2"/>
              </a:rPr>
              <a:t>lesser</a:t>
            </a:r>
            <a:r>
              <a:rPr lang="en-US" altLang="ja-JP" sz="1400" dirty="0">
                <a:sym typeface="Wingdings" pitchFamily="-112" charset="2"/>
              </a:rPr>
              <a:t> occupancy of anti-bonding </a:t>
            </a:r>
            <a:r>
              <a:rPr lang="en-US" altLang="ja-JP" sz="1400" dirty="0" err="1">
                <a:sym typeface="Wingdings" pitchFamily="-112" charset="2"/>
              </a:rPr>
              <a:t>statesstronger</a:t>
            </a:r>
            <a:r>
              <a:rPr lang="en-US" altLang="ja-JP" sz="1400" dirty="0">
                <a:sym typeface="Wingdings" pitchFamily="-112" charset="2"/>
              </a:rPr>
              <a:t> bonding, (with shorter N – N bond length </a:t>
            </a:r>
            <a:r>
              <a:rPr lang="en-US" altLang="ja-JP" sz="1400" dirty="0" smtClean="0">
                <a:sym typeface="Wingdings" pitchFamily="-112" charset="2"/>
              </a:rPr>
              <a:t>)</a:t>
            </a:r>
          </a:p>
          <a:p>
            <a:endParaRPr lang="en-US" altLang="ja-JP" sz="1400" dirty="0" smtClean="0">
              <a:sym typeface="Wingdings" pitchFamily="-112" charset="2"/>
            </a:endParaRPr>
          </a:p>
          <a:p>
            <a:endParaRPr lang="en-US" altLang="ja-JP" sz="1400" dirty="0" smtClean="0">
              <a:sym typeface="Wingdings" pitchFamily="-112" charset="2"/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8062" y="5353050"/>
            <a:ext cx="1204913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角丸四角形 29"/>
          <p:cNvSpPr/>
          <p:nvPr/>
        </p:nvSpPr>
        <p:spPr>
          <a:xfrm>
            <a:off x="1295400" y="5334000"/>
            <a:ext cx="1011237" cy="4540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1584325" y="5184775"/>
            <a:ext cx="385762" cy="140493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2306637" y="5535612"/>
            <a:ext cx="288925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23"/>
          <p:cNvSpPr txBox="1">
            <a:spLocks noChangeArrowheads="1"/>
          </p:cNvSpPr>
          <p:nvPr/>
        </p:nvSpPr>
        <p:spPr bwMode="auto">
          <a:xfrm>
            <a:off x="2667000" y="5257800"/>
            <a:ext cx="8985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1600" dirty="0"/>
              <a:t>Follows </a:t>
            </a:r>
            <a:r>
              <a:rPr lang="en-US" altLang="ja-JP" sz="1600" dirty="0" err="1"/>
              <a:t>d</a:t>
            </a:r>
            <a:r>
              <a:rPr lang="en-US" altLang="ja-JP" sz="1600" dirty="0"/>
              <a:t>-band center</a:t>
            </a:r>
            <a:endParaRPr lang="ja-JP" altLang="en-US" sz="1600" dirty="0"/>
          </a:p>
        </p:txBody>
      </p:sp>
      <p:cxnSp>
        <p:nvCxnSpPr>
          <p:cNvPr id="34" name="直線矢印コネクタ 33"/>
          <p:cNvCxnSpPr/>
          <p:nvPr/>
        </p:nvCxnSpPr>
        <p:spPr>
          <a:xfrm flipV="1">
            <a:off x="1981200" y="6553200"/>
            <a:ext cx="533400" cy="63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28"/>
          <p:cNvSpPr txBox="1">
            <a:spLocks noChangeArrowheads="1"/>
          </p:cNvSpPr>
          <p:nvPr/>
        </p:nvSpPr>
        <p:spPr bwMode="auto">
          <a:xfrm>
            <a:off x="2514600" y="6093823"/>
            <a:ext cx="373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1600" dirty="0"/>
              <a:t>Not follows </a:t>
            </a:r>
            <a:r>
              <a:rPr lang="en-US" altLang="ja-JP" sz="1600" dirty="0" err="1"/>
              <a:t>d</a:t>
            </a:r>
            <a:r>
              <a:rPr lang="en-US" altLang="ja-JP" sz="1600" dirty="0"/>
              <a:t>-band center, necessary to consider attraction/repulsion interaction proportional to coupling matrix element</a:t>
            </a:r>
            <a:endParaRPr lang="ja-JP" altLang="en-US" sz="1600" dirty="0"/>
          </a:p>
        </p:txBody>
      </p:sp>
      <p:grpSp>
        <p:nvGrpSpPr>
          <p:cNvPr id="43" name="グループ化 13"/>
          <p:cNvGrpSpPr>
            <a:grpSpLocks/>
          </p:cNvGrpSpPr>
          <p:nvPr/>
        </p:nvGrpSpPr>
        <p:grpSpPr bwMode="auto">
          <a:xfrm>
            <a:off x="6019800" y="5410200"/>
            <a:ext cx="2079625" cy="1008062"/>
            <a:chOff x="4800600" y="2590800"/>
            <a:chExt cx="4192077" cy="1868260"/>
          </a:xfrm>
        </p:grpSpPr>
        <p:grpSp>
          <p:nvGrpSpPr>
            <p:cNvPr id="44" name="図形グループ 47"/>
            <p:cNvGrpSpPr>
              <a:grpSpLocks/>
            </p:cNvGrpSpPr>
            <p:nvPr/>
          </p:nvGrpSpPr>
          <p:grpSpPr bwMode="auto">
            <a:xfrm>
              <a:off x="4800599" y="3658798"/>
              <a:ext cx="153603" cy="303041"/>
              <a:chOff x="7619999" y="5411398"/>
              <a:chExt cx="153603" cy="303041"/>
            </a:xfrm>
          </p:grpSpPr>
          <p:cxnSp>
            <p:nvCxnSpPr>
              <p:cNvPr id="82" name="直線矢印コネクタ 81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7468478" y="5562919"/>
                <a:ext cx="303041" cy="0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med" len="med"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83" name="直線矢印コネクタ 82"/>
              <p:cNvCxnSpPr>
                <a:cxnSpLocks noChangeShapeType="1"/>
              </p:cNvCxnSpPr>
              <p:nvPr/>
            </p:nvCxnSpPr>
            <p:spPr bwMode="auto">
              <a:xfrm rot="5400000">
                <a:off x="7622081" y="5562919"/>
                <a:ext cx="303041" cy="0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med" len="med"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</p:cxnSp>
        </p:grpSp>
        <p:grpSp>
          <p:nvGrpSpPr>
            <p:cNvPr id="45" name="グループ化 15"/>
            <p:cNvGrpSpPr>
              <a:grpSpLocks/>
            </p:cNvGrpSpPr>
            <p:nvPr/>
          </p:nvGrpSpPr>
          <p:grpSpPr bwMode="auto">
            <a:xfrm>
              <a:off x="4954202" y="2590800"/>
              <a:ext cx="4038475" cy="1868260"/>
              <a:chOff x="4954202" y="2590800"/>
              <a:chExt cx="4038475" cy="1868260"/>
            </a:xfrm>
          </p:grpSpPr>
          <p:cxnSp>
            <p:nvCxnSpPr>
              <p:cNvPr id="46" name="直線コネクタ 45"/>
              <p:cNvCxnSpPr>
                <a:cxnSpLocks noChangeShapeType="1"/>
              </p:cNvCxnSpPr>
              <p:nvPr/>
            </p:nvCxnSpPr>
            <p:spPr bwMode="auto">
              <a:xfrm>
                <a:off x="7219845" y="3658797"/>
                <a:ext cx="227203" cy="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</p:cxnSp>
          <p:sp>
            <p:nvSpPr>
              <p:cNvPr id="47" name="1 つの角を丸めた四角形 17"/>
              <p:cNvSpPr>
                <a:spLocks/>
              </p:cNvSpPr>
              <p:nvPr/>
            </p:nvSpPr>
            <p:spPr bwMode="auto">
              <a:xfrm>
                <a:off x="8611869" y="3088021"/>
                <a:ext cx="380808" cy="1218047"/>
              </a:xfrm>
              <a:custGeom>
                <a:avLst/>
                <a:gdLst>
                  <a:gd name="T0" fmla="*/ 0 w 380808"/>
                  <a:gd name="T1" fmla="*/ 0 h 1218047"/>
                  <a:gd name="T2" fmla="*/ 317339 w 380808"/>
                  <a:gd name="T3" fmla="*/ 0 h 1218047"/>
                  <a:gd name="T4" fmla="*/ 380808 w 380808"/>
                  <a:gd name="T5" fmla="*/ 63469 h 1218047"/>
                  <a:gd name="T6" fmla="*/ 380808 w 380808"/>
                  <a:gd name="T7" fmla="*/ 1218047 h 1218047"/>
                  <a:gd name="T8" fmla="*/ 0 w 380808"/>
                  <a:gd name="T9" fmla="*/ 1218047 h 1218047"/>
                  <a:gd name="T10" fmla="*/ 0 w 380808"/>
                  <a:gd name="T11" fmla="*/ 0 h 12180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80808" h="1218047">
                    <a:moveTo>
                      <a:pt x="0" y="0"/>
                    </a:moveTo>
                    <a:lnTo>
                      <a:pt x="317339" y="0"/>
                    </a:lnTo>
                    <a:cubicBezTo>
                      <a:pt x="352392" y="0"/>
                      <a:pt x="380808" y="28416"/>
                      <a:pt x="380808" y="63469"/>
                    </a:cubicBezTo>
                    <a:lnTo>
                      <a:pt x="380808" y="1218047"/>
                    </a:lnTo>
                    <a:lnTo>
                      <a:pt x="0" y="121804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2C5D98"/>
                  </a:gs>
                  <a:gs pos="80000">
                    <a:srgbClr val="3C7BC7"/>
                  </a:gs>
                  <a:gs pos="100000">
                    <a:srgbClr val="3A7CCB"/>
                  </a:gs>
                </a:gsLst>
                <a:lin ang="16200000"/>
              </a:gradFill>
              <a:ln w="9525" cap="flat" cmpd="sng">
                <a:solidFill>
                  <a:srgbClr val="4A7EBB"/>
                </a:solidFill>
                <a:prstDash val="solid"/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cxnSp>
            <p:nvCxnSpPr>
              <p:cNvPr id="48" name="直線コネクタ 47"/>
              <p:cNvCxnSpPr>
                <a:cxnSpLocks noChangeShapeType="1"/>
              </p:cNvCxnSpPr>
              <p:nvPr/>
            </p:nvCxnSpPr>
            <p:spPr bwMode="auto">
              <a:xfrm rot="5400000">
                <a:off x="8420629" y="2973279"/>
                <a:ext cx="382479" cy="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49" name="直線コネクタ 48"/>
              <p:cNvCxnSpPr>
                <a:cxnSpLocks noChangeShapeType="1"/>
              </p:cNvCxnSpPr>
              <p:nvPr/>
            </p:nvCxnSpPr>
            <p:spPr bwMode="auto">
              <a:xfrm rot="5400000">
                <a:off x="8790237" y="2974621"/>
                <a:ext cx="382479" cy="3199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50" name="直線コネクタ 49"/>
              <p:cNvCxnSpPr>
                <a:cxnSpLocks noChangeShapeType="1"/>
              </p:cNvCxnSpPr>
              <p:nvPr/>
            </p:nvCxnSpPr>
            <p:spPr bwMode="auto">
              <a:xfrm>
                <a:off x="8000659" y="2743791"/>
                <a:ext cx="230404" cy="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51" name="直線コネクタ 50"/>
              <p:cNvCxnSpPr>
                <a:cxnSpLocks noChangeShapeType="1"/>
              </p:cNvCxnSpPr>
              <p:nvPr/>
            </p:nvCxnSpPr>
            <p:spPr bwMode="auto">
              <a:xfrm>
                <a:off x="7981459" y="4191326"/>
                <a:ext cx="227203" cy="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52" name="直線コネクタ 51"/>
              <p:cNvCxnSpPr>
                <a:cxnSpLocks noChangeShapeType="1"/>
              </p:cNvCxnSpPr>
              <p:nvPr/>
            </p:nvCxnSpPr>
            <p:spPr bwMode="auto">
              <a:xfrm rot="16200000" flipH="1">
                <a:off x="7991010" y="2983844"/>
                <a:ext cx="838510" cy="35840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53" name="直線コネクタ 5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8094553" y="3696410"/>
                <a:ext cx="609025" cy="380808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54" name="直線コネクタ 53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7266351" y="2924489"/>
                <a:ext cx="915006" cy="553611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55" name="直線コネクタ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47990" y="3657855"/>
                <a:ext cx="532529" cy="534411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</p:cxnSp>
          <p:grpSp>
            <p:nvGrpSpPr>
              <p:cNvPr id="56" name="図形グループ 19"/>
              <p:cNvGrpSpPr>
                <a:grpSpLocks/>
              </p:cNvGrpSpPr>
              <p:nvPr/>
            </p:nvGrpSpPr>
            <p:grpSpPr bwMode="auto">
              <a:xfrm>
                <a:off x="8000659" y="2590800"/>
                <a:ext cx="153603" cy="305982"/>
                <a:chOff x="7619659" y="5410200"/>
                <a:chExt cx="153603" cy="305982"/>
              </a:xfrm>
            </p:grpSpPr>
            <p:cxnSp>
              <p:nvCxnSpPr>
                <p:cNvPr id="80" name="直線矢印コネクタ 79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7466668" y="5563191"/>
                  <a:ext cx="305982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 type="arrow" w="med" len="med"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  <p:cxnSp>
              <p:nvCxnSpPr>
                <p:cNvPr id="81" name="直線矢印コネクタ 80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620271" y="5563191"/>
                  <a:ext cx="305982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 type="arrow" w="med" len="med"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</p:grpSp>
          <p:grpSp>
            <p:nvGrpSpPr>
              <p:cNvPr id="57" name="図形グループ 22"/>
              <p:cNvGrpSpPr>
                <a:grpSpLocks/>
              </p:cNvGrpSpPr>
              <p:nvPr/>
            </p:nvGrpSpPr>
            <p:grpSpPr bwMode="auto">
              <a:xfrm>
                <a:off x="8055058" y="3961839"/>
                <a:ext cx="156804" cy="305982"/>
                <a:chOff x="7618933" y="5409639"/>
                <a:chExt cx="156804" cy="305982"/>
              </a:xfrm>
            </p:grpSpPr>
            <p:cxnSp>
              <p:nvCxnSpPr>
                <p:cNvPr id="78" name="直線矢印コネクタ 77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7465942" y="5562630"/>
                  <a:ext cx="305982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 type="arrow" w="med" len="med"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  <p:cxnSp>
              <p:nvCxnSpPr>
                <p:cNvPr id="79" name="直線矢印コネクタ 78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621146" y="5561029"/>
                  <a:ext cx="305982" cy="3201"/>
                </a:xfrm>
                <a:prstGeom prst="straightConnector1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 type="arrow" w="med" len="med"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</p:grpSp>
          <p:grpSp>
            <p:nvGrpSpPr>
              <p:cNvPr id="58" name="図形グループ 27"/>
              <p:cNvGrpSpPr>
                <a:grpSpLocks/>
              </p:cNvGrpSpPr>
              <p:nvPr/>
            </p:nvGrpSpPr>
            <p:grpSpPr bwMode="auto">
              <a:xfrm>
                <a:off x="7293445" y="3505807"/>
                <a:ext cx="153603" cy="303041"/>
                <a:chOff x="7619320" y="5410807"/>
                <a:chExt cx="153603" cy="303041"/>
              </a:xfrm>
            </p:grpSpPr>
            <p:cxnSp>
              <p:nvCxnSpPr>
                <p:cNvPr id="76" name="直線矢印コネクタ 75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7467799" y="5562328"/>
                  <a:ext cx="303041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 type="arrow" w="med" len="med"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  <p:cxnSp>
              <p:nvCxnSpPr>
                <p:cNvPr id="77" name="直線矢印コネクタ 76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621402" y="5562328"/>
                  <a:ext cx="303041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 type="arrow" w="med" len="med"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</p:grpSp>
          <p:sp>
            <p:nvSpPr>
              <p:cNvPr id="59" name="1 つの角を丸めた四角形 33"/>
              <p:cNvSpPr>
                <a:spLocks/>
              </p:cNvSpPr>
              <p:nvPr/>
            </p:nvSpPr>
            <p:spPr bwMode="auto">
              <a:xfrm>
                <a:off x="6119025" y="3241013"/>
                <a:ext cx="380806" cy="1218047"/>
              </a:xfrm>
              <a:custGeom>
                <a:avLst/>
                <a:gdLst>
                  <a:gd name="T0" fmla="*/ 0 w 380806"/>
                  <a:gd name="T1" fmla="*/ 0 h 1218047"/>
                  <a:gd name="T2" fmla="*/ 317337 w 380806"/>
                  <a:gd name="T3" fmla="*/ 0 h 1218047"/>
                  <a:gd name="T4" fmla="*/ 380806 w 380806"/>
                  <a:gd name="T5" fmla="*/ 63469 h 1218047"/>
                  <a:gd name="T6" fmla="*/ 380806 w 380806"/>
                  <a:gd name="T7" fmla="*/ 1218047 h 1218047"/>
                  <a:gd name="T8" fmla="*/ 0 w 380806"/>
                  <a:gd name="T9" fmla="*/ 1218047 h 1218047"/>
                  <a:gd name="T10" fmla="*/ 0 w 380806"/>
                  <a:gd name="T11" fmla="*/ 0 h 12180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80806" h="1218047">
                    <a:moveTo>
                      <a:pt x="0" y="0"/>
                    </a:moveTo>
                    <a:lnTo>
                      <a:pt x="317337" y="0"/>
                    </a:lnTo>
                    <a:cubicBezTo>
                      <a:pt x="352390" y="0"/>
                      <a:pt x="380806" y="28416"/>
                      <a:pt x="380806" y="63469"/>
                    </a:cubicBezTo>
                    <a:lnTo>
                      <a:pt x="380806" y="1218047"/>
                    </a:lnTo>
                    <a:lnTo>
                      <a:pt x="0" y="121804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2C5D98"/>
                  </a:gs>
                  <a:gs pos="80000">
                    <a:srgbClr val="3C7BC7"/>
                  </a:gs>
                  <a:gs pos="100000">
                    <a:srgbClr val="3A7CCB"/>
                  </a:gs>
                </a:gsLst>
                <a:lin ang="16200000"/>
              </a:gradFill>
              <a:ln w="9525" cap="flat" cmpd="sng">
                <a:solidFill>
                  <a:srgbClr val="4A7EBB"/>
                </a:solidFill>
                <a:prstDash val="solid"/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cxnSp>
            <p:nvCxnSpPr>
              <p:cNvPr id="60" name="直線コネクタ 59"/>
              <p:cNvCxnSpPr>
                <a:cxnSpLocks noChangeShapeType="1"/>
              </p:cNvCxnSpPr>
              <p:nvPr/>
            </p:nvCxnSpPr>
            <p:spPr bwMode="auto">
              <a:xfrm rot="5400000">
                <a:off x="5927784" y="3126270"/>
                <a:ext cx="382479" cy="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61" name="直線コネクタ 60"/>
              <p:cNvCxnSpPr>
                <a:cxnSpLocks noChangeShapeType="1"/>
              </p:cNvCxnSpPr>
              <p:nvPr/>
            </p:nvCxnSpPr>
            <p:spPr bwMode="auto">
              <a:xfrm rot="5400000">
                <a:off x="6297391" y="3127613"/>
                <a:ext cx="382479" cy="3201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62" name="直線コネクタ 61"/>
              <p:cNvCxnSpPr>
                <a:cxnSpLocks noChangeShapeType="1"/>
              </p:cNvCxnSpPr>
              <p:nvPr/>
            </p:nvCxnSpPr>
            <p:spPr bwMode="auto">
              <a:xfrm>
                <a:off x="5488612" y="3429310"/>
                <a:ext cx="227205" cy="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63" name="直線コネクタ 62"/>
              <p:cNvCxnSpPr>
                <a:cxnSpLocks noChangeShapeType="1"/>
              </p:cNvCxnSpPr>
              <p:nvPr/>
            </p:nvCxnSpPr>
            <p:spPr bwMode="auto">
              <a:xfrm>
                <a:off x="5488612" y="4344317"/>
                <a:ext cx="227205" cy="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64" name="直線コネクタ 63"/>
              <p:cNvCxnSpPr>
                <a:cxnSpLocks noChangeShapeType="1"/>
              </p:cNvCxnSpPr>
              <p:nvPr/>
            </p:nvCxnSpPr>
            <p:spPr bwMode="auto">
              <a:xfrm>
                <a:off x="5715817" y="3429310"/>
                <a:ext cx="380806" cy="303042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65" name="直線コネクタ 64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600237" y="3847931"/>
                <a:ext cx="611966" cy="380806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66" name="直線コネクタ 65"/>
              <p:cNvCxnSpPr>
                <a:cxnSpLocks noChangeShapeType="1"/>
              </p:cNvCxnSpPr>
              <p:nvPr/>
            </p:nvCxnSpPr>
            <p:spPr bwMode="auto">
              <a:xfrm flipV="1">
                <a:off x="4954203" y="3429310"/>
                <a:ext cx="534409" cy="37953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67" name="直線コネクタ 66"/>
              <p:cNvCxnSpPr>
                <a:cxnSpLocks noChangeShapeType="1"/>
              </p:cNvCxnSpPr>
              <p:nvPr/>
            </p:nvCxnSpPr>
            <p:spPr bwMode="auto">
              <a:xfrm rot="16200000" flipH="1">
                <a:off x="4953672" y="3809379"/>
                <a:ext cx="535470" cy="534409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</p:cxnSp>
          <p:grpSp>
            <p:nvGrpSpPr>
              <p:cNvPr id="68" name="図形グループ 41"/>
              <p:cNvGrpSpPr>
                <a:grpSpLocks/>
              </p:cNvGrpSpPr>
              <p:nvPr/>
            </p:nvGrpSpPr>
            <p:grpSpPr bwMode="auto">
              <a:xfrm>
                <a:off x="5488611" y="3276319"/>
                <a:ext cx="153603" cy="305982"/>
                <a:chOff x="7927011" y="7161725"/>
                <a:chExt cx="153603" cy="305982"/>
              </a:xfrm>
            </p:grpSpPr>
            <p:cxnSp>
              <p:nvCxnSpPr>
                <p:cNvPr id="74" name="直線矢印コネクタ 73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7774020" y="7314716"/>
                  <a:ext cx="305982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 type="arrow" w="med" len="med"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  <p:cxnSp>
              <p:nvCxnSpPr>
                <p:cNvPr id="75" name="直線矢印コネクタ 74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927623" y="7314716"/>
                  <a:ext cx="305982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 type="arrow" w="med" len="med"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</p:grpSp>
          <p:grpSp>
            <p:nvGrpSpPr>
              <p:cNvPr id="69" name="図形グループ 44"/>
              <p:cNvGrpSpPr>
                <a:grpSpLocks/>
              </p:cNvGrpSpPr>
              <p:nvPr/>
            </p:nvGrpSpPr>
            <p:grpSpPr bwMode="auto">
              <a:xfrm>
                <a:off x="5562215" y="4114829"/>
                <a:ext cx="156802" cy="305983"/>
                <a:chOff x="7619615" y="5410229"/>
                <a:chExt cx="156802" cy="305983"/>
              </a:xfrm>
            </p:grpSpPr>
            <p:cxnSp>
              <p:nvCxnSpPr>
                <p:cNvPr id="72" name="直線矢印コネクタ 71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7466624" y="5563221"/>
                  <a:ext cx="305982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 type="arrow" w="med" len="med"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  <p:cxnSp>
              <p:nvCxnSpPr>
                <p:cNvPr id="73" name="直線矢印コネクタ 7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621827" y="5561620"/>
                  <a:ext cx="305982" cy="3199"/>
                </a:xfrm>
                <a:prstGeom prst="straightConnector1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 type="arrow" w="med" len="med"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</p:grpSp>
          <p:sp>
            <p:nvSpPr>
              <p:cNvPr id="70" name="円弧 44"/>
              <p:cNvSpPr>
                <a:spLocks/>
              </p:cNvSpPr>
              <p:nvPr/>
            </p:nvSpPr>
            <p:spPr bwMode="auto">
              <a:xfrm>
                <a:off x="8231063" y="2590800"/>
                <a:ext cx="531210" cy="532527"/>
              </a:xfrm>
              <a:custGeom>
                <a:avLst/>
                <a:gdLst>
                  <a:gd name="T0" fmla="*/ 265605 w 531210"/>
                  <a:gd name="T1" fmla="*/ 0 h 532527"/>
                  <a:gd name="T2" fmla="*/ 531210 w 531210"/>
                  <a:gd name="T3" fmla="*/ 266264 h 53252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31210" h="532527" stroke="0">
                    <a:moveTo>
                      <a:pt x="265605" y="0"/>
                    </a:moveTo>
                    <a:cubicBezTo>
                      <a:pt x="412295" y="0"/>
                      <a:pt x="531210" y="119210"/>
                      <a:pt x="531210" y="266264"/>
                    </a:cubicBezTo>
                    <a:lnTo>
                      <a:pt x="265605" y="266264"/>
                    </a:lnTo>
                    <a:lnTo>
                      <a:pt x="265605" y="0"/>
                    </a:lnTo>
                    <a:close/>
                  </a:path>
                  <a:path w="531210" h="532527" fill="none">
                    <a:moveTo>
                      <a:pt x="265605" y="0"/>
                    </a:moveTo>
                    <a:cubicBezTo>
                      <a:pt x="412295" y="0"/>
                      <a:pt x="531210" y="119210"/>
                      <a:pt x="531210" y="266264"/>
                    </a:cubicBezTo>
                  </a:path>
                </a:pathLst>
              </a:custGeom>
              <a:noFill/>
              <a:ln w="25400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cxnSp>
            <p:nvCxnSpPr>
              <p:cNvPr id="71" name="直線矢印コネクタ 70"/>
              <p:cNvCxnSpPr>
                <a:cxnSpLocks noChangeShapeType="1"/>
              </p:cNvCxnSpPr>
              <p:nvPr/>
            </p:nvCxnSpPr>
            <p:spPr bwMode="auto">
              <a:xfrm rot="5400000">
                <a:off x="8743148" y="2877658"/>
                <a:ext cx="38249" cy="0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med" len="med"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</p:cxnSp>
        </p:grpSp>
      </p:grpSp>
      <p:sp>
        <p:nvSpPr>
          <p:cNvPr id="84" name="テキスト ボックス 2"/>
          <p:cNvSpPr txBox="1">
            <a:spLocks noChangeArrowheads="1"/>
          </p:cNvSpPr>
          <p:nvPr/>
        </p:nvSpPr>
        <p:spPr bwMode="auto">
          <a:xfrm>
            <a:off x="5638800" y="5334000"/>
            <a:ext cx="75723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sz="1400" dirty="0"/>
              <a:t>Cu(111)</a:t>
            </a:r>
            <a:endParaRPr lang="ja-JP" altLang="en-US" sz="1400" dirty="0"/>
          </a:p>
        </p:txBody>
      </p:sp>
      <p:sp>
        <p:nvSpPr>
          <p:cNvPr id="85" name="テキスト ボックス 99"/>
          <p:cNvSpPr txBox="1">
            <a:spLocks noChangeArrowheads="1"/>
          </p:cNvSpPr>
          <p:nvPr/>
        </p:nvSpPr>
        <p:spPr bwMode="auto">
          <a:xfrm>
            <a:off x="8229600" y="5486400"/>
            <a:ext cx="722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sz="1400" dirty="0"/>
              <a:t>Pt(111)</a:t>
            </a:r>
            <a:endParaRPr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243" y="1124744"/>
            <a:ext cx="8316924" cy="741806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ja-JP" altLang="en-US">
                <a:noFill/>
                <a:latin typeface="Calibri" pitchFamily="34" charset="0"/>
                <a:ea typeface="ＭＳ Ｐゴシック" pitchFamily="50" charset="-128"/>
                <a:cs typeface="+mn-cs"/>
              </a:rPr>
              <a:t> </a:t>
            </a:r>
          </a:p>
        </p:txBody>
      </p:sp>
      <p:sp>
        <p:nvSpPr>
          <p:cNvPr id="17411" name="テキスト ボックス 2"/>
          <p:cNvSpPr txBox="1">
            <a:spLocks noChangeArrowheads="1"/>
          </p:cNvSpPr>
          <p:nvPr/>
        </p:nvSpPr>
        <p:spPr bwMode="auto">
          <a:xfrm>
            <a:off x="142875" y="404813"/>
            <a:ext cx="7108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Approximation of Eads using </a:t>
            </a:r>
            <a:r>
              <a:rPr lang="en-US" altLang="ja-JP" i="1"/>
              <a:t>E</a:t>
            </a:r>
            <a:r>
              <a:rPr lang="en-US" altLang="ja-JP" i="1" baseline="-25000"/>
              <a:t>hyb</a:t>
            </a:r>
            <a:r>
              <a:rPr lang="en-US" altLang="ja-JP"/>
              <a:t> calculated based on perturbation model </a:t>
            </a:r>
            <a:endParaRPr lang="ja-JP" altLang="en-US"/>
          </a:p>
        </p:txBody>
      </p:sp>
      <p:sp>
        <p:nvSpPr>
          <p:cNvPr id="17412" name="テキスト ボックス 5"/>
          <p:cNvSpPr txBox="1">
            <a:spLocks noChangeArrowheads="1"/>
          </p:cNvSpPr>
          <p:nvPr/>
        </p:nvSpPr>
        <p:spPr bwMode="auto">
          <a:xfrm>
            <a:off x="2136775" y="2022475"/>
            <a:ext cx="1868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d-states attractive</a:t>
            </a:r>
            <a:endParaRPr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1784350" y="1866900"/>
            <a:ext cx="0" cy="122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784350" y="1989138"/>
            <a:ext cx="2292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987675" y="1989138"/>
            <a:ext cx="0" cy="1222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076700" y="1866900"/>
            <a:ext cx="0" cy="122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4716463" y="1866900"/>
            <a:ext cx="0" cy="122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4716463" y="1989138"/>
            <a:ext cx="22907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5918200" y="1989138"/>
            <a:ext cx="0" cy="1222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7007225" y="1866900"/>
            <a:ext cx="0" cy="122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1" name="テキスト ボックス 18"/>
          <p:cNvSpPr txBox="1">
            <a:spLocks noChangeArrowheads="1"/>
          </p:cNvSpPr>
          <p:nvPr/>
        </p:nvSpPr>
        <p:spPr bwMode="auto">
          <a:xfrm>
            <a:off x="4946650" y="2033588"/>
            <a:ext cx="1827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d-states repulsive</a:t>
            </a:r>
            <a:endParaRPr lang="ja-JP" altLang="en-US"/>
          </a:p>
        </p:txBody>
      </p:sp>
      <p:cxnSp>
        <p:nvCxnSpPr>
          <p:cNvPr id="20" name="直線コネクタ 19"/>
          <p:cNvCxnSpPr/>
          <p:nvPr/>
        </p:nvCxnSpPr>
        <p:spPr>
          <a:xfrm>
            <a:off x="7648575" y="1855788"/>
            <a:ext cx="0" cy="1222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3" name="テキスト ボックス 20"/>
          <p:cNvSpPr txBox="1">
            <a:spLocks noChangeArrowheads="1"/>
          </p:cNvSpPr>
          <p:nvPr/>
        </p:nvSpPr>
        <p:spPr bwMode="auto">
          <a:xfrm>
            <a:off x="6911975" y="2033588"/>
            <a:ext cx="2233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sp-states contribution</a:t>
            </a:r>
            <a:endParaRPr lang="ja-JP" altLang="en-US"/>
          </a:p>
        </p:txBody>
      </p:sp>
      <p:sp>
        <p:nvSpPr>
          <p:cNvPr id="22" name="正方形/長方形 2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5372" y="4267538"/>
            <a:ext cx="1837491" cy="369332"/>
          </a:xfrm>
          <a:prstGeom prst="rect">
            <a:avLst/>
          </a:prstGeom>
          <a:blipFill rotWithShape="1">
            <a:blip r:embed="rId3"/>
            <a:stretch>
              <a:fillRect t="-8197" r="-2649" b="-24590"/>
            </a:stretch>
          </a:blipFill>
        </p:spPr>
        <p:txBody>
          <a:bodyPr/>
          <a:lstStyle/>
          <a:p>
            <a:pPr>
              <a:defRPr/>
            </a:pPr>
            <a:r>
              <a:rPr lang="ja-JP" altLang="en-US">
                <a:noFill/>
                <a:latin typeface="Calibri" pitchFamily="34" charset="0"/>
                <a:ea typeface="ＭＳ Ｐゴシック" pitchFamily="50" charset="-128"/>
                <a:cs typeface="+mn-cs"/>
              </a:rPr>
              <a:t> </a:t>
            </a:r>
          </a:p>
        </p:txBody>
      </p:sp>
      <p:sp>
        <p:nvSpPr>
          <p:cNvPr id="23" name="正方形/長方形 2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9541" y="4636870"/>
            <a:ext cx="1672574" cy="369332"/>
          </a:xfrm>
          <a:prstGeom prst="rect">
            <a:avLst/>
          </a:prstGeom>
          <a:blipFill rotWithShape="1">
            <a:blip r:embed="rId4"/>
            <a:stretch>
              <a:fillRect t="-8333" r="-2920" b="-26667"/>
            </a:stretch>
          </a:blipFill>
        </p:spPr>
        <p:txBody>
          <a:bodyPr/>
          <a:lstStyle/>
          <a:p>
            <a:pPr>
              <a:defRPr/>
            </a:pPr>
            <a:r>
              <a:rPr lang="ja-JP" altLang="en-US">
                <a:noFill/>
                <a:latin typeface="Calibri" pitchFamily="34" charset="0"/>
                <a:ea typeface="ＭＳ Ｐゴシック" pitchFamily="50" charset="-128"/>
                <a:cs typeface="+mn-cs"/>
              </a:rPr>
              <a:t> </a:t>
            </a:r>
          </a:p>
        </p:txBody>
      </p:sp>
      <p:sp>
        <p:nvSpPr>
          <p:cNvPr id="25" name="正方形/長方形 2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9591" y="5006202"/>
            <a:ext cx="1661032" cy="369332"/>
          </a:xfrm>
          <a:prstGeom prst="rect">
            <a:avLst/>
          </a:prstGeom>
          <a:blipFill rotWithShape="1">
            <a:blip r:embed="rId5"/>
            <a:stretch>
              <a:fillRect l="-733" t="-8197" r="-2198" b="-24590"/>
            </a:stretch>
          </a:blipFill>
        </p:spPr>
        <p:txBody>
          <a:bodyPr/>
          <a:lstStyle/>
          <a:p>
            <a:pPr>
              <a:defRPr/>
            </a:pPr>
            <a:r>
              <a:rPr lang="ja-JP" altLang="en-US">
                <a:noFill/>
                <a:latin typeface="Calibri" pitchFamily="34" charset="0"/>
                <a:ea typeface="ＭＳ Ｐゴシック" pitchFamily="50" charset="-128"/>
                <a:cs typeface="+mn-cs"/>
              </a:rPr>
              <a:t> </a:t>
            </a:r>
          </a:p>
        </p:txBody>
      </p:sp>
      <p:sp>
        <p:nvSpPr>
          <p:cNvPr id="26" name="正方形/長方形 2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9591" y="5400418"/>
            <a:ext cx="3034772" cy="923330"/>
          </a:xfrm>
          <a:prstGeom prst="rect">
            <a:avLst/>
          </a:prstGeom>
          <a:blipFill rotWithShape="1">
            <a:blip r:embed="rId6"/>
            <a:stretch>
              <a:fillRect l="-1606" t="-3311" r="-602" b="-9934"/>
            </a:stretch>
          </a:blipFill>
        </p:spPr>
        <p:txBody>
          <a:bodyPr/>
          <a:lstStyle/>
          <a:p>
            <a:pPr>
              <a:defRPr/>
            </a:pPr>
            <a:r>
              <a:rPr lang="ja-JP" altLang="en-US">
                <a:noFill/>
                <a:latin typeface="Calibri" pitchFamily="34" charset="0"/>
                <a:ea typeface="ＭＳ Ｐゴシック" pitchFamily="50" charset="-128"/>
                <a:cs typeface="+mn-cs"/>
              </a:rPr>
              <a:t> </a:t>
            </a:r>
          </a:p>
        </p:txBody>
      </p:sp>
      <p:sp>
        <p:nvSpPr>
          <p:cNvPr id="27" name="正方形/長方形 2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5372" y="6323748"/>
            <a:ext cx="2451505" cy="369332"/>
          </a:xfrm>
          <a:prstGeom prst="rect">
            <a:avLst/>
          </a:prstGeom>
          <a:blipFill rotWithShape="1">
            <a:blip r:embed="rId7"/>
            <a:stretch>
              <a:fillRect t="-8197" r="-1737" b="-24590"/>
            </a:stretch>
          </a:blipFill>
        </p:spPr>
        <p:txBody>
          <a:bodyPr/>
          <a:lstStyle/>
          <a:p>
            <a:pPr>
              <a:defRPr/>
            </a:pPr>
            <a:r>
              <a:rPr lang="ja-JP" altLang="en-US">
                <a:noFill/>
                <a:latin typeface="Calibri" pitchFamily="34" charset="0"/>
                <a:ea typeface="ＭＳ Ｐゴシック" pitchFamily="50" charset="-128"/>
                <a:cs typeface="+mn-cs"/>
              </a:rPr>
              <a:t> </a:t>
            </a:r>
          </a:p>
        </p:txBody>
      </p:sp>
      <p:sp>
        <p:nvSpPr>
          <p:cNvPr id="28" name="正方形/長方形 2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4286" y="2487870"/>
            <a:ext cx="2566280" cy="815608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ja-JP" altLang="en-US">
                <a:noFill/>
                <a:latin typeface="Calibri" pitchFamily="34" charset="0"/>
                <a:ea typeface="ＭＳ Ｐゴシック" pitchFamily="50" charset="-128"/>
                <a:cs typeface="+mn-cs"/>
              </a:rPr>
              <a:t> </a:t>
            </a:r>
          </a:p>
        </p:txBody>
      </p:sp>
      <p:sp>
        <p:nvSpPr>
          <p:cNvPr id="29" name="円/楕円 28"/>
          <p:cNvSpPr/>
          <p:nvPr/>
        </p:nvSpPr>
        <p:spPr>
          <a:xfrm>
            <a:off x="1822450" y="2646363"/>
            <a:ext cx="274638" cy="258762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1" name="直線コネクタ 30"/>
          <p:cNvCxnSpPr/>
          <p:nvPr/>
        </p:nvCxnSpPr>
        <p:spPr>
          <a:xfrm flipH="1" flipV="1">
            <a:off x="1647825" y="2420938"/>
            <a:ext cx="301625" cy="2254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2" name="テキスト ボックス 7170"/>
          <p:cNvSpPr txBox="1">
            <a:spLocks noChangeArrowheads="1"/>
          </p:cNvSpPr>
          <p:nvPr/>
        </p:nvSpPr>
        <p:spPr bwMode="auto">
          <a:xfrm>
            <a:off x="501650" y="2114550"/>
            <a:ext cx="1257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sz="1200"/>
              <a:t>d-band extention</a:t>
            </a:r>
            <a:endParaRPr lang="ja-JP" altLang="en-US" sz="1200"/>
          </a:p>
        </p:txBody>
      </p:sp>
      <p:sp>
        <p:nvSpPr>
          <p:cNvPr id="36" name="円/楕円 35"/>
          <p:cNvSpPr/>
          <p:nvPr/>
        </p:nvSpPr>
        <p:spPr>
          <a:xfrm>
            <a:off x="1830388" y="3067050"/>
            <a:ext cx="247650" cy="258763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7" name="直線コネクタ 36"/>
          <p:cNvCxnSpPr/>
          <p:nvPr/>
        </p:nvCxnSpPr>
        <p:spPr>
          <a:xfrm flipH="1">
            <a:off x="2071688" y="3303588"/>
            <a:ext cx="4270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5" name="テキスト ボックス 7171"/>
          <p:cNvSpPr txBox="1">
            <a:spLocks noChangeArrowheads="1"/>
          </p:cNvSpPr>
          <p:nvPr/>
        </p:nvSpPr>
        <p:spPr bwMode="auto">
          <a:xfrm>
            <a:off x="2498725" y="3165475"/>
            <a:ext cx="2987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sz="1200"/>
              <a:t>M – N distance obtain from DFT optimization</a:t>
            </a:r>
            <a:endParaRPr lang="ja-JP" altLang="en-US" sz="1200"/>
          </a:p>
        </p:txBody>
      </p:sp>
      <p:sp>
        <p:nvSpPr>
          <p:cNvPr id="7176" name="正方形/長方形 717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8305" y="3426281"/>
            <a:ext cx="1494191" cy="369332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ja-JP" altLang="en-US">
                <a:noFill/>
                <a:latin typeface="Calibri" pitchFamily="34" charset="0"/>
                <a:ea typeface="ＭＳ Ｐゴシック" pitchFamily="50" charset="-128"/>
                <a:cs typeface="+mn-cs"/>
              </a:rPr>
              <a:t> </a:t>
            </a:r>
          </a:p>
        </p:txBody>
      </p:sp>
      <p:sp>
        <p:nvSpPr>
          <p:cNvPr id="7177" name="正方形/長方形 717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1489" y="3795613"/>
            <a:ext cx="1591974" cy="369332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ja-JP" altLang="en-US">
                <a:noFill/>
                <a:latin typeface="Calibri" pitchFamily="34" charset="0"/>
                <a:ea typeface="ＭＳ Ｐゴシック" pitchFamily="50" charset="-128"/>
                <a:cs typeface="+mn-cs"/>
              </a:rPr>
              <a:t> </a:t>
            </a:r>
          </a:p>
        </p:txBody>
      </p:sp>
      <p:sp>
        <p:nvSpPr>
          <p:cNvPr id="7178" name="正方形/長方形 717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59663" y="3795613"/>
            <a:ext cx="1688154" cy="369332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ja-JP" altLang="en-US">
                <a:noFill/>
                <a:latin typeface="Calibri" pitchFamily="34" charset="0"/>
                <a:ea typeface="ＭＳ Ｐゴシック" pitchFamily="50" charset="-128"/>
                <a:cs typeface="+mn-cs"/>
              </a:rPr>
              <a:t> </a:t>
            </a:r>
          </a:p>
        </p:txBody>
      </p:sp>
      <p:sp>
        <p:nvSpPr>
          <p:cNvPr id="17439" name="テキスト ボックス 7178"/>
          <p:cNvSpPr txBox="1">
            <a:spLocks noChangeArrowheads="1"/>
          </p:cNvSpPr>
          <p:nvPr/>
        </p:nvSpPr>
        <p:spPr bwMode="auto">
          <a:xfrm>
            <a:off x="2514600" y="2741613"/>
            <a:ext cx="23479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from LMTO description</a:t>
            </a:r>
            <a:endParaRPr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142875" y="4267200"/>
            <a:ext cx="3190875" cy="24257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4" name="グループ化 37"/>
          <p:cNvGrpSpPr>
            <a:grpSpLocks/>
          </p:cNvGrpSpPr>
          <p:nvPr/>
        </p:nvGrpSpPr>
        <p:grpSpPr bwMode="auto">
          <a:xfrm>
            <a:off x="4211638" y="3749675"/>
            <a:ext cx="4386262" cy="2767013"/>
            <a:chOff x="2129409" y="175915"/>
            <a:chExt cx="4838599" cy="3075384"/>
          </a:xfrm>
        </p:grpSpPr>
        <p:sp>
          <p:nvSpPr>
            <p:cNvPr id="17443" name="テキスト ボックス 38"/>
            <p:cNvSpPr txBox="1">
              <a:spLocks noChangeArrowheads="1"/>
            </p:cNvSpPr>
            <p:nvPr/>
          </p:nvSpPr>
          <p:spPr bwMode="auto">
            <a:xfrm rot="-5400000">
              <a:off x="6419204" y="1689710"/>
              <a:ext cx="78983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400"/>
                <a:t>E</a:t>
              </a:r>
              <a:r>
                <a:rPr lang="en-US" altLang="ja-JP" sz="1400" baseline="-25000"/>
                <a:t>ads</a:t>
              </a:r>
              <a:r>
                <a:rPr lang="en-US" altLang="ja-JP" sz="1400"/>
                <a:t> (eV)</a:t>
              </a:r>
              <a:endParaRPr lang="ja-JP" altLang="en-US" sz="1400"/>
            </a:p>
          </p:txBody>
        </p:sp>
        <p:sp>
          <p:nvSpPr>
            <p:cNvPr id="17444" name="テキスト ボックス 39"/>
            <p:cNvSpPr txBox="1">
              <a:spLocks noChangeArrowheads="1"/>
            </p:cNvSpPr>
            <p:nvPr/>
          </p:nvSpPr>
          <p:spPr bwMode="auto">
            <a:xfrm>
              <a:off x="4127800" y="175915"/>
              <a:ext cx="7868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400"/>
                <a:t>E</a:t>
              </a:r>
              <a:r>
                <a:rPr lang="en-US" altLang="ja-JP" sz="1400" i="1" baseline="-25000"/>
                <a:t>hyb</a:t>
              </a:r>
              <a:r>
                <a:rPr lang="en-US" altLang="ja-JP" sz="1400"/>
                <a:t> (eV)</a:t>
              </a:r>
              <a:endParaRPr lang="ja-JP" altLang="en-US" sz="1400"/>
            </a:p>
          </p:txBody>
        </p:sp>
        <p:sp>
          <p:nvSpPr>
            <p:cNvPr id="17445" name="テキスト ボックス 40"/>
            <p:cNvSpPr txBox="1">
              <a:spLocks noChangeArrowheads="1"/>
            </p:cNvSpPr>
            <p:nvPr/>
          </p:nvSpPr>
          <p:spPr bwMode="auto">
            <a:xfrm>
              <a:off x="3635758" y="1705100"/>
              <a:ext cx="75533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/>
                <a:t>Co(0001)</a:t>
              </a:r>
              <a:endParaRPr lang="ja-JP" altLang="en-US" sz="1200"/>
            </a:p>
          </p:txBody>
        </p:sp>
        <p:sp>
          <p:nvSpPr>
            <p:cNvPr id="17446" name="テキスト ボックス 41"/>
            <p:cNvSpPr txBox="1">
              <a:spLocks noChangeArrowheads="1"/>
            </p:cNvSpPr>
            <p:nvPr/>
          </p:nvSpPr>
          <p:spPr bwMode="auto">
            <a:xfrm>
              <a:off x="4825896" y="1889597"/>
              <a:ext cx="6479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/>
                <a:t>Ni(111)</a:t>
              </a:r>
              <a:endParaRPr lang="ja-JP" altLang="en-US" sz="1200"/>
            </a:p>
          </p:txBody>
        </p:sp>
        <p:sp>
          <p:nvSpPr>
            <p:cNvPr id="17447" name="テキスト ボックス 42"/>
            <p:cNvSpPr txBox="1">
              <a:spLocks noChangeArrowheads="1"/>
            </p:cNvSpPr>
            <p:nvPr/>
          </p:nvSpPr>
          <p:spPr bwMode="auto">
            <a:xfrm>
              <a:off x="5364088" y="1330766"/>
              <a:ext cx="67518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/>
                <a:t>Cu(111)</a:t>
              </a:r>
              <a:endParaRPr lang="ja-JP" altLang="en-US" sz="1200"/>
            </a:p>
          </p:txBody>
        </p:sp>
        <p:sp>
          <p:nvSpPr>
            <p:cNvPr id="17448" name="テキスト ボックス 43"/>
            <p:cNvSpPr txBox="1">
              <a:spLocks noChangeArrowheads="1"/>
            </p:cNvSpPr>
            <p:nvPr/>
          </p:nvSpPr>
          <p:spPr bwMode="auto">
            <a:xfrm>
              <a:off x="4055584" y="2166596"/>
              <a:ext cx="6710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/>
                <a:t>Pd(111)</a:t>
              </a:r>
              <a:endParaRPr lang="ja-JP" altLang="en-US" sz="1200"/>
            </a:p>
          </p:txBody>
        </p:sp>
        <p:sp>
          <p:nvSpPr>
            <p:cNvPr id="17449" name="テキスト ボックス 44"/>
            <p:cNvSpPr txBox="1">
              <a:spLocks noChangeArrowheads="1"/>
            </p:cNvSpPr>
            <p:nvPr/>
          </p:nvSpPr>
          <p:spPr bwMode="auto">
            <a:xfrm>
              <a:off x="2543747" y="2440722"/>
              <a:ext cx="6456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/>
                <a:t>Pt(111)</a:t>
              </a:r>
              <a:endParaRPr lang="ja-JP" altLang="en-US" sz="1200"/>
            </a:p>
          </p:txBody>
        </p:sp>
        <p:grpSp>
          <p:nvGrpSpPr>
            <p:cNvPr id="5" name="グループ化 45"/>
            <p:cNvGrpSpPr>
              <a:grpSpLocks/>
            </p:cNvGrpSpPr>
            <p:nvPr/>
          </p:nvGrpSpPr>
          <p:grpSpPr bwMode="auto">
            <a:xfrm>
              <a:off x="2129409" y="508099"/>
              <a:ext cx="4572000" cy="2743200"/>
              <a:chOff x="0" y="0"/>
              <a:chExt cx="4572000" cy="2743200"/>
            </a:xfrm>
          </p:grpSpPr>
          <p:cxnSp>
            <p:nvCxnSpPr>
              <p:cNvPr id="47" name="直線コネクタ 46"/>
              <p:cNvCxnSpPr/>
              <p:nvPr/>
            </p:nvCxnSpPr>
            <p:spPr>
              <a:xfrm flipV="1">
                <a:off x="415037" y="128330"/>
                <a:ext cx="3971750" cy="248606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48" name="グラフ 47"/>
              <p:cNvGraphicFramePr/>
              <p:nvPr/>
            </p:nvGraphicFramePr>
            <p:xfrm>
              <a:off x="0" y="0"/>
              <a:ext cx="4572000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2"/>
              </a:graphicData>
            </a:graphic>
          </p:graphicFrame>
        </p:grpSp>
      </p:grpSp>
      <p:sp>
        <p:nvSpPr>
          <p:cNvPr id="17442" name="テキスト ボックス 3"/>
          <p:cNvSpPr txBox="1">
            <a:spLocks noChangeArrowheads="1"/>
          </p:cNvSpPr>
          <p:nvPr/>
        </p:nvSpPr>
        <p:spPr bwMode="auto">
          <a:xfrm>
            <a:off x="6737350" y="5789613"/>
            <a:ext cx="1508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l-GR" altLang="ja-JP"/>
              <a:t>α</a:t>
            </a:r>
            <a:r>
              <a:rPr lang="en-US" altLang="ja-JP"/>
              <a:t> = 0.091</a:t>
            </a:r>
          </a:p>
          <a:p>
            <a:r>
              <a:rPr lang="en-US" altLang="ja-JP"/>
              <a:t>Esp = -0.60 eV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7051695"/>
              </p:ext>
            </p:extLst>
          </p:nvPr>
        </p:nvGraphicFramePr>
        <p:xfrm>
          <a:off x="381000" y="609600"/>
          <a:ext cx="5372100" cy="3947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1469"/>
                <a:gridCol w="899901"/>
                <a:gridCol w="1001513"/>
                <a:gridCol w="979286"/>
                <a:gridCol w="1019931"/>
              </a:tblGrid>
              <a:tr h="2742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kern="100" dirty="0" smtClean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anti</a:t>
                      </a:r>
                      <a:endParaRPr lang="ja-JP" sz="1400" b="1" i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gauche</a:t>
                      </a:r>
                      <a:endParaRPr lang="ja-JP" sz="1400" b="1" i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kern="100">
                          <a:effectLst/>
                        </a:rPr>
                        <a:t>cis</a:t>
                      </a:r>
                      <a:endParaRPr lang="ja-JP" sz="1400" b="1" i="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kern="100" dirty="0" err="1" smtClean="0">
                          <a:effectLst/>
                        </a:rPr>
                        <a:t>Exp</a:t>
                      </a:r>
                      <a:r>
                        <a:rPr lang="en-US" sz="1400" b="1" i="0" kern="100" baseline="30000" dirty="0" err="1" smtClean="0">
                          <a:effectLst/>
                        </a:rPr>
                        <a:t>a,b</a:t>
                      </a:r>
                      <a:endParaRPr lang="ja-JP" sz="1400" b="1" i="0" kern="100" baseline="300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8" marR="68588" marT="0" marB="0"/>
                </a:tc>
              </a:tr>
              <a:tr h="31086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Ni(111)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N – N stretch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NH</a:t>
                      </a:r>
                      <a:r>
                        <a:rPr lang="en-US" sz="1400" b="1" i="0" kern="100" baseline="-25000" dirty="0">
                          <a:effectLst/>
                        </a:rPr>
                        <a:t>2</a:t>
                      </a:r>
                      <a:r>
                        <a:rPr lang="en-US" sz="1400" b="1" i="0" kern="100" dirty="0">
                          <a:effectLst/>
                        </a:rPr>
                        <a:t> rock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N – M 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NH</a:t>
                      </a:r>
                      <a:r>
                        <a:rPr lang="en-US" sz="1400" b="1" i="0" kern="100" baseline="-25000" dirty="0">
                          <a:effectLst/>
                        </a:rPr>
                        <a:t>2</a:t>
                      </a:r>
                      <a:r>
                        <a:rPr lang="en-US" sz="1400" b="1" i="0" kern="100" dirty="0">
                          <a:effectLst/>
                        </a:rPr>
                        <a:t> </a:t>
                      </a:r>
                      <a:r>
                        <a:rPr lang="en-US" sz="1400" b="1" i="0" kern="100" dirty="0" err="1">
                          <a:effectLst/>
                        </a:rPr>
                        <a:t>torsional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Pd(111)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N – N stretch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NH</a:t>
                      </a:r>
                      <a:r>
                        <a:rPr lang="en-US" sz="1400" b="1" i="0" kern="100" baseline="-25000" dirty="0">
                          <a:effectLst/>
                        </a:rPr>
                        <a:t>2</a:t>
                      </a:r>
                      <a:r>
                        <a:rPr lang="en-US" sz="1400" b="1" i="0" kern="100" dirty="0">
                          <a:effectLst/>
                        </a:rPr>
                        <a:t> rock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N – M 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NH</a:t>
                      </a:r>
                      <a:r>
                        <a:rPr lang="en-US" sz="1400" b="1" i="0" kern="100" baseline="-25000" dirty="0">
                          <a:effectLst/>
                        </a:rPr>
                        <a:t>2</a:t>
                      </a:r>
                      <a:r>
                        <a:rPr lang="en-US" sz="1400" b="1" i="0" kern="100" dirty="0">
                          <a:effectLst/>
                        </a:rPr>
                        <a:t> </a:t>
                      </a:r>
                      <a:r>
                        <a:rPr lang="en-US" sz="1400" b="1" i="0" kern="100" dirty="0" err="1">
                          <a:effectLst/>
                        </a:rPr>
                        <a:t>torsional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Pt(111)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N – N stretch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NH</a:t>
                      </a:r>
                      <a:r>
                        <a:rPr lang="en-US" sz="1400" b="1" i="0" kern="100" baseline="-25000" dirty="0">
                          <a:effectLst/>
                        </a:rPr>
                        <a:t>2</a:t>
                      </a:r>
                      <a:r>
                        <a:rPr lang="en-US" sz="1400" b="1" i="0" kern="100" dirty="0">
                          <a:effectLst/>
                        </a:rPr>
                        <a:t> rock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N – M 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NH</a:t>
                      </a:r>
                      <a:r>
                        <a:rPr lang="en-US" sz="1400" b="1" i="0" kern="100" baseline="-25000" dirty="0">
                          <a:effectLst/>
                        </a:rPr>
                        <a:t>2</a:t>
                      </a:r>
                      <a:r>
                        <a:rPr lang="en-US" sz="1400" b="1" i="0" kern="100" dirty="0">
                          <a:effectLst/>
                        </a:rPr>
                        <a:t> </a:t>
                      </a:r>
                      <a:r>
                        <a:rPr lang="en-US" sz="1400" b="1" i="0" kern="100" dirty="0" err="1">
                          <a:effectLst/>
                        </a:rPr>
                        <a:t>torsional</a:t>
                      </a:r>
                      <a:endParaRPr lang="ja-JP" sz="1400" b="1" i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1073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900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370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1046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903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376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1086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911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448</a:t>
                      </a:r>
                      <a:endParaRPr lang="ja-JP" sz="1400" b="1" i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1095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838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349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1041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840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343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solidFill>
                            <a:srgbClr val="FF0000"/>
                          </a:solidFill>
                          <a:effectLst/>
                        </a:rPr>
                        <a:t>i103</a:t>
                      </a:r>
                      <a:endParaRPr lang="ja-JP" sz="1400" b="1" i="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1055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853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412</a:t>
                      </a:r>
                      <a:endParaRPr lang="ja-JP" sz="1400" b="1" i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1061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850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308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solidFill>
                            <a:srgbClr val="FF0000"/>
                          </a:solidFill>
                          <a:effectLst/>
                        </a:rPr>
                        <a:t>i69</a:t>
                      </a:r>
                      <a:endParaRPr lang="ja-JP" sz="1400" b="1" i="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1053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849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262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solidFill>
                            <a:srgbClr val="FF0000"/>
                          </a:solidFill>
                          <a:effectLst/>
                        </a:rPr>
                        <a:t>i119</a:t>
                      </a:r>
                      <a:endParaRPr lang="ja-JP" sz="1400" b="1" i="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1059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843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319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45</a:t>
                      </a:r>
                      <a:endParaRPr lang="ja-JP" sz="1400" b="1" i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1070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900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-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-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-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-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-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-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 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1040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836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-</a:t>
                      </a:r>
                      <a:endParaRPr lang="ja-JP" sz="14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0" kern="100" dirty="0">
                          <a:effectLst/>
                        </a:rPr>
                        <a:t>-</a:t>
                      </a:r>
                      <a:endParaRPr lang="ja-JP" sz="1400" b="1" i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8" marR="68588" marT="0" marB="0"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867400" y="533400"/>
            <a:ext cx="30479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Imaginary frequency is found at the lowest vibration mode of </a:t>
            </a:r>
            <a:r>
              <a:rPr lang="en-US" altLang="ja-JP" dirty="0" err="1" smtClean="0"/>
              <a:t>cis</a:t>
            </a:r>
            <a:r>
              <a:rPr lang="en-US" altLang="ja-JP" dirty="0" smtClean="0"/>
              <a:t>-conformation adsorption (except on Pt(111)))</a:t>
            </a:r>
            <a:r>
              <a:rPr lang="ja-JP" altLang="en-US" dirty="0" smtClean="0">
                <a:sym typeface="Wingdings"/>
              </a:rPr>
              <a:t></a:t>
            </a:r>
            <a:r>
              <a:rPr lang="en-US" altLang="ja-JP" dirty="0" smtClean="0">
                <a:sym typeface="Wingdings"/>
              </a:rPr>
              <a:t>Transition state upon </a:t>
            </a:r>
            <a:r>
              <a:rPr lang="en-US" altLang="ja-JP" dirty="0" err="1" smtClean="0">
                <a:sym typeface="Wingdings"/>
              </a:rPr>
              <a:t>adsorbate</a:t>
            </a:r>
            <a:r>
              <a:rPr lang="en-US" altLang="ja-JP" dirty="0" smtClean="0">
                <a:sym typeface="Wingdings"/>
              </a:rPr>
              <a:t> decomposition</a:t>
            </a:r>
          </a:p>
          <a:p>
            <a:endParaRPr kumimoji="1" lang="en-US" altLang="ja-JP" dirty="0" smtClean="0">
              <a:sym typeface="Wingdings"/>
            </a:endParaRPr>
          </a:p>
          <a:p>
            <a:r>
              <a:rPr lang="en-US" altLang="ja-JP" dirty="0" smtClean="0">
                <a:sym typeface="Wingdings"/>
              </a:rPr>
              <a:t>For the case of Pd(111), imaginary frequency also exists in gauche-conformation </a:t>
            </a:r>
            <a:r>
              <a:rPr lang="en-US" altLang="ja-JP" dirty="0" smtClean="0">
                <a:sym typeface="Wingdings"/>
              </a:rPr>
              <a:t>adsorption</a:t>
            </a:r>
            <a:r>
              <a:rPr lang="ja-JP" altLang="en-US" dirty="0" smtClean="0">
                <a:sym typeface="Wingdings"/>
              </a:rPr>
              <a:t></a:t>
            </a:r>
            <a:r>
              <a:rPr lang="en-US" altLang="ja-JP" dirty="0" smtClean="0">
                <a:sym typeface="Wingdings"/>
              </a:rPr>
              <a:t>two </a:t>
            </a:r>
            <a:r>
              <a:rPr lang="en-US" altLang="ja-JP" dirty="0" smtClean="0">
                <a:sym typeface="Wingdings"/>
              </a:rPr>
              <a:t>possibilities of decomposition pathways depend on conformation at transition states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4800" y="5334000"/>
            <a:ext cx="9022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The observed </a:t>
            </a:r>
            <a:r>
              <a:rPr lang="en-US" altLang="ja-JP" dirty="0" err="1" smtClean="0"/>
              <a:t>cis</a:t>
            </a:r>
            <a:r>
              <a:rPr lang="en-US" altLang="ja-JP" dirty="0" smtClean="0"/>
              <a:t>-conformation adsorption on experiments might be actually a transition state.</a:t>
            </a:r>
          </a:p>
          <a:p>
            <a:r>
              <a:rPr kumimoji="1" lang="en-US" altLang="ja-JP" dirty="0" smtClean="0"/>
              <a:t>All experiments were done in a framework </a:t>
            </a:r>
            <a:r>
              <a:rPr lang="en-US" altLang="ja-JP" dirty="0" smtClean="0"/>
              <a:t>of studying decomposition </a:t>
            </a:r>
            <a:r>
              <a:rPr lang="en-US" altLang="ja-JP" dirty="0" smtClean="0"/>
              <a:t>pathways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209800" y="4495800"/>
            <a:ext cx="366045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i="1" dirty="0" smtClean="0"/>
              <a:t>a. Gland. et. al, Chem. Phys. </a:t>
            </a:r>
            <a:r>
              <a:rPr lang="en-US" altLang="ja-JP" sz="1400" i="1" dirty="0" err="1" smtClean="0"/>
              <a:t>Lett</a:t>
            </a:r>
            <a:r>
              <a:rPr lang="en-US" altLang="ja-JP" sz="1400" i="1" dirty="0" smtClean="0"/>
              <a:t> 119  (1985) 89</a:t>
            </a:r>
          </a:p>
          <a:p>
            <a:r>
              <a:rPr lang="en-US" altLang="ja-JP" sz="1400" i="1" dirty="0" err="1" smtClean="0"/>
              <a:t>b</a:t>
            </a:r>
            <a:r>
              <a:rPr lang="en-US" altLang="ja-JP" sz="1400" i="1" dirty="0" smtClean="0"/>
              <a:t>. </a:t>
            </a:r>
            <a:r>
              <a:rPr lang="en-US" altLang="ja-JP" sz="1400" i="1" dirty="0" err="1" smtClean="0"/>
              <a:t>Alberas</a:t>
            </a:r>
            <a:r>
              <a:rPr lang="en-US" altLang="ja-JP" sz="1400" i="1" dirty="0" smtClean="0"/>
              <a:t> et. al, Surf. Sci. 278 (1992) 51 - 61</a:t>
            </a:r>
          </a:p>
          <a:p>
            <a:endParaRPr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4800" y="0"/>
            <a:ext cx="2487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Vibrational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modes (cm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036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04800" y="228600"/>
            <a:ext cx="86868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Conclusions</a:t>
            </a:r>
            <a:r>
              <a:rPr kumimoji="1" lang="en-US" altLang="ja-JP" dirty="0" smtClean="0"/>
              <a:t>:</a:t>
            </a:r>
          </a:p>
          <a:p>
            <a:r>
              <a:rPr kumimoji="1" lang="en-US" altLang="ja-JP" dirty="0" smtClean="0"/>
              <a:t>First-principle </a:t>
            </a:r>
            <a:r>
              <a:rPr lang="en-US" altLang="ja-JP" dirty="0" smtClean="0"/>
              <a:t>calculations based investigation has been done to clarify the mechanism of hydrazine adsorption on metal surfaces.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Hydrazine adsorbed on metal surfaces most stably on its anti-conformation, bonded through one of its N atom.  Structure with gauche conformation is weaker than the one in anti-conformation. </a:t>
            </a:r>
            <a:r>
              <a:rPr lang="en-US" altLang="ja-JP" dirty="0" err="1" smtClean="0"/>
              <a:t>Cis</a:t>
            </a:r>
            <a:r>
              <a:rPr lang="en-US" altLang="ja-JP" dirty="0" smtClean="0"/>
              <a:t>-conformation is least stable configuration and a transition state. An exception is found for adsorption on Cu(111) where gauche is comparably stable to anti.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Interaction between the HOMO and HOMO-1 </a:t>
            </a:r>
            <a:r>
              <a:rPr lang="en-US" altLang="ja-JP" dirty="0" err="1" smtClean="0"/>
              <a:t>adsorbate</a:t>
            </a:r>
            <a:r>
              <a:rPr lang="en-US" altLang="ja-JP" dirty="0" smtClean="0"/>
              <a:t> orbital with the d</a:t>
            </a:r>
            <a:r>
              <a:rPr lang="en-US" altLang="ja-JP" baseline="-25000" dirty="0" smtClean="0"/>
              <a:t>z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 surface orbital play important role in stabilization of anti-conformation. The charge transfer shares the electron of HOMO to the surface, reducing the lone-pair repulsion and thus stabilize anti-conformation. The HOMO-1 is polarized to form a dative type of bonding to the surface.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The trend across a row in periodic table (Co(0001),Ni(111) and Cu(111)) follows the d-band center prediction. For the trend in a group in periodic table (Ni(111), </a:t>
            </a:r>
            <a:r>
              <a:rPr lang="en-US" altLang="ja-JP" dirty="0" err="1" smtClean="0"/>
              <a:t>Pd</a:t>
            </a:r>
            <a:r>
              <a:rPr lang="en-US" altLang="ja-JP" dirty="0" smtClean="0"/>
              <a:t>(111) and </a:t>
            </a:r>
            <a:r>
              <a:rPr lang="en-US" altLang="ja-JP" dirty="0" err="1" smtClean="0"/>
              <a:t>Pt</a:t>
            </a:r>
            <a:r>
              <a:rPr lang="en-US" altLang="ja-JP" dirty="0" smtClean="0"/>
              <a:t>(111) ) it is important to consider the repulsive/attractive interaction proportional to the coupling matrix element.</a:t>
            </a:r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04801" y="533401"/>
            <a:ext cx="8839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Motivations:</a:t>
            </a:r>
          </a:p>
          <a:p>
            <a:r>
              <a:rPr kumimoji="1" lang="en-US" altLang="ja-JP" dirty="0" smtClean="0"/>
              <a:t> </a:t>
            </a:r>
          </a:p>
          <a:p>
            <a:r>
              <a:rPr lang="en-US" altLang="ja-JP" dirty="0" smtClean="0"/>
              <a:t>Hydrazine adsorption on metal surface could serve as  model for adsorption which involves lone-pair and conformational transformation.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The adsorption process yields conformations dependent type structures which gives more complex reaction </a:t>
            </a:r>
            <a:r>
              <a:rPr lang="en-US" altLang="ja-JP" dirty="0" err="1" smtClean="0"/>
              <a:t>pahtways</a:t>
            </a:r>
            <a:r>
              <a:rPr lang="en-US" altLang="ja-JP" dirty="0" smtClean="0"/>
              <a:t> but also open possibility of controlling molecular structure on surfaces.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Hydrazine adsorption and reaction phenomena can be found in various important technologies such as fuel-cell, chemical industries and also play important role in as reduction agent in the synthesize of </a:t>
            </a:r>
            <a:r>
              <a:rPr lang="en-US" altLang="ja-JP" dirty="0" err="1" smtClean="0"/>
              <a:t>nano</a:t>
            </a:r>
            <a:r>
              <a:rPr lang="en-US" altLang="ja-JP" dirty="0" smtClean="0"/>
              <a:t> particle</a:t>
            </a:r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1000" y="4572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1000" y="4419600"/>
            <a:ext cx="8763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Methods: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Theoretical approach based on Density Functional Theory.  GGA – PBE for exchange-correlation functional, plane-wave basis set, Projector </a:t>
            </a:r>
            <a:r>
              <a:rPr lang="en-US" altLang="ja-JP" dirty="0" smtClean="0"/>
              <a:t>Augmented </a:t>
            </a:r>
            <a:r>
              <a:rPr lang="en-US" altLang="ja-JP" dirty="0" smtClean="0"/>
              <a:t>Wave (</a:t>
            </a:r>
            <a:r>
              <a:rPr lang="en-US" altLang="ja-JP" dirty="0" smtClean="0"/>
              <a:t>PAW) </a:t>
            </a:r>
            <a:r>
              <a:rPr lang="en-US" altLang="ja-JP" dirty="0" smtClean="0"/>
              <a:t>as implemented in VASP.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Calculation </a:t>
            </a:r>
            <a:r>
              <a:rPr lang="en-US" altLang="ja-JP" dirty="0" smtClean="0"/>
              <a:t>were done for adsorption on Ni(111), Cu(111), Co(0001), Pd(111) and Pt(111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417" y="-10550"/>
            <a:ext cx="2924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Hydrazine molecule (N2H4):</a:t>
            </a:r>
            <a:endParaRPr kumimoji="1" lang="ja-JP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518" y="980728"/>
            <a:ext cx="4392488" cy="201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4716016" y="1124744"/>
            <a:ext cx="4176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NH</a:t>
            </a:r>
            <a:r>
              <a:rPr kumimoji="1" lang="en-US" altLang="ja-JP" baseline="-25000" dirty="0" smtClean="0"/>
              <a:t>2</a:t>
            </a:r>
            <a:r>
              <a:rPr kumimoji="1" lang="en-US" altLang="ja-JP" dirty="0" smtClean="0"/>
              <a:t> – NH</a:t>
            </a:r>
            <a:r>
              <a:rPr kumimoji="1" lang="en-US" altLang="ja-JP" baseline="-25000" dirty="0" smtClean="0"/>
              <a:t>2</a:t>
            </a:r>
            <a:r>
              <a:rPr kumimoji="1" lang="en-US" altLang="ja-JP" dirty="0" smtClean="0"/>
              <a:t> via N – N sigma-bond: internal rotation around N – N axis</a:t>
            </a:r>
          </a:p>
          <a:p>
            <a:r>
              <a:rPr kumimoji="1" lang="en-US" altLang="ja-JP" dirty="0" smtClean="0"/>
              <a:t>Three critical conformations: gauche, anti and </a:t>
            </a:r>
            <a:r>
              <a:rPr kumimoji="1" lang="en-US" altLang="ja-JP" dirty="0" err="1" smtClean="0"/>
              <a:t>cis</a:t>
            </a:r>
            <a:endParaRPr kumimoji="1" lang="en-US" altLang="ja-JP" dirty="0" smtClean="0"/>
          </a:p>
          <a:p>
            <a:r>
              <a:rPr lang="en-US" altLang="ja-JP" dirty="0" smtClean="0"/>
              <a:t>Gauche-conformation as the most stable conformation in the gas-phase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7872" y="548680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Gas-phase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8848" y="3087911"/>
            <a:ext cx="1720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Adsorbed-phase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881" y="3501008"/>
            <a:ext cx="1329987" cy="2799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9783" y="3348062"/>
            <a:ext cx="120015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4117" y="3231610"/>
            <a:ext cx="1314450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4742994" y="3858896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Adsorption configuration for each respective conformations, found in most metal surfaces.</a:t>
            </a:r>
          </a:p>
          <a:p>
            <a:endParaRPr lang="en-US" altLang="ja-JP" dirty="0"/>
          </a:p>
          <a:p>
            <a:r>
              <a:rPr lang="en-US" altLang="ja-JP" dirty="0" smtClean="0"/>
              <a:t>Hydrazine prefers top-site, bonded through its N atom</a:t>
            </a:r>
          </a:p>
          <a:p>
            <a:endParaRPr lang="en-US" altLang="ja-JP" dirty="0"/>
          </a:p>
          <a:p>
            <a:endParaRPr lang="en-US" altLang="ja-JP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3145" y="6300812"/>
            <a:ext cx="856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gauche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99191" y="6300812"/>
            <a:ext cx="544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anti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63888" y="630081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cis</a:t>
            </a:r>
            <a:endParaRPr kumimoji="1" lang="ja-JP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478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グループ化 42"/>
          <p:cNvGrpSpPr/>
          <p:nvPr/>
        </p:nvGrpSpPr>
        <p:grpSpPr>
          <a:xfrm>
            <a:off x="103506" y="931650"/>
            <a:ext cx="5118529" cy="5498874"/>
            <a:chOff x="-97" y="831691"/>
            <a:chExt cx="5795609" cy="5832733"/>
          </a:xfrm>
        </p:grpSpPr>
        <p:grpSp>
          <p:nvGrpSpPr>
            <p:cNvPr id="4" name="グループ化 56"/>
            <p:cNvGrpSpPr>
              <a:grpSpLocks/>
            </p:cNvGrpSpPr>
            <p:nvPr/>
          </p:nvGrpSpPr>
          <p:grpSpPr bwMode="auto">
            <a:xfrm>
              <a:off x="-97" y="836715"/>
              <a:ext cx="4926013" cy="2854322"/>
              <a:chOff x="2080825" y="2059408"/>
              <a:chExt cx="4926218" cy="2853371"/>
            </a:xfrm>
          </p:grpSpPr>
          <p:sp>
            <p:nvSpPr>
              <p:cNvPr id="5" name="テキスト ボックス 57"/>
              <p:cNvSpPr txBox="1">
                <a:spLocks noChangeArrowheads="1"/>
              </p:cNvSpPr>
              <p:nvPr/>
            </p:nvSpPr>
            <p:spPr bwMode="auto">
              <a:xfrm>
                <a:off x="2871180" y="4635780"/>
                <a:ext cx="75533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200"/>
                  <a:t>Co(0001)</a:t>
                </a:r>
                <a:endParaRPr lang="ja-JP" altLang="en-US" sz="1200"/>
              </a:p>
            </p:txBody>
          </p:sp>
          <p:sp>
            <p:nvSpPr>
              <p:cNvPr id="6" name="テキスト ボックス 58"/>
              <p:cNvSpPr txBox="1">
                <a:spLocks noChangeArrowheads="1"/>
              </p:cNvSpPr>
              <p:nvPr/>
            </p:nvSpPr>
            <p:spPr bwMode="auto">
              <a:xfrm>
                <a:off x="3651015" y="4635780"/>
                <a:ext cx="64793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200"/>
                  <a:t>Ni(111)</a:t>
                </a:r>
                <a:endParaRPr lang="ja-JP" altLang="en-US" sz="1200"/>
              </a:p>
            </p:txBody>
          </p:sp>
          <p:sp>
            <p:nvSpPr>
              <p:cNvPr id="7" name="テキスト ボックス 59"/>
              <p:cNvSpPr txBox="1">
                <a:spLocks noChangeArrowheads="1"/>
              </p:cNvSpPr>
              <p:nvPr/>
            </p:nvSpPr>
            <p:spPr bwMode="auto">
              <a:xfrm>
                <a:off x="4298949" y="4635780"/>
                <a:ext cx="67518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200"/>
                  <a:t>Cu(111)</a:t>
                </a:r>
                <a:endParaRPr lang="ja-JP" altLang="en-US" sz="1200"/>
              </a:p>
            </p:txBody>
          </p:sp>
          <p:sp>
            <p:nvSpPr>
              <p:cNvPr id="8" name="テキスト ボックス 60"/>
              <p:cNvSpPr txBox="1">
                <a:spLocks noChangeArrowheads="1"/>
              </p:cNvSpPr>
              <p:nvPr/>
            </p:nvSpPr>
            <p:spPr bwMode="auto">
              <a:xfrm>
                <a:off x="4974134" y="4630630"/>
                <a:ext cx="67101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200"/>
                  <a:t>Pd(111)</a:t>
                </a:r>
                <a:endParaRPr lang="ja-JP" altLang="en-US" sz="1200"/>
              </a:p>
            </p:txBody>
          </p:sp>
          <p:sp>
            <p:nvSpPr>
              <p:cNvPr id="9" name="テキスト ボックス 61"/>
              <p:cNvSpPr txBox="1">
                <a:spLocks noChangeArrowheads="1"/>
              </p:cNvSpPr>
              <p:nvPr/>
            </p:nvSpPr>
            <p:spPr bwMode="auto">
              <a:xfrm>
                <a:off x="5692008" y="4630630"/>
                <a:ext cx="64562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200"/>
                  <a:t>Pt(111)</a:t>
                </a:r>
                <a:endParaRPr lang="ja-JP" altLang="en-US" sz="1200"/>
              </a:p>
            </p:txBody>
          </p:sp>
          <p:sp>
            <p:nvSpPr>
              <p:cNvPr id="10" name="テキスト ボックス 62"/>
              <p:cNvSpPr txBox="1">
                <a:spLocks noChangeArrowheads="1"/>
              </p:cNvSpPr>
              <p:nvPr/>
            </p:nvSpPr>
            <p:spPr bwMode="auto">
              <a:xfrm rot="-5400000">
                <a:off x="1839798" y="3065076"/>
                <a:ext cx="78983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400"/>
                  <a:t>E</a:t>
                </a:r>
                <a:r>
                  <a:rPr lang="en-US" altLang="ja-JP" sz="1400" baseline="-25000"/>
                  <a:t>ads</a:t>
                </a:r>
                <a:r>
                  <a:rPr lang="en-US" altLang="ja-JP" sz="1400"/>
                  <a:t> (eV)</a:t>
                </a:r>
                <a:endParaRPr lang="ja-JP" altLang="en-US" sz="1400"/>
              </a:p>
            </p:txBody>
          </p:sp>
          <p:grpSp>
            <p:nvGrpSpPr>
              <p:cNvPr id="11" name="グループ化 63"/>
              <p:cNvGrpSpPr>
                <a:grpSpLocks/>
              </p:cNvGrpSpPr>
              <p:nvPr/>
            </p:nvGrpSpPr>
            <p:grpSpPr bwMode="auto">
              <a:xfrm>
                <a:off x="2664321" y="4654830"/>
                <a:ext cx="4086200" cy="30998"/>
                <a:chOff x="2646040" y="5003906"/>
                <a:chExt cx="4086200" cy="30986"/>
              </a:xfrm>
            </p:grpSpPr>
            <p:cxnSp>
              <p:nvCxnSpPr>
                <p:cNvPr id="13" name="直線コネクタ 12"/>
                <p:cNvCxnSpPr/>
                <p:nvPr/>
              </p:nvCxnSpPr>
              <p:spPr>
                <a:xfrm>
                  <a:off x="3357998" y="5003179"/>
                  <a:ext cx="0" cy="30142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コネクタ 13"/>
                <p:cNvCxnSpPr/>
                <p:nvPr/>
              </p:nvCxnSpPr>
              <p:spPr>
                <a:xfrm>
                  <a:off x="4026363" y="5003179"/>
                  <a:ext cx="0" cy="30142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コネクタ 14"/>
                <p:cNvCxnSpPr/>
                <p:nvPr/>
              </p:nvCxnSpPr>
              <p:spPr>
                <a:xfrm>
                  <a:off x="4702667" y="5004765"/>
                  <a:ext cx="0" cy="3014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線コネクタ 15"/>
                <p:cNvCxnSpPr/>
                <p:nvPr/>
              </p:nvCxnSpPr>
              <p:spPr>
                <a:xfrm>
                  <a:off x="5372619" y="5004765"/>
                  <a:ext cx="0" cy="3014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線コネクタ 16"/>
                <p:cNvCxnSpPr/>
                <p:nvPr/>
              </p:nvCxnSpPr>
              <p:spPr>
                <a:xfrm>
                  <a:off x="6048923" y="5004765"/>
                  <a:ext cx="0" cy="3014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線コネクタ 17"/>
                <p:cNvCxnSpPr/>
                <p:nvPr/>
              </p:nvCxnSpPr>
              <p:spPr>
                <a:xfrm>
                  <a:off x="2646768" y="5003179"/>
                  <a:ext cx="4084808" cy="476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12" name="グラフ 11"/>
              <p:cNvGraphicFramePr>
                <a:graphicFrameLocks/>
              </p:cNvGraphicFramePr>
              <p:nvPr/>
            </p:nvGraphicFramePr>
            <p:xfrm>
              <a:off x="2435043" y="2059408"/>
              <a:ext cx="4572000" cy="274320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</p:grpSp>
        <p:grpSp>
          <p:nvGrpSpPr>
            <p:cNvPr id="19" name="グループ化 71"/>
            <p:cNvGrpSpPr>
              <a:grpSpLocks/>
            </p:cNvGrpSpPr>
            <p:nvPr/>
          </p:nvGrpSpPr>
          <p:grpSpPr bwMode="auto">
            <a:xfrm>
              <a:off x="152303" y="3764061"/>
              <a:ext cx="4773865" cy="2900363"/>
              <a:chOff x="2166550" y="1847363"/>
              <a:chExt cx="4773339" cy="2899876"/>
            </a:xfrm>
          </p:grpSpPr>
          <p:sp>
            <p:nvSpPr>
              <p:cNvPr id="20" name="テキスト ボックス 72"/>
              <p:cNvSpPr txBox="1">
                <a:spLocks noChangeArrowheads="1"/>
              </p:cNvSpPr>
              <p:nvPr/>
            </p:nvSpPr>
            <p:spPr bwMode="auto">
              <a:xfrm>
                <a:off x="3059832" y="4470240"/>
                <a:ext cx="75533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200"/>
                  <a:t>Co(0001)</a:t>
                </a:r>
                <a:endParaRPr lang="ja-JP" altLang="en-US" sz="1200"/>
              </a:p>
            </p:txBody>
          </p:sp>
          <p:sp>
            <p:nvSpPr>
              <p:cNvPr id="21" name="テキスト ボックス 73"/>
              <p:cNvSpPr txBox="1">
                <a:spLocks noChangeArrowheads="1"/>
              </p:cNvSpPr>
              <p:nvPr/>
            </p:nvSpPr>
            <p:spPr bwMode="auto">
              <a:xfrm>
                <a:off x="3839667" y="4470240"/>
                <a:ext cx="64793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200"/>
                  <a:t>Ni(111)</a:t>
                </a:r>
                <a:endParaRPr lang="ja-JP" altLang="en-US" sz="1200"/>
              </a:p>
            </p:txBody>
          </p:sp>
          <p:sp>
            <p:nvSpPr>
              <p:cNvPr id="22" name="テキスト ボックス 74"/>
              <p:cNvSpPr txBox="1">
                <a:spLocks noChangeArrowheads="1"/>
              </p:cNvSpPr>
              <p:nvPr/>
            </p:nvSpPr>
            <p:spPr bwMode="auto">
              <a:xfrm>
                <a:off x="4487601" y="4470240"/>
                <a:ext cx="67518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200"/>
                  <a:t>Cu(111)</a:t>
                </a:r>
                <a:endParaRPr lang="ja-JP" altLang="en-US" sz="1200"/>
              </a:p>
            </p:txBody>
          </p:sp>
          <p:sp>
            <p:nvSpPr>
              <p:cNvPr id="23" name="テキスト ボックス 75"/>
              <p:cNvSpPr txBox="1">
                <a:spLocks noChangeArrowheads="1"/>
              </p:cNvSpPr>
              <p:nvPr/>
            </p:nvSpPr>
            <p:spPr bwMode="auto">
              <a:xfrm>
                <a:off x="5162786" y="4465090"/>
                <a:ext cx="67101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200"/>
                  <a:t>Pd(111)</a:t>
                </a:r>
                <a:endParaRPr lang="ja-JP" altLang="en-US" sz="1200"/>
              </a:p>
            </p:txBody>
          </p:sp>
          <p:sp>
            <p:nvSpPr>
              <p:cNvPr id="24" name="テキスト ボックス 76"/>
              <p:cNvSpPr txBox="1">
                <a:spLocks noChangeArrowheads="1"/>
              </p:cNvSpPr>
              <p:nvPr/>
            </p:nvSpPr>
            <p:spPr bwMode="auto">
              <a:xfrm>
                <a:off x="5880660" y="4465090"/>
                <a:ext cx="64562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200"/>
                  <a:t>Pt(111)</a:t>
                </a:r>
                <a:endParaRPr lang="ja-JP" altLang="en-US" sz="1200"/>
              </a:p>
            </p:txBody>
          </p:sp>
          <p:sp>
            <p:nvSpPr>
              <p:cNvPr id="25" name="テキスト ボックス 77"/>
              <p:cNvSpPr txBox="1">
                <a:spLocks noChangeArrowheads="1"/>
              </p:cNvSpPr>
              <p:nvPr/>
            </p:nvSpPr>
            <p:spPr bwMode="auto">
              <a:xfrm rot="-5400000">
                <a:off x="1925523" y="3065076"/>
                <a:ext cx="78983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400"/>
                  <a:t>E</a:t>
                </a:r>
                <a:r>
                  <a:rPr lang="en-US" altLang="ja-JP" sz="1400" baseline="-25000"/>
                  <a:t>ads</a:t>
                </a:r>
                <a:r>
                  <a:rPr lang="en-US" altLang="ja-JP" sz="1400"/>
                  <a:t> (eV)</a:t>
                </a:r>
                <a:endParaRPr lang="ja-JP" altLang="en-US" sz="1400"/>
              </a:p>
            </p:txBody>
          </p:sp>
          <p:grpSp>
            <p:nvGrpSpPr>
              <p:cNvPr id="26" name="グループ化 78"/>
              <p:cNvGrpSpPr>
                <a:grpSpLocks/>
              </p:cNvGrpSpPr>
              <p:nvPr/>
            </p:nvGrpSpPr>
            <p:grpSpPr bwMode="auto">
              <a:xfrm>
                <a:off x="2803794" y="4490070"/>
                <a:ext cx="4086179" cy="33348"/>
                <a:chOff x="2528910" y="3426650"/>
                <a:chExt cx="4086179" cy="33348"/>
              </a:xfrm>
            </p:grpSpPr>
            <p:cxnSp>
              <p:nvCxnSpPr>
                <p:cNvPr id="28" name="直線コネクタ 27"/>
                <p:cNvCxnSpPr/>
                <p:nvPr/>
              </p:nvCxnSpPr>
              <p:spPr>
                <a:xfrm>
                  <a:off x="2528184" y="3426687"/>
                  <a:ext cx="4087362" cy="4762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コネクタ 28"/>
                <p:cNvCxnSpPr/>
                <p:nvPr/>
              </p:nvCxnSpPr>
              <p:spPr>
                <a:xfrm>
                  <a:off x="3202797" y="3428275"/>
                  <a:ext cx="0" cy="30157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コネクタ 29"/>
                <p:cNvCxnSpPr/>
                <p:nvPr/>
              </p:nvCxnSpPr>
              <p:spPr>
                <a:xfrm>
                  <a:off x="3872648" y="3429861"/>
                  <a:ext cx="0" cy="28570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線コネクタ 30"/>
                <p:cNvCxnSpPr/>
                <p:nvPr/>
              </p:nvCxnSpPr>
              <p:spPr>
                <a:xfrm>
                  <a:off x="4548849" y="3429861"/>
                  <a:ext cx="0" cy="3015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線コネクタ 31"/>
                <p:cNvCxnSpPr/>
                <p:nvPr/>
              </p:nvCxnSpPr>
              <p:spPr>
                <a:xfrm>
                  <a:off x="5220288" y="3429861"/>
                  <a:ext cx="0" cy="3015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線コネクタ 32"/>
                <p:cNvCxnSpPr/>
                <p:nvPr/>
              </p:nvCxnSpPr>
              <p:spPr>
                <a:xfrm>
                  <a:off x="5896488" y="3429861"/>
                  <a:ext cx="0" cy="30158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27" name="グラフ 26"/>
              <p:cNvGraphicFramePr>
                <a:graphicFrameLocks/>
              </p:cNvGraphicFramePr>
              <p:nvPr>
                <p:extLst>
                  <p:ext uri="{D42A27DB-BD31-4B8C-83A1-F6EECF244321}">
    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0553747"/>
                  </p:ext>
                </p:extLst>
              </p:nvPr>
            </p:nvGraphicFramePr>
            <p:xfrm>
              <a:off x="2367889" y="1847363"/>
              <a:ext cx="4572000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sp>
          <p:nvSpPr>
            <p:cNvPr id="34" name="テキスト ボックス 33"/>
            <p:cNvSpPr txBox="1"/>
            <p:nvPr/>
          </p:nvSpPr>
          <p:spPr>
            <a:xfrm>
              <a:off x="4025370" y="1165550"/>
              <a:ext cx="7729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/>
                <a:t>0.25 ML</a:t>
              </a:r>
              <a:endParaRPr kumimoji="1" lang="ja-JP" altLang="en-US" sz="1400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4025371" y="4077072"/>
              <a:ext cx="7729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/>
                <a:t>0.11 ML</a:t>
              </a:r>
              <a:endParaRPr kumimoji="1" lang="ja-JP" altLang="en-US" sz="1400" dirty="0"/>
            </a:p>
          </p:txBody>
        </p:sp>
        <p:grpSp>
          <p:nvGrpSpPr>
            <p:cNvPr id="36" name="グループ化 46"/>
            <p:cNvGrpSpPr>
              <a:grpSpLocks/>
            </p:cNvGrpSpPr>
            <p:nvPr/>
          </p:nvGrpSpPr>
          <p:grpSpPr bwMode="auto">
            <a:xfrm>
              <a:off x="4985887" y="831691"/>
              <a:ext cx="809625" cy="869950"/>
              <a:chOff x="6660232" y="403820"/>
              <a:chExt cx="1047268" cy="983059"/>
            </a:xfrm>
          </p:grpSpPr>
          <p:pic>
            <p:nvPicPr>
              <p:cNvPr id="37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60232" y="403820"/>
                <a:ext cx="342900" cy="419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8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17382" y="727669"/>
                <a:ext cx="285750" cy="352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Picture 2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17382" y="1118691"/>
                <a:ext cx="266700" cy="228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" name="テキスト ボックス 50"/>
              <p:cNvSpPr txBox="1">
                <a:spLocks noChangeArrowheads="1"/>
              </p:cNvSpPr>
              <p:nvPr/>
            </p:nvSpPr>
            <p:spPr bwMode="auto">
              <a:xfrm>
                <a:off x="7003132" y="419892"/>
                <a:ext cx="46673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400" dirty="0"/>
                  <a:t>anti</a:t>
                </a:r>
                <a:endParaRPr lang="ja-JP" altLang="en-US" sz="1400" dirty="0"/>
              </a:p>
            </p:txBody>
          </p:sp>
          <p:sp>
            <p:nvSpPr>
              <p:cNvPr id="41" name="テキスト ボックス 51"/>
              <p:cNvSpPr txBox="1">
                <a:spLocks noChangeArrowheads="1"/>
              </p:cNvSpPr>
              <p:nvPr/>
            </p:nvSpPr>
            <p:spPr bwMode="auto">
              <a:xfrm>
                <a:off x="7000383" y="762445"/>
                <a:ext cx="7071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400" dirty="0"/>
                  <a:t>gauche</a:t>
                </a:r>
                <a:endParaRPr lang="ja-JP" altLang="en-US" sz="1400" dirty="0"/>
              </a:p>
            </p:txBody>
          </p:sp>
          <p:sp>
            <p:nvSpPr>
              <p:cNvPr id="42" name="テキスト ボックス 52"/>
              <p:cNvSpPr txBox="1">
                <a:spLocks noChangeArrowheads="1"/>
              </p:cNvSpPr>
              <p:nvPr/>
            </p:nvSpPr>
            <p:spPr bwMode="auto">
              <a:xfrm>
                <a:off x="7003132" y="1079102"/>
                <a:ext cx="37221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400"/>
                  <a:t>cis</a:t>
                </a:r>
                <a:endParaRPr lang="ja-JP" altLang="en-US" sz="1400"/>
              </a:p>
            </p:txBody>
          </p:sp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403" y="165594"/>
            <a:ext cx="1224136" cy="15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テキスト ボックス 53"/>
          <p:cNvSpPr txBox="1"/>
          <p:nvPr/>
        </p:nvSpPr>
        <p:spPr>
          <a:xfrm>
            <a:off x="6909742" y="426963"/>
            <a:ext cx="2051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anti: most-stable conformation on surface</a:t>
            </a:r>
            <a:endParaRPr kumimoji="1" lang="ja-JP" altLang="en-US" dirty="0"/>
          </a:p>
        </p:txBody>
      </p:sp>
      <p:sp>
        <p:nvSpPr>
          <p:cNvPr id="55" name="正方形/長方形 54"/>
          <p:cNvSpPr/>
          <p:nvPr/>
        </p:nvSpPr>
        <p:spPr>
          <a:xfrm>
            <a:off x="5462364" y="44624"/>
            <a:ext cx="3595911" cy="20162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7" name="グループ化 56"/>
          <p:cNvGrpSpPr/>
          <p:nvPr/>
        </p:nvGrpSpPr>
        <p:grpSpPr>
          <a:xfrm>
            <a:off x="5462364" y="2205051"/>
            <a:ext cx="3595911" cy="2038722"/>
            <a:chOff x="5462364" y="2286910"/>
            <a:chExt cx="3595911" cy="2038722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425" y="2286910"/>
              <a:ext cx="1400175" cy="175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8" name="テキスト ボックス 57"/>
            <p:cNvSpPr txBox="1"/>
            <p:nvPr/>
          </p:nvSpPr>
          <p:spPr>
            <a:xfrm>
              <a:off x="6980856" y="2751498"/>
              <a:ext cx="205172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err="1" smtClean="0"/>
                <a:t>cis</a:t>
              </a:r>
              <a:r>
                <a:rPr lang="en-US" altLang="ja-JP" dirty="0" smtClean="0"/>
                <a:t>: least-stable conformation on surface</a:t>
              </a:r>
              <a:endParaRPr kumimoji="1" lang="ja-JP" altLang="en-US" dirty="0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5462364" y="2309408"/>
              <a:ext cx="3595911" cy="201622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9" name="テキスト ボックス 58"/>
          <p:cNvSpPr txBox="1"/>
          <p:nvPr/>
        </p:nvSpPr>
        <p:spPr>
          <a:xfrm>
            <a:off x="5419501" y="4545604"/>
            <a:ext cx="36816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Coverage reduction </a:t>
            </a:r>
            <a:r>
              <a:rPr lang="en-US" altLang="ja-JP" dirty="0" smtClean="0">
                <a:sym typeface="Wingdings" pitchFamily="2" charset="2"/>
              </a:rPr>
              <a:t> Stability increases  </a:t>
            </a:r>
            <a:r>
              <a:rPr kumimoji="1" lang="en-US" altLang="ja-JP" dirty="0" smtClean="0"/>
              <a:t>Repulsive interaction among </a:t>
            </a:r>
            <a:r>
              <a:rPr kumimoji="1" lang="en-US" altLang="ja-JP" dirty="0" err="1" smtClean="0"/>
              <a:t>adsorbate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Large permanent dipole-moment of </a:t>
            </a:r>
            <a:r>
              <a:rPr lang="en-US" altLang="ja-JP" dirty="0" err="1" smtClean="0"/>
              <a:t>cis</a:t>
            </a:r>
            <a:r>
              <a:rPr lang="en-US" altLang="ja-JP" dirty="0" smtClean="0"/>
              <a:t>-conformation (~3.11 </a:t>
            </a:r>
            <a:r>
              <a:rPr lang="en-US" altLang="ja-JP" dirty="0" err="1" smtClean="0"/>
              <a:t>debye</a:t>
            </a:r>
            <a:r>
              <a:rPr lang="en-US" altLang="ja-JP" dirty="0" smtClean="0"/>
              <a:t>)</a:t>
            </a:r>
            <a:r>
              <a:rPr lang="en-US" altLang="ja-JP" dirty="0" smtClean="0">
                <a:sym typeface="Wingdings" pitchFamily="2" charset="2"/>
              </a:rPr>
              <a:t> strong ads-ads repulsion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91917" y="414213"/>
            <a:ext cx="3370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</a:t>
            </a:r>
            <a:r>
              <a:rPr kumimoji="1" lang="en-US" altLang="ja-JP" baseline="-25000" dirty="0" smtClean="0"/>
              <a:t>ads</a:t>
            </a:r>
            <a:r>
              <a:rPr kumimoji="1" lang="en-US" altLang="ja-JP" dirty="0" smtClean="0"/>
              <a:t> = </a:t>
            </a:r>
            <a:r>
              <a:rPr kumimoji="1" lang="en-US" altLang="ja-JP" dirty="0" err="1" smtClean="0"/>
              <a:t>E</a:t>
            </a:r>
            <a:r>
              <a:rPr kumimoji="1" lang="en-US" altLang="ja-JP" baseline="-25000" dirty="0" err="1" smtClean="0"/>
              <a:t>system</a:t>
            </a:r>
            <a:r>
              <a:rPr kumimoji="1" lang="en-US" altLang="ja-JP" dirty="0" smtClean="0"/>
              <a:t> – </a:t>
            </a:r>
            <a:r>
              <a:rPr kumimoji="1" lang="en-US" altLang="ja-JP" dirty="0" err="1" smtClean="0"/>
              <a:t>E</a:t>
            </a:r>
            <a:r>
              <a:rPr kumimoji="1" lang="en-US" altLang="ja-JP" baseline="-25000" dirty="0" err="1" smtClean="0"/>
              <a:t>clean</a:t>
            </a:r>
            <a:r>
              <a:rPr kumimoji="1" lang="en-US" altLang="ja-JP" baseline="-25000" dirty="0" smtClean="0"/>
              <a:t> surface</a:t>
            </a:r>
            <a:r>
              <a:rPr kumimoji="1" lang="en-US" altLang="ja-JP" dirty="0" smtClean="0"/>
              <a:t> - </a:t>
            </a:r>
            <a:r>
              <a:rPr kumimoji="1" lang="en-US" altLang="ja-JP" dirty="0" err="1" smtClean="0"/>
              <a:t>E</a:t>
            </a:r>
            <a:r>
              <a:rPr kumimoji="1" lang="en-US" altLang="ja-JP" baseline="-25000" dirty="0" err="1" smtClean="0"/>
              <a:t>hydrazine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59798" y="17952"/>
            <a:ext cx="2731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Trend of adsorption energy</a:t>
            </a:r>
            <a:endParaRPr kumimoji="1" lang="ja-JP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041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503" y="156521"/>
            <a:ext cx="6020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Stabilization mechanism of gauche-conformation in gas phase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24757"/>
            <a:ext cx="2836862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0838" y="525853"/>
            <a:ext cx="10382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251520" y="5145225"/>
            <a:ext cx="28663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14-electrons molecule, occupied anti-bonding HOMO </a:t>
            </a:r>
            <a:r>
              <a:rPr kumimoji="1" lang="en-US" altLang="ja-JP" dirty="0" smtClean="0">
                <a:sym typeface="Wingdings" pitchFamily="2" charset="2"/>
              </a:rPr>
              <a:t> repulsion between the NH</a:t>
            </a:r>
            <a:r>
              <a:rPr kumimoji="1" lang="en-US" altLang="ja-JP" baseline="-25000" dirty="0" smtClean="0">
                <a:sym typeface="Wingdings" pitchFamily="2" charset="2"/>
              </a:rPr>
              <a:t>2</a:t>
            </a:r>
            <a:r>
              <a:rPr kumimoji="1" lang="en-US" altLang="ja-JP" dirty="0" smtClean="0">
                <a:sym typeface="Wingdings" pitchFamily="2" charset="2"/>
              </a:rPr>
              <a:t> </a:t>
            </a:r>
            <a:r>
              <a:rPr kumimoji="1" lang="en-US" altLang="ja-JP" dirty="0" err="1" smtClean="0">
                <a:sym typeface="Wingdings" pitchFamily="2" charset="2"/>
              </a:rPr>
              <a:t>groupslone-pair</a:t>
            </a:r>
            <a:r>
              <a:rPr kumimoji="1" lang="en-US" altLang="ja-JP" dirty="0" smtClean="0">
                <a:sym typeface="Wingdings" pitchFamily="2" charset="2"/>
              </a:rPr>
              <a:t> repulsion</a:t>
            </a:r>
            <a:endParaRPr kumimoji="1" lang="ja-JP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18857" y="887803"/>
            <a:ext cx="5087938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4109347" y="4200171"/>
            <a:ext cx="489744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latin typeface="+mn-lt"/>
                <a:ea typeface="+mn-ea"/>
              </a:rPr>
              <a:t>Gauche conformation stabilization: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ja-JP" dirty="0">
                <a:latin typeface="+mn-lt"/>
                <a:ea typeface="+mn-ea"/>
              </a:rPr>
              <a:t>Stabilization of HOMO (Walsh’s rule)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ja-JP" dirty="0">
                <a:latin typeface="+mn-lt"/>
                <a:ea typeface="+mn-ea"/>
              </a:rPr>
              <a:t>The anti-bonding character is reduced through mixing with N – H </a:t>
            </a:r>
            <a:r>
              <a:rPr lang="en-US" altLang="ja-JP" dirty="0" smtClean="0">
                <a:latin typeface="+mn-lt"/>
                <a:ea typeface="+mn-ea"/>
              </a:rPr>
              <a:t>orbital</a:t>
            </a:r>
            <a:r>
              <a:rPr lang="ja-JP" altLang="en-US" dirty="0" smtClean="0">
                <a:latin typeface="+mn-lt"/>
                <a:ea typeface="+mn-ea"/>
                <a:sym typeface="Wingdings"/>
              </a:rPr>
              <a:t></a:t>
            </a:r>
            <a:r>
              <a:rPr lang="en-US" altLang="ja-JP" dirty="0" smtClean="0">
                <a:latin typeface="+mn-lt"/>
                <a:ea typeface="+mn-ea"/>
                <a:sym typeface="Wingdings"/>
              </a:rPr>
              <a:t>reduces lone-pair repulsion</a:t>
            </a:r>
            <a:endParaRPr lang="en-US" altLang="ja-JP" dirty="0" smtClean="0">
              <a:latin typeface="+mn-lt"/>
              <a:ea typeface="+mn-ea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ja-JP" dirty="0">
                <a:latin typeface="+mn-lt"/>
                <a:ea typeface="+mn-ea"/>
              </a:rPr>
              <a:t>The nearly degenerate of HOMO and HOMO-1 are fully occupied</a:t>
            </a:r>
            <a:endParaRPr lang="ja-JP" altLang="en-US" dirty="0">
              <a:latin typeface="+mn-lt"/>
              <a:ea typeface="+mn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18857" y="692696"/>
            <a:ext cx="5087938" cy="56319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56002" y="2564904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HOMO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77767" y="3750065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HOMO-1</a:t>
            </a:r>
            <a:endParaRPr kumimoji="1" lang="ja-JP" altLang="en-US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071434" y="2568222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HOMO</a:t>
            </a:r>
            <a:endParaRPr kumimoji="1" lang="ja-JP" altLang="en-US" sz="1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105916" y="3607890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HOMO-1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088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503" y="156521"/>
            <a:ext cx="5541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Stabilization mechanism of anti-conformation on surface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4223476" y="851575"/>
            <a:ext cx="4441941" cy="3405045"/>
            <a:chOff x="2699792" y="380940"/>
            <a:chExt cx="5154613" cy="35814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380940"/>
              <a:ext cx="3286125" cy="358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9992" y="1916052"/>
              <a:ext cx="2284413" cy="1279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テキスト ボックス 9"/>
          <p:cNvSpPr txBox="1"/>
          <p:nvPr/>
        </p:nvSpPr>
        <p:spPr>
          <a:xfrm>
            <a:off x="8197213" y="2420888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HOMO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197213" y="2975650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HOMO-1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325609" y="2037983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HOMO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325609" y="3377816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HOMO-1</a:t>
            </a:r>
            <a:endParaRPr kumimoji="1" lang="ja-JP" altLang="en-US" sz="1400" dirty="0"/>
          </a:p>
        </p:txBody>
      </p:sp>
      <p:grpSp>
        <p:nvGrpSpPr>
          <p:cNvPr id="14" name="グループ化 3"/>
          <p:cNvGrpSpPr>
            <a:grpSpLocks/>
          </p:cNvGrpSpPr>
          <p:nvPr/>
        </p:nvGrpSpPr>
        <p:grpSpPr bwMode="auto">
          <a:xfrm>
            <a:off x="107503" y="1482864"/>
            <a:ext cx="3902876" cy="4733049"/>
            <a:chOff x="1714134" y="251512"/>
            <a:chExt cx="5229225" cy="5810250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4134" y="251512"/>
              <a:ext cx="5229225" cy="5810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9" name="直線コネクタ 18"/>
            <p:cNvCxnSpPr/>
            <p:nvPr/>
          </p:nvCxnSpPr>
          <p:spPr>
            <a:xfrm flipH="1">
              <a:off x="4182691" y="2205632"/>
              <a:ext cx="244222" cy="3213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4426913" y="2205632"/>
              <a:ext cx="146055" cy="28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>
              <a:off x="3636783" y="1851718"/>
              <a:ext cx="52675" cy="4972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9081" y="1479821"/>
            <a:ext cx="77152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7676" y="1479821"/>
            <a:ext cx="7429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8" name="直線矢印コネクタ 27"/>
          <p:cNvCxnSpPr/>
          <p:nvPr/>
        </p:nvCxnSpPr>
        <p:spPr>
          <a:xfrm flipH="1">
            <a:off x="7447317" y="1770798"/>
            <a:ext cx="70717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3697569" y="1084278"/>
            <a:ext cx="16494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anti-bonding (AB)</a:t>
            </a:r>
            <a:endParaRPr kumimoji="1" lang="ja-JP" altLang="en-US" sz="1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059450" y="2531925"/>
            <a:ext cx="1149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b</a:t>
            </a:r>
            <a:r>
              <a:rPr kumimoji="1" lang="en-US" altLang="ja-JP" sz="1600" dirty="0" smtClean="0"/>
              <a:t>onding (B)</a:t>
            </a:r>
            <a:endParaRPr kumimoji="1" lang="ja-JP" altLang="en-US" sz="1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321292" y="3746893"/>
            <a:ext cx="1047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d</a:t>
            </a:r>
            <a:r>
              <a:rPr kumimoji="1" lang="en-US" altLang="ja-JP" sz="1600" dirty="0" smtClean="0"/>
              <a:t>ative (D)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80410" y="764838"/>
            <a:ext cx="3248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Projected LDOS of hydrazine/Ni(111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8" name="テキスト ボックス 21"/>
          <p:cNvSpPr txBox="1">
            <a:spLocks noChangeArrowheads="1"/>
          </p:cNvSpPr>
          <p:nvPr/>
        </p:nvSpPr>
        <p:spPr bwMode="auto">
          <a:xfrm>
            <a:off x="4020192" y="4325607"/>
            <a:ext cx="4843648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600" dirty="0"/>
              <a:t>S</a:t>
            </a:r>
            <a:r>
              <a:rPr lang="en-US" altLang="ja-JP" sz="1400" dirty="0"/>
              <a:t>urface acts as a perturbation that removes the degeneracy in gauche-conformation (</a:t>
            </a:r>
            <a:r>
              <a:rPr lang="en-US" altLang="ja-JP" sz="1400" dirty="0" err="1"/>
              <a:t>Jahn</a:t>
            </a:r>
            <a:r>
              <a:rPr lang="en-US" altLang="ja-JP" sz="1400" dirty="0"/>
              <a:t>-Teller effect</a:t>
            </a:r>
            <a:r>
              <a:rPr lang="en-US" altLang="ja-JP" sz="1400" dirty="0" smtClean="0"/>
              <a:t>)</a:t>
            </a:r>
            <a:endParaRPr lang="en-US" altLang="ja-JP" sz="1400" dirty="0" smtClean="0"/>
          </a:p>
          <a:p>
            <a:pPr eaLnBrk="1" hangingPunct="1"/>
            <a:r>
              <a:rPr lang="en-US" altLang="ja-JP" sz="1400" dirty="0" smtClean="0"/>
              <a:t>First</a:t>
            </a:r>
            <a:r>
              <a:rPr lang="en-US" altLang="ja-JP" sz="1400" dirty="0" smtClean="0"/>
              <a:t>-order </a:t>
            </a:r>
            <a:r>
              <a:rPr lang="en-US" altLang="ja-JP" sz="1400" dirty="0"/>
              <a:t>charge </a:t>
            </a:r>
            <a:r>
              <a:rPr lang="en-US" altLang="ja-JP" sz="1400" dirty="0" smtClean="0"/>
              <a:t>transfer:  between </a:t>
            </a:r>
            <a:r>
              <a:rPr lang="en-US" altLang="ja-JP" sz="1400" dirty="0"/>
              <a:t>HOMO and </a:t>
            </a:r>
            <a:r>
              <a:rPr lang="en-US" altLang="ja-JP" sz="1400" i="1" dirty="0"/>
              <a:t>d</a:t>
            </a:r>
            <a:r>
              <a:rPr lang="en-US" altLang="ja-JP" sz="1400" i="1" baseline="-25000" dirty="0"/>
              <a:t>z</a:t>
            </a:r>
            <a:r>
              <a:rPr lang="en-US" altLang="ja-JP" sz="1400" i="1" baseline="30000" dirty="0"/>
              <a:t>2</a:t>
            </a:r>
            <a:r>
              <a:rPr lang="en-US" altLang="ja-JP" sz="1400" dirty="0"/>
              <a:t> orbital, derived states: </a:t>
            </a:r>
            <a:r>
              <a:rPr lang="en-US" altLang="ja-JP" sz="1400" dirty="0" smtClean="0"/>
              <a:t> AB  (anti-bonding</a:t>
            </a:r>
            <a:r>
              <a:rPr lang="en-US" altLang="ja-JP" sz="1400" dirty="0"/>
              <a:t>) and   </a:t>
            </a:r>
            <a:r>
              <a:rPr lang="en-US" altLang="ja-JP" sz="1400" dirty="0" smtClean="0"/>
              <a:t>B  (</a:t>
            </a:r>
            <a:r>
              <a:rPr lang="en-US" altLang="ja-JP" sz="1400" dirty="0"/>
              <a:t>bonding). Charge transfer from anti-bonding </a:t>
            </a:r>
            <a:r>
              <a:rPr lang="en-US" altLang="ja-JP" sz="1400" dirty="0" smtClean="0"/>
              <a:t>orbital </a:t>
            </a:r>
            <a:r>
              <a:rPr lang="en-US" altLang="ja-JP" sz="1400" dirty="0" smtClean="0">
                <a:sym typeface="Wingdings" pitchFamily="2" charset="2"/>
              </a:rPr>
              <a:t>reduces repulsion 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stabilizes </a:t>
            </a:r>
            <a:r>
              <a:rPr lang="en-US" altLang="ja-JP" sz="1400" dirty="0" smtClean="0"/>
              <a:t>anti-conformation &amp; forms covalent bonding with the surface  </a:t>
            </a:r>
            <a:endParaRPr lang="en-US" altLang="ja-JP" sz="1400" dirty="0" smtClean="0"/>
          </a:p>
          <a:p>
            <a:pPr eaLnBrk="1" hangingPunct="1"/>
            <a:endParaRPr lang="en-US" altLang="ja-JP" sz="1400" dirty="0" smtClean="0"/>
          </a:p>
          <a:p>
            <a:pPr eaLnBrk="1" hangingPunct="1"/>
            <a:r>
              <a:rPr lang="en-US" altLang="ja-JP" sz="1400" dirty="0" smtClean="0"/>
              <a:t>Second</a:t>
            </a:r>
            <a:r>
              <a:rPr lang="en-US" altLang="ja-JP" sz="1400" dirty="0" smtClean="0"/>
              <a:t>-order charge transfer: HOMO-1 mix with HOMO through interaction with d-band. HOMO-1 polarized toward the surface </a:t>
            </a:r>
            <a:r>
              <a:rPr lang="en-US" altLang="ja-JP" sz="1400" dirty="0" smtClean="0">
                <a:sym typeface="Wingdings" pitchFamily="2" charset="2"/>
              </a:rPr>
              <a:t> dative type of bonding with surface</a:t>
            </a:r>
            <a:endParaRPr lang="en-US" altLang="ja-JP" sz="1400" dirty="0"/>
          </a:p>
        </p:txBody>
      </p:sp>
      <p:grpSp>
        <p:nvGrpSpPr>
          <p:cNvPr id="37" name="グループ化 36"/>
          <p:cNvGrpSpPr/>
          <p:nvPr/>
        </p:nvGrpSpPr>
        <p:grpSpPr>
          <a:xfrm>
            <a:off x="720890" y="1770798"/>
            <a:ext cx="1826816" cy="3940972"/>
            <a:chOff x="720890" y="1770798"/>
            <a:chExt cx="1826816" cy="3940972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2132208" y="2728665"/>
              <a:ext cx="4154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AB</a:t>
              </a:r>
              <a:endParaRPr kumimoji="1" lang="ja-JP" altLang="en-US" sz="1600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1433364" y="2390111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B</a:t>
              </a:r>
              <a:endParaRPr kumimoji="1" lang="ja-JP" altLang="en-US" sz="1600" dirty="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876542" y="1770798"/>
              <a:ext cx="3113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/>
                <a:t>D</a:t>
              </a:r>
              <a:endParaRPr kumimoji="1" lang="ja-JP" altLang="en-US" sz="1600" dirty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2119237" y="3896042"/>
              <a:ext cx="4154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AB</a:t>
              </a:r>
              <a:endParaRPr kumimoji="1" lang="ja-JP" altLang="en-US" sz="1600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1437441" y="4581128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B</a:t>
              </a:r>
              <a:endParaRPr kumimoji="1" lang="ja-JP" altLang="en-US" sz="1600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720890" y="5373216"/>
              <a:ext cx="3113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/>
                <a:t>D</a:t>
              </a:r>
              <a:endParaRPr kumimoji="1" lang="ja-JP" altLang="en-US" sz="1600" dirty="0"/>
            </a:p>
          </p:txBody>
        </p:sp>
      </p:grp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6821" y="2218992"/>
            <a:ext cx="916437" cy="117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円/楕円 38"/>
          <p:cNvSpPr/>
          <p:nvPr/>
        </p:nvSpPr>
        <p:spPr>
          <a:xfrm>
            <a:off x="2987824" y="2329484"/>
            <a:ext cx="216024" cy="158879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1209" y="4560473"/>
            <a:ext cx="916437" cy="117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円/楕円 55"/>
          <p:cNvSpPr/>
          <p:nvPr/>
        </p:nvSpPr>
        <p:spPr>
          <a:xfrm>
            <a:off x="3022881" y="4925600"/>
            <a:ext cx="216024" cy="158879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43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/>
          <p:cNvGrpSpPr/>
          <p:nvPr/>
        </p:nvGrpSpPr>
        <p:grpSpPr>
          <a:xfrm>
            <a:off x="34280" y="722187"/>
            <a:ext cx="3902876" cy="4733049"/>
            <a:chOff x="467544" y="1024671"/>
            <a:chExt cx="3902876" cy="4733049"/>
          </a:xfrm>
        </p:grpSpPr>
        <p:grpSp>
          <p:nvGrpSpPr>
            <p:cNvPr id="4" name="グループ化 3"/>
            <p:cNvGrpSpPr>
              <a:grpSpLocks/>
            </p:cNvGrpSpPr>
            <p:nvPr/>
          </p:nvGrpSpPr>
          <p:grpSpPr bwMode="auto">
            <a:xfrm>
              <a:off x="467544" y="1024671"/>
              <a:ext cx="3902876" cy="4733049"/>
              <a:chOff x="1714134" y="251512"/>
              <a:chExt cx="5229225" cy="5810250"/>
            </a:xfrm>
          </p:grpSpPr>
          <p:pic>
            <p:nvPicPr>
              <p:cNvPr id="5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4134" y="251512"/>
                <a:ext cx="5229225" cy="5810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6" name="直線コネクタ 5"/>
              <p:cNvCxnSpPr/>
              <p:nvPr/>
            </p:nvCxnSpPr>
            <p:spPr>
              <a:xfrm flipH="1">
                <a:off x="4182691" y="2205632"/>
                <a:ext cx="244222" cy="3213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/>
              <p:cNvCxnSpPr/>
              <p:nvPr/>
            </p:nvCxnSpPr>
            <p:spPr>
              <a:xfrm flipH="1">
                <a:off x="4426913" y="2205632"/>
                <a:ext cx="146055" cy="2887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/>
              <p:cNvCxnSpPr/>
              <p:nvPr/>
            </p:nvCxnSpPr>
            <p:spPr>
              <a:xfrm flipH="1">
                <a:off x="3636783" y="1851718"/>
                <a:ext cx="52675" cy="4972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テキスト ボックス 8"/>
            <p:cNvSpPr txBox="1"/>
            <p:nvPr/>
          </p:nvSpPr>
          <p:spPr>
            <a:xfrm>
              <a:off x="2492249" y="2270472"/>
              <a:ext cx="4154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AB</a:t>
              </a:r>
              <a:endParaRPr kumimoji="1" lang="ja-JP" altLang="en-US" sz="16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793405" y="1931918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B</a:t>
              </a:r>
              <a:endParaRPr kumimoji="1" lang="ja-JP" altLang="en-US" sz="1600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236583" y="1312605"/>
              <a:ext cx="3113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/>
                <a:t>D</a:t>
              </a:r>
              <a:endParaRPr kumimoji="1" lang="ja-JP" altLang="en-US" sz="16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479278" y="3437849"/>
              <a:ext cx="4154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AB</a:t>
              </a:r>
              <a:endParaRPr kumimoji="1" lang="ja-JP" altLang="en-US" sz="16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797482" y="4122935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B</a:t>
              </a:r>
              <a:endParaRPr kumimoji="1" lang="ja-JP" altLang="en-US" sz="1600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080931" y="4915023"/>
              <a:ext cx="3113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/>
                <a:t>D</a:t>
              </a:r>
              <a:endParaRPr kumimoji="1" lang="ja-JP" altLang="en-US" sz="1600" dirty="0"/>
            </a:p>
          </p:txBody>
        </p:sp>
      </p:grpSp>
      <p:grpSp>
        <p:nvGrpSpPr>
          <p:cNvPr id="16" name="グループ化 15"/>
          <p:cNvGrpSpPr>
            <a:grpSpLocks/>
          </p:cNvGrpSpPr>
          <p:nvPr/>
        </p:nvGrpSpPr>
        <p:grpSpPr bwMode="auto">
          <a:xfrm>
            <a:off x="4499992" y="722187"/>
            <a:ext cx="3796840" cy="4755432"/>
            <a:chOff x="4001587" y="566031"/>
            <a:chExt cx="4176464" cy="5288885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8727" y="1130846"/>
              <a:ext cx="1381125" cy="171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2322" y="3906403"/>
              <a:ext cx="1181100" cy="1314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5819" y="566031"/>
              <a:ext cx="1323975" cy="1123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6437" y="2006191"/>
              <a:ext cx="1581150" cy="1133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8182" y="3806391"/>
              <a:ext cx="1419225" cy="151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正方形/長方形 21"/>
            <p:cNvSpPr/>
            <p:nvPr/>
          </p:nvSpPr>
          <p:spPr>
            <a:xfrm>
              <a:off x="4001587" y="597777"/>
              <a:ext cx="4176464" cy="5257139"/>
            </a:xfrm>
            <a:prstGeom prst="rect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23" name="直線コネクタ 22"/>
            <p:cNvCxnSpPr>
              <a:stCxn id="22" idx="0"/>
              <a:endCxn id="22" idx="2"/>
            </p:cNvCxnSpPr>
            <p:nvPr/>
          </p:nvCxnSpPr>
          <p:spPr>
            <a:xfrm>
              <a:off x="6090613" y="597777"/>
              <a:ext cx="0" cy="5257139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4001587" y="3446981"/>
              <a:ext cx="4176464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>
              <a:spLocks noChangeArrowheads="1"/>
            </p:cNvSpPr>
            <p:nvPr/>
          </p:nvSpPr>
          <p:spPr bwMode="auto">
            <a:xfrm>
              <a:off x="4530644" y="635764"/>
              <a:ext cx="8306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/>
                <a:t>HOMO</a:t>
              </a:r>
              <a:endParaRPr lang="ja-JP" altLang="en-US"/>
            </a:p>
          </p:txBody>
        </p:sp>
        <p:sp>
          <p:nvSpPr>
            <p:cNvPr id="26" name="テキスト ボックス 25"/>
            <p:cNvSpPr txBox="1">
              <a:spLocks noChangeArrowheads="1"/>
            </p:cNvSpPr>
            <p:nvPr/>
          </p:nvSpPr>
          <p:spPr bwMode="auto">
            <a:xfrm>
              <a:off x="4530644" y="3446351"/>
              <a:ext cx="10182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/>
                <a:t>HOMO-1</a:t>
              </a:r>
              <a:endParaRPr lang="ja-JP" altLang="en-US"/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6446694" y="784127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AB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430098" y="220645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430264" y="362039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1500" y="5825548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The formation of strong chemisorption should always be accompanied by the conformation changes from gauche to anti.   </a:t>
            </a:r>
            <a:endParaRPr kumimoji="1" lang="ja-JP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286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77" y="1080930"/>
            <a:ext cx="5279723" cy="4792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テキスト ボックス 30"/>
          <p:cNvSpPr txBox="1"/>
          <p:nvPr/>
        </p:nvSpPr>
        <p:spPr>
          <a:xfrm>
            <a:off x="1653976" y="1174166"/>
            <a:ext cx="9444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Co(0001)</a:t>
            </a:r>
            <a:endParaRPr kumimoji="1" lang="ja-JP" altLang="en-US" sz="1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725308" y="2609825"/>
            <a:ext cx="801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Ni(111)</a:t>
            </a:r>
            <a:endParaRPr kumimoji="1" lang="ja-JP" altLang="en-US" sz="1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725308" y="4266520"/>
            <a:ext cx="8386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Cu</a:t>
            </a:r>
            <a:r>
              <a:rPr kumimoji="1" lang="en-US" altLang="ja-JP" sz="1600" dirty="0" smtClean="0"/>
              <a:t>(111)</a:t>
            </a:r>
            <a:endParaRPr kumimoji="1" lang="ja-JP" altLang="en-US" sz="1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503416" y="1159143"/>
            <a:ext cx="832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err="1" smtClean="0"/>
              <a:t>Pd</a:t>
            </a:r>
            <a:r>
              <a:rPr kumimoji="1" lang="en-US" altLang="ja-JP" sz="1600" dirty="0" smtClean="0"/>
              <a:t>(111)</a:t>
            </a:r>
            <a:endParaRPr kumimoji="1" lang="ja-JP" altLang="en-US" sz="16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529602" y="2644111"/>
            <a:ext cx="798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err="1" smtClean="0"/>
              <a:t>Pt</a:t>
            </a:r>
            <a:r>
              <a:rPr kumimoji="1" lang="en-US" altLang="ja-JP" sz="1600" dirty="0" smtClean="0"/>
              <a:t>(111)</a:t>
            </a:r>
            <a:endParaRPr kumimoji="1" lang="ja-JP" altLang="en-US" sz="1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719331" y="3140968"/>
            <a:ext cx="309216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The mechanism is consisten</a:t>
            </a:r>
            <a:r>
              <a:rPr lang="en-US" altLang="ja-JP" sz="1600" dirty="0" smtClean="0"/>
              <a:t>t for various surface materials</a:t>
            </a:r>
          </a:p>
          <a:p>
            <a:endParaRPr lang="en-US" altLang="ja-JP" sz="1600" dirty="0" smtClean="0"/>
          </a:p>
          <a:p>
            <a:r>
              <a:rPr lang="en-US" altLang="ja-JP" sz="1600" dirty="0" smtClean="0"/>
              <a:t>The differences in occupation of the anti-bonding orbital affects the stability of bonding and conformations. </a:t>
            </a:r>
          </a:p>
          <a:p>
            <a:endParaRPr lang="en-US" altLang="ja-JP" sz="1600" dirty="0"/>
          </a:p>
          <a:p>
            <a:r>
              <a:rPr lang="en-US" altLang="ja-JP" sz="1600" dirty="0" smtClean="0"/>
              <a:t>Charge transfer (bonding formation) happens at the expense of conformational changes </a:t>
            </a:r>
            <a:r>
              <a:rPr lang="en-US" altLang="ja-JP" sz="1600" dirty="0" smtClean="0">
                <a:sym typeface="Wingdings" pitchFamily="2" charset="2"/>
              </a:rPr>
              <a:t>  gauche-conformation can be found in weak adsorption case such as on Cu(111)</a:t>
            </a:r>
            <a:r>
              <a:rPr lang="en-US" altLang="ja-JP" dirty="0" smtClean="0">
                <a:sym typeface="Wingdings" pitchFamily="2" charset="2"/>
              </a:rPr>
              <a:t> </a:t>
            </a:r>
            <a:endParaRPr lang="en-US" altLang="ja-JP" dirty="0" smtClean="0"/>
          </a:p>
          <a:p>
            <a:endParaRPr lang="en-US" altLang="ja-JP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51520" y="75982"/>
            <a:ext cx="524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Projecte</a:t>
            </a:r>
            <a:r>
              <a:rPr lang="en-US" altLang="ja-JP" dirty="0" smtClean="0"/>
              <a:t>d LDOS of hydrazine on several metal </a:t>
            </a:r>
            <a:r>
              <a:rPr lang="en-US" altLang="ja-JP" dirty="0"/>
              <a:t>s</a:t>
            </a:r>
            <a:r>
              <a:rPr lang="en-US" altLang="ja-JP" dirty="0" smtClean="0"/>
              <a:t>urfaces</a:t>
            </a:r>
            <a:endParaRPr kumimoji="1" lang="ja-JP" altLang="en-US" dirty="0"/>
          </a:p>
        </p:txBody>
      </p:sp>
      <p:grpSp>
        <p:nvGrpSpPr>
          <p:cNvPr id="42" name="グループ化 56"/>
          <p:cNvGrpSpPr>
            <a:grpSpLocks/>
          </p:cNvGrpSpPr>
          <p:nvPr/>
        </p:nvGrpSpPr>
        <p:grpSpPr bwMode="auto">
          <a:xfrm>
            <a:off x="5494302" y="715306"/>
            <a:ext cx="3611033" cy="2306283"/>
            <a:chOff x="2080825" y="2059405"/>
            <a:chExt cx="4926218" cy="2853374"/>
          </a:xfrm>
        </p:grpSpPr>
        <p:sp>
          <p:nvSpPr>
            <p:cNvPr id="43" name="テキスト ボックス 57"/>
            <p:cNvSpPr txBox="1">
              <a:spLocks noChangeArrowheads="1"/>
            </p:cNvSpPr>
            <p:nvPr/>
          </p:nvSpPr>
          <p:spPr bwMode="auto">
            <a:xfrm>
              <a:off x="2871180" y="4635780"/>
              <a:ext cx="7553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200"/>
                <a:t>Co(0001)</a:t>
              </a:r>
              <a:endParaRPr lang="ja-JP" altLang="en-US" sz="1200"/>
            </a:p>
          </p:txBody>
        </p:sp>
        <p:sp>
          <p:nvSpPr>
            <p:cNvPr id="44" name="テキスト ボックス 58"/>
            <p:cNvSpPr txBox="1">
              <a:spLocks noChangeArrowheads="1"/>
            </p:cNvSpPr>
            <p:nvPr/>
          </p:nvSpPr>
          <p:spPr bwMode="auto">
            <a:xfrm>
              <a:off x="3651015" y="4635780"/>
              <a:ext cx="6479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200"/>
                <a:t>Ni(111)</a:t>
              </a:r>
              <a:endParaRPr lang="ja-JP" altLang="en-US" sz="1200"/>
            </a:p>
          </p:txBody>
        </p:sp>
        <p:sp>
          <p:nvSpPr>
            <p:cNvPr id="45" name="テキスト ボックス 59"/>
            <p:cNvSpPr txBox="1">
              <a:spLocks noChangeArrowheads="1"/>
            </p:cNvSpPr>
            <p:nvPr/>
          </p:nvSpPr>
          <p:spPr bwMode="auto">
            <a:xfrm>
              <a:off x="4298949" y="4635780"/>
              <a:ext cx="67518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200"/>
                <a:t>Cu(111)</a:t>
              </a:r>
              <a:endParaRPr lang="ja-JP" altLang="en-US" sz="1200"/>
            </a:p>
          </p:txBody>
        </p:sp>
        <p:sp>
          <p:nvSpPr>
            <p:cNvPr id="46" name="テキスト ボックス 60"/>
            <p:cNvSpPr txBox="1">
              <a:spLocks noChangeArrowheads="1"/>
            </p:cNvSpPr>
            <p:nvPr/>
          </p:nvSpPr>
          <p:spPr bwMode="auto">
            <a:xfrm>
              <a:off x="4974134" y="4630630"/>
              <a:ext cx="67101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200"/>
                <a:t>Pd(111)</a:t>
              </a:r>
              <a:endParaRPr lang="ja-JP" altLang="en-US" sz="1200"/>
            </a:p>
          </p:txBody>
        </p:sp>
        <p:sp>
          <p:nvSpPr>
            <p:cNvPr id="47" name="テキスト ボックス 61"/>
            <p:cNvSpPr txBox="1">
              <a:spLocks noChangeArrowheads="1"/>
            </p:cNvSpPr>
            <p:nvPr/>
          </p:nvSpPr>
          <p:spPr bwMode="auto">
            <a:xfrm>
              <a:off x="5692008" y="4630630"/>
              <a:ext cx="645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200"/>
                <a:t>Pt(111)</a:t>
              </a:r>
              <a:endParaRPr lang="ja-JP" altLang="en-US" sz="1200"/>
            </a:p>
          </p:txBody>
        </p:sp>
        <p:sp>
          <p:nvSpPr>
            <p:cNvPr id="48" name="テキスト ボックス 62"/>
            <p:cNvSpPr txBox="1">
              <a:spLocks noChangeArrowheads="1"/>
            </p:cNvSpPr>
            <p:nvPr/>
          </p:nvSpPr>
          <p:spPr bwMode="auto">
            <a:xfrm rot="-5400000">
              <a:off x="1839798" y="3065076"/>
              <a:ext cx="78983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400"/>
                <a:t>E</a:t>
              </a:r>
              <a:r>
                <a:rPr lang="en-US" altLang="ja-JP" sz="1400" baseline="-25000"/>
                <a:t>ads</a:t>
              </a:r>
              <a:r>
                <a:rPr lang="en-US" altLang="ja-JP" sz="1400"/>
                <a:t> (eV)</a:t>
              </a:r>
              <a:endParaRPr lang="ja-JP" altLang="en-US" sz="1400"/>
            </a:p>
          </p:txBody>
        </p:sp>
        <p:grpSp>
          <p:nvGrpSpPr>
            <p:cNvPr id="49" name="グループ化 63"/>
            <p:cNvGrpSpPr>
              <a:grpSpLocks/>
            </p:cNvGrpSpPr>
            <p:nvPr/>
          </p:nvGrpSpPr>
          <p:grpSpPr bwMode="auto">
            <a:xfrm>
              <a:off x="2664321" y="4654830"/>
              <a:ext cx="4086200" cy="30998"/>
              <a:chOff x="2646040" y="5003906"/>
              <a:chExt cx="4086200" cy="30986"/>
            </a:xfrm>
          </p:grpSpPr>
          <p:cxnSp>
            <p:nvCxnSpPr>
              <p:cNvPr id="51" name="直線コネクタ 50"/>
              <p:cNvCxnSpPr/>
              <p:nvPr/>
            </p:nvCxnSpPr>
            <p:spPr>
              <a:xfrm>
                <a:off x="3357998" y="5003179"/>
                <a:ext cx="0" cy="3014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>
                <a:off x="4026363" y="5003179"/>
                <a:ext cx="0" cy="3014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>
                <a:off x="4702667" y="5004765"/>
                <a:ext cx="0" cy="3014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>
                <a:off x="5372619" y="5004765"/>
                <a:ext cx="0" cy="3014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>
                <a:off x="6048923" y="5004765"/>
                <a:ext cx="0" cy="3014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>
                <a:off x="2646768" y="5003179"/>
                <a:ext cx="4084808" cy="476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50" name="グラフ 49"/>
            <p:cNvGraphicFramePr>
              <a:graphicFrameLocks/>
            </p:cNvGraphicFramePr>
            <p:nvPr/>
          </p:nvGraphicFramePr>
          <p:xfrm>
            <a:off x="2435042" y="2059405"/>
            <a:ext cx="4572001" cy="27431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257" y="4017734"/>
            <a:ext cx="916437" cy="117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円/楕円 58"/>
          <p:cNvSpPr/>
          <p:nvPr/>
        </p:nvSpPr>
        <p:spPr>
          <a:xfrm>
            <a:off x="3056260" y="4128226"/>
            <a:ext cx="216024" cy="158879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/>
          <p:cNvSpPr/>
          <p:nvPr/>
        </p:nvSpPr>
        <p:spPr>
          <a:xfrm>
            <a:off x="7367702" y="908720"/>
            <a:ext cx="320670" cy="1063015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1" name="グループ化 46"/>
          <p:cNvGrpSpPr>
            <a:grpSpLocks/>
          </p:cNvGrpSpPr>
          <p:nvPr/>
        </p:nvGrpSpPr>
        <p:grpSpPr bwMode="auto">
          <a:xfrm>
            <a:off x="8260411" y="313307"/>
            <a:ext cx="625912" cy="719545"/>
            <a:chOff x="6660232" y="403820"/>
            <a:chExt cx="1047268" cy="983059"/>
          </a:xfrm>
        </p:grpSpPr>
        <p:pic>
          <p:nvPicPr>
            <p:cNvPr id="62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0232" y="403820"/>
              <a:ext cx="3429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7382" y="727669"/>
              <a:ext cx="285750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7382" y="1118691"/>
              <a:ext cx="2667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テキスト ボックス 50"/>
            <p:cNvSpPr txBox="1">
              <a:spLocks noChangeArrowheads="1"/>
            </p:cNvSpPr>
            <p:nvPr/>
          </p:nvSpPr>
          <p:spPr bwMode="auto">
            <a:xfrm>
              <a:off x="7003132" y="419892"/>
              <a:ext cx="4667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400" dirty="0"/>
                <a:t>anti</a:t>
              </a:r>
              <a:endParaRPr lang="ja-JP" altLang="en-US" sz="1400" dirty="0"/>
            </a:p>
          </p:txBody>
        </p:sp>
        <p:sp>
          <p:nvSpPr>
            <p:cNvPr id="66" name="テキスト ボックス 51"/>
            <p:cNvSpPr txBox="1">
              <a:spLocks noChangeArrowheads="1"/>
            </p:cNvSpPr>
            <p:nvPr/>
          </p:nvSpPr>
          <p:spPr bwMode="auto">
            <a:xfrm>
              <a:off x="7000383" y="762445"/>
              <a:ext cx="7071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400" dirty="0"/>
                <a:t>gauche</a:t>
              </a:r>
              <a:endParaRPr lang="ja-JP" altLang="en-US" sz="1400" dirty="0"/>
            </a:p>
          </p:txBody>
        </p:sp>
        <p:sp>
          <p:nvSpPr>
            <p:cNvPr id="67" name="テキスト ボックス 52"/>
            <p:cNvSpPr txBox="1">
              <a:spLocks noChangeArrowheads="1"/>
            </p:cNvSpPr>
            <p:nvPr/>
          </p:nvSpPr>
          <p:spPr bwMode="auto">
            <a:xfrm>
              <a:off x="7003132" y="1079102"/>
              <a:ext cx="37221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 sz="1400"/>
                <a:t>cis</a:t>
              </a:r>
              <a:endParaRPr lang="ja-JP" altLang="en-US" sz="1400"/>
            </a:p>
          </p:txBody>
        </p:sp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349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303039"/>
            <a:ext cx="21628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Experimental results: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8770" y="188640"/>
            <a:ext cx="3408362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919941" y="3644628"/>
            <a:ext cx="2952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dirty="0"/>
              <a:t>XPS spectra of N(1s) of 0.5, 1 and 2 ML hydrazine on </a:t>
            </a:r>
            <a:r>
              <a:rPr lang="en-US" altLang="ja-JP" sz="1200" dirty="0" err="1"/>
              <a:t>Pt</a:t>
            </a:r>
            <a:r>
              <a:rPr lang="en-US" altLang="ja-JP" sz="1200" dirty="0"/>
              <a:t>(111) at </a:t>
            </a:r>
            <a:r>
              <a:rPr lang="en-US" altLang="ja-JP" sz="1200" b="1" dirty="0"/>
              <a:t>60 K.</a:t>
            </a:r>
            <a:r>
              <a:rPr lang="en-US" altLang="ja-JP" sz="1200" dirty="0"/>
              <a:t> </a:t>
            </a:r>
          </a:p>
          <a:p>
            <a:pPr>
              <a:spcBef>
                <a:spcPct val="50000"/>
              </a:spcBef>
            </a:pPr>
            <a:r>
              <a:rPr lang="en-US" altLang="ja-JP" sz="1200" i="1" dirty="0" err="1"/>
              <a:t>Alberas</a:t>
            </a:r>
            <a:r>
              <a:rPr lang="en-US" altLang="ja-JP" sz="1200" i="1" dirty="0"/>
              <a:t> et. al, Surf. Sci. 278 (1992) 51 - 61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857036"/>
            <a:ext cx="515638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on </a:t>
            </a:r>
            <a:r>
              <a:rPr lang="en-US" altLang="ja-JP" dirty="0" err="1"/>
              <a:t>Pt</a:t>
            </a:r>
            <a:r>
              <a:rPr lang="en-US" altLang="ja-JP" dirty="0"/>
              <a:t>(111) and Fe(111</a:t>
            </a:r>
            <a:r>
              <a:rPr lang="en-US" altLang="ja-JP" dirty="0" smtClean="0"/>
              <a:t>):</a:t>
            </a:r>
            <a:endParaRPr kumimoji="1" lang="en-US" altLang="ja-JP" dirty="0" smtClean="0"/>
          </a:p>
          <a:p>
            <a:pPr marL="285750" indent="-285750">
              <a:buFont typeface="Wingdings" pitchFamily="2" charset="2"/>
              <a:buChar char="l"/>
            </a:pPr>
            <a:r>
              <a:rPr kumimoji="1" lang="en-US" altLang="ja-JP" dirty="0" smtClean="0"/>
              <a:t>XPS results shows that hydrazine adsorbed on </a:t>
            </a:r>
            <a:r>
              <a:rPr kumimoji="1" lang="en-US" altLang="ja-JP" dirty="0" err="1" smtClean="0"/>
              <a:t>cis</a:t>
            </a:r>
            <a:r>
              <a:rPr kumimoji="1" lang="en-US" altLang="ja-JP" dirty="0" smtClean="0"/>
              <a:t>-conformation </a:t>
            </a:r>
            <a:r>
              <a:rPr kumimoji="1" lang="en-US" altLang="ja-JP" dirty="0" smtClean="0">
                <a:sym typeface="Wingdings" pitchFamily="2" charset="2"/>
              </a:rPr>
              <a:t> one N(1s) peak indicates similar bonding environment for </a:t>
            </a:r>
            <a:r>
              <a:rPr kumimoji="1" lang="en-US" altLang="ja-JP" dirty="0" smtClean="0">
                <a:sym typeface="Wingdings" pitchFamily="2" charset="2"/>
              </a:rPr>
              <a:t>all N atoms. </a:t>
            </a:r>
            <a:endParaRPr kumimoji="1" lang="en-US" altLang="ja-JP" dirty="0" smtClean="0">
              <a:sym typeface="Wingdings" pitchFamily="2" charset="2"/>
            </a:endParaRPr>
          </a:p>
          <a:p>
            <a:pPr marL="285750" indent="-285750">
              <a:buFont typeface="Wingdings" pitchFamily="2" charset="2"/>
              <a:buChar char="l"/>
            </a:pPr>
            <a:endParaRPr kumimoji="1" lang="en-US" altLang="ja-JP" dirty="0" smtClean="0">
              <a:sym typeface="Wingdings" pitchFamily="2" charset="2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kumimoji="1" lang="en-US" altLang="ja-JP" dirty="0" smtClean="0">
                <a:sym typeface="Wingdings" pitchFamily="2" charset="2"/>
              </a:rPr>
              <a:t>The bonding with surface retains N – N bond, hydrazine decomposed through  N – H bond cleaving</a:t>
            </a:r>
          </a:p>
          <a:p>
            <a:endParaRPr lang="en-US" altLang="ja-JP" dirty="0">
              <a:sym typeface="Wingdings" pitchFamily="2" charset="2"/>
            </a:endParaRPr>
          </a:p>
          <a:p>
            <a:r>
              <a:rPr lang="en-US" altLang="ja-JP" dirty="0" smtClean="0">
                <a:sym typeface="Wingdings" pitchFamily="2" charset="2"/>
              </a:rPr>
              <a:t>on Ni(111)</a:t>
            </a:r>
          </a:p>
          <a:p>
            <a:r>
              <a:rPr kumimoji="1" lang="en-US" altLang="ja-JP" dirty="0" smtClean="0">
                <a:sym typeface="Wingdings" pitchFamily="2" charset="2"/>
              </a:rPr>
              <a:t>No information with regards to the structure. Decomposition products: N, H, NH, NH</a:t>
            </a:r>
            <a:r>
              <a:rPr kumimoji="1" lang="en-US" altLang="ja-JP" baseline="-25000" dirty="0" smtClean="0">
                <a:sym typeface="Wingdings" pitchFamily="2" charset="2"/>
              </a:rPr>
              <a:t>2</a:t>
            </a:r>
            <a:r>
              <a:rPr kumimoji="1" lang="en-US" altLang="ja-JP" dirty="0" smtClean="0">
                <a:sym typeface="Wingdings" pitchFamily="2" charset="2"/>
              </a:rPr>
              <a:t>, NH</a:t>
            </a:r>
            <a:r>
              <a:rPr kumimoji="1" lang="en-US" altLang="ja-JP" baseline="-25000" dirty="0" smtClean="0">
                <a:sym typeface="Wingdings" pitchFamily="2" charset="2"/>
              </a:rPr>
              <a:t>3</a:t>
            </a:r>
            <a:r>
              <a:rPr kumimoji="1" lang="en-US" altLang="ja-JP" dirty="0" smtClean="0">
                <a:sym typeface="Wingdings" pitchFamily="2" charset="2"/>
              </a:rPr>
              <a:t>, N</a:t>
            </a:r>
            <a:r>
              <a:rPr kumimoji="1" lang="en-US" altLang="ja-JP" baseline="-25000" dirty="0" smtClean="0">
                <a:sym typeface="Wingdings" pitchFamily="2" charset="2"/>
              </a:rPr>
              <a:t>2</a:t>
            </a:r>
            <a:r>
              <a:rPr kumimoji="1" lang="en-US" altLang="ja-JP" dirty="0" smtClean="0">
                <a:sym typeface="Wingdings" pitchFamily="2" charset="2"/>
              </a:rPr>
              <a:t>H</a:t>
            </a:r>
            <a:r>
              <a:rPr kumimoji="1" lang="en-US" altLang="ja-JP" baseline="-25000" dirty="0" smtClean="0">
                <a:sym typeface="Wingdings" pitchFamily="2" charset="2"/>
              </a:rPr>
              <a:t>2</a:t>
            </a:r>
          </a:p>
          <a:p>
            <a:endParaRPr kumimoji="1" lang="en-US" altLang="ja-JP" dirty="0" smtClean="0">
              <a:sym typeface="Wingdings" pitchFamily="2" charset="2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9" y="4941168"/>
            <a:ext cx="85236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Contradictions with theory:</a:t>
            </a:r>
          </a:p>
          <a:p>
            <a:pPr marL="285750" indent="-285750">
              <a:buFont typeface="Wingdings" pitchFamily="2" charset="2"/>
              <a:buChar char="l"/>
            </a:pPr>
            <a:r>
              <a:rPr lang="en-US" altLang="ja-JP" dirty="0" smtClean="0"/>
              <a:t>DFT gives anti-conformation as the most stable structure</a:t>
            </a:r>
          </a:p>
          <a:p>
            <a:pPr marL="285750" indent="-285750">
              <a:buFont typeface="Wingdings" pitchFamily="2" charset="2"/>
              <a:buChar char="l"/>
            </a:pPr>
            <a:r>
              <a:rPr lang="en-US" altLang="ja-JP" dirty="0" smtClean="0"/>
              <a:t>Adsorption stability  in </a:t>
            </a:r>
            <a:r>
              <a:rPr lang="en-US" altLang="ja-JP" dirty="0" err="1" smtClean="0"/>
              <a:t>cis</a:t>
            </a:r>
            <a:r>
              <a:rPr lang="en-US" altLang="ja-JP" dirty="0" smtClean="0"/>
              <a:t>-conformation suffers from repulsive interaction among </a:t>
            </a:r>
            <a:r>
              <a:rPr lang="en-US" altLang="ja-JP" dirty="0" err="1" smtClean="0"/>
              <a:t>adsorbates</a:t>
            </a:r>
            <a:r>
              <a:rPr lang="en-US" altLang="ja-JP" dirty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229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1589</Words>
  <Application>Microsoft Macintosh PowerPoint</Application>
  <PresentationFormat>画面に合わせる (4:3)</PresentationFormat>
  <Paragraphs>278</Paragraphs>
  <Slides>13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Hydrazine Adsorption Conformations on metal surfaces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Hydrazine Adsorption Conformations on metal surfaces</dc:title>
  <dc:creator>kemal</dc:creator>
  <cp:lastModifiedBy>Agusta kemal</cp:lastModifiedBy>
  <cp:revision>35</cp:revision>
  <dcterms:created xsi:type="dcterms:W3CDTF">2012-03-16T07:06:27Z</dcterms:created>
  <dcterms:modified xsi:type="dcterms:W3CDTF">2012-03-16T08:02:19Z</dcterms:modified>
</cp:coreProperties>
</file>