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72" r:id="rId3"/>
    <p:sldId id="273" r:id="rId4"/>
    <p:sldId id="279" r:id="rId5"/>
    <p:sldId id="278" r:id="rId6"/>
    <p:sldId id="257" r:id="rId7"/>
    <p:sldId id="262" r:id="rId8"/>
    <p:sldId id="261" r:id="rId9"/>
    <p:sldId id="263" r:id="rId10"/>
    <p:sldId id="277" r:id="rId11"/>
    <p:sldId id="268" r:id="rId12"/>
    <p:sldId id="269" r:id="rId13"/>
    <p:sldId id="280" r:id="rId14"/>
    <p:sldId id="270" r:id="rId15"/>
    <p:sldId id="271" r:id="rId16"/>
    <p:sldId id="281" r:id="rId17"/>
    <p:sldId id="266" r:id="rId18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6EA0B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84" autoAdjust="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9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B80E7-4D8E-499E-B4B1-FF7B4F0628F6}" type="datetimeFigureOut">
              <a:rPr kumimoji="1" lang="ja-JP" altLang="en-US" smtClean="0"/>
              <a:t>2012/3/16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E90DF0-C217-4F6D-B6A9-577917C4AF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3579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30" name="日付プレースホルダー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altLang="ja-JP" smtClean="0"/>
              <a:t>2012/03/16</a:t>
            </a:r>
            <a:endParaRPr 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 smtClean="0"/>
              <a:t>「コンピューティクスによる物質デザイン：複合相関と非平衡ダイナミクス」</a:t>
            </a:r>
            <a:endParaRPr kumimoji="0" lang="en-US"/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altLang="ja-JP" smtClean="0"/>
              <a:t>2012/03/16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 smtClean="0"/>
              <a:t>「コンピューティクスによる物質デザイン：複合相関と非平衡ダイナミクス」</a:t>
            </a:r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altLang="ja-JP" smtClean="0"/>
              <a:t>2012/03/16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 smtClean="0"/>
              <a:t>「コンピューティクスによる物質デザイン：複合相関と非平衡ダイナミクス」</a:t>
            </a:r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199" y="274639"/>
            <a:ext cx="8197403" cy="729914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kumimoji="0" lang="ja-JP" altLang="en-US" dirty="0" smtClean="0"/>
              <a:t>マスター タイトルの書式設定</a:t>
            </a:r>
            <a:endParaRPr kumimoji="0"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120462"/>
            <a:ext cx="8197403" cy="5331853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581104"/>
            <a:ext cx="1191296" cy="206085"/>
          </a:xfrm>
        </p:spPr>
        <p:txBody>
          <a:bodyPr/>
          <a:lstStyle/>
          <a:p>
            <a:pPr eaLnBrk="1" latinLnBrk="0" hangingPunct="1"/>
            <a:r>
              <a:rPr lang="en-US" altLang="ja-JP" smtClean="0"/>
              <a:t>2012/03/16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021983" y="6581104"/>
            <a:ext cx="5100034" cy="206085"/>
          </a:xfrm>
        </p:spPr>
        <p:txBody>
          <a:bodyPr/>
          <a:lstStyle/>
          <a:p>
            <a:r>
              <a:rPr kumimoji="0" lang="ja-JP" altLang="en-US" smtClean="0"/>
              <a:t>「コンピューティクスによる物質デザイン：複合相関と非平衡ダイナミクス」</a:t>
            </a:r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908699" y="6581104"/>
            <a:ext cx="762000" cy="20608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altLang="ja-JP" smtClean="0"/>
              <a:t>2012/03/16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 smtClean="0"/>
              <a:t>「コンピューティクスによる物質デザイン：複合相関と非平衡ダイナミクス」</a:t>
            </a:r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altLang="ja-JP" smtClean="0"/>
              <a:t>2012/03/16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 smtClean="0"/>
              <a:t>「コンピューティクスによる物質デザイン：複合相関と非平衡ダイナミクス」</a:t>
            </a:r>
            <a:endParaRPr kumimoji="0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altLang="ja-JP" smtClean="0"/>
              <a:t>2012/03/16</a:t>
            </a:r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 smtClean="0"/>
              <a:t>「コンピューティクスによる物質デザイン：複合相関と非平衡ダイナミクス」</a:t>
            </a:r>
            <a:endParaRPr kumimoji="0"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altLang="ja-JP" smtClean="0"/>
              <a:t>2012/03/16</a:t>
            </a:r>
            <a:endParaRPr 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kumimoji="0" lang="ja-JP" altLang="en-US" smtClean="0"/>
              <a:t>「コンピューティクスによる物質デザイン：複合相関と非平衡ダイナミクス」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altLang="ja-JP" smtClean="0"/>
              <a:t>2012/03/16</a:t>
            </a:r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 smtClean="0"/>
              <a:t>「コンピューティクスによる物質デザイン：複合相関と非平衡ダイナミクス」</a:t>
            </a:r>
            <a:endParaRPr kumimoji="0"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altLang="ja-JP" smtClean="0"/>
              <a:t>2012/03/16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 smtClean="0"/>
              <a:t>「コンピューティクスによる物質デザイン：複合相関と非平衡ダイナミクス」</a:t>
            </a:r>
            <a:endParaRPr kumimoji="0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プレースホルダーまでドラッグするかアイコンをクリックして図を追加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r>
              <a:rPr lang="en-US" altLang="ja-JP" smtClean="0"/>
              <a:t>2012/03/16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 smtClean="0"/>
              <a:t>「コンピューティクスによる物質デザイン：複合相関と非平衡ダイナミクス」</a:t>
            </a:r>
            <a:endParaRPr kumimoji="0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リーフォーム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フリーフォーム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タイトル プレースホルダー 8"/>
          <p:cNvSpPr>
            <a:spLocks noGrp="1"/>
          </p:cNvSpPr>
          <p:nvPr>
            <p:ph type="title"/>
          </p:nvPr>
        </p:nvSpPr>
        <p:spPr>
          <a:xfrm>
            <a:off x="457199" y="274638"/>
            <a:ext cx="8197403" cy="71703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ja-JP" altLang="en-US" dirty="0" smtClean="0"/>
              <a:t>マスター タイトルの書式設定</a:t>
            </a:r>
            <a:endParaRPr kumimoji="0" lang="en-US" dirty="0"/>
          </a:p>
        </p:txBody>
      </p:sp>
      <p:sp>
        <p:nvSpPr>
          <p:cNvPr id="30" name="テキスト プレースホルダー 29"/>
          <p:cNvSpPr>
            <a:spLocks noGrp="1"/>
          </p:cNvSpPr>
          <p:nvPr>
            <p:ph type="body" idx="1"/>
          </p:nvPr>
        </p:nvSpPr>
        <p:spPr>
          <a:xfrm>
            <a:off x="457199" y="1094704"/>
            <a:ext cx="8197403" cy="503145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dirty="0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2 </a:t>
            </a:r>
            <a:r>
              <a:rPr kumimoji="0" lang="ja-JP" altLang="en-US" dirty="0" smtClean="0"/>
              <a:t>レベル</a:t>
            </a:r>
          </a:p>
          <a:p>
            <a:pPr lvl="2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3 </a:t>
            </a:r>
            <a:r>
              <a:rPr kumimoji="0" lang="ja-JP" altLang="en-US" dirty="0" smtClean="0"/>
              <a:t>レベル</a:t>
            </a:r>
          </a:p>
          <a:p>
            <a:pPr lvl="3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4 </a:t>
            </a:r>
            <a:r>
              <a:rPr kumimoji="0" lang="ja-JP" altLang="en-US" dirty="0" smtClean="0"/>
              <a:t>レベル</a:t>
            </a:r>
          </a:p>
          <a:p>
            <a:pPr lvl="4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5 </a:t>
            </a:r>
            <a:r>
              <a:rPr kumimoji="0" lang="ja-JP" altLang="en-US" dirty="0" smtClean="0"/>
              <a:t>レベル</a:t>
            </a:r>
            <a:endParaRPr kumimoji="0" lang="en-US" dirty="0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r>
              <a:rPr lang="en-US" altLang="ja-JP" smtClean="0"/>
              <a:t>2012/03/16</a:t>
            </a:r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フッター プレースホルダー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r>
              <a:rPr kumimoji="0" lang="ja-JP" altLang="en-US" sz="1000" smtClean="0">
                <a:solidFill>
                  <a:schemeClr val="tx2">
                    <a:shade val="50000"/>
                  </a:schemeClr>
                </a:solidFill>
              </a:rPr>
              <a:t>「コンピューティクスによる物質デザイン：複合相関と非平衡ダイナミクス」</a:t>
            </a:r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1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1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29064" y="1400826"/>
            <a:ext cx="6480048" cy="2091375"/>
          </a:xfrm>
        </p:spPr>
        <p:txBody>
          <a:bodyPr>
            <a:normAutofit/>
          </a:bodyPr>
          <a:lstStyle/>
          <a:p>
            <a:r>
              <a:rPr kumimoji="1" lang="en-US" altLang="ja-JP" sz="4000" dirty="0" smtClean="0"/>
              <a:t>Krylov</a:t>
            </a:r>
            <a:r>
              <a:rPr kumimoji="1" lang="ja-JP" altLang="en-US" sz="4000" dirty="0" smtClean="0"/>
              <a:t>部分空間法に基づく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kumimoji="1" lang="ja-JP" altLang="en-US" sz="4000" dirty="0" smtClean="0"/>
              <a:t>シフト線形方程式による</a:t>
            </a:r>
            <a:r>
              <a:rPr kumimoji="1" lang="en-US" altLang="ja-JP" sz="4000" dirty="0" smtClean="0"/>
              <a:t>TDDFT</a:t>
            </a:r>
            <a:r>
              <a:rPr kumimoji="1" lang="ja-JP" altLang="en-US" sz="4000" dirty="0" smtClean="0"/>
              <a:t>の線形応答計算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3615857"/>
            <a:ext cx="7346148" cy="2591759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sz="2400" dirty="0" smtClean="0"/>
              <a:t>篠原</a:t>
            </a:r>
            <a:r>
              <a:rPr kumimoji="1" lang="en-US" altLang="ja-JP" sz="2400" dirty="0" smtClean="0"/>
              <a:t> </a:t>
            </a:r>
            <a:r>
              <a:rPr kumimoji="1" lang="ja-JP" altLang="en-US" sz="2400" dirty="0" smtClean="0"/>
              <a:t>康</a:t>
            </a:r>
            <a:endParaRPr lang="en-US" altLang="ja-JP" sz="2400" dirty="0"/>
          </a:p>
          <a:p>
            <a:pPr algn="ctr"/>
            <a:r>
              <a:rPr lang="en-US" altLang="ja-JP" sz="2400" dirty="0"/>
              <a:t>:</a:t>
            </a:r>
            <a:r>
              <a:rPr kumimoji="1" lang="ja-JP" altLang="en-US" sz="1800" dirty="0" smtClean="0"/>
              <a:t>筑波大数理物質科学研究科、筑波大システム情報工学研究科</a:t>
            </a:r>
            <a:endParaRPr kumimoji="1" lang="en-US" altLang="ja-JP" sz="1800" dirty="0" smtClean="0"/>
          </a:p>
          <a:p>
            <a:pPr algn="l"/>
            <a:r>
              <a:rPr kumimoji="1" lang="ja-JP" altLang="en-US" sz="1800" u="sng" dirty="0" smtClean="0"/>
              <a:t>共同研究者</a:t>
            </a:r>
            <a:endParaRPr lang="en-US" altLang="ja-JP" sz="1800" u="sng" dirty="0" smtClean="0"/>
          </a:p>
          <a:p>
            <a:pPr algn="l"/>
            <a:r>
              <a:rPr kumimoji="1" lang="ja-JP" altLang="en-US" sz="1800" dirty="0" smtClean="0"/>
              <a:t>二村保徳</a:t>
            </a:r>
            <a:r>
              <a:rPr kumimoji="1" lang="en-US" altLang="ja-JP" sz="1800" dirty="0" smtClean="0"/>
              <a:t>: </a:t>
            </a:r>
            <a:r>
              <a:rPr kumimoji="1" lang="ja-JP" altLang="en-US" sz="1800" dirty="0" smtClean="0"/>
              <a:t>筑波大システム情報工学研究科</a:t>
            </a:r>
            <a:endParaRPr kumimoji="1" lang="en-US" altLang="ja-JP" sz="1800" dirty="0" smtClean="0"/>
          </a:p>
          <a:p>
            <a:pPr algn="l"/>
            <a:r>
              <a:rPr kumimoji="1" lang="ja-JP" altLang="en-US" sz="1800" dirty="0" smtClean="0"/>
              <a:t>矢花一浩</a:t>
            </a:r>
            <a:r>
              <a:rPr kumimoji="1" lang="en-US" altLang="ja-JP" sz="1800" dirty="0" smtClean="0"/>
              <a:t>: </a:t>
            </a:r>
            <a:r>
              <a:rPr kumimoji="1" lang="ja-JP" altLang="en-US" sz="1800" dirty="0" smtClean="0"/>
              <a:t>筑波大数理物質科学研究科、筑波大計算科学研究センター</a:t>
            </a:r>
            <a:endParaRPr lang="en-US" altLang="ja-JP" sz="1800" dirty="0"/>
          </a:p>
          <a:p>
            <a:pPr algn="l"/>
            <a:r>
              <a:rPr lang="ja-JP" altLang="en-US" sz="1800" dirty="0" smtClean="0"/>
              <a:t>櫻井鉄也</a:t>
            </a:r>
            <a:r>
              <a:rPr lang="en-US" altLang="ja-JP" sz="1800" dirty="0" smtClean="0"/>
              <a:t>: </a:t>
            </a:r>
            <a:r>
              <a:rPr lang="ja-JP" altLang="en-US" sz="1800" dirty="0" smtClean="0"/>
              <a:t>筑波大システム情報工学研究科</a:t>
            </a:r>
            <a:endParaRPr kumimoji="1" lang="en-US" altLang="ja-JP" sz="180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altLang="ja-JP" smtClean="0"/>
              <a:t>2012/03/16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 smtClean="0"/>
              <a:t>「コンピューティクスによる物質デザイン：複合相関と非平衡ダイナミクス」</a:t>
            </a:r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6592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解法の比較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altLang="ja-JP" smtClean="0"/>
              <a:t>2012/03/16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 smtClean="0"/>
              <a:t>「コンピューティクスによる物質デザイン：複合相関と非平衡ダイナミクス」</a:t>
            </a:r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10</a:t>
            </a:fld>
            <a:endParaRPr kumimoji="0" lang="en-US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547755"/>
              </p:ext>
            </p:extLst>
          </p:nvPr>
        </p:nvGraphicFramePr>
        <p:xfrm>
          <a:off x="457199" y="1966675"/>
          <a:ext cx="8197402" cy="421132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749640"/>
                <a:gridCol w="3436214"/>
                <a:gridCol w="2011548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計算コスト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メモリ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対角化</a:t>
                      </a:r>
                      <a:endParaRPr kumimoji="1" lang="en-US" altLang="ja-JP" sz="1800" dirty="0" smtClean="0"/>
                    </a:p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Nε×Nx</a:t>
                      </a:r>
                      <a:r>
                        <a:rPr kumimoji="1" lang="en-US" altLang="ja-JP" sz="1800" baseline="30000" dirty="0" smtClean="0"/>
                        <a:t>3</a:t>
                      </a:r>
                      <a:r>
                        <a:rPr kumimoji="1" lang="en-US" altLang="ja-JP" sz="1800" dirty="0" smtClean="0"/>
                        <a:t>×NB×Niter</a:t>
                      </a:r>
                      <a:r>
                        <a:rPr kumimoji="1" lang="en-US" altLang="ja-JP" sz="1800" baseline="0" dirty="0" smtClean="0"/>
                        <a:t> </a:t>
                      </a:r>
                    </a:p>
                    <a:p>
                      <a:r>
                        <a:rPr kumimoji="1" lang="ja-JP" altLang="en-US" sz="1800" baseline="0" dirty="0" smtClean="0"/>
                        <a:t>＋</a:t>
                      </a:r>
                      <a:r>
                        <a:rPr kumimoji="1" lang="en-US" altLang="ja-JP" sz="1800" baseline="0" dirty="0" smtClean="0"/>
                        <a:t>(Gram-Schmidt)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Nε×Nx</a:t>
                      </a:r>
                      <a:r>
                        <a:rPr kumimoji="1" lang="en-US" altLang="ja-JP" sz="1800" baseline="30000" dirty="0" smtClean="0"/>
                        <a:t>3</a:t>
                      </a:r>
                      <a:r>
                        <a:rPr kumimoji="1" lang="en-US" altLang="ja-JP" sz="1800" dirty="0" smtClean="0"/>
                        <a:t>×NB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Modified</a:t>
                      </a:r>
                      <a:r>
                        <a:rPr kumimoji="1" lang="en-US" altLang="ja-JP" sz="1800" baseline="0" dirty="0" smtClean="0"/>
                        <a:t> Sternheimer</a:t>
                      </a:r>
                      <a:r>
                        <a:rPr kumimoji="1" lang="ja-JP" altLang="en-US" sz="1800" baseline="0" dirty="0" smtClean="0"/>
                        <a:t>法</a:t>
                      </a:r>
                      <a:endParaRPr kumimoji="1" lang="en-US" altLang="ja-JP" sz="1800" baseline="0" dirty="0" smtClean="0"/>
                    </a:p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Nω×Nx</a:t>
                      </a:r>
                      <a:r>
                        <a:rPr kumimoji="1" lang="en-US" altLang="ja-JP" sz="1800" baseline="30000" dirty="0" smtClean="0"/>
                        <a:t>3</a:t>
                      </a:r>
                      <a:r>
                        <a:rPr kumimoji="1" lang="en-US" altLang="ja-JP" sz="1800" dirty="0" smtClean="0"/>
                        <a:t>×NB×Niter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Nω×Nx</a:t>
                      </a:r>
                      <a:r>
                        <a:rPr kumimoji="1" lang="en-US" altLang="ja-JP" sz="1800" baseline="30000" dirty="0" smtClean="0"/>
                        <a:t>3</a:t>
                      </a:r>
                      <a:r>
                        <a:rPr kumimoji="1" lang="en-US" altLang="ja-JP" sz="1800" dirty="0" smtClean="0"/>
                        <a:t>×NB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実時間発展法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NT×Nx</a:t>
                      </a:r>
                      <a:r>
                        <a:rPr kumimoji="1" lang="en-US" altLang="ja-JP" sz="1800" baseline="30000" dirty="0" smtClean="0"/>
                        <a:t>3</a:t>
                      </a:r>
                      <a:r>
                        <a:rPr kumimoji="1" lang="en-US" altLang="ja-JP" sz="1800" dirty="0" smtClean="0"/>
                        <a:t>×NB</a:t>
                      </a:r>
                    </a:p>
                    <a:p>
                      <a:r>
                        <a:rPr kumimoji="1" lang="en-US" altLang="ja-JP" sz="1800" dirty="0" smtClean="0"/>
                        <a:t>NT</a:t>
                      </a:r>
                      <a:r>
                        <a:rPr kumimoji="1" lang="ja-JP" altLang="en-US" sz="1800" dirty="0" smtClean="0"/>
                        <a:t>～</a:t>
                      </a:r>
                      <a:r>
                        <a:rPr kumimoji="1" lang="en-US" altLang="ja-JP" sz="1800" dirty="0" smtClean="0"/>
                        <a:t>50000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Nx</a:t>
                      </a:r>
                      <a:r>
                        <a:rPr kumimoji="1" lang="en-US" altLang="ja-JP" sz="1800" baseline="30000" dirty="0" smtClean="0"/>
                        <a:t>3</a:t>
                      </a:r>
                      <a:r>
                        <a:rPr kumimoji="1" lang="en-US" altLang="ja-JP" sz="1800" dirty="0" smtClean="0"/>
                        <a:t>×NB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連分数展開法</a:t>
                      </a:r>
                      <a:endParaRPr kumimoji="1" lang="en-US" altLang="ja-JP" sz="1800" dirty="0" smtClean="0"/>
                    </a:p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Nx</a:t>
                      </a:r>
                      <a:r>
                        <a:rPr kumimoji="1" lang="en-US" altLang="ja-JP" sz="1800" baseline="30000" dirty="0" smtClean="0"/>
                        <a:t>3</a:t>
                      </a:r>
                      <a:r>
                        <a:rPr kumimoji="1" lang="en-US" altLang="ja-JP" sz="1800" dirty="0" smtClean="0"/>
                        <a:t>×NB×Niter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Nx</a:t>
                      </a:r>
                      <a:r>
                        <a:rPr kumimoji="1" lang="en-US" altLang="ja-JP" sz="1800" baseline="30000" dirty="0" smtClean="0"/>
                        <a:t>3</a:t>
                      </a:r>
                      <a:r>
                        <a:rPr kumimoji="1" lang="en-US" altLang="ja-JP" sz="1800" dirty="0" smtClean="0"/>
                        <a:t>×NB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シフト線型方程式の</a:t>
                      </a:r>
                      <a:endParaRPr kumimoji="1" lang="en-US" altLang="ja-JP" sz="1800" dirty="0" smtClean="0"/>
                    </a:p>
                    <a:p>
                      <a:r>
                        <a:rPr kumimoji="1" lang="en-US" altLang="ja-JP" sz="1800" dirty="0" smtClean="0"/>
                        <a:t>Krylov</a:t>
                      </a:r>
                      <a:r>
                        <a:rPr kumimoji="1" lang="ja-JP" altLang="en-US" sz="1800" dirty="0" smtClean="0"/>
                        <a:t>部分空間法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１</a:t>
                      </a:r>
                      <a:r>
                        <a:rPr kumimoji="1" lang="en-US" altLang="ja-JP" sz="1800" dirty="0" smtClean="0"/>
                        <a:t>×Nx</a:t>
                      </a:r>
                      <a:r>
                        <a:rPr kumimoji="1" lang="en-US" altLang="ja-JP" sz="1800" baseline="30000" dirty="0" smtClean="0"/>
                        <a:t>3</a:t>
                      </a:r>
                      <a:r>
                        <a:rPr kumimoji="1" lang="en-US" altLang="ja-JP" sz="1800" dirty="0" smtClean="0"/>
                        <a:t>×NB×Niter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Nω×Nx</a:t>
                      </a:r>
                      <a:r>
                        <a:rPr kumimoji="1" lang="en-US" altLang="ja-JP" sz="1800" baseline="30000" dirty="0" smtClean="0"/>
                        <a:t>3</a:t>
                      </a:r>
                      <a:r>
                        <a:rPr kumimoji="1" lang="en-US" altLang="ja-JP" sz="1800" dirty="0" smtClean="0"/>
                        <a:t>×NB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同解法＋スカラー化</a:t>
                      </a:r>
                      <a:endParaRPr kumimoji="1" lang="en-US" altLang="ja-JP" sz="1800" dirty="0" smtClean="0"/>
                    </a:p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１</a:t>
                      </a:r>
                      <a:r>
                        <a:rPr kumimoji="1" lang="en-US" altLang="ja-JP" sz="1800" dirty="0" smtClean="0"/>
                        <a:t>×Nx</a:t>
                      </a:r>
                      <a:r>
                        <a:rPr kumimoji="1" lang="en-US" altLang="ja-JP" sz="1800" baseline="30000" dirty="0" smtClean="0"/>
                        <a:t>3</a:t>
                      </a:r>
                      <a:r>
                        <a:rPr kumimoji="1" lang="en-US" altLang="ja-JP" sz="1800" dirty="0" smtClean="0"/>
                        <a:t>×NB×Niter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１</a:t>
                      </a:r>
                      <a:r>
                        <a:rPr kumimoji="1" lang="en-US" altLang="ja-JP" sz="1800" dirty="0" smtClean="0"/>
                        <a:t>×Nx</a:t>
                      </a:r>
                      <a:r>
                        <a:rPr kumimoji="1" lang="en-US" altLang="ja-JP" sz="1800" baseline="30000" dirty="0" smtClean="0"/>
                        <a:t>3</a:t>
                      </a:r>
                      <a:r>
                        <a:rPr kumimoji="1" lang="en-US" altLang="ja-JP" sz="1800" dirty="0" smtClean="0"/>
                        <a:t>×NB</a:t>
                      </a:r>
                      <a:endParaRPr kumimoji="1" lang="ja-JP" alt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457199" y="1133018"/>
            <a:ext cx="84469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err="1" smtClean="0"/>
              <a:t>Nx</a:t>
            </a:r>
            <a:r>
              <a:rPr kumimoji="1" lang="en-US" altLang="ja-JP" sz="2000" dirty="0" smtClean="0"/>
              <a:t>: </a:t>
            </a:r>
            <a:r>
              <a:rPr kumimoji="1" lang="ja-JP" altLang="en-US" sz="2000" dirty="0" smtClean="0"/>
              <a:t>実空間グリッドの数、</a:t>
            </a:r>
            <a:r>
              <a:rPr kumimoji="1" lang="en-US" altLang="ja-JP" sz="2000" dirty="0" smtClean="0"/>
              <a:t>NB: </a:t>
            </a:r>
            <a:r>
              <a:rPr kumimoji="1" lang="ja-JP" altLang="en-US" sz="2000" dirty="0" smtClean="0"/>
              <a:t>軌道の数</a:t>
            </a:r>
            <a:endParaRPr kumimoji="1" lang="en-US" altLang="ja-JP" sz="2000" dirty="0" smtClean="0"/>
          </a:p>
          <a:p>
            <a:r>
              <a:rPr kumimoji="1" lang="en-US" altLang="ja-JP" sz="2000" dirty="0" err="1" smtClean="0"/>
              <a:t>Nω</a:t>
            </a:r>
            <a:r>
              <a:rPr kumimoji="1" lang="en-US" altLang="ja-JP" sz="2000" dirty="0" smtClean="0"/>
              <a:t>: </a:t>
            </a:r>
            <a:r>
              <a:rPr kumimoji="1" lang="ja-JP" altLang="en-US" sz="2000" dirty="0" smtClean="0"/>
              <a:t>振動数の分点、</a:t>
            </a:r>
            <a:r>
              <a:rPr kumimoji="1" lang="en-US" altLang="ja-JP" sz="2000" dirty="0" err="1" smtClean="0"/>
              <a:t>N</a:t>
            </a:r>
            <a:r>
              <a:rPr kumimoji="1" lang="en-US" altLang="ja-JP" sz="2000" dirty="0" err="1"/>
              <a:t>ε</a:t>
            </a:r>
            <a:r>
              <a:rPr kumimoji="1" lang="en-US" altLang="ja-JP" sz="2000" dirty="0" smtClean="0"/>
              <a:t>: </a:t>
            </a:r>
            <a:r>
              <a:rPr kumimoji="1" lang="ja-JP" altLang="en-US" sz="2000" dirty="0" smtClean="0"/>
              <a:t>固有値の数、</a:t>
            </a:r>
            <a:r>
              <a:rPr kumimoji="1" lang="en-US" altLang="ja-JP" sz="2000" dirty="0" smtClean="0"/>
              <a:t>NT: </a:t>
            </a:r>
            <a:r>
              <a:rPr kumimoji="1" lang="ja-JP" altLang="en-US" sz="2000" dirty="0" smtClean="0"/>
              <a:t>時間発展の数、</a:t>
            </a:r>
            <a:r>
              <a:rPr kumimoji="1" lang="en-US" altLang="ja-JP" sz="2000" dirty="0" smtClean="0"/>
              <a:t>Niter: </a:t>
            </a:r>
            <a:r>
              <a:rPr kumimoji="1" lang="ja-JP" altLang="en-US" sz="2000" dirty="0" smtClean="0"/>
              <a:t>反復回数</a:t>
            </a:r>
            <a:endParaRPr kumimoji="1" lang="en-US" altLang="ja-JP" sz="2000" dirty="0" smtClean="0"/>
          </a:p>
        </p:txBody>
      </p:sp>
      <p:sp>
        <p:nvSpPr>
          <p:cNvPr id="10" name="正方形/長方形 9"/>
          <p:cNvSpPr/>
          <p:nvPr/>
        </p:nvSpPr>
        <p:spPr>
          <a:xfrm>
            <a:off x="452371" y="5582541"/>
            <a:ext cx="8213499" cy="576413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70000">
              <a:srgbClr val="FF0000">
                <a:alpha val="5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右カーブ矢印 11"/>
          <p:cNvSpPr/>
          <p:nvPr/>
        </p:nvSpPr>
        <p:spPr>
          <a:xfrm>
            <a:off x="8401" y="3193961"/>
            <a:ext cx="448799" cy="2926356"/>
          </a:xfrm>
          <a:prstGeom prst="curvedRightArrow">
            <a:avLst>
              <a:gd name="adj1" fmla="val 83431"/>
              <a:gd name="adj2" fmla="val 123071"/>
              <a:gd name="adj3" fmla="val 5000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円/楕円 12"/>
          <p:cNvSpPr/>
          <p:nvPr/>
        </p:nvSpPr>
        <p:spPr>
          <a:xfrm>
            <a:off x="3203848" y="2873428"/>
            <a:ext cx="569890" cy="569890"/>
          </a:xfrm>
          <a:prstGeom prst="ellipse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3203848" y="5479365"/>
            <a:ext cx="569890" cy="569890"/>
          </a:xfrm>
          <a:prstGeom prst="ellipse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6629628" y="2873428"/>
            <a:ext cx="569890" cy="569890"/>
          </a:xfrm>
          <a:prstGeom prst="ellipse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6629628" y="5479365"/>
            <a:ext cx="569890" cy="569890"/>
          </a:xfrm>
          <a:prstGeom prst="ellipse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87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物理系：</a:t>
            </a:r>
            <a:r>
              <a:rPr lang="en-US" altLang="ja-JP" dirty="0" smtClean="0"/>
              <a:t>N</a:t>
            </a:r>
            <a:r>
              <a:rPr lang="en-US" altLang="ja-JP" baseline="-25000" dirty="0" smtClean="0"/>
              <a:t>2</a:t>
            </a:r>
            <a:r>
              <a:rPr lang="ja-JP" altLang="en-US" dirty="0" smtClean="0"/>
              <a:t>分子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dirty="0" smtClean="0"/>
              <a:t>軌道関数</a:t>
            </a:r>
            <a:r>
              <a:rPr kumimoji="1" lang="en-US" altLang="ja-JP" sz="2400" dirty="0" smtClean="0"/>
              <a:t>(</a:t>
            </a:r>
            <a:r>
              <a:rPr kumimoji="1" lang="ja-JP" altLang="en-US" sz="2400" dirty="0" smtClean="0"/>
              <a:t>列ベクトル</a:t>
            </a:r>
            <a:r>
              <a:rPr kumimoji="1" lang="en-US" altLang="ja-JP" sz="2400" dirty="0" smtClean="0"/>
              <a:t>)</a:t>
            </a:r>
          </a:p>
          <a:p>
            <a:pPr lvl="1"/>
            <a:r>
              <a:rPr kumimoji="1" lang="ja-JP" altLang="en-US" sz="2000" dirty="0" smtClean="0"/>
              <a:t>実空間の格子上で評価</a:t>
            </a:r>
            <a:endParaRPr kumimoji="1" lang="en-US" altLang="ja-JP" sz="2000" dirty="0" smtClean="0"/>
          </a:p>
          <a:p>
            <a:pPr lvl="1"/>
            <a:r>
              <a:rPr lang="ja-JP" altLang="en-US" sz="2000" dirty="0" smtClean="0"/>
              <a:t>格子</a:t>
            </a:r>
            <a:r>
              <a:rPr lang="ja-JP" altLang="en-US" sz="2000" dirty="0"/>
              <a:t>の数</a:t>
            </a:r>
            <a:r>
              <a:rPr lang="ja-JP" altLang="en-US" sz="2000" dirty="0" smtClean="0"/>
              <a:t>は</a:t>
            </a:r>
            <a:r>
              <a:rPr lang="en-US" altLang="ja-JP" sz="2000" dirty="0" smtClean="0"/>
              <a:t>30</a:t>
            </a:r>
            <a:r>
              <a:rPr lang="en-US" altLang="ja-JP" sz="2000" baseline="30000" dirty="0" smtClean="0"/>
              <a:t>3</a:t>
            </a:r>
            <a:r>
              <a:rPr lang="ja-JP" altLang="en-US" sz="2000" dirty="0" smtClean="0"/>
              <a:t>点</a:t>
            </a:r>
            <a:endParaRPr lang="en-US" altLang="ja-JP" sz="2000" dirty="0" smtClean="0"/>
          </a:p>
          <a:p>
            <a:r>
              <a:rPr lang="ja-JP" altLang="en-US" sz="2400" dirty="0" smtClean="0"/>
              <a:t>軌道：</a:t>
            </a:r>
            <a:r>
              <a:rPr lang="en-US" altLang="ja-JP" sz="2400" dirty="0" smtClean="0"/>
              <a:t>5</a:t>
            </a:r>
            <a:r>
              <a:rPr lang="ja-JP" altLang="en-US" sz="2400" dirty="0" smtClean="0"/>
              <a:t>本</a:t>
            </a:r>
            <a:endParaRPr lang="en-US" altLang="ja-JP" sz="2400" dirty="0" smtClean="0"/>
          </a:p>
          <a:p>
            <a:pPr lvl="1"/>
            <a:r>
              <a:rPr lang="ja-JP" altLang="en-US" sz="2000" dirty="0" smtClean="0"/>
              <a:t>スピン自由度は縮重</a:t>
            </a:r>
            <a:endParaRPr lang="en-US" altLang="ja-JP" sz="2000" dirty="0"/>
          </a:p>
          <a:p>
            <a:pPr lvl="1"/>
            <a:r>
              <a:rPr kumimoji="1" lang="ja-JP" altLang="en-US" sz="2000" dirty="0" smtClean="0"/>
              <a:t>擬ポテンシャルを用いて内殻電子</a:t>
            </a:r>
            <a:r>
              <a:rPr lang="ja-JP" altLang="en-US" sz="2000" dirty="0" smtClean="0"/>
              <a:t>の自由度</a:t>
            </a:r>
            <a:r>
              <a:rPr kumimoji="1" lang="ja-JP" altLang="en-US" sz="2000" dirty="0" smtClean="0"/>
              <a:t>は凍結</a:t>
            </a:r>
            <a:endParaRPr kumimoji="1" lang="en-US" altLang="ja-JP" sz="2000" dirty="0" smtClean="0"/>
          </a:p>
          <a:p>
            <a:r>
              <a:rPr kumimoji="1" lang="ja-JP" altLang="en-US" sz="2400" dirty="0" smtClean="0"/>
              <a:t>ハミルトニアン</a:t>
            </a:r>
            <a:r>
              <a:rPr kumimoji="1" lang="en-US" altLang="ja-JP" sz="2400" dirty="0" smtClean="0"/>
              <a:t>(</a:t>
            </a:r>
            <a:r>
              <a:rPr kumimoji="1" lang="ja-JP" altLang="en-US" sz="2400" dirty="0" smtClean="0"/>
              <a:t>行列</a:t>
            </a:r>
            <a:r>
              <a:rPr kumimoji="1" lang="en-US" altLang="ja-JP" sz="2400" dirty="0" smtClean="0"/>
              <a:t>)</a:t>
            </a:r>
          </a:p>
          <a:p>
            <a:pPr lvl="1"/>
            <a:r>
              <a:rPr lang="ja-JP" altLang="en-US" sz="2000" dirty="0"/>
              <a:t>空間微分</a:t>
            </a:r>
            <a:r>
              <a:rPr lang="ja-JP" altLang="en-US" sz="2000" dirty="0" smtClean="0"/>
              <a:t>を高次差分で評価：疎行列</a:t>
            </a:r>
            <a:endParaRPr lang="en-US" altLang="ja-JP" sz="2000" dirty="0" smtClean="0"/>
          </a:p>
          <a:p>
            <a:pPr lvl="1"/>
            <a:r>
              <a:rPr kumimoji="1" lang="ja-JP" altLang="en-US" sz="2000" dirty="0" smtClean="0"/>
              <a:t>擬ポテンシャルを用いた非局所項を含む</a:t>
            </a:r>
            <a:endParaRPr kumimoji="1" lang="en-US" altLang="ja-JP" sz="2000" dirty="0" smtClean="0"/>
          </a:p>
          <a:p>
            <a:pPr lvl="1"/>
            <a:r>
              <a:rPr lang="ja-JP" altLang="en-US" sz="2000" dirty="0"/>
              <a:t>汎関数</a:t>
            </a:r>
            <a:r>
              <a:rPr lang="ja-JP" altLang="en-US" sz="2000" dirty="0" smtClean="0"/>
              <a:t>は</a:t>
            </a:r>
            <a:r>
              <a:rPr lang="en-US" altLang="ja-JP" sz="2000" dirty="0" smtClean="0"/>
              <a:t>LDA</a:t>
            </a:r>
            <a:endParaRPr kumimoji="1" lang="en-US" altLang="ja-JP" sz="2000" dirty="0" smtClean="0"/>
          </a:p>
          <a:p>
            <a:r>
              <a:rPr kumimoji="1" lang="ja-JP" altLang="en-US" sz="2400" dirty="0" smtClean="0"/>
              <a:t>解ベクトル：</a:t>
            </a:r>
            <a:r>
              <a:rPr kumimoji="1" lang="en-US" altLang="ja-JP" sz="2400" dirty="0" smtClean="0"/>
              <a:t>27</a:t>
            </a:r>
            <a:r>
              <a:rPr kumimoji="1" lang="ja-JP" altLang="en-US" sz="2400" dirty="0" smtClean="0"/>
              <a:t>万次元</a:t>
            </a:r>
            <a:r>
              <a:rPr kumimoji="1" lang="en-US" altLang="ja-JP" sz="2400" dirty="0" smtClean="0"/>
              <a:t>(30</a:t>
            </a:r>
            <a:r>
              <a:rPr kumimoji="1" lang="en-US" altLang="ja-JP" sz="2400" baseline="30000" dirty="0" smtClean="0"/>
              <a:t>3</a:t>
            </a:r>
            <a:r>
              <a:rPr kumimoji="1" lang="ja-JP" altLang="en-US" sz="2400" dirty="0" smtClean="0"/>
              <a:t>点</a:t>
            </a:r>
            <a:r>
              <a:rPr lang="en-US" altLang="ja-JP" sz="2400" dirty="0"/>
              <a:t>x</a:t>
            </a:r>
            <a:r>
              <a:rPr kumimoji="1" lang="en-US" altLang="ja-JP" sz="2400" dirty="0" smtClean="0"/>
              <a:t>5</a:t>
            </a:r>
            <a:r>
              <a:rPr kumimoji="1" lang="ja-JP" altLang="en-US" sz="2400" dirty="0" smtClean="0"/>
              <a:t>本</a:t>
            </a:r>
            <a:r>
              <a:rPr lang="en-US" altLang="ja-JP" sz="2400" dirty="0"/>
              <a:t>x</a:t>
            </a:r>
            <a:r>
              <a:rPr kumimoji="1" lang="en-US" altLang="ja-JP" sz="2400" dirty="0" smtClean="0"/>
              <a:t>2)</a:t>
            </a:r>
          </a:p>
          <a:p>
            <a:r>
              <a:rPr lang="ja-JP" altLang="en-US" dirty="0" smtClean="0"/>
              <a:t>ソルバー：</a:t>
            </a:r>
            <a:r>
              <a:rPr lang="en-US" altLang="ja-JP" dirty="0" smtClean="0"/>
              <a:t>Shifted-</a:t>
            </a:r>
            <a:r>
              <a:rPr lang="en-US" altLang="ja-JP" dirty="0" err="1" smtClean="0"/>
              <a:t>BiCG</a:t>
            </a:r>
            <a:endParaRPr lang="en-US" altLang="ja-JP" dirty="0" smtClean="0"/>
          </a:p>
          <a:p>
            <a:r>
              <a:rPr lang="en-US" altLang="ja-JP" dirty="0" err="1" smtClean="0"/>
              <a:t>ℏ</a:t>
            </a:r>
            <a:r>
              <a:rPr lang="en-US" altLang="ja-JP" i="1" dirty="0" err="1" smtClean="0"/>
              <a:t>ω</a:t>
            </a:r>
            <a:r>
              <a:rPr lang="en-US" altLang="ja-JP" dirty="0"/>
              <a:t>= </a:t>
            </a:r>
            <a:r>
              <a:rPr lang="en-US" altLang="ja-JP" dirty="0" err="1" smtClean="0"/>
              <a:t>ℏ</a:t>
            </a:r>
            <a:r>
              <a:rPr lang="en-US" altLang="ja-JP" i="1" dirty="0" err="1" smtClean="0"/>
              <a:t>ω</a:t>
            </a:r>
            <a:r>
              <a:rPr lang="en-US" altLang="ja-JP" i="1" baseline="-25000" dirty="0" err="1" smtClean="0"/>
              <a:t>r</a:t>
            </a:r>
            <a:r>
              <a:rPr lang="en-US" altLang="ja-JP" dirty="0" smtClean="0"/>
              <a:t> + (0.27 eV)×</a:t>
            </a:r>
            <a:r>
              <a:rPr lang="en-US" altLang="ja-JP" dirty="0" err="1" smtClean="0"/>
              <a:t>i</a:t>
            </a:r>
            <a:endParaRPr kumimoji="1" lang="ja-JP" altLang="en-US" sz="24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altLang="ja-JP" smtClean="0"/>
              <a:t>2012/03/16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 smtClean="0"/>
              <a:t>「コンピューティクスによる物質デザイン：複合相関と非平衡ダイナミクス」</a:t>
            </a:r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11</a:t>
            </a:fld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6997379" y="1586723"/>
            <a:ext cx="249276" cy="24927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6997379" y="2311625"/>
            <a:ext cx="249276" cy="24927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/>
          <p:cNvCxnSpPr>
            <a:stCxn id="8" idx="4"/>
            <a:endCxn id="13" idx="0"/>
          </p:cNvCxnSpPr>
          <p:nvPr/>
        </p:nvCxnSpPr>
        <p:spPr>
          <a:xfrm>
            <a:off x="7122017" y="1835999"/>
            <a:ext cx="0" cy="47562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直方体 6"/>
          <p:cNvSpPr/>
          <p:nvPr/>
        </p:nvSpPr>
        <p:spPr>
          <a:xfrm>
            <a:off x="6014434" y="988908"/>
            <a:ext cx="2150772" cy="2153992"/>
          </a:xfrm>
          <a:prstGeom prst="cube">
            <a:avLst/>
          </a:prstGeom>
          <a:solidFill>
            <a:srgbClr val="FF9966">
              <a:alpha val="4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コネクタ 16"/>
          <p:cNvCxnSpPr>
            <a:stCxn id="7" idx="1"/>
            <a:endCxn id="7" idx="3"/>
          </p:cNvCxnSpPr>
          <p:nvPr/>
        </p:nvCxnSpPr>
        <p:spPr>
          <a:xfrm>
            <a:off x="6820974" y="1526601"/>
            <a:ext cx="0" cy="16162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7" idx="0"/>
            <a:endCxn id="7" idx="1"/>
          </p:cNvCxnSpPr>
          <p:nvPr/>
        </p:nvCxnSpPr>
        <p:spPr>
          <a:xfrm flipH="1">
            <a:off x="6820974" y="988908"/>
            <a:ext cx="537693" cy="537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コネクタ 22"/>
          <p:cNvCxnSpPr>
            <a:stCxn id="7" idx="4"/>
            <a:endCxn id="7" idx="2"/>
          </p:cNvCxnSpPr>
          <p:nvPr/>
        </p:nvCxnSpPr>
        <p:spPr>
          <a:xfrm flipH="1">
            <a:off x="6014434" y="2334751"/>
            <a:ext cx="161307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stCxn id="7" idx="5"/>
            <a:endCxn id="7" idx="4"/>
          </p:cNvCxnSpPr>
          <p:nvPr/>
        </p:nvCxnSpPr>
        <p:spPr>
          <a:xfrm flipH="1">
            <a:off x="7627513" y="1797058"/>
            <a:ext cx="537693" cy="537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H="1">
            <a:off x="7229291" y="988908"/>
            <a:ext cx="537693" cy="537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flipH="1">
            <a:off x="6412657" y="988908"/>
            <a:ext cx="537693" cy="537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6413012" y="1526601"/>
            <a:ext cx="0" cy="16162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7223895" y="1526601"/>
            <a:ext cx="0" cy="16162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 flipH="1">
            <a:off x="6014434" y="1972442"/>
            <a:ext cx="161307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flipH="1">
            <a:off x="6014434" y="2743068"/>
            <a:ext cx="161307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flipH="1">
            <a:off x="7627513" y="1434749"/>
            <a:ext cx="537693" cy="537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 flipH="1">
            <a:off x="7627513" y="2205375"/>
            <a:ext cx="537693" cy="537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 flipH="1">
            <a:off x="6292473" y="1240501"/>
            <a:ext cx="161307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7908216" y="1262055"/>
            <a:ext cx="0" cy="16162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6217480" y="1526601"/>
            <a:ext cx="0" cy="16162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6619691" y="1526601"/>
            <a:ext cx="0" cy="16162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7039510" y="1526601"/>
            <a:ext cx="0" cy="16162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7424823" y="1526601"/>
            <a:ext cx="0" cy="16162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H="1">
            <a:off x="6014434" y="1762552"/>
            <a:ext cx="161307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 flipH="1">
            <a:off x="6014434" y="2150721"/>
            <a:ext cx="161307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flipH="1">
            <a:off x="6014434" y="2553571"/>
            <a:ext cx="161307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 flipH="1">
            <a:off x="6014434" y="2956137"/>
            <a:ext cx="161307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>
            <a:off x="7766984" y="1397225"/>
            <a:ext cx="0" cy="16162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>
            <a:off x="8051990" y="1117419"/>
            <a:ext cx="0" cy="16162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 flipH="1">
            <a:off x="6143810" y="1397225"/>
            <a:ext cx="161307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 flipH="1">
            <a:off x="6440115" y="1108229"/>
            <a:ext cx="161307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 flipH="1">
            <a:off x="7424823" y="988908"/>
            <a:ext cx="537693" cy="537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 flipH="1">
            <a:off x="7039510" y="988908"/>
            <a:ext cx="537693" cy="537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 flipH="1">
            <a:off x="6614406" y="988908"/>
            <a:ext cx="537693" cy="537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 flipH="1">
            <a:off x="6217480" y="988908"/>
            <a:ext cx="537693" cy="537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 flipH="1">
            <a:off x="7627513" y="1211746"/>
            <a:ext cx="537693" cy="537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 flipH="1">
            <a:off x="7627513" y="1613028"/>
            <a:ext cx="537693" cy="537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 flipH="1">
            <a:off x="7627513" y="2011706"/>
            <a:ext cx="537693" cy="537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直線コネクタ 65"/>
          <p:cNvCxnSpPr/>
          <p:nvPr/>
        </p:nvCxnSpPr>
        <p:spPr>
          <a:xfrm flipH="1">
            <a:off x="7627513" y="2418444"/>
            <a:ext cx="537693" cy="537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テキスト ボックス 66"/>
              <p:cNvSpPr txBox="1"/>
              <p:nvPr/>
            </p:nvSpPr>
            <p:spPr>
              <a:xfrm>
                <a:off x="4606279" y="274639"/>
                <a:ext cx="4314579" cy="6126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1" lang="en-US" altLang="ja-JP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ℏ</m:t>
                          </m:r>
                          <m:r>
                            <a:rPr kumimoji="1" lang="en-US" altLang="ja-JP" i="1">
                              <a:latin typeface="Cambria Math"/>
                            </a:rPr>
                            <m:t>𝜔</m:t>
                          </m:r>
                          <m:r>
                            <a:rPr kumimoji="1" lang="en-US" altLang="ja-JP" b="0" i="1" smtClean="0">
                              <a:latin typeface="Cambria Math"/>
                            </a:rPr>
                            <m:t>𝐼</m:t>
                          </m:r>
                          <m:r>
                            <a:rPr kumimoji="1" lang="en-US" altLang="ja-JP" i="1"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kumimoji="1" lang="en-US" altLang="ja-JP" i="1">
                                  <a:latin typeface="Cambria Math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kumimoji="1" lang="en-US" altLang="ja-JP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kumimoji="1" lang="en-US" altLang="ja-JP" i="1">
                                        <a:latin typeface="Cambria Math"/>
                                      </a:rPr>
                                      <m:t>𝐴</m:t>
                                    </m:r>
                                  </m:e>
                                  <m:e>
                                    <m:r>
                                      <a:rPr kumimoji="1" lang="en-US" altLang="ja-JP" i="1">
                                        <a:latin typeface="Cambria Math"/>
                                      </a:rPr>
                                      <m:t>𝐵</m:t>
                                    </m:r>
                                  </m:e>
                                </m:mr>
                                <m:mr>
                                  <m:e>
                                    <m:sSup>
                                      <m:sSupPr>
                                        <m:ctrlPr>
                                          <a:rPr kumimoji="1" lang="en-US" altLang="ja-JP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1" lang="en-US" altLang="ja-JP" b="0" i="1" smtClean="0">
                                            <a:latin typeface="Cambria Math"/>
                                          </a:rPr>
                                          <m:t>−</m:t>
                                        </m:r>
                                        <m:r>
                                          <a:rPr kumimoji="1" lang="en-US" altLang="ja-JP" i="1">
                                            <a:latin typeface="Cambria Math"/>
                                          </a:rPr>
                                          <m:t>𝐵</m:t>
                                        </m:r>
                                      </m:e>
                                      <m:sup>
                                        <m:r>
                                          <a:rPr kumimoji="1" lang="en-US" altLang="ja-JP" i="1">
                                            <a:latin typeface="Cambria Math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</m:e>
                                  <m:e>
                                    <m:r>
                                      <a:rPr kumimoji="1" lang="en-US" altLang="ja-JP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kumimoji="1" lang="en-US" altLang="ja-JP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1" lang="en-US" altLang="ja-JP" i="1">
                                            <a:latin typeface="Cambria Math"/>
                                          </a:rPr>
                                          <m:t>𝐴</m:t>
                                        </m:r>
                                      </m:e>
                                      <m:sup>
                                        <m:r>
                                          <a:rPr kumimoji="1" lang="en-US" altLang="ja-JP" i="1">
                                            <a:latin typeface="Cambria Math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</m:e>
                                </m:mr>
                              </m:m>
                            </m:e>
                          </m:d>
                        </m:e>
                      </m:d>
                      <m:d>
                        <m:dPr>
                          <m:ctrlPr>
                            <a:rPr kumimoji="1" lang="en-US" altLang="ja-JP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1" lang="en-US" altLang="ja-JP" i="1">
                                    <a:latin typeface="Cambria Math"/>
                                  </a:rPr>
                                  <m:t>𝑋</m:t>
                                </m:r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kumimoji="1" lang="en-US" altLang="ja-JP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i="1">
                                        <a:latin typeface="Cambria Math"/>
                                      </a:rPr>
                                      <m:t>𝑌</m:t>
                                    </m:r>
                                  </m:e>
                                  <m:sup>
                                    <m:r>
                                      <a:rPr kumimoji="1" lang="en-US" altLang="ja-JP" i="1">
                                        <a:latin typeface="Cambria Math"/>
                                      </a:rPr>
                                      <m:t>∗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  <m:r>
                        <a:rPr kumimoji="1" lang="en-US" altLang="ja-JP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1" lang="en-US" altLang="ja-JP">
                              <a:latin typeface="Cambria Math"/>
                            </a:rPr>
                            <m:t>ext</m:t>
                          </m:r>
                        </m:sub>
                      </m:sSub>
                      <m:d>
                        <m:dPr>
                          <m:ctrlPr>
                            <a:rPr kumimoji="1" lang="en-US" altLang="ja-JP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kumimoji="1" lang="en-US" altLang="ja-JP" b="0" i="1" smtClean="0">
                                    <a:latin typeface="Cambria Math"/>
                                  </a:rPr>
                                  <m:t>𝜙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kumimoji="1" lang="en-US" altLang="ja-JP" i="1">
                                    <a:latin typeface="Cambria Math"/>
                                  </a:rPr>
                                  <m:t>𝜙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en-US" altLang="ja-JP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67" name="テキスト ボックス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279" y="274639"/>
                <a:ext cx="4314579" cy="61266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209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結果：残差履歴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altLang="ja-JP" smtClean="0"/>
              <a:t>2012/03/16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 smtClean="0"/>
              <a:t>「コンピューティクスによる物質デザイン：複合相関と非平衡ダイナミクス」</a:t>
            </a:r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12</a:t>
            </a:fld>
            <a:endParaRPr kumimoji="0"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7" t="13429" r="11724" b="16196"/>
          <a:stretch/>
        </p:blipFill>
        <p:spPr bwMode="auto">
          <a:xfrm>
            <a:off x="476519" y="1129004"/>
            <a:ext cx="8165204" cy="4798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直線コネクタ 8"/>
          <p:cNvCxnSpPr/>
          <p:nvPr/>
        </p:nvCxnSpPr>
        <p:spPr>
          <a:xfrm flipV="1">
            <a:off x="2575775" y="1455314"/>
            <a:ext cx="0" cy="3503052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4070490" y="364792"/>
                <a:ext cx="4940520" cy="5302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kumimoji="1" lang="en-US" altLang="ja-JP" sz="14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1" lang="en-US" altLang="ja-JP" sz="1400" i="1" dirty="0">
                                  <a:latin typeface="Cambria Math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kumimoji="1" lang="en-US" altLang="ja-JP" sz="1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kumimoji="1" lang="en-US" altLang="ja-JP" sz="14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kumimoji="1" lang="en-US" altLang="ja-JP" sz="1400" i="1">
                                          <a:latin typeface="Cambria Math"/>
                                        </a:rPr>
                                        <m:t>ℏ</m:t>
                                      </m:r>
                                      <m:r>
                                        <a:rPr kumimoji="1" lang="en-US" altLang="ja-JP" sz="1400" i="1">
                                          <a:latin typeface="Cambria Math"/>
                                        </a:rPr>
                                        <m:t>𝜔</m:t>
                                      </m:r>
                                      <m:r>
                                        <a:rPr kumimoji="1" lang="en-US" altLang="ja-JP" sz="1400" i="1">
                                          <a:latin typeface="Cambria Math"/>
                                        </a:rPr>
                                        <m:t>𝐼</m:t>
                                      </m:r>
                                      <m:r>
                                        <a:rPr kumimoji="1" lang="en-US" altLang="ja-JP" sz="1400" i="1">
                                          <a:latin typeface="Cambria Math"/>
                                        </a:rPr>
                                        <m:t>−</m:t>
                                      </m:r>
                                      <m:d>
                                        <m:dPr>
                                          <m:ctrlPr>
                                            <a:rPr kumimoji="1" lang="en-US" altLang="ja-JP" sz="1400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m>
                                            <m:mPr>
                                              <m:mcs>
                                                <m:mc>
                                                  <m:mcPr>
                                                    <m:count m:val="2"/>
                                                    <m:mcJc m:val="center"/>
                                                  </m:mcPr>
                                                </m:mc>
                                              </m:mcs>
                                              <m:ctrlPr>
                                                <a:rPr kumimoji="1" lang="en-US" altLang="ja-JP" sz="1400" i="1">
                                                  <a:latin typeface="Cambria Math"/>
                                                </a:rPr>
                                              </m:ctrlPr>
                                            </m:mPr>
                                            <m:mr>
                                              <m:e>
                                                <m:r>
                                                  <m:rPr>
                                                    <m:brk m:alnAt="7"/>
                                                  </m:rPr>
                                                  <a:rPr kumimoji="1" lang="en-US" altLang="ja-JP" sz="1400" i="1">
                                                    <a:latin typeface="Cambria Math"/>
                                                  </a:rPr>
                                                  <m:t>𝐴</m:t>
                                                </m:r>
                                              </m:e>
                                              <m:e>
                                                <m:r>
                                                  <a:rPr kumimoji="1" lang="en-US" altLang="ja-JP" sz="1400" i="1">
                                                    <a:latin typeface="Cambria Math"/>
                                                  </a:rPr>
                                                  <m:t>𝐵</m:t>
                                                </m:r>
                                              </m:e>
                                            </m:mr>
                                            <m:mr>
                                              <m:e>
                                                <m:sSup>
                                                  <m:sSupPr>
                                                    <m:ctrlPr>
                                                      <a:rPr kumimoji="1" lang="en-US" altLang="ja-JP" sz="1400" i="1">
                                                        <a:latin typeface="Cambria Math"/>
                                                      </a:rPr>
                                                    </m:ctrlPr>
                                                  </m:sSupPr>
                                                  <m:e>
                                                    <m:r>
                                                      <a:rPr kumimoji="1" lang="en-US" altLang="ja-JP" sz="1400" i="1">
                                                        <a:latin typeface="Cambria Math"/>
                                                      </a:rPr>
                                                      <m:t>−</m:t>
                                                    </m:r>
                                                    <m:r>
                                                      <a:rPr kumimoji="1" lang="en-US" altLang="ja-JP" sz="1400" i="1">
                                                        <a:latin typeface="Cambria Math"/>
                                                      </a:rPr>
                                                      <m:t>𝐵</m:t>
                                                    </m:r>
                                                  </m:e>
                                                  <m:sup>
                                                    <m:r>
                                                      <a:rPr kumimoji="1" lang="en-US" altLang="ja-JP" sz="1400" i="1">
                                                        <a:latin typeface="Cambria Math"/>
                                                      </a:rPr>
                                                      <m:t>∗</m:t>
                                                    </m:r>
                                                  </m:sup>
                                                </m:sSup>
                                              </m:e>
                                              <m:e>
                                                <m:r>
                                                  <a:rPr kumimoji="1" lang="en-US" altLang="ja-JP" sz="1400" i="1">
                                                    <a:latin typeface="Cambria Math"/>
                                                  </a:rPr>
                                                  <m:t>−</m:t>
                                                </m:r>
                                                <m:sSup>
                                                  <m:sSupPr>
                                                    <m:ctrlPr>
                                                      <a:rPr kumimoji="1" lang="en-US" altLang="ja-JP" sz="1400" i="1">
                                                        <a:latin typeface="Cambria Math"/>
                                                      </a:rPr>
                                                    </m:ctrlPr>
                                                  </m:sSupPr>
                                                  <m:e>
                                                    <m:r>
                                                      <a:rPr kumimoji="1" lang="en-US" altLang="ja-JP" sz="1400" i="1">
                                                        <a:latin typeface="Cambria Math"/>
                                                      </a:rPr>
                                                      <m:t>𝐴</m:t>
                                                    </m:r>
                                                  </m:e>
                                                  <m:sup>
                                                    <m:r>
                                                      <a:rPr kumimoji="1" lang="en-US" altLang="ja-JP" sz="1400" i="1">
                                                        <a:latin typeface="Cambria Math"/>
                                                      </a:rPr>
                                                      <m:t>∗</m:t>
                                                    </m:r>
                                                  </m:sup>
                                                </m:sSup>
                                              </m:e>
                                            </m:mr>
                                          </m:m>
                                        </m:e>
                                      </m:d>
                                    </m:e>
                                  </m:d>
                                  <m:sSub>
                                    <m:sSubPr>
                                      <m:ctrlPr>
                                        <a:rPr kumimoji="1" lang="en-US" altLang="ja-JP" sz="1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d>
                                        <m:dPr>
                                          <m:ctrlPr>
                                            <a:rPr kumimoji="1" lang="en-US" altLang="ja-JP" sz="1400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m>
                                            <m:mPr>
                                              <m:mcs>
                                                <m:mc>
                                                  <m:mcPr>
                                                    <m:count m:val="1"/>
                                                    <m:mcJc m:val="center"/>
                                                  </m:mcPr>
                                                </m:mc>
                                              </m:mcs>
                                              <m:ctrlPr>
                                                <a:rPr kumimoji="1" lang="en-US" altLang="ja-JP" sz="1400" i="1">
                                                  <a:latin typeface="Cambria Math"/>
                                                </a:rPr>
                                              </m:ctrlPr>
                                            </m:mPr>
                                            <m:mr>
                                              <m:e>
                                                <m:r>
                                                  <m:rPr>
                                                    <m:brk m:alnAt="7"/>
                                                  </m:rPr>
                                                  <a:rPr kumimoji="1" lang="en-US" altLang="ja-JP" sz="1400" i="1">
                                                    <a:latin typeface="Cambria Math"/>
                                                  </a:rPr>
                                                  <m:t>𝑋</m:t>
                                                </m:r>
                                              </m:e>
                                            </m:mr>
                                            <m:mr>
                                              <m:e>
                                                <m:sSup>
                                                  <m:sSupPr>
                                                    <m:ctrlPr>
                                                      <a:rPr kumimoji="1" lang="en-US" altLang="ja-JP" sz="1400" i="1">
                                                        <a:latin typeface="Cambria Math"/>
                                                      </a:rPr>
                                                    </m:ctrlPr>
                                                  </m:sSupPr>
                                                  <m:e>
                                                    <m:r>
                                                      <a:rPr kumimoji="1" lang="en-US" altLang="ja-JP" sz="1400" i="1">
                                                        <a:latin typeface="Cambria Math"/>
                                                      </a:rPr>
                                                      <m:t>𝑌</m:t>
                                                    </m:r>
                                                  </m:e>
                                                  <m:sup>
                                                    <m:r>
                                                      <a:rPr kumimoji="1" lang="en-US" altLang="ja-JP" sz="1400" i="1">
                                                        <a:latin typeface="Cambria Math"/>
                                                      </a:rPr>
                                                      <m:t>∗</m:t>
                                                    </m:r>
                                                  </m:sup>
                                                </m:sSup>
                                              </m:e>
                                            </m:mr>
                                          </m:m>
                                        </m:e>
                                      </m:d>
                                    </m:e>
                                    <m:sub>
                                      <m:r>
                                        <a:rPr kumimoji="1" lang="en-US" altLang="ja-JP" sz="1400" i="1">
                                          <a:latin typeface="Cambria Math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kumimoji="1" lang="en-US" altLang="ja-JP" sz="1400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kumimoji="1" lang="en-US" altLang="ja-JP" sz="1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altLang="ja-JP" sz="1400" i="1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kumimoji="1" lang="en-US" altLang="ja-JP" sz="1400">
                                          <a:latin typeface="Cambria Math"/>
                                        </a:rPr>
                                        <m:t>ext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kumimoji="1" lang="en-US" altLang="ja-JP" sz="14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1" lang="en-US" altLang="ja-JP" sz="1400" i="1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kumimoji="1" lang="en-US" altLang="ja-JP" sz="1400" i="1">
                                                <a:latin typeface="Cambria Math"/>
                                              </a:rPr>
                                              <m:t>𝜙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1" lang="en-US" altLang="ja-JP" sz="1400" i="1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r>
                                              <a:rPr kumimoji="1" lang="en-US" altLang="ja-JP" sz="1400" i="1">
                                                <a:latin typeface="Cambria Math"/>
                                              </a:rPr>
                                              <m:t>𝜙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d>
                                  <m:r>
                                    <m:rPr>
                                      <m:nor/>
                                    </m:rPr>
                                    <a:rPr kumimoji="1" lang="en-US" altLang="ja-JP" sz="1400" i="1" dirty="0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</m:d>
                            </m:e>
                            <m:sub>
                              <m:r>
                                <a:rPr kumimoji="1" lang="en-US" altLang="ja-JP" sz="1400" i="1" dirty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kumimoji="1" lang="en-US" altLang="ja-JP" sz="1400" i="1" dirty="0">
                                  <a:latin typeface="Cambria Math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kumimoji="1" lang="en-US" altLang="ja-JP" sz="1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kumimoji="1" lang="en-US" altLang="ja-JP" sz="1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altLang="ja-JP" sz="1400" i="1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kumimoji="1" lang="en-US" altLang="ja-JP" sz="1400">
                                          <a:latin typeface="Cambria Math"/>
                                        </a:rPr>
                                        <m:t>ext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kumimoji="1" lang="en-US" altLang="ja-JP" sz="14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1" lang="en-US" altLang="ja-JP" sz="1400" i="1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kumimoji="1" lang="en-US" altLang="ja-JP" sz="1400" i="1">
                                                <a:latin typeface="Cambria Math"/>
                                              </a:rPr>
                                              <m:t>𝜙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1" lang="en-US" altLang="ja-JP" sz="1400" i="1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r>
                                              <a:rPr kumimoji="1" lang="en-US" altLang="ja-JP" sz="1400" i="1">
                                                <a:latin typeface="Cambria Math"/>
                                              </a:rPr>
                                              <m:t>𝜙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d>
                                  <m:r>
                                    <m:rPr>
                                      <m:nor/>
                                    </m:rPr>
                                    <a:rPr kumimoji="1" lang="en-US" altLang="ja-JP" sz="1400" i="1" dirty="0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</m:d>
                            </m:e>
                            <m:sub>
                              <m:r>
                                <a:rPr kumimoji="1" lang="en-US" altLang="ja-JP" sz="1400" i="1" dirty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kumimoji="1" lang="en-US" altLang="ja-JP" sz="1400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0490" y="364792"/>
                <a:ext cx="4940520" cy="530273"/>
              </a:xfrm>
              <a:prstGeom prst="rect">
                <a:avLst/>
              </a:prstGeom>
              <a:blipFill rotWithShape="1">
                <a:blip r:embed="rId3"/>
                <a:stretch>
                  <a:fillRect t="-140230" b="-20344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504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結果：残差履歴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altLang="ja-JP" smtClean="0"/>
              <a:t>2012/03/16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 smtClean="0"/>
              <a:t>「コンピューティクスによる物質デザイン：複合相関と非平衡ダイナミクス」</a:t>
            </a:r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13</a:t>
            </a:fld>
            <a:endParaRPr kumimoji="0"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7" t="13429" r="11724" b="16196"/>
          <a:stretch/>
        </p:blipFill>
        <p:spPr bwMode="auto">
          <a:xfrm>
            <a:off x="476519" y="1129004"/>
            <a:ext cx="8165204" cy="4798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直線コネクタ 8"/>
          <p:cNvCxnSpPr/>
          <p:nvPr/>
        </p:nvCxnSpPr>
        <p:spPr>
          <a:xfrm flipV="1">
            <a:off x="2575775" y="1455314"/>
            <a:ext cx="0" cy="3503052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" name="フリーフォーム 11"/>
          <p:cNvSpPr/>
          <p:nvPr/>
        </p:nvSpPr>
        <p:spPr>
          <a:xfrm>
            <a:off x="1854558" y="2009104"/>
            <a:ext cx="5344732" cy="2975020"/>
          </a:xfrm>
          <a:custGeom>
            <a:avLst/>
            <a:gdLst>
              <a:gd name="connsiteX0" fmla="*/ 5344732 w 5344732"/>
              <a:gd name="connsiteY0" fmla="*/ 2962141 h 2975020"/>
              <a:gd name="connsiteX1" fmla="*/ 5344732 w 5344732"/>
              <a:gd name="connsiteY1" fmla="*/ 0 h 2975020"/>
              <a:gd name="connsiteX2" fmla="*/ 2717442 w 5344732"/>
              <a:gd name="connsiteY2" fmla="*/ 0 h 2975020"/>
              <a:gd name="connsiteX3" fmla="*/ 0 w 5344732"/>
              <a:gd name="connsiteY3" fmla="*/ 2975020 h 2975020"/>
              <a:gd name="connsiteX4" fmla="*/ 5344732 w 5344732"/>
              <a:gd name="connsiteY4" fmla="*/ 2962141 h 2975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44732" h="2975020">
                <a:moveTo>
                  <a:pt x="5344732" y="2962141"/>
                </a:moveTo>
                <a:lnTo>
                  <a:pt x="5344732" y="0"/>
                </a:lnTo>
                <a:lnTo>
                  <a:pt x="2717442" y="0"/>
                </a:lnTo>
                <a:lnTo>
                  <a:pt x="0" y="2975020"/>
                </a:lnTo>
                <a:lnTo>
                  <a:pt x="5344732" y="2962141"/>
                </a:lnTo>
                <a:close/>
              </a:path>
            </a:pathLst>
          </a:cu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78812" y="386366"/>
            <a:ext cx="45288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150 x 3/8~56</a:t>
            </a:r>
            <a:r>
              <a:rPr kumimoji="1" lang="ja-JP" altLang="en-US" sz="2800" dirty="0"/>
              <a:t> </a:t>
            </a:r>
            <a:r>
              <a:rPr kumimoji="1" lang="ja-JP" altLang="en-US" sz="2800" dirty="0" smtClean="0"/>
              <a:t>倍の速度向上</a:t>
            </a:r>
            <a:endParaRPr kumimoji="1" lang="ja-JP" altLang="en-US" sz="2800" dirty="0"/>
          </a:p>
        </p:txBody>
      </p:sp>
      <p:sp>
        <p:nvSpPr>
          <p:cNvPr id="11" name="右中かっこ 10"/>
          <p:cNvSpPr/>
          <p:nvPr/>
        </p:nvSpPr>
        <p:spPr>
          <a:xfrm rot="5400000">
            <a:off x="4370707" y="2735629"/>
            <a:ext cx="312434" cy="5344734"/>
          </a:xfrm>
          <a:prstGeom prst="rightBrace">
            <a:avLst>
              <a:gd name="adj1" fmla="val 30534"/>
              <a:gd name="adj2" fmla="val 16977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789921" y="5580952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160</a:t>
            </a:r>
            <a:r>
              <a:rPr kumimoji="1" lang="ja-JP" altLang="en-US" dirty="0" smtClean="0">
                <a:solidFill>
                  <a:schemeClr val="bg1"/>
                </a:solidFill>
              </a:rPr>
              <a:t>分割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51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結果</a:t>
            </a:r>
            <a:r>
              <a:rPr lang="ja-JP" altLang="en-US" dirty="0" smtClean="0"/>
              <a:t>：光吸収の断面積</a:t>
            </a:r>
            <a:r>
              <a:rPr lang="ja-JP" altLang="en-US" dirty="0" smtClean="0"/>
              <a:t>の収束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altLang="ja-JP" smtClean="0"/>
              <a:t>2012/03/16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 smtClean="0"/>
              <a:t>「コンピューティクスによる物質デザイン：複合相関と非平衡ダイナミクス」</a:t>
            </a:r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14</a:t>
            </a:fld>
            <a:endParaRPr kumimoji="0"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4" t="23473" r="26885" b="21128"/>
          <a:stretch/>
        </p:blipFill>
        <p:spPr bwMode="auto">
          <a:xfrm>
            <a:off x="1957590" y="3573017"/>
            <a:ext cx="4681471" cy="2879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7" t="13428" r="11724" b="29707"/>
          <a:stretch/>
        </p:blipFill>
        <p:spPr bwMode="auto">
          <a:xfrm>
            <a:off x="1957590" y="1120463"/>
            <a:ext cx="5164427" cy="2452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868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まとめと今後の展望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TDDFT</a:t>
            </a:r>
            <a:r>
              <a:rPr kumimoji="1" lang="ja-JP" altLang="en-US" dirty="0" smtClean="0"/>
              <a:t>の線形応答の計算に</a:t>
            </a:r>
            <a:r>
              <a:rPr kumimoji="1" lang="en-US" altLang="ja-JP" dirty="0" err="1" smtClean="0"/>
              <a:t>BiCG</a:t>
            </a:r>
            <a:r>
              <a:rPr kumimoji="1" lang="ja-JP" altLang="en-US" dirty="0" smtClean="0"/>
              <a:t>の</a:t>
            </a:r>
            <a:r>
              <a:rPr lang="ja-JP" altLang="en-US" dirty="0"/>
              <a:t>シフト</a:t>
            </a:r>
            <a:r>
              <a:rPr lang="ja-JP" altLang="en-US" dirty="0" smtClean="0"/>
              <a:t>解法を適用した</a:t>
            </a:r>
            <a:endParaRPr lang="en-US" altLang="ja-JP" dirty="0" smtClean="0"/>
          </a:p>
          <a:p>
            <a:pPr lvl="1"/>
            <a:r>
              <a:rPr lang="ja-JP" altLang="en-US" dirty="0"/>
              <a:t>使用</a:t>
            </a:r>
            <a:r>
              <a:rPr lang="ja-JP" altLang="en-US" dirty="0" smtClean="0"/>
              <a:t>する計算コストとメモリ</a:t>
            </a:r>
            <a:r>
              <a:rPr lang="ja-JP" altLang="en-US" dirty="0"/>
              <a:t>を実時間法</a:t>
            </a:r>
            <a:r>
              <a:rPr lang="ja-JP" altLang="en-US" dirty="0" smtClean="0"/>
              <a:t>と同程度に抑える事が出来た。</a:t>
            </a:r>
            <a:endParaRPr lang="ja-JP" altLang="en-US" dirty="0"/>
          </a:p>
          <a:p>
            <a:pPr lvl="1"/>
            <a:r>
              <a:rPr kumimoji="1" lang="ja-JP" altLang="en-US" dirty="0" smtClean="0"/>
              <a:t>シフトを</a:t>
            </a:r>
            <a:r>
              <a:rPr kumimoji="1" lang="en-US" altLang="ja-JP" dirty="0" smtClean="0"/>
              <a:t>150</a:t>
            </a:r>
            <a:r>
              <a:rPr kumimoji="1" lang="ja-JP" altLang="en-US" dirty="0" smtClean="0"/>
              <a:t>点とった時、</a:t>
            </a:r>
            <a:r>
              <a:rPr lang="en-US" altLang="ja-JP" dirty="0" smtClean="0"/>
              <a:t>56</a:t>
            </a:r>
            <a:r>
              <a:rPr lang="ja-JP" altLang="en-US" dirty="0" smtClean="0"/>
              <a:t>倍程度計算が高速化できた。</a:t>
            </a:r>
            <a:endParaRPr lang="en-US" altLang="ja-JP" dirty="0" smtClean="0"/>
          </a:p>
          <a:p>
            <a:pPr lvl="1"/>
            <a:endParaRPr lang="en-US" altLang="ja-JP" dirty="0"/>
          </a:p>
          <a:p>
            <a:endParaRPr lang="en-US" altLang="ja-JP" dirty="0" smtClean="0"/>
          </a:p>
          <a:p>
            <a:r>
              <a:rPr lang="ja-JP" altLang="en-US" dirty="0" smtClean="0"/>
              <a:t>より現実的な系を対象とした計算を行う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計算の大規模化、吸収ポテンシャルの導入</a:t>
            </a:r>
            <a:endParaRPr lang="en-US" altLang="ja-JP" dirty="0" smtClean="0"/>
          </a:p>
          <a:p>
            <a:r>
              <a:rPr lang="ja-JP" altLang="en-US" dirty="0"/>
              <a:t>複数右辺</a:t>
            </a:r>
            <a:r>
              <a:rPr lang="ja-JP" altLang="en-US" dirty="0" smtClean="0"/>
              <a:t>ベクトルにおける収束性の評価</a:t>
            </a:r>
            <a:endParaRPr lang="en-US" altLang="ja-JP" dirty="0" smtClean="0"/>
          </a:p>
          <a:p>
            <a:r>
              <a:rPr lang="ja-JP" altLang="en-US" dirty="0"/>
              <a:t>他の解法</a:t>
            </a:r>
            <a:r>
              <a:rPr lang="ja-JP" altLang="en-US" dirty="0" smtClean="0"/>
              <a:t>との実際の計算コストを比較する</a:t>
            </a:r>
            <a:endParaRPr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altLang="ja-JP" smtClean="0"/>
              <a:t>2012/03/16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 smtClean="0"/>
              <a:t>「コンピューティクスによる物質デザイン：複合相関と非平衡ダイナミクス」</a:t>
            </a:r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3172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実時間法での評価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altLang="ja-JP" smtClean="0"/>
              <a:t>2012/03/16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 smtClean="0"/>
              <a:t>「コンピューティクスによる物質デザイン：複合相関と非平衡ダイナミクス」</a:t>
            </a:r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16</a:t>
            </a:fld>
            <a:endParaRPr kumimoji="0"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9802" y="1120461"/>
            <a:ext cx="4114800" cy="2745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9802" y="3707310"/>
            <a:ext cx="4114800" cy="2745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120462"/>
            <a:ext cx="4114801" cy="2745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707309"/>
            <a:ext cx="4114800" cy="2745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2257022" y="1415482"/>
            <a:ext cx="1505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NT=1000</a:t>
            </a:r>
          </a:p>
          <a:p>
            <a:r>
              <a:rPr kumimoji="1" lang="en-US" altLang="ja-JP" dirty="0" smtClean="0">
                <a:solidFill>
                  <a:schemeClr val="bg1"/>
                </a:solidFill>
              </a:rPr>
              <a:t>4000 </a:t>
            </a:r>
            <a:r>
              <a:rPr kumimoji="1" lang="en-US" altLang="ja-JP" dirty="0" err="1" smtClean="0">
                <a:solidFill>
                  <a:schemeClr val="bg1"/>
                </a:solidFill>
              </a:rPr>
              <a:t>matvec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403159" y="1415482"/>
            <a:ext cx="1633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NT=2500</a:t>
            </a:r>
          </a:p>
          <a:p>
            <a:r>
              <a:rPr kumimoji="1" lang="en-US" altLang="ja-JP" dirty="0" smtClean="0">
                <a:solidFill>
                  <a:schemeClr val="bg1"/>
                </a:solidFill>
              </a:rPr>
              <a:t>10000 </a:t>
            </a:r>
            <a:r>
              <a:rPr kumimoji="1" lang="en-US" altLang="ja-JP" dirty="0" err="1" smtClean="0">
                <a:solidFill>
                  <a:schemeClr val="bg1"/>
                </a:solidFill>
              </a:rPr>
              <a:t>matvec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403159" y="4029894"/>
            <a:ext cx="1633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NT=7500</a:t>
            </a:r>
          </a:p>
          <a:p>
            <a:r>
              <a:rPr kumimoji="1" lang="en-US" altLang="ja-JP" dirty="0" smtClean="0">
                <a:solidFill>
                  <a:schemeClr val="bg1"/>
                </a:solidFill>
              </a:rPr>
              <a:t>30000 </a:t>
            </a:r>
            <a:r>
              <a:rPr kumimoji="1" lang="en-US" altLang="ja-JP" dirty="0" err="1" smtClean="0">
                <a:solidFill>
                  <a:schemeClr val="bg1"/>
                </a:solidFill>
              </a:rPr>
              <a:t>matvec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257022" y="4029894"/>
            <a:ext cx="1633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NT=5000</a:t>
            </a:r>
          </a:p>
          <a:p>
            <a:r>
              <a:rPr kumimoji="1" lang="en-US" altLang="ja-JP" dirty="0" smtClean="0">
                <a:solidFill>
                  <a:schemeClr val="bg1"/>
                </a:solidFill>
              </a:rPr>
              <a:t>20000 </a:t>
            </a:r>
            <a:r>
              <a:rPr kumimoji="1" lang="en-US" altLang="ja-JP" dirty="0" err="1" smtClean="0">
                <a:solidFill>
                  <a:schemeClr val="bg1"/>
                </a:solidFill>
              </a:rPr>
              <a:t>matvec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55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適用対象：</a:t>
            </a:r>
            <a:r>
              <a:rPr kumimoji="1" lang="en-US" altLang="ja-JP" dirty="0" smtClean="0"/>
              <a:t>TDDFT</a:t>
            </a:r>
            <a:r>
              <a:rPr kumimoji="1" lang="ja-JP" altLang="en-US" dirty="0" smtClean="0"/>
              <a:t>の線形応答計算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altLang="ja-JP" smtClean="0"/>
              <a:t>2012/03/16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 smtClean="0"/>
              <a:t>「コンピューティクスによる物質デザイン：複合相関と非平衡ダイナミクス」</a:t>
            </a:r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17</a:t>
            </a:fld>
            <a:endParaRPr kumimoji="0"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120462"/>
            <a:ext cx="2514600" cy="92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799" y="1804988"/>
            <a:ext cx="238125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65" y="3657601"/>
            <a:ext cx="4648200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399" y="4752598"/>
            <a:ext cx="26812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6" y="2424113"/>
            <a:ext cx="3190875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935" y="2926557"/>
            <a:ext cx="2824163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561" y="2219325"/>
            <a:ext cx="3005138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3911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線形</a:t>
            </a:r>
            <a:r>
              <a:rPr lang="ja-JP" altLang="en-US" dirty="0" smtClean="0"/>
              <a:t>応答</a:t>
            </a:r>
            <a:r>
              <a:rPr lang="en-US" altLang="ja-JP" dirty="0" smtClean="0"/>
              <a:t>TDDFT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適用例：</a:t>
            </a:r>
            <a:r>
              <a:rPr lang="ja-JP" altLang="en-US" dirty="0" smtClean="0"/>
              <a:t>分子の光吸収、励起状態</a:t>
            </a:r>
            <a:r>
              <a:rPr lang="en-US" altLang="ja-JP" dirty="0" smtClean="0"/>
              <a:t>(</a:t>
            </a:r>
            <a:r>
              <a:rPr lang="ja-JP" altLang="en-US" dirty="0" smtClean="0"/>
              <a:t>量子化学計算</a:t>
            </a:r>
            <a:r>
              <a:rPr lang="en-US" altLang="ja-JP" dirty="0" smtClean="0"/>
              <a:t>)</a:t>
            </a:r>
          </a:p>
          <a:p>
            <a:r>
              <a:rPr lang="ja-JP" altLang="en-US" dirty="0" smtClean="0"/>
              <a:t>計算法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局在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基底関数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平面波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実</a:t>
            </a:r>
            <a:r>
              <a:rPr lang="ja-JP" altLang="en-US" dirty="0" smtClean="0"/>
              <a:t>空間メッシュ：大規模計算向き</a:t>
            </a:r>
            <a:endParaRPr lang="en-US" altLang="ja-JP" dirty="0" smtClean="0"/>
          </a:p>
          <a:p>
            <a:r>
              <a:rPr kumimoji="1" lang="ja-JP" altLang="en-US" dirty="0" smtClean="0"/>
              <a:t>計算例：</a:t>
            </a:r>
            <a:r>
              <a:rPr kumimoji="1" lang="en-US" altLang="ja-JP" dirty="0" smtClean="0"/>
              <a:t>C</a:t>
            </a:r>
            <a:r>
              <a:rPr kumimoji="1" lang="en-US" altLang="ja-JP" baseline="-25000" dirty="0" smtClean="0"/>
              <a:t>60</a:t>
            </a:r>
            <a:r>
              <a:rPr kumimoji="1" lang="ja-JP" altLang="en-US" dirty="0" smtClean="0"/>
              <a:t>の光吸収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altLang="ja-JP" smtClean="0"/>
              <a:t>2012/03/16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 smtClean="0"/>
              <a:t>「コンピューティクスによる物質デザイン：複合相関と非平衡ダイナミクス」</a:t>
            </a:r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64264" y="6091709"/>
            <a:ext cx="4273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Times New Roman" pitchFamily="18" charset="0"/>
                <a:cs typeface="Times New Roman" pitchFamily="18" charset="0"/>
              </a:rPr>
              <a:t>Y. Kawashita, K. Yabana, M. Noda, K. </a:t>
            </a:r>
            <a:r>
              <a:rPr kumimoji="1" lang="en-US" altLang="ja-JP" sz="1200" dirty="0" err="1" smtClean="0">
                <a:latin typeface="Times New Roman" pitchFamily="18" charset="0"/>
                <a:cs typeface="Times New Roman" pitchFamily="18" charset="0"/>
              </a:rPr>
              <a:t>Nobusada</a:t>
            </a:r>
            <a:r>
              <a:rPr kumimoji="1" lang="en-US" altLang="ja-JP" sz="1200" dirty="0" smtClean="0">
                <a:latin typeface="Times New Roman" pitchFamily="18" charset="0"/>
                <a:cs typeface="Times New Roman" pitchFamily="18" charset="0"/>
              </a:rPr>
              <a:t>, T. </a:t>
            </a:r>
            <a:r>
              <a:rPr kumimoji="1" lang="en-US" altLang="ja-JP" sz="1200" dirty="0" err="1" smtClean="0">
                <a:latin typeface="Times New Roman" pitchFamily="18" charset="0"/>
                <a:cs typeface="Times New Roman" pitchFamily="18" charset="0"/>
              </a:rPr>
              <a:t>Nakatsukasa</a:t>
            </a:r>
            <a:r>
              <a:rPr kumimoji="1" lang="en-US" altLang="ja-JP" sz="1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kumimoji="1" lang="en-US" altLang="ja-JP" sz="1200" dirty="0" smtClean="0">
                <a:latin typeface="Times New Roman" pitchFamily="18" charset="0"/>
                <a:cs typeface="Times New Roman" pitchFamily="18" charset="0"/>
              </a:rPr>
              <a:t> J. Mol</a:t>
            </a:r>
            <a:r>
              <a:rPr kumimoji="1" lang="en-US" altLang="ja-JP" sz="12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1" lang="en-US" altLang="ja-JP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sz="1200" dirty="0" err="1" smtClean="0">
                <a:latin typeface="Times New Roman" pitchFamily="18" charset="0"/>
                <a:cs typeface="Times New Roman" pitchFamily="18" charset="0"/>
              </a:rPr>
              <a:t>Struct</a:t>
            </a:r>
            <a:r>
              <a:rPr kumimoji="1" lang="en-US" altLang="ja-JP" sz="1200" dirty="0" smtClean="0">
                <a:latin typeface="Times New Roman" pitchFamily="18" charset="0"/>
                <a:cs typeface="Times New Roman" pitchFamily="18" charset="0"/>
              </a:rPr>
              <a:t>.: THEOCHEM </a:t>
            </a:r>
            <a:r>
              <a:rPr kumimoji="1" lang="en-US" altLang="ja-JP" sz="1200" b="1" dirty="0" smtClean="0">
                <a:latin typeface="Times New Roman" pitchFamily="18" charset="0"/>
                <a:cs typeface="Times New Roman" pitchFamily="18" charset="0"/>
              </a:rPr>
              <a:t>914,</a:t>
            </a:r>
            <a:r>
              <a:rPr kumimoji="1" lang="en-US" altLang="ja-JP" sz="1200" dirty="0" smtClean="0">
                <a:latin typeface="Times New Roman" pitchFamily="18" charset="0"/>
                <a:cs typeface="Times New Roman" pitchFamily="18" charset="0"/>
              </a:rPr>
              <a:t> (2009) 130-135</a:t>
            </a:r>
            <a:endParaRPr kumimoji="1" lang="ja-JP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7" name="グループ化 56"/>
          <p:cNvGrpSpPr/>
          <p:nvPr/>
        </p:nvGrpSpPr>
        <p:grpSpPr>
          <a:xfrm>
            <a:off x="5324453" y="3483428"/>
            <a:ext cx="2161446" cy="2158874"/>
            <a:chOff x="6012952" y="1274426"/>
            <a:chExt cx="2161446" cy="2158874"/>
          </a:xfrm>
        </p:grpSpPr>
        <p:pic>
          <p:nvPicPr>
            <p:cNvPr id="1026" name="Picture 2" descr="http://www.org-chem.org/yuuki/C60/C60.GIF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41682" y="1507060"/>
              <a:ext cx="1620834" cy="1581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直方体 10"/>
            <p:cNvSpPr/>
            <p:nvPr/>
          </p:nvSpPr>
          <p:spPr>
            <a:xfrm>
              <a:off x="6014434" y="1275008"/>
              <a:ext cx="2150772" cy="2153992"/>
            </a:xfrm>
            <a:prstGeom prst="cube">
              <a:avLst/>
            </a:prstGeom>
            <a:solidFill>
              <a:srgbClr val="FF9966">
                <a:alpha val="49804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" name="直線コネクタ 11"/>
            <p:cNvCxnSpPr>
              <a:stCxn id="11" idx="1"/>
              <a:endCxn id="11" idx="3"/>
            </p:cNvCxnSpPr>
            <p:nvPr/>
          </p:nvCxnSpPr>
          <p:spPr>
            <a:xfrm>
              <a:off x="6820974" y="1812701"/>
              <a:ext cx="0" cy="161629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>
              <a:stCxn id="11" idx="0"/>
              <a:endCxn id="11" idx="1"/>
            </p:cNvCxnSpPr>
            <p:nvPr/>
          </p:nvCxnSpPr>
          <p:spPr>
            <a:xfrm flipH="1">
              <a:off x="6820974" y="1275008"/>
              <a:ext cx="537693" cy="53769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>
              <a:stCxn id="11" idx="4"/>
              <a:endCxn id="11" idx="2"/>
            </p:cNvCxnSpPr>
            <p:nvPr/>
          </p:nvCxnSpPr>
          <p:spPr>
            <a:xfrm flipH="1">
              <a:off x="6014434" y="2620851"/>
              <a:ext cx="161307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>
              <a:stCxn id="11" idx="5"/>
              <a:endCxn id="11" idx="4"/>
            </p:cNvCxnSpPr>
            <p:nvPr/>
          </p:nvCxnSpPr>
          <p:spPr>
            <a:xfrm flipH="1">
              <a:off x="7627513" y="2083158"/>
              <a:ext cx="537693" cy="53769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H="1">
              <a:off x="7229291" y="1275008"/>
              <a:ext cx="537693" cy="53769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H="1">
              <a:off x="6412657" y="1275008"/>
              <a:ext cx="537693" cy="53769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>
              <a:off x="6413012" y="1812701"/>
              <a:ext cx="0" cy="161629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7223895" y="1812701"/>
              <a:ext cx="0" cy="161629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 flipH="1">
              <a:off x="6014434" y="2258542"/>
              <a:ext cx="161307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 flipH="1">
              <a:off x="6014434" y="3029168"/>
              <a:ext cx="161307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H="1">
              <a:off x="7627513" y="1720849"/>
              <a:ext cx="537693" cy="53769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 flipH="1">
              <a:off x="7627513" y="2491475"/>
              <a:ext cx="537693" cy="53769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flipH="1">
              <a:off x="6292473" y="1526601"/>
              <a:ext cx="161307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7903503" y="1538729"/>
              <a:ext cx="0" cy="161629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6217480" y="1812701"/>
              <a:ext cx="0" cy="161629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>
              <a:off x="6619691" y="1812701"/>
              <a:ext cx="0" cy="161629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>
              <a:off x="7018408" y="1812701"/>
              <a:ext cx="0" cy="161629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>
              <a:off x="7438962" y="1812701"/>
              <a:ext cx="0" cy="161629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 flipH="1">
              <a:off x="6014434" y="2048652"/>
              <a:ext cx="161307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H="1">
              <a:off x="6014434" y="2436821"/>
              <a:ext cx="161307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 flipH="1">
              <a:off x="6014434" y="2839671"/>
              <a:ext cx="161307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 flipH="1">
              <a:off x="6014434" y="3242237"/>
              <a:ext cx="161307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>
              <a:off x="7766984" y="1683325"/>
              <a:ext cx="0" cy="161629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>
              <a:off x="8033138" y="1403519"/>
              <a:ext cx="0" cy="161629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 flipH="1">
              <a:off x="6148523" y="1673899"/>
              <a:ext cx="161307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H="1">
              <a:off x="6415795" y="1399193"/>
              <a:ext cx="161307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 flipH="1">
              <a:off x="7438962" y="1275008"/>
              <a:ext cx="537693" cy="53769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 flipH="1">
              <a:off x="7020729" y="1275008"/>
              <a:ext cx="537693" cy="53769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 flipH="1">
              <a:off x="6614406" y="1275008"/>
              <a:ext cx="537693" cy="53769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 flipH="1">
              <a:off x="6217480" y="1275008"/>
              <a:ext cx="537693" cy="53769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>
            <a:xfrm flipH="1">
              <a:off x="7627513" y="1511985"/>
              <a:ext cx="537693" cy="53769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コネクタ 42"/>
            <p:cNvCxnSpPr/>
            <p:nvPr/>
          </p:nvCxnSpPr>
          <p:spPr>
            <a:xfrm flipH="1">
              <a:off x="7627513" y="1899128"/>
              <a:ext cx="537693" cy="53769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/>
            <p:nvPr/>
          </p:nvCxnSpPr>
          <p:spPr>
            <a:xfrm flipH="1">
              <a:off x="7627513" y="2297806"/>
              <a:ext cx="537693" cy="53769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直線コネクタ 44"/>
            <p:cNvCxnSpPr/>
            <p:nvPr/>
          </p:nvCxnSpPr>
          <p:spPr>
            <a:xfrm flipH="1">
              <a:off x="7627513" y="2704544"/>
              <a:ext cx="537693" cy="53769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/>
            <p:nvPr/>
          </p:nvCxnSpPr>
          <p:spPr>
            <a:xfrm>
              <a:off x="6014434" y="1812701"/>
              <a:ext cx="0" cy="161629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>
            <a:xfrm>
              <a:off x="7628727" y="1812701"/>
              <a:ext cx="0" cy="161629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 flipH="1">
              <a:off x="6014434" y="1812701"/>
              <a:ext cx="161307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/>
            <p:nvPr/>
          </p:nvCxnSpPr>
          <p:spPr>
            <a:xfrm flipH="1">
              <a:off x="6014434" y="3429000"/>
              <a:ext cx="161307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/>
            <p:nvPr/>
          </p:nvCxnSpPr>
          <p:spPr>
            <a:xfrm flipH="1">
              <a:off x="7627513" y="2895607"/>
              <a:ext cx="537693" cy="53769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直線コネクタ 53"/>
            <p:cNvCxnSpPr/>
            <p:nvPr/>
          </p:nvCxnSpPr>
          <p:spPr>
            <a:xfrm flipH="1">
              <a:off x="7627513" y="1274426"/>
              <a:ext cx="537693" cy="53769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>
            <a:xfrm flipH="1">
              <a:off x="6012952" y="1274426"/>
              <a:ext cx="537693" cy="53769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>
              <a:off x="8165206" y="1274426"/>
              <a:ext cx="0" cy="161629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 flipH="1">
              <a:off x="6561319" y="1275008"/>
              <a:ext cx="161307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>
            <a:xfrm flipH="1">
              <a:off x="6082541" y="1739825"/>
              <a:ext cx="161307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>
            <a:xfrm flipH="1">
              <a:off x="6223931" y="1598484"/>
              <a:ext cx="161307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直線コネクタ 65"/>
            <p:cNvCxnSpPr/>
            <p:nvPr/>
          </p:nvCxnSpPr>
          <p:spPr>
            <a:xfrm flipH="1">
              <a:off x="6355895" y="1461794"/>
              <a:ext cx="161307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>
            <a:xfrm flipH="1">
              <a:off x="6487859" y="1339246"/>
              <a:ext cx="161307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/>
            <p:nvPr/>
          </p:nvCxnSpPr>
          <p:spPr>
            <a:xfrm>
              <a:off x="7826723" y="1614137"/>
              <a:ext cx="0" cy="161629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>
            <a:xfrm>
              <a:off x="7699630" y="1735168"/>
              <a:ext cx="0" cy="161629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>
            <a:xfrm>
              <a:off x="7970497" y="1469501"/>
              <a:ext cx="0" cy="161629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>
            <a:xfrm>
              <a:off x="8093139" y="1335695"/>
              <a:ext cx="0" cy="161629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605" y="3552474"/>
            <a:ext cx="3722427" cy="2479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" name="右中かっこ 57"/>
          <p:cNvSpPr/>
          <p:nvPr/>
        </p:nvSpPr>
        <p:spPr>
          <a:xfrm>
            <a:off x="7485899" y="3512864"/>
            <a:ext cx="312434" cy="1557425"/>
          </a:xfrm>
          <a:prstGeom prst="rightBrace">
            <a:avLst>
              <a:gd name="adj1" fmla="val 30534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7924231" y="4106910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160</a:t>
            </a:r>
            <a:r>
              <a:rPr kumimoji="1" lang="ja-JP" altLang="en-US" dirty="0" smtClean="0"/>
              <a:t>分割</a:t>
            </a:r>
            <a:endParaRPr kumimoji="1" lang="ja-JP" altLang="en-US" dirty="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5262792" y="5738721"/>
            <a:ext cx="23134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空間：</a:t>
            </a:r>
            <a:r>
              <a:rPr kumimoji="1" lang="en-US" altLang="ja-JP" dirty="0" smtClean="0"/>
              <a:t>160</a:t>
            </a:r>
            <a:r>
              <a:rPr kumimoji="1" lang="en-US" altLang="ja-JP" baseline="30000" dirty="0" smtClean="0"/>
              <a:t>3</a:t>
            </a:r>
            <a:r>
              <a:rPr kumimoji="1" lang="ja-JP" altLang="en-US" dirty="0" smtClean="0"/>
              <a:t>点</a:t>
            </a:r>
            <a:endParaRPr kumimoji="1" lang="en-US" altLang="ja-JP" dirty="0" smtClean="0"/>
          </a:p>
          <a:p>
            <a:r>
              <a:rPr kumimoji="1" lang="ja-JP" altLang="en-US" dirty="0" smtClean="0"/>
              <a:t>軌道：</a:t>
            </a:r>
            <a:r>
              <a:rPr kumimoji="1" lang="en-US" altLang="ja-JP" dirty="0" smtClean="0"/>
              <a:t>120</a:t>
            </a:r>
            <a:r>
              <a:rPr kumimoji="1" lang="ja-JP" altLang="en-US" dirty="0" smtClean="0"/>
              <a:t>本</a:t>
            </a:r>
            <a:endParaRPr kumimoji="1" lang="en-US" altLang="ja-JP" dirty="0" smtClean="0"/>
          </a:p>
          <a:p>
            <a:r>
              <a:rPr kumimoji="1" lang="en-US" altLang="ja-JP" dirty="0" smtClean="0"/>
              <a:t>(</a:t>
            </a:r>
            <a:r>
              <a:rPr kumimoji="1" lang="ja-JP" altLang="en-US" dirty="0" smtClean="0"/>
              <a:t>計算空間：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億次元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81" name="正方形/長方形 80"/>
          <p:cNvSpPr/>
          <p:nvPr/>
        </p:nvSpPr>
        <p:spPr>
          <a:xfrm>
            <a:off x="1236372" y="2712616"/>
            <a:ext cx="1854558" cy="375738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70000">
              <a:srgbClr val="FF0000">
                <a:alpha val="5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55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線形応答</a:t>
            </a:r>
            <a:r>
              <a:rPr lang="en-US" altLang="ja-JP" dirty="0" smtClean="0"/>
              <a:t>TDDFT</a:t>
            </a:r>
            <a:r>
              <a:rPr lang="ja-JP" altLang="en-US" dirty="0" smtClean="0"/>
              <a:t>の解法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kumimoji="1" lang="en-US" altLang="ja-JP" sz="2000" dirty="0" smtClean="0"/>
          </a:p>
          <a:p>
            <a:endParaRPr lang="en-US" altLang="ja-JP" sz="2000" dirty="0" smtClean="0"/>
          </a:p>
          <a:p>
            <a:endParaRPr lang="en-US" altLang="ja-JP" sz="2000" dirty="0"/>
          </a:p>
          <a:p>
            <a:r>
              <a:rPr kumimoji="1" lang="ja-JP" altLang="en-US" sz="2000" dirty="0" smtClean="0"/>
              <a:t>対角化</a:t>
            </a:r>
            <a:endParaRPr kumimoji="1" lang="en-US" altLang="ja-JP" sz="2000" dirty="0" smtClean="0"/>
          </a:p>
          <a:p>
            <a:endParaRPr lang="en-US" altLang="ja-JP" sz="2000" dirty="0" smtClean="0"/>
          </a:p>
          <a:p>
            <a:endParaRPr lang="en-US" altLang="ja-JP" sz="2000" dirty="0"/>
          </a:p>
          <a:p>
            <a:r>
              <a:rPr lang="ja-JP" altLang="en-US" sz="2000" dirty="0" smtClean="0"/>
              <a:t>線型方程式</a:t>
            </a:r>
            <a:r>
              <a:rPr lang="en-US" altLang="ja-JP" sz="2000" dirty="0" smtClean="0"/>
              <a:t>(</a:t>
            </a:r>
            <a:r>
              <a:rPr lang="en-US" altLang="ja-JP" sz="2000" dirty="0"/>
              <a:t>modified Sternheimer method)</a:t>
            </a:r>
            <a:endParaRPr lang="ja-JP" altLang="en-US" sz="2000" dirty="0"/>
          </a:p>
          <a:p>
            <a:endParaRPr lang="en-US" altLang="ja-JP" sz="2000" dirty="0"/>
          </a:p>
          <a:p>
            <a:endParaRPr kumimoji="1" lang="en-US" altLang="ja-JP" sz="2000" dirty="0" smtClean="0"/>
          </a:p>
          <a:p>
            <a:r>
              <a:rPr lang="ja-JP" altLang="en-US" sz="2000" dirty="0" smtClean="0"/>
              <a:t>時間発展法</a:t>
            </a:r>
            <a:endParaRPr lang="en-US" altLang="ja-JP" sz="2000" dirty="0" smtClean="0"/>
          </a:p>
          <a:p>
            <a:endParaRPr lang="en-US" altLang="ja-JP" sz="2000" dirty="0"/>
          </a:p>
          <a:p>
            <a:endParaRPr lang="en-US" altLang="ja-JP" sz="2000" dirty="0" smtClean="0"/>
          </a:p>
          <a:p>
            <a:endParaRPr lang="en-US" altLang="ja-JP" sz="2000" dirty="0"/>
          </a:p>
          <a:p>
            <a:endParaRPr lang="en-US" altLang="ja-JP" sz="2000" dirty="0" smtClean="0"/>
          </a:p>
          <a:p>
            <a:endParaRPr kumimoji="1" lang="en-US" altLang="ja-JP" sz="2000" dirty="0"/>
          </a:p>
          <a:p>
            <a:endParaRPr lang="en-US" altLang="ja-JP" sz="2000" dirty="0" smtClean="0"/>
          </a:p>
          <a:p>
            <a:endParaRPr lang="en-US" altLang="ja-JP" sz="200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altLang="ja-JP" smtClean="0"/>
              <a:t>2012/03/16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 smtClean="0"/>
              <a:t>「コンピューティクスによる物質デザイン：複合相関と非平衡ダイナミクス」</a:t>
            </a:r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1003292" y="928866"/>
                <a:ext cx="7099764" cy="10538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/>
                        </a:rPr>
                        <m:t>𝑖</m:t>
                      </m:r>
                      <m:r>
                        <a:rPr kumimoji="1" lang="en-US" altLang="ja-JP" b="0" i="1" smtClean="0">
                          <a:latin typeface="Cambria Math"/>
                        </a:rPr>
                        <m:t>ℏ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/>
                            </a:rPr>
                            <m:t>𝜕</m:t>
                          </m:r>
                          <m:r>
                            <a:rPr kumimoji="1" lang="en-US" altLang="ja-JP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  <m:sSub>
                        <m:sSub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𝜓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𝑟</m:t>
                          </m:r>
                          <m:r>
                            <a:rPr kumimoji="1" lang="en-US" altLang="ja-JP" b="0" i="1" smtClean="0">
                              <a:latin typeface="Cambria Math"/>
                            </a:rPr>
                            <m:t>,</m:t>
                          </m:r>
                          <m:r>
                            <a:rPr kumimoji="1" lang="en-US" altLang="ja-JP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kumimoji="1" lang="en-US" altLang="ja-JP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kumimoji="1" lang="en-US" altLang="ja-JP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kumimoji="1" lang="en-US" altLang="ja-JP" i="1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</m:acc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kumimoji="1" lang="en-US" altLang="ja-JP">
                                  <a:latin typeface="Cambria Math"/>
                                </a:rPr>
                                <m:t>KS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kumimoji="1" lang="en-US" altLang="ja-JP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kumimoji="1" lang="en-US" altLang="ja-JP" i="1">
                                  <a:latin typeface="Cambria Math"/>
                                </a:rPr>
                                <m:t>𝜌</m:t>
                              </m:r>
                              <m:d>
                                <m:dPr>
                                  <m:ctrlPr>
                                    <a:rPr kumimoji="1" lang="en-US" altLang="ja-JP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ja-JP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d>
                          <m:r>
                            <a:rPr kumimoji="1" lang="en-US" altLang="ja-JP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kumimoji="1"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kumimoji="1" lang="en-US" altLang="ja-JP">
                                  <a:latin typeface="Cambria Math"/>
                                </a:rPr>
                                <m:t>ext</m:t>
                              </m:r>
                            </m:sub>
                          </m:sSub>
                          <m:d>
                            <m:dPr>
                              <m:ctrlPr>
                                <a:rPr kumimoji="1" lang="en-US" altLang="ja-JP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kumimoji="1" lang="en-US" altLang="ja-JP" i="1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sSub>
                        <m:sSub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𝜓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𝑟</m:t>
                          </m:r>
                          <m:r>
                            <a:rPr kumimoji="1" lang="en-US" altLang="ja-JP" b="0" i="1" smtClean="0">
                              <a:latin typeface="Cambria Math"/>
                            </a:rPr>
                            <m:t>,</m:t>
                          </m:r>
                          <m:r>
                            <a:rPr kumimoji="1" lang="en-US" altLang="ja-JP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kumimoji="1" lang="en-US" altLang="ja-JP" i="1">
                          <a:latin typeface="Cambria Math"/>
                        </a:rPr>
                        <m:t>,</m:t>
                      </m:r>
                      <m:r>
                        <a:rPr kumimoji="1" lang="en-US" altLang="ja-JP" b="0" i="1" smtClean="0">
                          <a:latin typeface="Cambria Math"/>
                        </a:rPr>
                        <m:t>  </m:t>
                      </m:r>
                      <m:r>
                        <a:rPr kumimoji="1" lang="en-US" altLang="ja-JP" i="1">
                          <a:latin typeface="Cambria Math"/>
                        </a:rPr>
                        <m:t>𝜌</m:t>
                      </m:r>
                      <m:d>
                        <m:dPr>
                          <m:ctrlPr>
                            <a:rPr kumimoji="1" lang="en-US" altLang="ja-JP" i="1">
                              <a:latin typeface="Cambria Math"/>
                            </a:rPr>
                          </m:ctrlPr>
                        </m:dPr>
                        <m:e>
                          <m:r>
                            <a:rPr kumimoji="1" lang="en-US" altLang="ja-JP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kumimoji="1" lang="en-US" altLang="ja-JP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kumimoji="1" lang="en-US" altLang="ja-JP" b="0" i="1" smtClean="0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kumimoji="1" lang="en-US" altLang="ja-JP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kumimoji="1" lang="en-US" altLang="ja-JP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altLang="ja-JP" i="1">
                                          <a:latin typeface="Cambria Math"/>
                                        </a:rPr>
                                        <m:t>𝜓</m:t>
                                      </m:r>
                                    </m:e>
                                    <m:sub>
                                      <m:r>
                                        <a:rPr kumimoji="1" lang="en-US" altLang="ja-JP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kumimoji="1" lang="en-US" altLang="ja-JP" i="1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kumimoji="1" lang="en-US" altLang="ja-JP" i="1">
                                      <a:latin typeface="Cambria Math"/>
                                    </a:rPr>
                                    <m:t>𝑟</m:t>
                                  </m:r>
                                  <m:r>
                                    <a:rPr kumimoji="1" lang="en-US" altLang="ja-JP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kumimoji="1" lang="en-US" altLang="ja-JP" i="1"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kumimoji="1" lang="en-US" altLang="ja-JP" i="1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kumimoji="1" lang="en-US" altLang="ja-JP" b="0" i="1" dirty="0" smtClean="0">
                  <a:latin typeface="Cambria Math"/>
                </a:endParaRPr>
              </a:p>
              <a:p>
                <a:r>
                  <a:rPr kumimoji="1" lang="ja-JP" altLang="en-US" b="0" dirty="0" smtClean="0"/>
                  <a:t>　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/>
                          </a:rPr>
                          <m:t>𝜓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kumimoji="1" lang="en-US" altLang="ja-JP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kumimoji="1" lang="en-US" altLang="ja-JP" b="0" i="1" smtClean="0">
                            <a:latin typeface="Cambria Math"/>
                          </a:rPr>
                          <m:t>𝑟</m:t>
                        </m:r>
                        <m:r>
                          <a:rPr kumimoji="1" lang="en-US" altLang="ja-JP" b="0" i="1" smtClean="0">
                            <a:latin typeface="Cambria Math"/>
                          </a:rPr>
                          <m:t>,</m:t>
                        </m:r>
                        <m:r>
                          <a:rPr kumimoji="1" lang="en-US" altLang="ja-JP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kumimoji="1" lang="en-US" altLang="ja-JP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kumimoji="1" lang="en-US" altLang="ja-JP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kumimoji="1" lang="en-US" altLang="ja-JP" b="0" i="1" smtClean="0">
                            <a:latin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kumimoji="1" lang="en-US" altLang="ja-JP" b="0" i="0" smtClean="0">
                            <a:latin typeface="Cambria Math"/>
                          </a:rPr>
                          <m:t>i</m:t>
                        </m:r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𝜖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kumimoji="1" lang="en-US" altLang="ja-JP" b="0" i="1" smtClean="0">
                            <a:latin typeface="Cambria Math"/>
                          </a:rPr>
                          <m:t>𝑡</m:t>
                        </m:r>
                      </m:sup>
                    </m:sSup>
                    <m:d>
                      <m:dPr>
                        <m:ctrlPr>
                          <a:rPr kumimoji="1" lang="en-US" altLang="ja-JP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𝜙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kumimoji="1" lang="en-US" altLang="ja-JP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𝑟</m:t>
                            </m:r>
                          </m:e>
                        </m:d>
                        <m:r>
                          <a:rPr kumimoji="1" lang="en-US" altLang="ja-JP" b="0" i="1" smtClean="0">
                            <a:latin typeface="Cambria Math"/>
                          </a:rPr>
                          <m:t>+</m:t>
                        </m:r>
                        <m:r>
                          <a:rPr kumimoji="1" lang="en-US" altLang="ja-JP" b="0" i="1" smtClean="0">
                            <a:latin typeface="Cambria Math"/>
                          </a:rPr>
                          <m:t>𝛿</m:t>
                        </m:r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𝜓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kumimoji="1" lang="en-US" altLang="ja-JP" b="0" i="1" smtClean="0">
                            <a:latin typeface="Cambria Math"/>
                          </a:rPr>
                          <m:t>(</m:t>
                        </m:r>
                        <m:r>
                          <a:rPr kumimoji="1" lang="en-US" altLang="ja-JP" b="0" i="1" smtClean="0">
                            <a:latin typeface="Cambria Math"/>
                          </a:rPr>
                          <m:t>𝑟</m:t>
                        </m:r>
                        <m:r>
                          <a:rPr kumimoji="1" lang="en-US" altLang="ja-JP" b="0" i="1" smtClean="0">
                            <a:latin typeface="Cambria Math"/>
                          </a:rPr>
                          <m:t>,</m:t>
                        </m:r>
                        <m:r>
                          <a:rPr kumimoji="1" lang="en-US" altLang="ja-JP" b="0" i="1" smtClean="0">
                            <a:latin typeface="Cambria Math"/>
                          </a:rPr>
                          <m:t>𝑡</m:t>
                        </m:r>
                        <m:r>
                          <a:rPr kumimoji="1" lang="en-US" altLang="ja-JP" b="0" i="1" smtClean="0">
                            <a:latin typeface="Cambria Math"/>
                          </a:rPr>
                          <m:t>)</m:t>
                        </m:r>
                      </m:e>
                    </m:d>
                  </m:oMath>
                </a14:m>
                <a:endParaRPr kumimoji="1" lang="en-US" altLang="ja-JP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292" y="928866"/>
                <a:ext cx="7099764" cy="1053878"/>
              </a:xfrm>
              <a:prstGeom prst="rect">
                <a:avLst/>
              </a:prstGeom>
              <a:blipFill rotWithShape="1">
                <a:blip r:embed="rId2"/>
                <a:stretch>
                  <a:fillRect b="-404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1003292" y="2520939"/>
                <a:ext cx="2816092" cy="552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1" lang="en-US" altLang="ja-JP" b="0" i="1" smtClean="0">
                                    <a:latin typeface="Cambria Math"/>
                                  </a:rPr>
                                  <m:t>𝐴</m:t>
                                </m:r>
                              </m:e>
                              <m:e>
                                <m:r>
                                  <a:rPr kumimoji="1" lang="en-US" altLang="ja-JP" b="0" i="1" smtClean="0">
                                    <a:latin typeface="Cambria Math"/>
                                  </a:rPr>
                                  <m:t>𝐵</m:t>
                                </m:r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kumimoji="1" lang="en-US" altLang="ja-JP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b="0" i="1" smtClean="0">
                                        <a:latin typeface="Cambria Math"/>
                                      </a:rPr>
                                      <m:t>𝐵</m:t>
                                    </m:r>
                                  </m:e>
                                  <m:sup>
                                    <m:r>
                                      <a:rPr kumimoji="1" lang="en-US" altLang="ja-JP" b="0" i="1" smtClean="0">
                                        <a:latin typeface="Cambria Math"/>
                                      </a:rPr>
                                      <m:t>∗</m:t>
                                    </m:r>
                                  </m:sup>
                                </m:sSup>
                              </m:e>
                              <m:e>
                                <m:sSup>
                                  <m:sSupPr>
                                    <m:ctrlPr>
                                      <a:rPr kumimoji="1" lang="en-US" altLang="ja-JP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b="0" i="1" smtClean="0">
                                        <a:latin typeface="Cambria Math"/>
                                      </a:rPr>
                                      <m:t>𝐴</m:t>
                                    </m:r>
                                  </m:e>
                                  <m:sup>
                                    <m:r>
                                      <a:rPr kumimoji="1" lang="en-US" altLang="ja-JP" b="0" i="1" smtClean="0">
                                        <a:latin typeface="Cambria Math"/>
                                      </a:rPr>
                                      <m:t>∗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1" lang="en-US" altLang="ja-JP" b="0" i="1" smtClean="0">
                                    <a:latin typeface="Cambria Math"/>
                                  </a:rPr>
                                  <m:t>𝑋</m:t>
                                </m:r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kumimoji="1" lang="en-US" altLang="ja-JP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b="0" i="1" smtClean="0">
                                        <a:latin typeface="Cambria Math"/>
                                      </a:rPr>
                                      <m:t>𝑌</m:t>
                                    </m:r>
                                  </m:e>
                                  <m:sup>
                                    <m:r>
                                      <a:rPr kumimoji="1" lang="en-US" altLang="ja-JP" b="0" i="1" smtClean="0">
                                        <a:latin typeface="Cambria Math"/>
                                      </a:rPr>
                                      <m:t>∗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  <m:r>
                        <a:rPr kumimoji="1" lang="en-US" altLang="ja-JP" b="0" i="1" smtClean="0">
                          <a:latin typeface="Cambria Math"/>
                        </a:rPr>
                        <m:t>=</m:t>
                      </m:r>
                      <m:r>
                        <a:rPr kumimoji="1" lang="en-US" altLang="ja-JP" b="0" i="1" smtClean="0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kumimoji="1" lang="en-US" altLang="ja-JP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1" lang="en-US" altLang="ja-JP" i="1">
                                    <a:latin typeface="Cambria Math"/>
                                  </a:rPr>
                                  <m:t>𝑋</m:t>
                                </m:r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kumimoji="1" lang="en-US" altLang="ja-JP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kumimoji="1" lang="en-US" altLang="ja-JP" i="1">
                                        <a:latin typeface="Cambria Math"/>
                                      </a:rPr>
                                      <m:t>𝑌</m:t>
                                    </m:r>
                                  </m:e>
                                  <m:sup>
                                    <m:r>
                                      <a:rPr kumimoji="1" lang="en-US" altLang="ja-JP" i="1">
                                        <a:latin typeface="Cambria Math"/>
                                      </a:rPr>
                                      <m:t>∗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en-US" altLang="ja-JP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292" y="2520939"/>
                <a:ext cx="2816092" cy="55245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1003292" y="4736567"/>
                <a:ext cx="5932586" cy="12183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/>
                        </a:rPr>
                        <m:t>𝑖</m:t>
                      </m:r>
                      <m:r>
                        <a:rPr kumimoji="1" lang="en-US" altLang="ja-JP" b="0" i="1" smtClean="0">
                          <a:latin typeface="Cambria Math"/>
                        </a:rPr>
                        <m:t>ℏ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/>
                            </a:rPr>
                            <m:t>𝜕</m:t>
                          </m:r>
                          <m:r>
                            <a:rPr kumimoji="1" lang="en-US" altLang="ja-JP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  <m:sSub>
                        <m:sSub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𝜓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𝑟</m:t>
                          </m:r>
                          <m:r>
                            <a:rPr kumimoji="1" lang="en-US" altLang="ja-JP" b="0" i="1" smtClean="0">
                              <a:latin typeface="Cambria Math"/>
                            </a:rPr>
                            <m:t>,</m:t>
                          </m:r>
                          <m:r>
                            <a:rPr kumimoji="1" lang="en-US" altLang="ja-JP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kumimoji="1" lang="en-US" altLang="ja-JP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kumimoji="1" lang="en-US" altLang="ja-JP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kumimoji="1" lang="en-US" altLang="ja-JP" i="1">
                                  <a:latin typeface="Cambria Math"/>
                                </a:rPr>
                                <m:t>h</m:t>
                              </m:r>
                            </m:e>
                          </m:acc>
                        </m:e>
                        <m:sub>
                          <m:r>
                            <m:rPr>
                              <m:sty m:val="p"/>
                            </m:rPr>
                            <a:rPr kumimoji="1" lang="en-US" altLang="ja-JP">
                              <a:latin typeface="Cambria Math"/>
                            </a:rPr>
                            <m:t>KS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kumimoji="1" lang="en-US" altLang="ja-JP" i="1">
                              <a:latin typeface="Cambria Math"/>
                            </a:rPr>
                          </m:ctrlPr>
                        </m:dPr>
                        <m:e>
                          <m:r>
                            <a:rPr kumimoji="1" lang="en-US" altLang="ja-JP" i="1">
                              <a:latin typeface="Cambria Math"/>
                            </a:rPr>
                            <m:t>𝜌</m:t>
                          </m:r>
                          <m:d>
                            <m:dPr>
                              <m:ctrlPr>
                                <a:rPr kumimoji="1" lang="en-US" altLang="ja-JP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kumimoji="1" lang="en-US" altLang="ja-JP" i="1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sSub>
                        <m:sSub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𝜓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𝑟</m:t>
                          </m:r>
                          <m:r>
                            <a:rPr kumimoji="1" lang="en-US" altLang="ja-JP" b="0" i="1" smtClean="0">
                              <a:latin typeface="Cambria Math"/>
                            </a:rPr>
                            <m:t>,</m:t>
                          </m:r>
                          <m:r>
                            <a:rPr kumimoji="1" lang="en-US" altLang="ja-JP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kumimoji="1" lang="en-US" altLang="ja-JP" b="0" i="1" smtClean="0">
                          <a:latin typeface="Cambria Math"/>
                        </a:rPr>
                        <m:t>,  </m:t>
                      </m:r>
                      <m:sSub>
                        <m:sSub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𝜓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𝑟</m:t>
                          </m:r>
                          <m:r>
                            <a:rPr kumimoji="1" lang="en-US" altLang="ja-JP" b="0" i="1" smtClean="0">
                              <a:latin typeface="Cambria Math"/>
                            </a:rPr>
                            <m:t>,0</m:t>
                          </m:r>
                        </m:e>
                      </m:d>
                      <m:r>
                        <a:rPr kumimoji="1" lang="en-US" altLang="ja-JP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1" lang="en-US" altLang="ja-JP" b="0" i="0" smtClean="0">
                              <a:latin typeface="Cambria Math"/>
                            </a:rPr>
                            <m:t>ext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𝜙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𝑟</m:t>
                          </m:r>
                        </m:e>
                      </m:d>
                    </m:oMath>
                  </m:oMathPara>
                </a14:m>
                <a:endParaRPr kumimoji="1" lang="en-US" altLang="ja-JP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𝜓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𝑟</m:t>
                          </m:r>
                          <m:r>
                            <a:rPr kumimoji="1" lang="en-US" altLang="ja-JP" b="0" i="1" smtClean="0">
                              <a:latin typeface="Cambria Math"/>
                            </a:rPr>
                            <m:t>,</m:t>
                          </m:r>
                          <m:r>
                            <a:rPr kumimoji="1" lang="en-US" altLang="ja-JP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kumimoji="1" lang="en-US" altLang="ja-JP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kumimoji="1" lang="en-US" altLang="ja-JP" b="0" i="1" smtClean="0">
                              <a:latin typeface="Cambria Math"/>
                            </a:rPr>
                            <m:t>∞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kumimoji="1" lang="en-US" altLang="ja-JP" b="0" i="0" smtClean="0">
                              <a:latin typeface="Cambria Math"/>
                            </a:rPr>
                            <m:t>d</m:t>
                          </m:r>
                          <m:r>
                            <a:rPr kumimoji="1" lang="en-US" altLang="ja-JP" b="0" i="1" smtClean="0">
                              <a:latin typeface="Cambria Math"/>
                            </a:rPr>
                            <m:t>𝜔</m:t>
                          </m:r>
                          <m:r>
                            <a:rPr kumimoji="1" lang="en-US" altLang="ja-JP" b="0" i="1" smtClean="0"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kumimoji="1" lang="en-US" altLang="ja-JP" b="0" i="0" smtClean="0">
                                  <a:latin typeface="Cambria Math"/>
                                </a:rPr>
                                <m:t>i</m:t>
                              </m:r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𝜔</m:t>
                              </m:r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𝑡</m:t>
                              </m:r>
                            </m:sup>
                          </m:sSup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𝜔</m:t>
                              </m:r>
                            </m:e>
                          </m:d>
                          <m:r>
                            <a:rPr kumimoji="1" lang="en-US" altLang="ja-JP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kumimoji="1" lang="en-US" altLang="ja-JP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kumimoji="1" lang="en-US" altLang="ja-JP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kumimoji="1" lang="en-US" altLang="ja-JP" i="0">
                                  <a:latin typeface="Cambria Math"/>
                                </a:rPr>
                                <m:t>i</m:t>
                              </m:r>
                              <m:r>
                                <a:rPr kumimoji="1" lang="en-US" altLang="ja-JP" i="1">
                                  <a:latin typeface="Cambria Math"/>
                                </a:rPr>
                                <m:t>𝜔</m:t>
                              </m:r>
                              <m:r>
                                <a:rPr kumimoji="1" lang="en-US" altLang="ja-JP" i="1">
                                  <a:latin typeface="Cambria Math"/>
                                </a:rPr>
                                <m:t>𝑡</m:t>
                              </m:r>
                            </m:sup>
                          </m:sSup>
                          <m:sSub>
                            <m:sSubPr>
                              <m:ctrlPr>
                                <a:rPr kumimoji="1"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𝑌</m:t>
                              </m:r>
                            </m:e>
                            <m:sub>
                              <m:r>
                                <a:rPr kumimoji="1" lang="en-US" altLang="ja-JP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kumimoji="1" lang="en-US" altLang="ja-JP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kumimoji="1" lang="en-US" altLang="ja-JP" i="1">
                                  <a:latin typeface="Cambria Math"/>
                                </a:rPr>
                                <m:t>𝑟</m:t>
                              </m:r>
                              <m:r>
                                <a:rPr kumimoji="1" lang="en-US" altLang="ja-JP" i="1">
                                  <a:latin typeface="Cambria Math"/>
                                </a:rPr>
                                <m:t>,</m:t>
                              </m:r>
                              <m:r>
                                <a:rPr kumimoji="1" lang="en-US" altLang="ja-JP" i="1">
                                  <a:latin typeface="Cambria Math"/>
                                </a:rPr>
                                <m:t>𝜔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kumimoji="1" lang="en-US" altLang="ja-JP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292" y="4736567"/>
                <a:ext cx="5932586" cy="121834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1003292" y="3667158"/>
                <a:ext cx="4150110" cy="6126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1" lang="en-US" altLang="ja-JP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ℏ</m:t>
                          </m:r>
                          <m:r>
                            <a:rPr kumimoji="1" lang="en-US" altLang="ja-JP" b="0" i="1" smtClean="0">
                              <a:latin typeface="Cambria Math"/>
                            </a:rPr>
                            <m:t>𝜔</m:t>
                          </m:r>
                          <m:r>
                            <a:rPr kumimoji="1" lang="en-US" altLang="ja-JP" b="0" i="1" smtClean="0">
                              <a:latin typeface="Cambria Math"/>
                            </a:rPr>
                            <m:t>𝐼</m:t>
                          </m:r>
                          <m:r>
                            <a:rPr kumimoji="1" lang="en-US" altLang="ja-JP" i="1"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kumimoji="1" lang="en-US" altLang="ja-JP" i="1">
                                  <a:latin typeface="Cambria Math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kumimoji="1" lang="en-US" altLang="ja-JP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kumimoji="1" lang="en-US" altLang="ja-JP" i="1">
                                        <a:latin typeface="Cambria Math"/>
                                      </a:rPr>
                                      <m:t>𝐴</m:t>
                                    </m:r>
                                  </m:e>
                                  <m:e>
                                    <m:r>
                                      <a:rPr kumimoji="1" lang="en-US" altLang="ja-JP" i="1">
                                        <a:latin typeface="Cambria Math"/>
                                      </a:rPr>
                                      <m:t>𝐵</m:t>
                                    </m:r>
                                  </m:e>
                                </m:mr>
                                <m:mr>
                                  <m:e>
                                    <m:sSup>
                                      <m:sSupPr>
                                        <m:ctrlPr>
                                          <a:rPr kumimoji="1" lang="en-US" altLang="ja-JP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1" lang="en-US" altLang="ja-JP" b="0" i="1" smtClean="0">
                                            <a:latin typeface="Cambria Math"/>
                                          </a:rPr>
                                          <m:t>−</m:t>
                                        </m:r>
                                        <m:r>
                                          <a:rPr kumimoji="1" lang="en-US" altLang="ja-JP" i="1">
                                            <a:latin typeface="Cambria Math"/>
                                          </a:rPr>
                                          <m:t>𝐵</m:t>
                                        </m:r>
                                      </m:e>
                                      <m:sup>
                                        <m:r>
                                          <a:rPr kumimoji="1" lang="en-US" altLang="ja-JP" i="1">
                                            <a:latin typeface="Cambria Math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</m:e>
                                  <m:e>
                                    <m:r>
                                      <a:rPr kumimoji="1" lang="en-US" altLang="ja-JP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kumimoji="1" lang="en-US" altLang="ja-JP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1" lang="en-US" altLang="ja-JP" i="1">
                                            <a:latin typeface="Cambria Math"/>
                                          </a:rPr>
                                          <m:t>𝐴</m:t>
                                        </m:r>
                                      </m:e>
                                      <m:sup>
                                        <m:r>
                                          <a:rPr kumimoji="1" lang="en-US" altLang="ja-JP" i="1">
                                            <a:latin typeface="Cambria Math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</m:e>
                                </m:mr>
                              </m:m>
                            </m:e>
                          </m:d>
                        </m:e>
                      </m:d>
                      <m:d>
                        <m:dPr>
                          <m:ctrlPr>
                            <a:rPr kumimoji="1" lang="en-US" altLang="ja-JP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1" lang="en-US" altLang="ja-JP" i="1">
                                    <a:latin typeface="Cambria Math"/>
                                  </a:rPr>
                                  <m:t>𝑋</m:t>
                                </m:r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kumimoji="1" lang="en-US" altLang="ja-JP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i="1">
                                        <a:latin typeface="Cambria Math"/>
                                      </a:rPr>
                                      <m:t>𝑌</m:t>
                                    </m:r>
                                  </m:e>
                                  <m:sup>
                                    <m:r>
                                      <a:rPr kumimoji="1" lang="en-US" altLang="ja-JP" i="1">
                                        <a:latin typeface="Cambria Math"/>
                                      </a:rPr>
                                      <m:t>∗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  <m:r>
                        <a:rPr kumimoji="1" lang="en-US" altLang="ja-JP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1" lang="en-US" altLang="ja-JP">
                              <a:latin typeface="Cambria Math"/>
                            </a:rPr>
                            <m:t>ext</m:t>
                          </m:r>
                        </m:sub>
                      </m:sSub>
                      <m:d>
                        <m:dPr>
                          <m:ctrlPr>
                            <a:rPr kumimoji="1" lang="en-US" altLang="ja-JP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kumimoji="1" lang="en-US" altLang="ja-JP" b="0" i="1" smtClean="0">
                                    <a:latin typeface="Cambria Math"/>
                                  </a:rPr>
                                  <m:t>𝜙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kumimoji="1" lang="en-US" altLang="ja-JP" i="1">
                                    <a:latin typeface="Cambria Math"/>
                                  </a:rPr>
                                  <m:t>𝜙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en-US" altLang="ja-JP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292" y="3667158"/>
                <a:ext cx="4150110" cy="61266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589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270851"/>
              </p:ext>
            </p:extLst>
          </p:nvPr>
        </p:nvGraphicFramePr>
        <p:xfrm>
          <a:off x="457199" y="1966675"/>
          <a:ext cx="8197402" cy="357124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749640"/>
                <a:gridCol w="3436214"/>
                <a:gridCol w="2011548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計算コスト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メモリ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対角化</a:t>
                      </a:r>
                      <a:endParaRPr kumimoji="1" lang="en-US" altLang="ja-JP" sz="1800" dirty="0" smtClean="0"/>
                    </a:p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Nε×Nx</a:t>
                      </a:r>
                      <a:r>
                        <a:rPr kumimoji="1" lang="en-US" altLang="ja-JP" sz="1800" baseline="30000" dirty="0" smtClean="0"/>
                        <a:t>3</a:t>
                      </a:r>
                      <a:r>
                        <a:rPr kumimoji="1" lang="en-US" altLang="ja-JP" sz="1800" dirty="0" smtClean="0"/>
                        <a:t>×NB×Niter</a:t>
                      </a:r>
                      <a:r>
                        <a:rPr kumimoji="1" lang="en-US" altLang="ja-JP" sz="1800" baseline="0" dirty="0" smtClean="0"/>
                        <a:t> </a:t>
                      </a:r>
                    </a:p>
                    <a:p>
                      <a:r>
                        <a:rPr kumimoji="1" lang="ja-JP" altLang="en-US" sz="1800" baseline="0" dirty="0" smtClean="0"/>
                        <a:t>＋</a:t>
                      </a:r>
                      <a:r>
                        <a:rPr kumimoji="1" lang="en-US" altLang="ja-JP" sz="1800" baseline="0" dirty="0" smtClean="0"/>
                        <a:t>(Gram-Schmidt)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Nε×Nx</a:t>
                      </a:r>
                      <a:r>
                        <a:rPr kumimoji="1" lang="en-US" altLang="ja-JP" sz="1800" baseline="30000" dirty="0" smtClean="0"/>
                        <a:t>3</a:t>
                      </a:r>
                      <a:r>
                        <a:rPr kumimoji="1" lang="en-US" altLang="ja-JP" sz="1800" dirty="0" smtClean="0"/>
                        <a:t>×NB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Modified</a:t>
                      </a:r>
                      <a:r>
                        <a:rPr kumimoji="1" lang="en-US" altLang="ja-JP" sz="1800" baseline="0" dirty="0" smtClean="0"/>
                        <a:t> Sternheimer</a:t>
                      </a:r>
                      <a:r>
                        <a:rPr kumimoji="1" lang="ja-JP" altLang="en-US" sz="1800" baseline="0" dirty="0" smtClean="0"/>
                        <a:t>法</a:t>
                      </a:r>
                      <a:endParaRPr kumimoji="1" lang="en-US" altLang="ja-JP" sz="1800" baseline="0" dirty="0" smtClean="0"/>
                    </a:p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Nω×Nx</a:t>
                      </a:r>
                      <a:r>
                        <a:rPr kumimoji="1" lang="en-US" altLang="ja-JP" sz="1800" baseline="30000" dirty="0" smtClean="0"/>
                        <a:t>3</a:t>
                      </a:r>
                      <a:r>
                        <a:rPr kumimoji="1" lang="en-US" altLang="ja-JP" sz="1800" dirty="0" smtClean="0"/>
                        <a:t>×NB×Niter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Nω×Nx</a:t>
                      </a:r>
                      <a:r>
                        <a:rPr kumimoji="1" lang="en-US" altLang="ja-JP" sz="1800" baseline="30000" dirty="0" smtClean="0"/>
                        <a:t>3</a:t>
                      </a:r>
                      <a:r>
                        <a:rPr kumimoji="1" lang="en-US" altLang="ja-JP" sz="1800" dirty="0" smtClean="0"/>
                        <a:t>×NB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実時間発展法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NT×Nx</a:t>
                      </a:r>
                      <a:r>
                        <a:rPr kumimoji="1" lang="en-US" altLang="ja-JP" sz="1800" baseline="30000" dirty="0" smtClean="0"/>
                        <a:t>3</a:t>
                      </a:r>
                      <a:r>
                        <a:rPr kumimoji="1" lang="en-US" altLang="ja-JP" sz="1800" dirty="0" smtClean="0"/>
                        <a:t>×NB</a:t>
                      </a:r>
                    </a:p>
                    <a:p>
                      <a:r>
                        <a:rPr kumimoji="1" lang="en-US" altLang="ja-JP" sz="1800" dirty="0" smtClean="0"/>
                        <a:t>NT</a:t>
                      </a:r>
                      <a:r>
                        <a:rPr kumimoji="1" lang="ja-JP" altLang="en-US" sz="1800" dirty="0" smtClean="0"/>
                        <a:t>～</a:t>
                      </a:r>
                      <a:r>
                        <a:rPr kumimoji="1" lang="en-US" altLang="ja-JP" sz="1800" dirty="0" smtClean="0"/>
                        <a:t>50000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Nx</a:t>
                      </a:r>
                      <a:r>
                        <a:rPr kumimoji="1" lang="en-US" altLang="ja-JP" sz="1800" baseline="30000" dirty="0" smtClean="0"/>
                        <a:t>3</a:t>
                      </a:r>
                      <a:r>
                        <a:rPr kumimoji="1" lang="en-US" altLang="ja-JP" sz="1800" dirty="0" smtClean="0"/>
                        <a:t>×NB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連分数展開法</a:t>
                      </a:r>
                      <a:endParaRPr kumimoji="1" lang="en-US" altLang="ja-JP" sz="1800" dirty="0" smtClean="0"/>
                    </a:p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Nx</a:t>
                      </a:r>
                      <a:r>
                        <a:rPr kumimoji="1" lang="en-US" altLang="ja-JP" sz="1800" baseline="30000" dirty="0" smtClean="0"/>
                        <a:t>3</a:t>
                      </a:r>
                      <a:r>
                        <a:rPr kumimoji="1" lang="en-US" altLang="ja-JP" sz="1800" dirty="0" smtClean="0"/>
                        <a:t>×NB×Niter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Nx</a:t>
                      </a:r>
                      <a:r>
                        <a:rPr kumimoji="1" lang="en-US" altLang="ja-JP" sz="1800" baseline="30000" dirty="0" smtClean="0"/>
                        <a:t>3</a:t>
                      </a:r>
                      <a:r>
                        <a:rPr kumimoji="1" lang="en-US" altLang="ja-JP" sz="1800" dirty="0" smtClean="0"/>
                        <a:t>×NB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シフト線型方程式の</a:t>
                      </a:r>
                      <a:endParaRPr kumimoji="1" lang="en-US" altLang="ja-JP" sz="1800" dirty="0" smtClean="0"/>
                    </a:p>
                    <a:p>
                      <a:r>
                        <a:rPr kumimoji="1" lang="en-US" altLang="ja-JP" sz="1800" dirty="0" smtClean="0"/>
                        <a:t>Krylov</a:t>
                      </a:r>
                      <a:r>
                        <a:rPr kumimoji="1" lang="ja-JP" altLang="en-US" sz="1800" dirty="0" smtClean="0"/>
                        <a:t>部分空間法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１</a:t>
                      </a:r>
                      <a:r>
                        <a:rPr kumimoji="1" lang="en-US" altLang="ja-JP" sz="1800" dirty="0" smtClean="0"/>
                        <a:t>×Nx</a:t>
                      </a:r>
                      <a:r>
                        <a:rPr kumimoji="1" lang="en-US" altLang="ja-JP" sz="1800" baseline="30000" dirty="0" smtClean="0"/>
                        <a:t>3</a:t>
                      </a:r>
                      <a:r>
                        <a:rPr kumimoji="1" lang="en-US" altLang="ja-JP" sz="1800" dirty="0" smtClean="0"/>
                        <a:t>×NB×Niter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Nω×Nx</a:t>
                      </a:r>
                      <a:r>
                        <a:rPr kumimoji="1" lang="en-US" altLang="ja-JP" sz="1800" baseline="30000" dirty="0" smtClean="0"/>
                        <a:t>3</a:t>
                      </a:r>
                      <a:r>
                        <a:rPr kumimoji="1" lang="en-US" altLang="ja-JP" sz="1800" dirty="0" smtClean="0"/>
                        <a:t>×NB</a:t>
                      </a:r>
                      <a:endParaRPr kumimoji="1" lang="ja-JP" alt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解法の比較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altLang="ja-JP" smtClean="0"/>
              <a:t>2012/03/16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 smtClean="0"/>
              <a:t>「コンピューティクスによる物質デザイン：複合相関と非平衡ダイナミクス」</a:t>
            </a:r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57199" y="1133018"/>
            <a:ext cx="84469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err="1" smtClean="0"/>
              <a:t>Nx</a:t>
            </a:r>
            <a:r>
              <a:rPr kumimoji="1" lang="en-US" altLang="ja-JP" sz="2000" dirty="0" smtClean="0"/>
              <a:t>: </a:t>
            </a:r>
            <a:r>
              <a:rPr kumimoji="1" lang="ja-JP" altLang="en-US" sz="2000" dirty="0" smtClean="0"/>
              <a:t>実空間グリッドの数、</a:t>
            </a:r>
            <a:r>
              <a:rPr kumimoji="1" lang="en-US" altLang="ja-JP" sz="2000" dirty="0" smtClean="0"/>
              <a:t>NB: </a:t>
            </a:r>
            <a:r>
              <a:rPr kumimoji="1" lang="ja-JP" altLang="en-US" sz="2000" dirty="0" smtClean="0"/>
              <a:t>軌道の数</a:t>
            </a:r>
            <a:endParaRPr kumimoji="1" lang="en-US" altLang="ja-JP" sz="2000" dirty="0" smtClean="0"/>
          </a:p>
          <a:p>
            <a:r>
              <a:rPr kumimoji="1" lang="en-US" altLang="ja-JP" sz="2000" dirty="0" err="1" smtClean="0"/>
              <a:t>Nω</a:t>
            </a:r>
            <a:r>
              <a:rPr kumimoji="1" lang="en-US" altLang="ja-JP" sz="2000" dirty="0" smtClean="0"/>
              <a:t>: </a:t>
            </a:r>
            <a:r>
              <a:rPr kumimoji="1" lang="ja-JP" altLang="en-US" sz="2000" dirty="0" smtClean="0"/>
              <a:t>振動数の分点、</a:t>
            </a:r>
            <a:r>
              <a:rPr kumimoji="1" lang="en-US" altLang="ja-JP" sz="2000" dirty="0" err="1" smtClean="0"/>
              <a:t>N</a:t>
            </a:r>
            <a:r>
              <a:rPr kumimoji="1" lang="en-US" altLang="ja-JP" sz="2000" dirty="0" err="1"/>
              <a:t>ε</a:t>
            </a:r>
            <a:r>
              <a:rPr kumimoji="1" lang="en-US" altLang="ja-JP" sz="2000" dirty="0" smtClean="0"/>
              <a:t>: </a:t>
            </a:r>
            <a:r>
              <a:rPr kumimoji="1" lang="ja-JP" altLang="en-US" sz="2000" dirty="0" smtClean="0"/>
              <a:t>固有値の数、</a:t>
            </a:r>
            <a:r>
              <a:rPr kumimoji="1" lang="en-US" altLang="ja-JP" sz="2000" dirty="0" smtClean="0"/>
              <a:t>NT: </a:t>
            </a:r>
            <a:r>
              <a:rPr kumimoji="1" lang="ja-JP" altLang="en-US" sz="2000" dirty="0" smtClean="0"/>
              <a:t>時間発展の数、</a:t>
            </a:r>
            <a:r>
              <a:rPr kumimoji="1" lang="en-US" altLang="ja-JP" sz="2000" dirty="0" smtClean="0"/>
              <a:t>Niter: </a:t>
            </a:r>
            <a:r>
              <a:rPr kumimoji="1" lang="ja-JP" altLang="en-US" sz="2000" dirty="0" smtClean="0"/>
              <a:t>反復回数</a:t>
            </a:r>
            <a:endParaRPr kumimoji="1" lang="en-US" altLang="ja-JP" sz="2000" dirty="0" smtClean="0"/>
          </a:p>
        </p:txBody>
      </p:sp>
      <p:sp>
        <p:nvSpPr>
          <p:cNvPr id="12" name="フッター プレースホルダー 4"/>
          <p:cNvSpPr txBox="1">
            <a:spLocks/>
          </p:cNvSpPr>
          <p:nvPr/>
        </p:nvSpPr>
        <p:spPr>
          <a:xfrm>
            <a:off x="2021983" y="6581104"/>
            <a:ext cx="5100034" cy="206085"/>
          </a:xfrm>
          <a:prstGeom prst="rect">
            <a:avLst/>
          </a:prstGeom>
        </p:spPr>
        <p:txBody>
          <a:bodyPr vert="horz" lIns="0" rIns="0" bIns="0" anchor="b"/>
          <a:lstStyle>
            <a:defPPr>
              <a:defRPr lang="en-US"/>
            </a:defPPr>
            <a:lvl1pPr marL="0" algn="ctr" defTabSz="914400" rtl="0" eaLnBrk="1" latinLnBrk="0" hangingPunct="1">
              <a:defRPr kumimoji="0" sz="1000" kern="120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mtClean="0"/>
              <a:t>「コンピューティクスによる物質デザイン：複合相関と非平衡ダイナミクス」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203828"/>
              </p:ext>
            </p:extLst>
          </p:nvPr>
        </p:nvGraphicFramePr>
        <p:xfrm>
          <a:off x="457199" y="1966675"/>
          <a:ext cx="8197402" cy="357124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749640"/>
                <a:gridCol w="3436214"/>
                <a:gridCol w="2011548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計算コスト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メモリ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対角化</a:t>
                      </a:r>
                      <a:endParaRPr kumimoji="1" lang="en-US" altLang="ja-JP" sz="1800" dirty="0" smtClean="0"/>
                    </a:p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Nε×Nx</a:t>
                      </a:r>
                      <a:r>
                        <a:rPr kumimoji="1" lang="en-US" altLang="ja-JP" sz="1800" baseline="30000" dirty="0" smtClean="0"/>
                        <a:t>3</a:t>
                      </a:r>
                      <a:r>
                        <a:rPr kumimoji="1" lang="en-US" altLang="ja-JP" sz="1800" dirty="0" smtClean="0"/>
                        <a:t>×NB×Niter</a:t>
                      </a:r>
                      <a:r>
                        <a:rPr kumimoji="1" lang="en-US" altLang="ja-JP" sz="1800" baseline="0" dirty="0" smtClean="0"/>
                        <a:t> </a:t>
                      </a:r>
                    </a:p>
                    <a:p>
                      <a:r>
                        <a:rPr kumimoji="1" lang="ja-JP" altLang="en-US" sz="1800" baseline="0" dirty="0" smtClean="0"/>
                        <a:t>＋</a:t>
                      </a:r>
                      <a:r>
                        <a:rPr kumimoji="1" lang="en-US" altLang="ja-JP" sz="1800" baseline="0" dirty="0" smtClean="0"/>
                        <a:t>(Gram-Schmidt)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Nε×Nx</a:t>
                      </a:r>
                      <a:r>
                        <a:rPr kumimoji="1" lang="en-US" altLang="ja-JP" sz="1800" baseline="30000" dirty="0" smtClean="0"/>
                        <a:t>3</a:t>
                      </a:r>
                      <a:r>
                        <a:rPr kumimoji="1" lang="en-US" altLang="ja-JP" sz="1800" dirty="0" smtClean="0"/>
                        <a:t>×NB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Modified</a:t>
                      </a:r>
                      <a:r>
                        <a:rPr kumimoji="1" lang="en-US" altLang="ja-JP" sz="1800" baseline="0" dirty="0" smtClean="0"/>
                        <a:t> Sternheimer</a:t>
                      </a:r>
                      <a:r>
                        <a:rPr kumimoji="1" lang="ja-JP" altLang="en-US" sz="1800" baseline="0" dirty="0" smtClean="0"/>
                        <a:t>法</a:t>
                      </a:r>
                      <a:endParaRPr kumimoji="1" lang="en-US" altLang="ja-JP" sz="1800" baseline="0" dirty="0" smtClean="0"/>
                    </a:p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Nω×Nx</a:t>
                      </a:r>
                      <a:r>
                        <a:rPr kumimoji="1" lang="en-US" altLang="ja-JP" sz="1800" baseline="30000" dirty="0" smtClean="0"/>
                        <a:t>3</a:t>
                      </a:r>
                      <a:r>
                        <a:rPr kumimoji="1" lang="en-US" altLang="ja-JP" sz="1800" dirty="0" smtClean="0"/>
                        <a:t>×NB×Niter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Nω×Nx</a:t>
                      </a:r>
                      <a:r>
                        <a:rPr kumimoji="1" lang="en-US" altLang="ja-JP" sz="1800" baseline="30000" dirty="0" smtClean="0"/>
                        <a:t>3</a:t>
                      </a:r>
                      <a:r>
                        <a:rPr kumimoji="1" lang="en-US" altLang="ja-JP" sz="1800" dirty="0" smtClean="0"/>
                        <a:t>×NB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実時間発展法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NT×Nx</a:t>
                      </a:r>
                      <a:r>
                        <a:rPr kumimoji="1" lang="en-US" altLang="ja-JP" sz="1800" baseline="30000" dirty="0" smtClean="0"/>
                        <a:t>3</a:t>
                      </a:r>
                      <a:r>
                        <a:rPr kumimoji="1" lang="en-US" altLang="ja-JP" sz="1800" dirty="0" smtClean="0"/>
                        <a:t>×NB</a:t>
                      </a:r>
                    </a:p>
                    <a:p>
                      <a:r>
                        <a:rPr kumimoji="1" lang="en-US" altLang="ja-JP" sz="1800" dirty="0" smtClean="0"/>
                        <a:t>NT</a:t>
                      </a:r>
                      <a:r>
                        <a:rPr kumimoji="1" lang="ja-JP" altLang="en-US" sz="1800" dirty="0" smtClean="0"/>
                        <a:t>～</a:t>
                      </a:r>
                      <a:r>
                        <a:rPr kumimoji="1" lang="en-US" altLang="ja-JP" sz="1800" dirty="0" smtClean="0"/>
                        <a:t>50000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Nx</a:t>
                      </a:r>
                      <a:r>
                        <a:rPr kumimoji="1" lang="en-US" altLang="ja-JP" sz="1800" baseline="30000" dirty="0" smtClean="0"/>
                        <a:t>3</a:t>
                      </a:r>
                      <a:r>
                        <a:rPr kumimoji="1" lang="en-US" altLang="ja-JP" sz="1800" dirty="0" smtClean="0"/>
                        <a:t>×NB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連分数展開法</a:t>
                      </a:r>
                      <a:endParaRPr kumimoji="1" lang="en-US" altLang="ja-JP" sz="1800" dirty="0" smtClean="0"/>
                    </a:p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Nx</a:t>
                      </a:r>
                      <a:r>
                        <a:rPr kumimoji="1" lang="en-US" altLang="ja-JP" sz="1800" baseline="30000" dirty="0" smtClean="0"/>
                        <a:t>3</a:t>
                      </a:r>
                      <a:r>
                        <a:rPr kumimoji="1" lang="en-US" altLang="ja-JP" sz="1800" dirty="0" smtClean="0"/>
                        <a:t>×NB×Niter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Nx</a:t>
                      </a:r>
                      <a:r>
                        <a:rPr kumimoji="1" lang="en-US" altLang="ja-JP" sz="1800" baseline="30000" dirty="0" smtClean="0"/>
                        <a:t>3</a:t>
                      </a:r>
                      <a:r>
                        <a:rPr kumimoji="1" lang="en-US" altLang="ja-JP" sz="1800" dirty="0" smtClean="0"/>
                        <a:t>×NB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シフト線型方程式の</a:t>
                      </a:r>
                      <a:endParaRPr kumimoji="1" lang="en-US" altLang="ja-JP" sz="1800" dirty="0" smtClean="0"/>
                    </a:p>
                    <a:p>
                      <a:r>
                        <a:rPr kumimoji="1" lang="en-US" altLang="ja-JP" sz="1800" dirty="0" smtClean="0"/>
                        <a:t>Krylov</a:t>
                      </a:r>
                      <a:r>
                        <a:rPr kumimoji="1" lang="ja-JP" altLang="en-US" sz="1800" dirty="0" smtClean="0"/>
                        <a:t>部分空間法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１</a:t>
                      </a:r>
                      <a:r>
                        <a:rPr kumimoji="1" lang="en-US" altLang="ja-JP" sz="1800" dirty="0" smtClean="0"/>
                        <a:t>×Nx</a:t>
                      </a:r>
                      <a:r>
                        <a:rPr kumimoji="1" lang="en-US" altLang="ja-JP" sz="1800" baseline="30000" dirty="0" smtClean="0"/>
                        <a:t>3</a:t>
                      </a:r>
                      <a:r>
                        <a:rPr kumimoji="1" lang="en-US" altLang="ja-JP" sz="1800" dirty="0" smtClean="0"/>
                        <a:t>×NB×Niter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Nω×Nx</a:t>
                      </a:r>
                      <a:r>
                        <a:rPr kumimoji="1" lang="en-US" altLang="ja-JP" sz="1800" baseline="30000" dirty="0" smtClean="0"/>
                        <a:t>3</a:t>
                      </a:r>
                      <a:r>
                        <a:rPr kumimoji="1" lang="en-US" altLang="ja-JP" sz="1800" dirty="0" smtClean="0"/>
                        <a:t>×NB</a:t>
                      </a:r>
                      <a:endParaRPr kumimoji="1" lang="ja-JP" alt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解法の比較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altLang="ja-JP" smtClean="0"/>
              <a:t>2012/03/16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 smtClean="0"/>
              <a:t>「コンピューティクスによる物質デザイン：複合相関と非平衡ダイナミクス」</a:t>
            </a:r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57199" y="1133018"/>
            <a:ext cx="84469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err="1" smtClean="0"/>
              <a:t>Nx</a:t>
            </a:r>
            <a:r>
              <a:rPr kumimoji="1" lang="en-US" altLang="ja-JP" sz="2000" dirty="0" smtClean="0"/>
              <a:t>: </a:t>
            </a:r>
            <a:r>
              <a:rPr kumimoji="1" lang="ja-JP" altLang="en-US" sz="2000" dirty="0" smtClean="0"/>
              <a:t>実空間グリッドの数、</a:t>
            </a:r>
            <a:r>
              <a:rPr kumimoji="1" lang="en-US" altLang="ja-JP" sz="2000" dirty="0" smtClean="0"/>
              <a:t>NB: </a:t>
            </a:r>
            <a:r>
              <a:rPr kumimoji="1" lang="ja-JP" altLang="en-US" sz="2000" dirty="0" smtClean="0"/>
              <a:t>軌道の数</a:t>
            </a:r>
            <a:endParaRPr kumimoji="1" lang="en-US" altLang="ja-JP" sz="2000" dirty="0" smtClean="0"/>
          </a:p>
          <a:p>
            <a:r>
              <a:rPr kumimoji="1" lang="en-US" altLang="ja-JP" sz="2000" dirty="0" err="1" smtClean="0"/>
              <a:t>Nω</a:t>
            </a:r>
            <a:r>
              <a:rPr kumimoji="1" lang="en-US" altLang="ja-JP" sz="2000" dirty="0" smtClean="0"/>
              <a:t>: </a:t>
            </a:r>
            <a:r>
              <a:rPr kumimoji="1" lang="ja-JP" altLang="en-US" sz="2000" dirty="0" smtClean="0"/>
              <a:t>振動数の分点、</a:t>
            </a:r>
            <a:r>
              <a:rPr kumimoji="1" lang="en-US" altLang="ja-JP" sz="2000" dirty="0" err="1" smtClean="0"/>
              <a:t>N</a:t>
            </a:r>
            <a:r>
              <a:rPr kumimoji="1" lang="en-US" altLang="ja-JP" sz="2000" dirty="0" err="1"/>
              <a:t>ε</a:t>
            </a:r>
            <a:r>
              <a:rPr kumimoji="1" lang="en-US" altLang="ja-JP" sz="2000" dirty="0" smtClean="0"/>
              <a:t>: </a:t>
            </a:r>
            <a:r>
              <a:rPr kumimoji="1" lang="ja-JP" altLang="en-US" sz="2000" dirty="0" smtClean="0"/>
              <a:t>固有値の数、</a:t>
            </a:r>
            <a:r>
              <a:rPr kumimoji="1" lang="en-US" altLang="ja-JP" sz="2000" dirty="0" smtClean="0"/>
              <a:t>NT: </a:t>
            </a:r>
            <a:r>
              <a:rPr kumimoji="1" lang="ja-JP" altLang="en-US" sz="2000" dirty="0" smtClean="0"/>
              <a:t>時間発展の数、</a:t>
            </a:r>
            <a:r>
              <a:rPr kumimoji="1" lang="en-US" altLang="ja-JP" sz="2000" dirty="0" smtClean="0"/>
              <a:t>Niter: </a:t>
            </a:r>
            <a:r>
              <a:rPr kumimoji="1" lang="ja-JP" altLang="en-US" sz="2000" dirty="0" smtClean="0"/>
              <a:t>反復回数</a:t>
            </a:r>
            <a:endParaRPr kumimoji="1" lang="en-US" altLang="ja-JP" sz="2000" dirty="0" smtClean="0"/>
          </a:p>
        </p:txBody>
      </p:sp>
      <p:sp>
        <p:nvSpPr>
          <p:cNvPr id="12" name="フッター プレースホルダー 4"/>
          <p:cNvSpPr txBox="1">
            <a:spLocks/>
          </p:cNvSpPr>
          <p:nvPr/>
        </p:nvSpPr>
        <p:spPr>
          <a:xfrm>
            <a:off x="2021983" y="6581104"/>
            <a:ext cx="5100034" cy="206085"/>
          </a:xfrm>
          <a:prstGeom prst="rect">
            <a:avLst/>
          </a:prstGeom>
        </p:spPr>
        <p:txBody>
          <a:bodyPr vert="horz" lIns="0" rIns="0" bIns="0" anchor="b"/>
          <a:lstStyle>
            <a:defPPr>
              <a:defRPr lang="en-US"/>
            </a:defPPr>
            <a:lvl1pPr marL="0" algn="ctr" defTabSz="914400" rtl="0" eaLnBrk="1" latinLnBrk="0" hangingPunct="1">
              <a:defRPr kumimoji="0" sz="1000" kern="120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mtClean="0"/>
              <a:t>「コンピューティクスによる物質デザイン：複合相関と非平衡ダイナミクス」</a:t>
            </a:r>
            <a:endParaRPr lang="en-US"/>
          </a:p>
        </p:txBody>
      </p:sp>
      <p:sp>
        <p:nvSpPr>
          <p:cNvPr id="13" name="正方形/長方形 12"/>
          <p:cNvSpPr/>
          <p:nvPr/>
        </p:nvSpPr>
        <p:spPr>
          <a:xfrm>
            <a:off x="457199" y="4940653"/>
            <a:ext cx="8197404" cy="571569"/>
          </a:xfrm>
          <a:prstGeom prst="rect">
            <a:avLst/>
          </a:prstGeom>
          <a:noFill/>
          <a:ln>
            <a:solidFill>
              <a:srgbClr val="0070C0"/>
            </a:solidFill>
          </a:ln>
          <a:effectLst>
            <a:glow rad="70000">
              <a:srgbClr val="0070C0">
                <a:alpha val="5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右カーブ矢印 13"/>
          <p:cNvSpPr/>
          <p:nvPr/>
        </p:nvSpPr>
        <p:spPr>
          <a:xfrm>
            <a:off x="8401" y="3116688"/>
            <a:ext cx="448799" cy="2366152"/>
          </a:xfrm>
          <a:prstGeom prst="curvedRightArrow">
            <a:avLst>
              <a:gd name="adj1" fmla="val 83431"/>
              <a:gd name="adj2" fmla="val 123071"/>
              <a:gd name="adj3" fmla="val 5000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1287887" y="5652291"/>
            <a:ext cx="6536028" cy="560999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Modified Sternheimer</a:t>
            </a:r>
            <a:r>
              <a:rPr kumimoji="1" lang="ja-JP" altLang="en-US" dirty="0" smtClean="0">
                <a:solidFill>
                  <a:schemeClr val="bg1"/>
                </a:solidFill>
                <a:latin typeface="ＭＳ 明朝" pitchFamily="17" charset="-128"/>
                <a:ea typeface="ＭＳ 明朝" pitchFamily="17" charset="-128"/>
              </a:rPr>
              <a:t>法をシフト解法を用いて高速に解く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3203848" y="2873428"/>
            <a:ext cx="569890" cy="569890"/>
          </a:xfrm>
          <a:prstGeom prst="ellipse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3203848" y="4797152"/>
            <a:ext cx="569890" cy="569890"/>
          </a:xfrm>
          <a:prstGeom prst="ellipse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70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Krylov</a:t>
            </a:r>
            <a:r>
              <a:rPr kumimoji="1" lang="ja-JP" altLang="en-US" dirty="0" smtClean="0"/>
              <a:t>部分空間法</a:t>
            </a:r>
            <a:r>
              <a:rPr lang="ja-JP" altLang="en-US" dirty="0" smtClean="0"/>
              <a:t>とシフト不変性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Krylov</a:t>
            </a:r>
            <a:r>
              <a:rPr lang="ja-JP" altLang="en-US" dirty="0" smtClean="0"/>
              <a:t>部分空間法</a:t>
            </a:r>
            <a:r>
              <a:rPr lang="en-US" altLang="ja-JP" dirty="0" smtClean="0"/>
              <a:t>(</a:t>
            </a:r>
            <a:r>
              <a:rPr lang="ja-JP" altLang="en-US" dirty="0" smtClean="0"/>
              <a:t>例</a:t>
            </a:r>
            <a:r>
              <a:rPr lang="en-US" altLang="ja-JP" dirty="0" smtClean="0"/>
              <a:t>:CG, </a:t>
            </a:r>
            <a:r>
              <a:rPr lang="en-US" altLang="ja-JP" dirty="0" err="1" smtClean="0"/>
              <a:t>BiCG</a:t>
            </a:r>
            <a:r>
              <a:rPr lang="en-US" altLang="ja-JP" dirty="0" smtClean="0"/>
              <a:t>, GCR</a:t>
            </a:r>
            <a:r>
              <a:rPr lang="ja-JP" altLang="en-US" dirty="0" smtClean="0"/>
              <a:t>等</a:t>
            </a:r>
            <a:r>
              <a:rPr lang="en-US" altLang="ja-JP" dirty="0" smtClean="0"/>
              <a:t>)</a:t>
            </a:r>
          </a:p>
          <a:p>
            <a:pPr lvl="1"/>
            <a:r>
              <a:rPr kumimoji="1" lang="ja-JP" altLang="en-US" dirty="0"/>
              <a:t>線型方程式</a:t>
            </a:r>
            <a:r>
              <a:rPr kumimoji="1" lang="ja-JP" altLang="en-US" dirty="0" smtClean="0"/>
              <a:t>の非定常反復解法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以下で生成される</a:t>
            </a:r>
            <a:r>
              <a:rPr lang="en-US" altLang="ja-JP" dirty="0" smtClean="0"/>
              <a:t>Krylov</a:t>
            </a:r>
            <a:r>
              <a:rPr lang="ja-JP" altLang="en-US" dirty="0" smtClean="0"/>
              <a:t>部分空間の中の最適解を</a:t>
            </a:r>
            <a:r>
              <a:rPr lang="ja-JP" altLang="en-US" dirty="0"/>
              <a:t>逐次的な</a:t>
            </a:r>
            <a:r>
              <a:rPr lang="ja-JP" altLang="en-US" dirty="0" smtClean="0"/>
              <a:t>近似解とする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kumimoji="1" lang="en-US" altLang="ja-JP" dirty="0"/>
          </a:p>
          <a:p>
            <a:pPr lvl="1"/>
            <a:r>
              <a:rPr kumimoji="1" lang="en-US" altLang="ja-JP" dirty="0" smtClean="0"/>
              <a:t>Krylov</a:t>
            </a:r>
            <a:r>
              <a:rPr kumimoji="1" lang="ja-JP" altLang="en-US" dirty="0" smtClean="0"/>
              <a:t>部分空間は以下のようなシフト不変性を持つ</a:t>
            </a:r>
            <a:endParaRPr kumimoji="1" lang="en-US" altLang="ja-JP" dirty="0" smtClean="0"/>
          </a:p>
          <a:p>
            <a:pPr lvl="1"/>
            <a:endParaRPr lang="en-US" altLang="ja-JP" dirty="0"/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/>
          </a:p>
          <a:p>
            <a:pPr lvl="2"/>
            <a:endParaRPr lang="en-US" altLang="ja-JP" dirty="0" smtClean="0"/>
          </a:p>
          <a:p>
            <a:pPr lvl="2"/>
            <a:r>
              <a:rPr lang="ja-JP" altLang="en-US" dirty="0" smtClean="0"/>
              <a:t>ある</a:t>
            </a:r>
            <a:r>
              <a:rPr lang="en-US" altLang="ja-JP" dirty="0" smtClean="0">
                <a:latin typeface="Cambria Math" pitchFamily="18" charset="0"/>
                <a:ea typeface="Cambria Math" pitchFamily="18" charset="0"/>
              </a:rPr>
              <a:t>σ</a:t>
            </a:r>
            <a:r>
              <a:rPr lang="en-US" altLang="ja-JP" baseline="-25000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ja-JP" altLang="en-US" dirty="0" smtClean="0"/>
              <a:t>で生成した</a:t>
            </a:r>
            <a:r>
              <a:rPr lang="en-US" altLang="ja-JP" dirty="0" smtClean="0"/>
              <a:t>Krylov</a:t>
            </a:r>
            <a:r>
              <a:rPr lang="ja-JP" altLang="en-US" dirty="0" smtClean="0"/>
              <a:t>部分空間が任意の</a:t>
            </a:r>
            <a:r>
              <a:rPr lang="en-US" altLang="ja-JP" dirty="0" smtClean="0">
                <a:latin typeface="Cambria Math" pitchFamily="18" charset="0"/>
                <a:ea typeface="Cambria Math" pitchFamily="18" charset="0"/>
              </a:rPr>
              <a:t>σ</a:t>
            </a:r>
            <a:r>
              <a:rPr lang="ja-JP" altLang="en-US" dirty="0" smtClean="0"/>
              <a:t>で使いまわせる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altLang="ja-JP" smtClean="0"/>
              <a:t>2012/03/16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 smtClean="0"/>
              <a:t>「コンピューティクスによる物質デザイン：複合相関と非平衡ダイナミクス」</a:t>
            </a:r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1775446" y="2715597"/>
                <a:ext cx="55605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/>
                      </a:rPr>
                      <m:t>𝐴</m:t>
                    </m:r>
                    <m:r>
                      <a:rPr kumimoji="1" lang="en-US" altLang="ja-JP" sz="2400" b="1" i="1" smtClean="0">
                        <a:latin typeface="Cambria Math"/>
                      </a:rPr>
                      <m:t>𝒙</m:t>
                    </m:r>
                    <m:r>
                      <a:rPr kumimoji="1" lang="en-US" altLang="ja-JP" sz="2400" b="0" i="1" smtClean="0">
                        <a:latin typeface="Cambria Math"/>
                      </a:rPr>
                      <m:t>=</m:t>
                    </m:r>
                    <m:r>
                      <a:rPr kumimoji="1" lang="en-US" altLang="ja-JP" sz="2400" b="1" i="1" smtClean="0">
                        <a:latin typeface="Cambria Math"/>
                      </a:rPr>
                      <m:t>𝒃</m:t>
                    </m:r>
                  </m:oMath>
                </a14:m>
                <a:r>
                  <a:rPr kumimoji="1" lang="ja-JP" altLang="en-US" sz="2400" dirty="0" smtClean="0"/>
                  <a:t> → </a:t>
                </a:r>
                <a:r>
                  <a:rPr kumimoji="1" lang="en-US" altLang="ja-JP" sz="2400" b="0" dirty="0" smtClean="0">
                    <a:latin typeface="Edwardian Script ITC" pitchFamily="66" charset="0"/>
                  </a:rPr>
                  <a:t>K</a:t>
                </a:r>
                <a:r>
                  <a:rPr kumimoji="1" lang="en-US" altLang="ja-JP" sz="2400" dirty="0" smtClean="0"/>
                  <a:t> </a:t>
                </a:r>
                <a:r>
                  <a:rPr kumimoji="1" lang="en-US" altLang="ja-JP" sz="2400" i="1" baseline="-25000" dirty="0" smtClean="0">
                    <a:latin typeface="Cambria Math" pitchFamily="18" charset="0"/>
                    <a:ea typeface="Cambria Math" pitchFamily="18" charset="0"/>
                  </a:rPr>
                  <a:t>n</a:t>
                </a:r>
                <a:r>
                  <a:rPr kumimoji="1" lang="en-US" altLang="ja-JP" sz="2400" dirty="0" smtClean="0">
                    <a:latin typeface="Cambria Math" pitchFamily="18" charset="0"/>
                    <a:ea typeface="Cambria Math" pitchFamily="18" charset="0"/>
                  </a:rPr>
                  <a:t>(</a:t>
                </a:r>
                <a:r>
                  <a:rPr kumimoji="1" lang="en-US" altLang="ja-JP" sz="2400" i="1" dirty="0" err="1" smtClean="0">
                    <a:latin typeface="Cambria Math" pitchFamily="18" charset="0"/>
                    <a:ea typeface="Cambria Math" pitchFamily="18" charset="0"/>
                  </a:rPr>
                  <a:t>A</a:t>
                </a:r>
                <a:r>
                  <a:rPr kumimoji="1" lang="en-US" altLang="ja-JP" sz="2400" dirty="0" err="1" smtClean="0">
                    <a:latin typeface="Cambria Math" pitchFamily="18" charset="0"/>
                    <a:ea typeface="Cambria Math" pitchFamily="18" charset="0"/>
                  </a:rPr>
                  <a:t>,</a:t>
                </a:r>
                <a:r>
                  <a:rPr kumimoji="1" lang="en-US" altLang="ja-JP" sz="2400" b="1" i="1" dirty="0" err="1" smtClean="0">
                    <a:latin typeface="Cambria Math" pitchFamily="18" charset="0"/>
                    <a:ea typeface="Cambria Math" pitchFamily="18" charset="0"/>
                  </a:rPr>
                  <a:t>b</a:t>
                </a:r>
                <a:r>
                  <a:rPr kumimoji="1" lang="en-US" altLang="ja-JP" sz="2400" dirty="0" smtClean="0">
                    <a:latin typeface="Cambria Math" pitchFamily="18" charset="0"/>
                    <a:ea typeface="Cambria Math" pitchFamily="18" charset="0"/>
                  </a:rPr>
                  <a:t>):=span{</a:t>
                </a:r>
                <a:r>
                  <a:rPr kumimoji="1" lang="en-US" altLang="ja-JP" sz="2400" i="1" dirty="0" smtClean="0">
                    <a:latin typeface="Cambria Math" pitchFamily="18" charset="0"/>
                    <a:ea typeface="Cambria Math" pitchFamily="18" charset="0"/>
                  </a:rPr>
                  <a:t>A</a:t>
                </a:r>
                <a:r>
                  <a:rPr kumimoji="1" lang="en-US" altLang="ja-JP" sz="2400" baseline="30000" dirty="0" smtClean="0">
                    <a:latin typeface="Cambria Math" pitchFamily="18" charset="0"/>
                    <a:ea typeface="Cambria Math" pitchFamily="18" charset="0"/>
                  </a:rPr>
                  <a:t>0</a:t>
                </a:r>
                <a:r>
                  <a:rPr kumimoji="1" lang="en-US" altLang="ja-JP" sz="2400" b="1" i="1" dirty="0" smtClean="0">
                    <a:latin typeface="Cambria Math" pitchFamily="18" charset="0"/>
                    <a:ea typeface="Cambria Math" pitchFamily="18" charset="0"/>
                  </a:rPr>
                  <a:t>b</a:t>
                </a:r>
                <a:r>
                  <a:rPr kumimoji="1" lang="en-US" altLang="ja-JP" sz="2400" dirty="0" smtClean="0">
                    <a:latin typeface="Cambria Math" pitchFamily="18" charset="0"/>
                    <a:ea typeface="Cambria Math" pitchFamily="18" charset="0"/>
                  </a:rPr>
                  <a:t>, … ,</a:t>
                </a:r>
                <a:r>
                  <a:rPr kumimoji="1" lang="en-US" altLang="ja-JP" sz="2400" i="1" dirty="0" smtClean="0">
                    <a:latin typeface="Cambria Math" pitchFamily="18" charset="0"/>
                    <a:ea typeface="Cambria Math" pitchFamily="18" charset="0"/>
                  </a:rPr>
                  <a:t>A</a:t>
                </a:r>
                <a:r>
                  <a:rPr kumimoji="1" lang="en-US" altLang="ja-JP" sz="2400" i="1" baseline="30000" dirty="0" smtClean="0">
                    <a:latin typeface="Cambria Math" pitchFamily="18" charset="0"/>
                    <a:ea typeface="Cambria Math" pitchFamily="18" charset="0"/>
                  </a:rPr>
                  <a:t>n-1</a:t>
                </a:r>
                <a:r>
                  <a:rPr kumimoji="1" lang="en-US" altLang="ja-JP" sz="2400" b="1" i="1" dirty="0" smtClean="0">
                    <a:latin typeface="Cambria Math" pitchFamily="18" charset="0"/>
                    <a:ea typeface="Cambria Math" pitchFamily="18" charset="0"/>
                  </a:rPr>
                  <a:t>b</a:t>
                </a:r>
                <a:r>
                  <a:rPr kumimoji="1" lang="en-US" altLang="ja-JP" sz="2400" dirty="0" smtClean="0">
                    <a:latin typeface="Cambria Math" pitchFamily="18" charset="0"/>
                    <a:ea typeface="Cambria Math" pitchFamily="18" charset="0"/>
                  </a:rPr>
                  <a:t>}</a:t>
                </a:r>
                <a:endParaRPr kumimoji="1" lang="ja-JP" altLang="en-US" sz="2400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5446" y="2715597"/>
                <a:ext cx="5560561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219" t="-15789" r="-768" b="-302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751627" y="3794343"/>
                <a:ext cx="76407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kumimoji="1" lang="en-US" altLang="ja-JP" sz="2000" b="0" i="1" smtClean="0">
                            <a:latin typeface="Cambria Math"/>
                          </a:rPr>
                          <m:t>𝜎</m:t>
                        </m:r>
                        <m:r>
                          <a:rPr kumimoji="1" lang="en-US" altLang="ja-JP" sz="2000" b="0" i="1" smtClean="0">
                            <a:latin typeface="Cambria Math"/>
                          </a:rPr>
                          <m:t>𝐼</m:t>
                        </m:r>
                        <m:r>
                          <a:rPr kumimoji="1" lang="en-US" altLang="ja-JP" sz="2000" b="0" i="1" smtClean="0">
                            <a:latin typeface="Cambria Math"/>
                          </a:rPr>
                          <m:t>+</m:t>
                        </m:r>
                        <m:r>
                          <a:rPr kumimoji="1" lang="en-US" altLang="ja-JP" sz="2000" b="0" i="1" smtClean="0">
                            <a:latin typeface="Cambria Math"/>
                          </a:rPr>
                          <m:t>𝐴</m:t>
                        </m:r>
                      </m:e>
                    </m:d>
                    <m:r>
                      <a:rPr kumimoji="1" lang="en-US" altLang="ja-JP" sz="2000" b="1" i="1" smtClean="0">
                        <a:latin typeface="Cambria Math"/>
                      </a:rPr>
                      <m:t>𝒙</m:t>
                    </m:r>
                    <m:r>
                      <a:rPr kumimoji="1" lang="en-US" altLang="ja-JP" sz="2000" b="0" i="1" smtClean="0">
                        <a:latin typeface="Cambria Math"/>
                      </a:rPr>
                      <m:t>=</m:t>
                    </m:r>
                    <m:r>
                      <a:rPr kumimoji="1" lang="en-US" altLang="ja-JP" sz="2000" b="1" i="1" smtClean="0">
                        <a:latin typeface="Cambria Math"/>
                      </a:rPr>
                      <m:t>𝒃</m:t>
                    </m:r>
                  </m:oMath>
                </a14:m>
                <a:r>
                  <a:rPr kumimoji="1" lang="ja-JP" altLang="en-US" sz="2000" dirty="0" smtClean="0"/>
                  <a:t> → </a:t>
                </a:r>
                <a:r>
                  <a:rPr kumimoji="1" lang="en-US" altLang="ja-JP" sz="2000" b="0" dirty="0" smtClean="0">
                    <a:latin typeface="Edwardian Script ITC" pitchFamily="66" charset="0"/>
                  </a:rPr>
                  <a:t>K</a:t>
                </a:r>
                <a:r>
                  <a:rPr kumimoji="1" lang="en-US" altLang="ja-JP" sz="2000" dirty="0" smtClean="0"/>
                  <a:t> </a:t>
                </a:r>
                <a:r>
                  <a:rPr kumimoji="1" lang="en-US" altLang="ja-JP" sz="2000" i="1" baseline="-25000" dirty="0" smtClean="0">
                    <a:latin typeface="Cambria Math" pitchFamily="18" charset="0"/>
                    <a:ea typeface="Cambria Math" pitchFamily="18" charset="0"/>
                  </a:rPr>
                  <a:t>n</a:t>
                </a:r>
                <a:r>
                  <a:rPr kumimoji="1" lang="en-US" altLang="ja-JP" sz="2000" dirty="0" smtClean="0">
                    <a:latin typeface="Cambria Math" pitchFamily="18" charset="0"/>
                    <a:ea typeface="Cambria Math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kumimoji="1" lang="en-US" altLang="ja-JP" sz="2000" i="1">
                        <a:latin typeface="Cambria Math"/>
                      </a:rPr>
                      <m:t>𝜎</m:t>
                    </m:r>
                    <m:r>
                      <a:rPr kumimoji="1" lang="en-US" altLang="ja-JP" sz="2000" i="1">
                        <a:latin typeface="Cambria Math"/>
                      </a:rPr>
                      <m:t>𝐼</m:t>
                    </m:r>
                    <m:r>
                      <a:rPr kumimoji="1" lang="en-US" altLang="ja-JP" sz="2000" i="1">
                        <a:latin typeface="Cambria Math"/>
                      </a:rPr>
                      <m:t>+</m:t>
                    </m:r>
                    <m:r>
                      <a:rPr kumimoji="1" lang="en-US" altLang="ja-JP" sz="2000" i="1">
                        <a:latin typeface="Cambria Math"/>
                      </a:rPr>
                      <m:t>𝐴</m:t>
                    </m:r>
                  </m:oMath>
                </a14:m>
                <a:r>
                  <a:rPr kumimoji="1" lang="en-US" altLang="ja-JP" sz="2000" dirty="0" smtClean="0">
                    <a:latin typeface="Cambria Math" pitchFamily="18" charset="0"/>
                    <a:ea typeface="Cambria Math" pitchFamily="18" charset="0"/>
                  </a:rPr>
                  <a:t>,</a:t>
                </a:r>
                <a:r>
                  <a:rPr kumimoji="1" lang="en-US" altLang="ja-JP" sz="2000" b="1" i="1" dirty="0" smtClean="0">
                    <a:latin typeface="Cambria Math" pitchFamily="18" charset="0"/>
                    <a:ea typeface="Cambria Math" pitchFamily="18" charset="0"/>
                  </a:rPr>
                  <a:t>b</a:t>
                </a:r>
                <a:r>
                  <a:rPr kumimoji="1" lang="en-US" altLang="ja-JP" sz="2000" dirty="0" smtClean="0">
                    <a:latin typeface="Cambria Math" pitchFamily="18" charset="0"/>
                    <a:ea typeface="Cambria Math" pitchFamily="18" charset="0"/>
                  </a:rPr>
                  <a:t>):=span{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sz="2000" i="1">
                            <a:latin typeface="Cambria Math"/>
                          </a:rPr>
                        </m:ctrlPr>
                      </m:dPr>
                      <m:e>
                        <m:r>
                          <a:rPr kumimoji="1" lang="en-US" altLang="ja-JP" sz="2000" i="1">
                            <a:latin typeface="Cambria Math"/>
                          </a:rPr>
                          <m:t>𝜎</m:t>
                        </m:r>
                        <m:r>
                          <a:rPr kumimoji="1" lang="en-US" altLang="ja-JP" sz="2000" i="1">
                            <a:latin typeface="Cambria Math"/>
                          </a:rPr>
                          <m:t>𝐼</m:t>
                        </m:r>
                        <m:r>
                          <a:rPr kumimoji="1" lang="en-US" altLang="ja-JP" sz="2000" i="1">
                            <a:latin typeface="Cambria Math"/>
                          </a:rPr>
                          <m:t>+</m:t>
                        </m:r>
                        <m:r>
                          <a:rPr kumimoji="1" lang="en-US" altLang="ja-JP" sz="2000" i="1">
                            <a:latin typeface="Cambria Math"/>
                          </a:rPr>
                          <m:t>𝐴</m:t>
                        </m:r>
                      </m:e>
                    </m:d>
                  </m:oMath>
                </a14:m>
                <a:r>
                  <a:rPr kumimoji="1" lang="en-US" altLang="ja-JP" sz="2000" baseline="30000" dirty="0" smtClean="0">
                    <a:latin typeface="Cambria Math" pitchFamily="18" charset="0"/>
                    <a:ea typeface="Cambria Math" pitchFamily="18" charset="0"/>
                  </a:rPr>
                  <a:t>0</a:t>
                </a:r>
                <a:r>
                  <a:rPr kumimoji="1" lang="en-US" altLang="ja-JP" sz="2000" b="1" i="1" dirty="0" smtClean="0">
                    <a:latin typeface="Cambria Math" pitchFamily="18" charset="0"/>
                    <a:ea typeface="Cambria Math" pitchFamily="18" charset="0"/>
                  </a:rPr>
                  <a:t>b</a:t>
                </a:r>
                <a:r>
                  <a:rPr kumimoji="1" lang="en-US" altLang="ja-JP" sz="2000" dirty="0" smtClean="0">
                    <a:latin typeface="Cambria Math" pitchFamily="18" charset="0"/>
                    <a:ea typeface="Cambria Math" pitchFamily="18" charset="0"/>
                  </a:rPr>
                  <a:t>, … ,</a:t>
                </a:r>
                <a:r>
                  <a:rPr kumimoji="1" lang="en-US" altLang="ja-JP" sz="20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sz="2000" i="1">
                            <a:latin typeface="Cambria Math"/>
                          </a:rPr>
                        </m:ctrlPr>
                      </m:dPr>
                      <m:e>
                        <m:r>
                          <a:rPr kumimoji="1" lang="en-US" altLang="ja-JP" sz="2000" i="1">
                            <a:latin typeface="Cambria Math"/>
                          </a:rPr>
                          <m:t>𝜎</m:t>
                        </m:r>
                        <m:r>
                          <a:rPr kumimoji="1" lang="en-US" altLang="ja-JP" sz="2000" i="1">
                            <a:latin typeface="Cambria Math"/>
                          </a:rPr>
                          <m:t>𝐼</m:t>
                        </m:r>
                        <m:r>
                          <a:rPr kumimoji="1" lang="en-US" altLang="ja-JP" sz="2000" i="1">
                            <a:latin typeface="Cambria Math"/>
                          </a:rPr>
                          <m:t>+</m:t>
                        </m:r>
                        <m:r>
                          <a:rPr kumimoji="1" lang="en-US" altLang="ja-JP" sz="2000" i="1">
                            <a:latin typeface="Cambria Math"/>
                          </a:rPr>
                          <m:t>𝐴</m:t>
                        </m:r>
                      </m:e>
                    </m:d>
                  </m:oMath>
                </a14:m>
                <a:r>
                  <a:rPr kumimoji="1" lang="en-US" altLang="ja-JP" sz="2000" i="1" baseline="30000" dirty="0" smtClean="0">
                    <a:latin typeface="Cambria Math" pitchFamily="18" charset="0"/>
                    <a:ea typeface="Cambria Math" pitchFamily="18" charset="0"/>
                  </a:rPr>
                  <a:t>n-1</a:t>
                </a:r>
                <a:r>
                  <a:rPr kumimoji="1" lang="en-US" altLang="ja-JP" sz="2000" b="1" i="1" dirty="0" smtClean="0">
                    <a:latin typeface="Cambria Math" pitchFamily="18" charset="0"/>
                    <a:ea typeface="Cambria Math" pitchFamily="18" charset="0"/>
                  </a:rPr>
                  <a:t>b</a:t>
                </a:r>
                <a:r>
                  <a:rPr kumimoji="1" lang="en-US" altLang="ja-JP" sz="2000" dirty="0" smtClean="0">
                    <a:latin typeface="Cambria Math" pitchFamily="18" charset="0"/>
                    <a:ea typeface="Cambria Math" pitchFamily="18" charset="0"/>
                  </a:rPr>
                  <a:t>}</a:t>
                </a:r>
                <a:endParaRPr kumimoji="1" lang="ja-JP" altLang="en-US" sz="2000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627" y="3794343"/>
                <a:ext cx="7640746" cy="400110"/>
              </a:xfrm>
              <a:prstGeom prst="rect">
                <a:avLst/>
              </a:prstGeom>
              <a:blipFill rotWithShape="1">
                <a:blip r:embed="rId3"/>
                <a:stretch>
                  <a:fillRect t="-13636" r="-80" b="-2727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751627" y="4782148"/>
                <a:ext cx="616636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000" b="1" dirty="0" smtClean="0"/>
                  <a:t>     </a:t>
                </a:r>
                <a14:m>
                  <m:oMath xmlns:m="http://schemas.openxmlformats.org/officeDocument/2006/math">
                    <m:r>
                      <a:rPr kumimoji="1" lang="en-US" altLang="ja-JP" sz="2000" b="1" i="1" smtClean="0">
                        <a:latin typeface="Cambria Math"/>
                      </a:rPr>
                      <m:t>𝑨𝒙</m:t>
                    </m:r>
                    <m:r>
                      <a:rPr kumimoji="1" lang="en-US" altLang="ja-JP" sz="2000" b="0" i="1" smtClean="0">
                        <a:latin typeface="Cambria Math"/>
                      </a:rPr>
                      <m:t>=</m:t>
                    </m:r>
                    <m:r>
                      <a:rPr kumimoji="1" lang="en-US" altLang="ja-JP" sz="2000" b="1" i="1" smtClean="0">
                        <a:latin typeface="Cambria Math"/>
                      </a:rPr>
                      <m:t>𝒃</m:t>
                    </m:r>
                  </m:oMath>
                </a14:m>
                <a:r>
                  <a:rPr kumimoji="1" lang="ja-JP" altLang="en-US" sz="2000" dirty="0" smtClean="0"/>
                  <a:t>       →     </a:t>
                </a:r>
                <a:r>
                  <a:rPr kumimoji="1" lang="en-US" altLang="ja-JP" sz="2000" b="0" dirty="0" smtClean="0">
                    <a:latin typeface="Edwardian Script ITC" pitchFamily="66" charset="0"/>
                  </a:rPr>
                  <a:t>K</a:t>
                </a:r>
                <a:r>
                  <a:rPr kumimoji="1" lang="en-US" altLang="ja-JP" sz="2000" dirty="0" smtClean="0"/>
                  <a:t> </a:t>
                </a:r>
                <a:r>
                  <a:rPr kumimoji="1" lang="en-US" altLang="ja-JP" sz="2000" i="1" baseline="-25000" dirty="0" smtClean="0">
                    <a:latin typeface="Cambria Math" pitchFamily="18" charset="0"/>
                    <a:ea typeface="Cambria Math" pitchFamily="18" charset="0"/>
                  </a:rPr>
                  <a:t>n</a:t>
                </a:r>
                <a:r>
                  <a:rPr kumimoji="1" lang="en-US" altLang="ja-JP" sz="2000" dirty="0" smtClean="0">
                    <a:latin typeface="Cambria Math" pitchFamily="18" charset="0"/>
                    <a:ea typeface="Cambria Math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kumimoji="1" lang="en-US" altLang="ja-JP" sz="2000" i="1">
                        <a:latin typeface="Cambria Math"/>
                      </a:rPr>
                      <m:t>𝐴</m:t>
                    </m:r>
                  </m:oMath>
                </a14:m>
                <a:r>
                  <a:rPr kumimoji="1" lang="en-US" altLang="ja-JP" sz="2000" dirty="0" smtClean="0">
                    <a:latin typeface="Cambria Math" pitchFamily="18" charset="0"/>
                    <a:ea typeface="Cambria Math" pitchFamily="18" charset="0"/>
                  </a:rPr>
                  <a:t>,</a:t>
                </a:r>
                <a:r>
                  <a:rPr kumimoji="1" lang="en-US" altLang="ja-JP" sz="2000" b="1" i="1" dirty="0" smtClean="0">
                    <a:latin typeface="Cambria Math" pitchFamily="18" charset="0"/>
                    <a:ea typeface="Cambria Math" pitchFamily="18" charset="0"/>
                  </a:rPr>
                  <a:t>b</a:t>
                </a:r>
                <a:r>
                  <a:rPr kumimoji="1" lang="en-US" altLang="ja-JP" sz="2000" dirty="0" smtClean="0">
                    <a:latin typeface="Cambria Math" pitchFamily="18" charset="0"/>
                    <a:ea typeface="Cambria Math" pitchFamily="18" charset="0"/>
                  </a:rPr>
                  <a:t>)     :=span{</a:t>
                </a:r>
                <a14:m>
                  <m:oMath xmlns:m="http://schemas.openxmlformats.org/officeDocument/2006/math">
                    <m:r>
                      <a:rPr kumimoji="1" lang="en-US" altLang="ja-JP" sz="2000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kumimoji="1" lang="en-US" altLang="ja-JP" sz="2000" baseline="30000" dirty="0" smtClean="0">
                    <a:latin typeface="Cambria Math" pitchFamily="18" charset="0"/>
                    <a:ea typeface="Cambria Math" pitchFamily="18" charset="0"/>
                  </a:rPr>
                  <a:t>0</a:t>
                </a:r>
                <a:r>
                  <a:rPr kumimoji="1" lang="en-US" altLang="ja-JP" sz="2000" b="1" i="1" dirty="0" smtClean="0">
                    <a:latin typeface="Cambria Math" pitchFamily="18" charset="0"/>
                    <a:ea typeface="Cambria Math" pitchFamily="18" charset="0"/>
                  </a:rPr>
                  <a:t>b</a:t>
                </a:r>
                <a:r>
                  <a:rPr kumimoji="1" lang="en-US" altLang="ja-JP" sz="2000" dirty="0" smtClean="0">
                    <a:latin typeface="Cambria Math" pitchFamily="18" charset="0"/>
                    <a:ea typeface="Cambria Math" pitchFamily="18" charset="0"/>
                  </a:rPr>
                  <a:t>, … ,</a:t>
                </a:r>
                <a:r>
                  <a:rPr kumimoji="1" lang="en-US" altLang="ja-JP" sz="2000" dirty="0"/>
                  <a:t> </a:t>
                </a:r>
                <a14:m>
                  <m:oMath xmlns:m="http://schemas.openxmlformats.org/officeDocument/2006/math">
                    <m:r>
                      <a:rPr kumimoji="1" lang="en-US" altLang="ja-JP" sz="2000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kumimoji="1" lang="en-US" altLang="ja-JP" sz="2000" i="1" baseline="30000" dirty="0" smtClean="0">
                    <a:latin typeface="Cambria Math" pitchFamily="18" charset="0"/>
                    <a:ea typeface="Cambria Math" pitchFamily="18" charset="0"/>
                  </a:rPr>
                  <a:t>n-1</a:t>
                </a:r>
                <a:r>
                  <a:rPr kumimoji="1" lang="en-US" altLang="ja-JP" sz="2000" b="1" i="1" dirty="0" smtClean="0">
                    <a:latin typeface="Cambria Math" pitchFamily="18" charset="0"/>
                    <a:ea typeface="Cambria Math" pitchFamily="18" charset="0"/>
                  </a:rPr>
                  <a:t>b</a:t>
                </a:r>
                <a:r>
                  <a:rPr kumimoji="1" lang="en-US" altLang="ja-JP" sz="2000" dirty="0" smtClean="0">
                    <a:latin typeface="Cambria Math" pitchFamily="18" charset="0"/>
                    <a:ea typeface="Cambria Math" pitchFamily="18" charset="0"/>
                  </a:rPr>
                  <a:t>}</a:t>
                </a:r>
                <a:endParaRPr kumimoji="1" lang="ja-JP" altLang="en-US" sz="2000" dirty="0"/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627" y="4782148"/>
                <a:ext cx="6166368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13636" b="-2727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等号 15"/>
          <p:cNvSpPr/>
          <p:nvPr/>
        </p:nvSpPr>
        <p:spPr>
          <a:xfrm rot="5400000">
            <a:off x="3303494" y="4167872"/>
            <a:ext cx="663199" cy="663199"/>
          </a:xfrm>
          <a:prstGeom prst="mathEqual">
            <a:avLst>
              <a:gd name="adj1" fmla="val 14806"/>
              <a:gd name="adj2" fmla="val 22652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58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計算</a:t>
            </a:r>
            <a:r>
              <a:rPr lang="ja-JP" altLang="en-US" dirty="0" smtClean="0"/>
              <a:t>の手続き</a:t>
            </a:r>
            <a:r>
              <a:rPr lang="en-US" altLang="ja-JP" dirty="0" smtClean="0"/>
              <a:t>(</a:t>
            </a:r>
            <a:r>
              <a:rPr lang="ja-JP" altLang="en-US" dirty="0" smtClean="0"/>
              <a:t>例：</a:t>
            </a:r>
            <a:r>
              <a:rPr lang="en-US" altLang="ja-JP" dirty="0" smtClean="0"/>
              <a:t>CG)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altLang="ja-JP" smtClean="0"/>
              <a:t>2012/03/16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 smtClean="0"/>
              <a:t>「コンピューティクスによる物質デザイン：複合相関と非平衡ダイナミクス」</a:t>
            </a:r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8068" y="1120462"/>
            <a:ext cx="437563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A</a:t>
            </a:r>
            <a:r>
              <a:rPr lang="en-US" altLang="ja-JP" sz="2000" b="1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x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=</a:t>
            </a:r>
            <a:r>
              <a:rPr lang="en-US" altLang="ja-JP" sz="2000" b="1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b</a:t>
            </a:r>
            <a:endParaRPr lang="en-US" altLang="ja-JP" sz="2000" b="1" dirty="0">
              <a:latin typeface="Courier New" pitchFamily="49" charset="0"/>
              <a:ea typeface="MS UI Gothic" pitchFamily="50" charset="-128"/>
              <a:cs typeface="Courier New" pitchFamily="49" charset="0"/>
            </a:endParaRPr>
          </a:p>
          <a:p>
            <a:pPr>
              <a:spcBef>
                <a:spcPts val="800"/>
              </a:spcBef>
            </a:pPr>
            <a:r>
              <a:rPr lang="en-US" altLang="ja-JP" sz="2000" b="1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r</a:t>
            </a:r>
            <a:r>
              <a:rPr lang="en-US" altLang="ja-JP" sz="2000" baseline="-25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0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=</a:t>
            </a:r>
            <a:r>
              <a:rPr lang="en-US" altLang="ja-JP" sz="2000" b="1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b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-A</a:t>
            </a:r>
            <a:r>
              <a:rPr lang="en-US" altLang="ja-JP" sz="2000" b="1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x</a:t>
            </a:r>
            <a:r>
              <a:rPr lang="en-US" altLang="ja-JP" sz="2000" baseline="-25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0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, </a:t>
            </a:r>
            <a:r>
              <a:rPr lang="en-US" altLang="ja-JP" sz="2000" b="1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p</a:t>
            </a:r>
            <a:r>
              <a:rPr lang="en-US" altLang="ja-JP" sz="2000" baseline="-25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0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=</a:t>
            </a:r>
            <a:r>
              <a:rPr lang="en-US" altLang="ja-JP" sz="2000" b="1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r</a:t>
            </a:r>
            <a:r>
              <a:rPr lang="en-US" altLang="ja-JP" sz="2000" baseline="-25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0</a:t>
            </a:r>
            <a:endParaRPr lang="en-US" altLang="ja-JP" sz="2000" dirty="0">
              <a:latin typeface="Courier New" pitchFamily="49" charset="0"/>
              <a:ea typeface="MS UI Gothic" pitchFamily="50" charset="-128"/>
              <a:cs typeface="Courier New" pitchFamily="49" charset="0"/>
            </a:endParaRPr>
          </a:p>
          <a:p>
            <a:pPr>
              <a:spcBef>
                <a:spcPts val="800"/>
              </a:spcBef>
            </a:pP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do k=1,N_max</a:t>
            </a:r>
          </a:p>
          <a:p>
            <a:pPr>
              <a:spcBef>
                <a:spcPts val="800"/>
              </a:spcBef>
            </a:pP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  α</a:t>
            </a:r>
            <a:r>
              <a:rPr lang="en-US" altLang="ja-JP" sz="2000" baseline="-25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  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=(</a:t>
            </a:r>
            <a:r>
              <a:rPr lang="en-US" altLang="ja-JP" sz="2000" b="1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r</a:t>
            </a:r>
            <a:r>
              <a:rPr lang="en-US" altLang="ja-JP" sz="2000" baseline="-25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baseline="30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T</a:t>
            </a:r>
            <a:r>
              <a:rPr lang="en-US" altLang="ja-JP" sz="2000" b="1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p</a:t>
            </a:r>
            <a:r>
              <a:rPr lang="en-US" altLang="ja-JP" sz="2000" baseline="-25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)/(</a:t>
            </a:r>
            <a:r>
              <a:rPr lang="en-US" altLang="ja-JP" sz="2000" b="1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p</a:t>
            </a:r>
            <a:r>
              <a:rPr lang="en-US" altLang="ja-JP" sz="2000" baseline="-25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baseline="30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T</a:t>
            </a:r>
            <a:r>
              <a:rPr lang="en-US" altLang="ja-JP" sz="2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A</a:t>
            </a:r>
            <a:r>
              <a:rPr lang="en-US" altLang="ja-JP" sz="2000" b="1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p</a:t>
            </a:r>
            <a:r>
              <a:rPr lang="en-US" altLang="ja-JP" sz="2000" baseline="-25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</a:t>
            </a:r>
          </a:p>
          <a:p>
            <a:pPr>
              <a:spcBef>
                <a:spcPts val="800"/>
              </a:spcBef>
            </a:pP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  </a:t>
            </a:r>
            <a:r>
              <a:rPr lang="en-US" altLang="ja-JP" sz="2000" b="1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x</a:t>
            </a:r>
            <a:r>
              <a:rPr lang="en-US" altLang="ja-JP" sz="2000" baseline="-25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k+1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=</a:t>
            </a:r>
            <a:r>
              <a:rPr lang="en-US" altLang="ja-JP" sz="2000" b="1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x</a:t>
            </a:r>
            <a:r>
              <a:rPr lang="en-US" altLang="ja-JP" sz="2000" baseline="-25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+α</a:t>
            </a:r>
            <a:r>
              <a:rPr lang="en-US" altLang="ja-JP" sz="2000" baseline="-25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b="1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p</a:t>
            </a:r>
            <a:r>
              <a:rPr lang="en-US" altLang="ja-JP" sz="2000" baseline="-25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endParaRPr lang="en-US" altLang="ja-JP" sz="2000" dirty="0">
              <a:latin typeface="Courier New" pitchFamily="49" charset="0"/>
              <a:ea typeface="MS UI Gothic" pitchFamily="50" charset="-128"/>
              <a:cs typeface="Courier New" pitchFamily="49" charset="0"/>
            </a:endParaRPr>
          </a:p>
          <a:p>
            <a:pPr>
              <a:spcBef>
                <a:spcPts val="800"/>
              </a:spcBef>
            </a:pP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  </a:t>
            </a:r>
            <a:r>
              <a:rPr lang="en-US" altLang="ja-JP" sz="2000" b="1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r</a:t>
            </a:r>
            <a:r>
              <a:rPr lang="en-US" altLang="ja-JP" sz="2000" baseline="-25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k+1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=</a:t>
            </a:r>
            <a:r>
              <a:rPr lang="en-US" altLang="ja-JP" sz="2000" b="1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r</a:t>
            </a:r>
            <a:r>
              <a:rPr lang="en-US" altLang="ja-JP" sz="2000" baseline="-25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-α</a:t>
            </a:r>
            <a:r>
              <a:rPr lang="en-US" altLang="ja-JP" sz="2000" baseline="-25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A</a:t>
            </a:r>
            <a:r>
              <a:rPr lang="en-US" altLang="ja-JP" sz="2000" b="1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p</a:t>
            </a:r>
            <a:r>
              <a:rPr lang="en-US" altLang="ja-JP" sz="2000" baseline="-25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endParaRPr lang="en-US" altLang="ja-JP" sz="2000" dirty="0">
              <a:latin typeface="Courier New" pitchFamily="49" charset="0"/>
              <a:ea typeface="MS UI Gothic" pitchFamily="50" charset="-128"/>
              <a:cs typeface="Courier New" pitchFamily="49" charset="0"/>
            </a:endParaRPr>
          </a:p>
          <a:p>
            <a:pPr>
              <a:spcBef>
                <a:spcPts val="800"/>
              </a:spcBef>
            </a:pP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  β</a:t>
            </a:r>
            <a:r>
              <a:rPr lang="en-US" altLang="ja-JP" sz="2000" baseline="-25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  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=(</a:t>
            </a:r>
            <a:r>
              <a:rPr lang="en-US" altLang="ja-JP" sz="2000" b="1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r</a:t>
            </a:r>
            <a:r>
              <a:rPr lang="en-US" altLang="ja-JP" sz="2000" baseline="-25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k+1</a:t>
            </a:r>
            <a:r>
              <a:rPr lang="en-US" altLang="ja-JP" sz="2000" baseline="30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T</a:t>
            </a:r>
            <a:r>
              <a:rPr lang="en-US" altLang="ja-JP" sz="2000" b="1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r</a:t>
            </a:r>
            <a:r>
              <a:rPr lang="en-US" altLang="ja-JP" sz="2000" baseline="-25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k+1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)/(</a:t>
            </a:r>
            <a:r>
              <a:rPr lang="en-US" altLang="ja-JP" sz="2000" b="1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r</a:t>
            </a:r>
            <a:r>
              <a:rPr lang="en-US" altLang="ja-JP" sz="2000" baseline="-25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baseline="30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T</a:t>
            </a:r>
            <a:r>
              <a:rPr lang="en-US" altLang="ja-JP" sz="2000" b="1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r</a:t>
            </a:r>
            <a:r>
              <a:rPr lang="en-US" altLang="ja-JP" sz="2000" baseline="-25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</a:t>
            </a:r>
          </a:p>
          <a:p>
            <a:pPr>
              <a:spcBef>
                <a:spcPts val="800"/>
              </a:spcBef>
            </a:pP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  </a:t>
            </a:r>
            <a:r>
              <a:rPr lang="en-US" altLang="ja-JP" sz="2000" b="1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p</a:t>
            </a:r>
            <a:r>
              <a:rPr lang="en-US" altLang="ja-JP" sz="2000" baseline="-25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k+1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=</a:t>
            </a:r>
            <a:r>
              <a:rPr lang="en-US" altLang="ja-JP" sz="2000" b="1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r</a:t>
            </a:r>
            <a:r>
              <a:rPr lang="en-US" altLang="ja-JP" sz="2000" baseline="-25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k+1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+β</a:t>
            </a:r>
            <a:r>
              <a:rPr lang="en-US" altLang="ja-JP" sz="2000" baseline="-25000" dirty="0" err="1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b="1" dirty="0" err="1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p</a:t>
            </a:r>
            <a:r>
              <a:rPr lang="en-US" altLang="ja-JP" sz="2000" baseline="-25000" dirty="0" err="1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endParaRPr lang="en-US" altLang="ja-JP" sz="2000" dirty="0">
              <a:latin typeface="Courier New" pitchFamily="49" charset="0"/>
              <a:ea typeface="MS UI Gothic" pitchFamily="50" charset="-128"/>
              <a:cs typeface="Courier New" pitchFamily="49" charset="0"/>
            </a:endParaRPr>
          </a:p>
          <a:p>
            <a:pPr>
              <a:spcBef>
                <a:spcPts val="800"/>
              </a:spcBef>
            </a:pPr>
            <a:endParaRPr lang="en-US" altLang="ja-JP" sz="2000" dirty="0" smtClean="0">
              <a:latin typeface="Courier New" pitchFamily="49" charset="0"/>
              <a:ea typeface="MS UI Gothic" pitchFamily="50" charset="-128"/>
              <a:cs typeface="Courier New" pitchFamily="49" charset="0"/>
            </a:endParaRPr>
          </a:p>
          <a:p>
            <a:pPr>
              <a:spcBef>
                <a:spcPts val="800"/>
              </a:spcBef>
            </a:pPr>
            <a:endParaRPr lang="en-US" altLang="ja-JP" sz="2000" dirty="0">
              <a:latin typeface="Courier New" pitchFamily="49" charset="0"/>
              <a:ea typeface="MS UI Gothic" pitchFamily="50" charset="-128"/>
              <a:cs typeface="Courier New" pitchFamily="49" charset="0"/>
            </a:endParaRPr>
          </a:p>
          <a:p>
            <a:pPr>
              <a:spcBef>
                <a:spcPts val="800"/>
              </a:spcBef>
            </a:pPr>
            <a:endParaRPr lang="en-US" altLang="ja-JP" sz="2000" dirty="0" smtClean="0">
              <a:latin typeface="Courier New" pitchFamily="49" charset="0"/>
              <a:ea typeface="MS UI Gothic" pitchFamily="50" charset="-128"/>
              <a:cs typeface="Courier New" pitchFamily="49" charset="0"/>
            </a:endParaRPr>
          </a:p>
          <a:p>
            <a:pPr>
              <a:spcBef>
                <a:spcPts val="800"/>
              </a:spcBef>
            </a:pPr>
            <a:endParaRPr lang="en-US" altLang="ja-JP" sz="2000" dirty="0">
              <a:latin typeface="Courier New" pitchFamily="49" charset="0"/>
              <a:ea typeface="MS UI Gothic" pitchFamily="50" charset="-128"/>
              <a:cs typeface="Courier New" pitchFamily="49" charset="0"/>
            </a:endParaRPr>
          </a:p>
          <a:p>
            <a:pPr>
              <a:spcBef>
                <a:spcPts val="800"/>
              </a:spcBef>
            </a:pP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end do</a:t>
            </a:r>
            <a:endParaRPr lang="en-US" altLang="ja-JP" sz="2000" dirty="0">
              <a:latin typeface="Courier New" pitchFamily="49" charset="0"/>
              <a:ea typeface="MS UI Gothic" pitchFamily="50" charset="-128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54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計算</a:t>
            </a:r>
            <a:r>
              <a:rPr lang="ja-JP" altLang="en-US" dirty="0" smtClean="0"/>
              <a:t>の手続き</a:t>
            </a:r>
            <a:r>
              <a:rPr lang="en-US" altLang="ja-JP" dirty="0" smtClean="0"/>
              <a:t>(</a:t>
            </a:r>
            <a:r>
              <a:rPr lang="ja-JP" altLang="en-US" dirty="0" smtClean="0"/>
              <a:t>例：</a:t>
            </a:r>
            <a:r>
              <a:rPr lang="en-US" altLang="ja-JP" dirty="0" smtClean="0"/>
              <a:t>CG)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altLang="ja-JP" smtClean="0"/>
              <a:t>2012/03/16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 smtClean="0"/>
              <a:t>「コンピューティクスによる物質デザイン：複合相関と非平衡ダイナミクス」</a:t>
            </a:r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8</a:t>
            </a:fld>
            <a:endParaRPr kumimoji="0" 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8068" y="1120462"/>
            <a:ext cx="437563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A</a:t>
            </a:r>
            <a:r>
              <a:rPr lang="en-US" altLang="ja-JP" sz="2000" b="1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x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=</a:t>
            </a:r>
            <a:r>
              <a:rPr lang="en-US" altLang="ja-JP" sz="2000" b="1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b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, (</a:t>
            </a:r>
            <a:r>
              <a:rPr lang="en-US" altLang="ja-JP" sz="2000" dirty="0" err="1" smtClean="0">
                <a:solidFill>
                  <a:srgbClr val="FF0000"/>
                </a:solidFill>
                <a:latin typeface="Courier New" pitchFamily="49" charset="0"/>
                <a:ea typeface="MS UI Gothic" pitchFamily="50" charset="-128"/>
                <a:cs typeface="Courier New" pitchFamily="49" charset="0"/>
              </a:rPr>
              <a:t>σ</a:t>
            </a:r>
            <a:r>
              <a:rPr lang="en-US" altLang="ja-JP" sz="2000" dirty="0" err="1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I+A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</a:t>
            </a:r>
            <a:r>
              <a:rPr lang="en-US" altLang="ja-JP" sz="2000" b="1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x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=</a:t>
            </a:r>
            <a:r>
              <a:rPr lang="en-US" altLang="ja-JP" sz="2000" b="1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b</a:t>
            </a:r>
            <a:endParaRPr lang="en-US" altLang="ja-JP" sz="2000" b="1" dirty="0">
              <a:latin typeface="Courier New" pitchFamily="49" charset="0"/>
              <a:ea typeface="MS UI Gothic" pitchFamily="50" charset="-128"/>
              <a:cs typeface="Courier New" pitchFamily="49" charset="0"/>
            </a:endParaRPr>
          </a:p>
          <a:p>
            <a:pPr>
              <a:spcBef>
                <a:spcPts val="800"/>
              </a:spcBef>
            </a:pPr>
            <a:r>
              <a:rPr lang="en-US" altLang="ja-JP" sz="2000" b="1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r</a:t>
            </a:r>
            <a:r>
              <a:rPr lang="en-US" altLang="ja-JP" sz="2000" baseline="-25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0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=</a:t>
            </a:r>
            <a:r>
              <a:rPr lang="en-US" altLang="ja-JP" sz="2000" b="1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b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-A</a:t>
            </a:r>
            <a:r>
              <a:rPr lang="en-US" altLang="ja-JP" sz="2000" b="1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x</a:t>
            </a:r>
            <a:r>
              <a:rPr lang="en-US" altLang="ja-JP" sz="2000" baseline="-25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0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, </a:t>
            </a:r>
            <a:r>
              <a:rPr lang="en-US" altLang="ja-JP" sz="2000" b="1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p</a:t>
            </a:r>
            <a:r>
              <a:rPr lang="en-US" altLang="ja-JP" sz="2000" baseline="-25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0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=</a:t>
            </a:r>
            <a:r>
              <a:rPr lang="en-US" altLang="ja-JP" sz="2000" b="1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r</a:t>
            </a:r>
            <a:r>
              <a:rPr lang="en-US" altLang="ja-JP" sz="2000" baseline="-25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0</a:t>
            </a:r>
            <a:endParaRPr lang="en-US" altLang="ja-JP" sz="2000" dirty="0">
              <a:latin typeface="Courier New" pitchFamily="49" charset="0"/>
              <a:ea typeface="MS UI Gothic" pitchFamily="50" charset="-128"/>
              <a:cs typeface="Courier New" pitchFamily="49" charset="0"/>
            </a:endParaRPr>
          </a:p>
          <a:p>
            <a:pPr>
              <a:spcBef>
                <a:spcPts val="800"/>
              </a:spcBef>
            </a:pP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do k=1,N_max</a:t>
            </a:r>
          </a:p>
          <a:p>
            <a:pPr>
              <a:spcBef>
                <a:spcPts val="800"/>
              </a:spcBef>
            </a:pP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  α</a:t>
            </a:r>
            <a:r>
              <a:rPr lang="en-US" altLang="ja-JP" sz="2000" baseline="-25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  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=(</a:t>
            </a:r>
            <a:r>
              <a:rPr lang="en-US" altLang="ja-JP" sz="2000" b="1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r</a:t>
            </a:r>
            <a:r>
              <a:rPr lang="en-US" altLang="ja-JP" sz="2000" baseline="-25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baseline="30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T</a:t>
            </a:r>
            <a:r>
              <a:rPr lang="en-US" altLang="ja-JP" sz="2000" b="1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p</a:t>
            </a:r>
            <a:r>
              <a:rPr lang="en-US" altLang="ja-JP" sz="2000" baseline="-25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)/(</a:t>
            </a:r>
            <a:r>
              <a:rPr lang="en-US" altLang="ja-JP" sz="2000" b="1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p</a:t>
            </a:r>
            <a:r>
              <a:rPr lang="en-US" altLang="ja-JP" sz="2000" baseline="-25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baseline="30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T</a:t>
            </a:r>
            <a:r>
              <a:rPr lang="en-US" altLang="ja-JP" sz="2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A</a:t>
            </a:r>
            <a:r>
              <a:rPr lang="en-US" altLang="ja-JP" sz="2000" b="1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p</a:t>
            </a:r>
            <a:r>
              <a:rPr lang="en-US" altLang="ja-JP" sz="2000" baseline="-25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</a:t>
            </a:r>
          </a:p>
          <a:p>
            <a:pPr>
              <a:spcBef>
                <a:spcPts val="800"/>
              </a:spcBef>
            </a:pP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  </a:t>
            </a:r>
            <a:r>
              <a:rPr lang="en-US" altLang="ja-JP" sz="2000" b="1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x</a:t>
            </a:r>
            <a:r>
              <a:rPr lang="en-US" altLang="ja-JP" sz="2000" baseline="-25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k+1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=</a:t>
            </a:r>
            <a:r>
              <a:rPr lang="en-US" altLang="ja-JP" sz="2000" b="1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x</a:t>
            </a:r>
            <a:r>
              <a:rPr lang="en-US" altLang="ja-JP" sz="2000" baseline="-25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+α</a:t>
            </a:r>
            <a:r>
              <a:rPr lang="en-US" altLang="ja-JP" sz="2000" baseline="-25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b="1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p</a:t>
            </a:r>
            <a:r>
              <a:rPr lang="en-US" altLang="ja-JP" sz="2000" baseline="-25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endParaRPr lang="en-US" altLang="ja-JP" sz="2000" dirty="0">
              <a:latin typeface="Courier New" pitchFamily="49" charset="0"/>
              <a:ea typeface="MS UI Gothic" pitchFamily="50" charset="-128"/>
              <a:cs typeface="Courier New" pitchFamily="49" charset="0"/>
            </a:endParaRPr>
          </a:p>
          <a:p>
            <a:pPr>
              <a:spcBef>
                <a:spcPts val="800"/>
              </a:spcBef>
            </a:pP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  </a:t>
            </a:r>
            <a:r>
              <a:rPr lang="en-US" altLang="ja-JP" sz="2000" b="1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r</a:t>
            </a:r>
            <a:r>
              <a:rPr lang="en-US" altLang="ja-JP" sz="2000" baseline="-25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k+1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=</a:t>
            </a:r>
            <a:r>
              <a:rPr lang="en-US" altLang="ja-JP" sz="2000" b="1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r</a:t>
            </a:r>
            <a:r>
              <a:rPr lang="en-US" altLang="ja-JP" sz="2000" baseline="-25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-α</a:t>
            </a:r>
            <a:r>
              <a:rPr lang="en-US" altLang="ja-JP" sz="2000" baseline="-25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A</a:t>
            </a:r>
            <a:r>
              <a:rPr lang="en-US" altLang="ja-JP" sz="2000" b="1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p</a:t>
            </a:r>
            <a:r>
              <a:rPr lang="en-US" altLang="ja-JP" sz="2000" baseline="-25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endParaRPr lang="en-US" altLang="ja-JP" sz="2000" dirty="0">
              <a:latin typeface="Courier New" pitchFamily="49" charset="0"/>
              <a:ea typeface="MS UI Gothic" pitchFamily="50" charset="-128"/>
              <a:cs typeface="Courier New" pitchFamily="49" charset="0"/>
            </a:endParaRPr>
          </a:p>
          <a:p>
            <a:pPr>
              <a:spcBef>
                <a:spcPts val="800"/>
              </a:spcBef>
            </a:pP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  β</a:t>
            </a:r>
            <a:r>
              <a:rPr lang="en-US" altLang="ja-JP" sz="2000" baseline="-25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  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=(</a:t>
            </a:r>
            <a:r>
              <a:rPr lang="en-US" altLang="ja-JP" sz="2000" b="1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r</a:t>
            </a:r>
            <a:r>
              <a:rPr lang="en-US" altLang="ja-JP" sz="2000" baseline="-25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k+1</a:t>
            </a:r>
            <a:r>
              <a:rPr lang="en-US" altLang="ja-JP" sz="2000" baseline="30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T</a:t>
            </a:r>
            <a:r>
              <a:rPr lang="en-US" altLang="ja-JP" sz="2000" b="1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r</a:t>
            </a:r>
            <a:r>
              <a:rPr lang="en-US" altLang="ja-JP" sz="2000" baseline="-25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k+1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)/(</a:t>
            </a:r>
            <a:r>
              <a:rPr lang="en-US" altLang="ja-JP" sz="2000" b="1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r</a:t>
            </a:r>
            <a:r>
              <a:rPr lang="en-US" altLang="ja-JP" sz="2000" baseline="-25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baseline="30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T</a:t>
            </a:r>
            <a:r>
              <a:rPr lang="en-US" altLang="ja-JP" sz="2000" b="1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r</a:t>
            </a:r>
            <a:r>
              <a:rPr lang="en-US" altLang="ja-JP" sz="2000" baseline="-25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</a:t>
            </a:r>
          </a:p>
          <a:p>
            <a:pPr>
              <a:spcBef>
                <a:spcPts val="800"/>
              </a:spcBef>
            </a:pP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  </a:t>
            </a:r>
            <a:r>
              <a:rPr lang="en-US" altLang="ja-JP" sz="2000" b="1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p</a:t>
            </a:r>
            <a:r>
              <a:rPr lang="en-US" altLang="ja-JP" sz="2000" baseline="-25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k+1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=</a:t>
            </a:r>
            <a:r>
              <a:rPr lang="en-US" altLang="ja-JP" sz="2000" b="1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r</a:t>
            </a:r>
            <a:r>
              <a:rPr lang="en-US" altLang="ja-JP" sz="2000" baseline="-25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k+1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+β</a:t>
            </a:r>
            <a:r>
              <a:rPr lang="en-US" altLang="ja-JP" sz="2000" baseline="-25000" dirty="0" err="1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b="1" dirty="0" err="1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p</a:t>
            </a:r>
            <a:r>
              <a:rPr lang="en-US" altLang="ja-JP" sz="2000" baseline="-25000" dirty="0" err="1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endParaRPr lang="en-US" altLang="ja-JP" sz="2000" dirty="0">
              <a:latin typeface="Courier New" pitchFamily="49" charset="0"/>
              <a:ea typeface="MS UI Gothic" pitchFamily="50" charset="-128"/>
              <a:cs typeface="Courier New" pitchFamily="49" charset="0"/>
            </a:endParaRPr>
          </a:p>
          <a:p>
            <a:pPr>
              <a:spcBef>
                <a:spcPts val="800"/>
              </a:spcBef>
            </a:pP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    π</a:t>
            </a:r>
            <a:r>
              <a:rPr lang="en-US" altLang="ja-JP" sz="2000" baseline="-25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k+1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(</a:t>
            </a:r>
            <a:r>
              <a:rPr lang="en-US" altLang="ja-JP" sz="2000" dirty="0" smtClean="0">
                <a:solidFill>
                  <a:srgbClr val="FF0000"/>
                </a:solidFill>
                <a:latin typeface="Courier New" pitchFamily="49" charset="0"/>
                <a:ea typeface="MS UI Gothic" pitchFamily="50" charset="-128"/>
                <a:cs typeface="Courier New" pitchFamily="49" charset="0"/>
              </a:rPr>
              <a:t>σ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)=f(π</a:t>
            </a:r>
            <a:r>
              <a:rPr lang="en-US" altLang="ja-JP" sz="2000" baseline="-25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 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(</a:t>
            </a:r>
            <a:r>
              <a:rPr lang="en-US" altLang="ja-JP" sz="2000" dirty="0">
                <a:solidFill>
                  <a:srgbClr val="FF0000"/>
                </a:solidFill>
                <a:latin typeface="Courier New" pitchFamily="49" charset="0"/>
                <a:ea typeface="MS UI Gothic" pitchFamily="50" charset="-128"/>
                <a:cs typeface="Courier New" pitchFamily="49" charset="0"/>
              </a:rPr>
              <a:t>σ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),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 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π</a:t>
            </a:r>
            <a:r>
              <a:rPr lang="en-US" altLang="ja-JP" sz="2000" baseline="-25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k-1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(</a:t>
            </a:r>
            <a:r>
              <a:rPr lang="en-US" altLang="ja-JP" sz="2000" dirty="0" smtClean="0">
                <a:solidFill>
                  <a:srgbClr val="FF0000"/>
                </a:solidFill>
                <a:latin typeface="Courier New" pitchFamily="49" charset="0"/>
                <a:ea typeface="MS UI Gothic" pitchFamily="50" charset="-128"/>
                <a:cs typeface="Courier New" pitchFamily="49" charset="0"/>
              </a:rPr>
              <a:t>σ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</a:t>
            </a:r>
            <a:endParaRPr lang="en-US" altLang="ja-JP" sz="2000" dirty="0">
              <a:latin typeface="Courier New" pitchFamily="49" charset="0"/>
              <a:ea typeface="MS UI Gothic" pitchFamily="50" charset="-128"/>
              <a:cs typeface="Courier New" pitchFamily="49" charset="0"/>
            </a:endParaRPr>
          </a:p>
          <a:p>
            <a:pPr>
              <a:spcBef>
                <a:spcPts val="800"/>
              </a:spcBef>
            </a:pP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    </a:t>
            </a:r>
            <a:r>
              <a:rPr lang="en-US" altLang="ja-JP" sz="2000" b="1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x</a:t>
            </a:r>
            <a:r>
              <a:rPr lang="en-US" altLang="ja-JP" sz="2000" baseline="-25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k+1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(</a:t>
            </a:r>
            <a:r>
              <a:rPr lang="en-US" altLang="ja-JP" sz="2000" dirty="0">
                <a:solidFill>
                  <a:srgbClr val="FF0000"/>
                </a:solidFill>
                <a:latin typeface="Courier New" pitchFamily="49" charset="0"/>
                <a:ea typeface="MS UI Gothic" pitchFamily="50" charset="-128"/>
                <a:cs typeface="Courier New" pitchFamily="49" charset="0"/>
              </a:rPr>
              <a:t>σ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)=</a:t>
            </a:r>
            <a:r>
              <a:rPr lang="en-US" altLang="ja-JP" sz="2000" b="1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x</a:t>
            </a:r>
            <a:r>
              <a:rPr lang="en-US" altLang="ja-JP" sz="2000" baseline="-25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(</a:t>
            </a:r>
            <a:r>
              <a:rPr lang="en-US" altLang="ja-JP" sz="2000" dirty="0">
                <a:solidFill>
                  <a:srgbClr val="FF0000"/>
                </a:solidFill>
                <a:latin typeface="Courier New" pitchFamily="49" charset="0"/>
                <a:ea typeface="MS UI Gothic" pitchFamily="50" charset="-128"/>
                <a:cs typeface="Courier New" pitchFamily="49" charset="0"/>
              </a:rPr>
              <a:t>σ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)+α</a:t>
            </a:r>
            <a:r>
              <a:rPr lang="en-US" altLang="ja-JP" sz="2000" baseline="-25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(</a:t>
            </a:r>
            <a:r>
              <a:rPr lang="en-US" altLang="ja-JP" sz="2000" dirty="0">
                <a:solidFill>
                  <a:srgbClr val="FF0000"/>
                </a:solidFill>
                <a:latin typeface="Courier New" pitchFamily="49" charset="0"/>
                <a:ea typeface="MS UI Gothic" pitchFamily="50" charset="-128"/>
                <a:cs typeface="Courier New" pitchFamily="49" charset="0"/>
              </a:rPr>
              <a:t>σ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</a:t>
            </a:r>
            <a:r>
              <a:rPr lang="en-US" altLang="ja-JP" sz="2000" b="1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p</a:t>
            </a:r>
            <a:r>
              <a:rPr lang="en-US" altLang="ja-JP" sz="2000" baseline="-25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(</a:t>
            </a:r>
            <a:r>
              <a:rPr lang="en-US" altLang="ja-JP" sz="2000" dirty="0">
                <a:solidFill>
                  <a:srgbClr val="FF0000"/>
                </a:solidFill>
                <a:latin typeface="Courier New" pitchFamily="49" charset="0"/>
                <a:ea typeface="MS UI Gothic" pitchFamily="50" charset="-128"/>
                <a:cs typeface="Courier New" pitchFamily="49" charset="0"/>
              </a:rPr>
              <a:t>σ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</a:t>
            </a:r>
          </a:p>
          <a:p>
            <a:pPr>
              <a:spcBef>
                <a:spcPts val="800"/>
              </a:spcBef>
            </a:pPr>
            <a:r>
              <a:rPr lang="en-US" altLang="ja-JP" sz="2000" b="1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    r</a:t>
            </a:r>
            <a:r>
              <a:rPr lang="en-US" altLang="ja-JP" sz="2000" baseline="-25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k+1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(</a:t>
            </a:r>
            <a:r>
              <a:rPr lang="en-US" altLang="ja-JP" sz="2000" dirty="0" smtClean="0">
                <a:solidFill>
                  <a:srgbClr val="FF0000"/>
                </a:solidFill>
                <a:latin typeface="Courier New" pitchFamily="49" charset="0"/>
                <a:ea typeface="MS UI Gothic" pitchFamily="50" charset="-128"/>
                <a:cs typeface="Courier New" pitchFamily="49" charset="0"/>
              </a:rPr>
              <a:t>σ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)=π</a:t>
            </a:r>
            <a:r>
              <a:rPr lang="en-US" altLang="ja-JP" sz="2000" baseline="-25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k+1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(</a:t>
            </a:r>
            <a:r>
              <a:rPr lang="en-US" altLang="ja-JP" sz="2000" dirty="0">
                <a:solidFill>
                  <a:srgbClr val="FF0000"/>
                </a:solidFill>
                <a:latin typeface="Courier New" pitchFamily="49" charset="0"/>
                <a:ea typeface="MS UI Gothic" pitchFamily="50" charset="-128"/>
                <a:cs typeface="Courier New" pitchFamily="49" charset="0"/>
              </a:rPr>
              <a:t>σ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</a:t>
            </a:r>
            <a:r>
              <a:rPr lang="en-US" altLang="ja-JP" sz="2000" b="1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r</a:t>
            </a:r>
            <a:r>
              <a:rPr lang="en-US" altLang="ja-JP" sz="2000" baseline="-25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k+1</a:t>
            </a:r>
            <a:endParaRPr lang="en-US" altLang="ja-JP" sz="2000" dirty="0">
              <a:latin typeface="Courier New" pitchFamily="49" charset="0"/>
              <a:ea typeface="MS UI Gothic" pitchFamily="50" charset="-128"/>
              <a:cs typeface="Courier New" pitchFamily="49" charset="0"/>
            </a:endParaRPr>
          </a:p>
          <a:p>
            <a:pPr>
              <a:spcBef>
                <a:spcPts val="800"/>
              </a:spcBef>
            </a:pP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    </a:t>
            </a:r>
            <a:r>
              <a:rPr lang="en-US" altLang="ja-JP" sz="2000" b="1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p</a:t>
            </a:r>
            <a:r>
              <a:rPr lang="en-US" altLang="ja-JP" sz="2000" baseline="-25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k+1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(</a:t>
            </a:r>
            <a:r>
              <a:rPr lang="en-US" altLang="ja-JP" sz="2000" dirty="0" smtClean="0">
                <a:solidFill>
                  <a:srgbClr val="FF0000"/>
                </a:solidFill>
                <a:latin typeface="Courier New" pitchFamily="49" charset="0"/>
                <a:ea typeface="MS UI Gothic" pitchFamily="50" charset="-128"/>
                <a:cs typeface="Courier New" pitchFamily="49" charset="0"/>
              </a:rPr>
              <a:t>σ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)=</a:t>
            </a:r>
            <a:r>
              <a:rPr lang="en-US" altLang="ja-JP" sz="2000" b="1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r</a:t>
            </a:r>
            <a:r>
              <a:rPr lang="en-US" altLang="ja-JP" sz="2000" baseline="-25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k+1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(</a:t>
            </a:r>
            <a:r>
              <a:rPr lang="en-US" altLang="ja-JP" sz="2000" dirty="0">
                <a:solidFill>
                  <a:srgbClr val="FF0000"/>
                </a:solidFill>
                <a:latin typeface="Courier New" pitchFamily="49" charset="0"/>
                <a:ea typeface="MS UI Gothic" pitchFamily="50" charset="-128"/>
                <a:cs typeface="Courier New" pitchFamily="49" charset="0"/>
              </a:rPr>
              <a:t>σ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)+β</a:t>
            </a:r>
            <a:r>
              <a:rPr lang="en-US" altLang="ja-JP" sz="2000" baseline="-25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(</a:t>
            </a:r>
            <a:r>
              <a:rPr lang="en-US" altLang="ja-JP" sz="2000" dirty="0">
                <a:solidFill>
                  <a:srgbClr val="FF0000"/>
                </a:solidFill>
                <a:latin typeface="Courier New" pitchFamily="49" charset="0"/>
                <a:ea typeface="MS UI Gothic" pitchFamily="50" charset="-128"/>
                <a:cs typeface="Courier New" pitchFamily="49" charset="0"/>
              </a:rPr>
              <a:t>σ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</a:t>
            </a:r>
            <a:r>
              <a:rPr lang="en-US" altLang="ja-JP" sz="2000" b="1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p</a:t>
            </a:r>
            <a:r>
              <a:rPr lang="en-US" altLang="ja-JP" sz="2000" baseline="-25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(</a:t>
            </a:r>
            <a:r>
              <a:rPr lang="en-US" altLang="ja-JP" sz="2000" dirty="0">
                <a:solidFill>
                  <a:srgbClr val="FF0000"/>
                </a:solidFill>
                <a:latin typeface="Courier New" pitchFamily="49" charset="0"/>
                <a:ea typeface="MS UI Gothic" pitchFamily="50" charset="-128"/>
                <a:cs typeface="Courier New" pitchFamily="49" charset="0"/>
              </a:rPr>
              <a:t>σ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</a:t>
            </a:r>
            <a:endParaRPr lang="en-US" altLang="ja-JP" sz="2000" baseline="-25000" dirty="0">
              <a:latin typeface="Courier New" pitchFamily="49" charset="0"/>
              <a:ea typeface="MS UI Gothic" pitchFamily="50" charset="-128"/>
              <a:cs typeface="Courier New" pitchFamily="49" charset="0"/>
            </a:endParaRPr>
          </a:p>
          <a:p>
            <a:pPr>
              <a:spcBef>
                <a:spcPts val="800"/>
              </a:spcBef>
            </a:pP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end do</a:t>
            </a:r>
            <a:endParaRPr lang="en-US" altLang="ja-JP" sz="2000" dirty="0">
              <a:latin typeface="Courier New" pitchFamily="49" charset="0"/>
              <a:ea typeface="MS UI Gothic" pitchFamily="50" charset="-128"/>
              <a:cs typeface="Courier New" pitchFamily="49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18965" y="1678798"/>
            <a:ext cx="5069541" cy="64633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/>
              <a:t>任意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>
                <a:latin typeface="Courier New" pitchFamily="49" charset="0"/>
                <a:cs typeface="Courier New" pitchFamily="49" charset="0"/>
              </a:rPr>
              <a:t>σ</a:t>
            </a:r>
            <a:r>
              <a:rPr kumimoji="1" lang="ja-JP" altLang="en-US" dirty="0" smtClean="0"/>
              <a:t>における逐次近似解ベクトル</a:t>
            </a:r>
            <a:r>
              <a:rPr kumimoji="1" lang="en-US" altLang="ja-JP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kumimoji="1" lang="en-US" altLang="ja-JP" baseline="-25000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kumimoji="1" lang="en-US" altLang="ja-JP" dirty="0" smtClean="0">
                <a:latin typeface="Courier New" pitchFamily="49" charset="0"/>
                <a:cs typeface="Courier New" pitchFamily="49" charset="0"/>
              </a:rPr>
              <a:t>(σ)</a:t>
            </a:r>
            <a:r>
              <a:rPr kumimoji="1" lang="ja-JP" altLang="en-US" dirty="0" smtClean="0"/>
              <a:t>を、スカラー</a:t>
            </a:r>
            <a:r>
              <a:rPr kumimoji="1" lang="en-US" altLang="ja-JP" dirty="0" smtClean="0"/>
              <a:t>×</a:t>
            </a:r>
            <a:r>
              <a:rPr kumimoji="1" lang="ja-JP" altLang="en-US" dirty="0" smtClean="0"/>
              <a:t>ベクトルの演算で生成出来る。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4606279" y="1043188"/>
                <a:ext cx="4150110" cy="6126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1" lang="en-US" altLang="ja-JP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ℏ</m:t>
                          </m:r>
                          <m: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𝜔</m:t>
                          </m:r>
                          <m:r>
                            <a:rPr kumimoji="1" lang="en-US" altLang="ja-JP" b="0" i="1" smtClean="0">
                              <a:latin typeface="Cambria Math"/>
                            </a:rPr>
                            <m:t>𝐼</m:t>
                          </m:r>
                          <m:r>
                            <a:rPr kumimoji="1" lang="en-US" altLang="ja-JP" i="1"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kumimoji="1" lang="en-US" altLang="ja-JP" i="1">
                                  <a:latin typeface="Cambria Math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kumimoji="1" lang="en-US" altLang="ja-JP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kumimoji="1" lang="en-US" altLang="ja-JP" i="1">
                                        <a:latin typeface="Cambria Math"/>
                                      </a:rPr>
                                      <m:t>𝐴</m:t>
                                    </m:r>
                                  </m:e>
                                  <m:e>
                                    <m:r>
                                      <a:rPr kumimoji="1" lang="en-US" altLang="ja-JP" i="1">
                                        <a:latin typeface="Cambria Math"/>
                                      </a:rPr>
                                      <m:t>𝐵</m:t>
                                    </m:r>
                                  </m:e>
                                </m:mr>
                                <m:mr>
                                  <m:e>
                                    <m:sSup>
                                      <m:sSupPr>
                                        <m:ctrlPr>
                                          <a:rPr kumimoji="1" lang="en-US" altLang="ja-JP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1" lang="en-US" altLang="ja-JP" b="0" i="1" smtClean="0">
                                            <a:latin typeface="Cambria Math"/>
                                          </a:rPr>
                                          <m:t>−</m:t>
                                        </m:r>
                                        <m:r>
                                          <a:rPr kumimoji="1" lang="en-US" altLang="ja-JP" i="1">
                                            <a:latin typeface="Cambria Math"/>
                                          </a:rPr>
                                          <m:t>𝐵</m:t>
                                        </m:r>
                                      </m:e>
                                      <m:sup>
                                        <m:r>
                                          <a:rPr kumimoji="1" lang="en-US" altLang="ja-JP" i="1">
                                            <a:latin typeface="Cambria Math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</m:e>
                                  <m:e>
                                    <m:r>
                                      <a:rPr kumimoji="1" lang="en-US" altLang="ja-JP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kumimoji="1" lang="en-US" altLang="ja-JP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1" lang="en-US" altLang="ja-JP" i="1">
                                            <a:latin typeface="Cambria Math"/>
                                          </a:rPr>
                                          <m:t>𝐴</m:t>
                                        </m:r>
                                      </m:e>
                                      <m:sup>
                                        <m:r>
                                          <a:rPr kumimoji="1" lang="en-US" altLang="ja-JP" i="1">
                                            <a:latin typeface="Cambria Math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</m:e>
                                </m:mr>
                              </m:m>
                            </m:e>
                          </m:d>
                        </m:e>
                      </m:d>
                      <m:d>
                        <m:dPr>
                          <m:ctrlPr>
                            <a:rPr kumimoji="1" lang="en-US" altLang="ja-JP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1" lang="en-US" altLang="ja-JP" i="1">
                                    <a:latin typeface="Cambria Math"/>
                                  </a:rPr>
                                  <m:t>𝑋</m:t>
                                </m:r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kumimoji="1" lang="en-US" altLang="ja-JP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i="1">
                                        <a:latin typeface="Cambria Math"/>
                                      </a:rPr>
                                      <m:t>𝑌</m:t>
                                    </m:r>
                                  </m:e>
                                  <m:sup>
                                    <m:r>
                                      <a:rPr kumimoji="1" lang="en-US" altLang="ja-JP" i="1">
                                        <a:latin typeface="Cambria Math"/>
                                      </a:rPr>
                                      <m:t>∗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  <m:r>
                        <a:rPr kumimoji="1" lang="en-US" altLang="ja-JP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1" lang="en-US" altLang="ja-JP">
                              <a:latin typeface="Cambria Math"/>
                            </a:rPr>
                            <m:t>ext</m:t>
                          </m:r>
                        </m:sub>
                      </m:sSub>
                      <m:d>
                        <m:dPr>
                          <m:ctrlPr>
                            <a:rPr kumimoji="1" lang="en-US" altLang="ja-JP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kumimoji="1" lang="en-US" altLang="ja-JP" b="0" i="1" smtClean="0">
                                    <a:latin typeface="Cambria Math"/>
                                  </a:rPr>
                                  <m:t>𝜙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kumimoji="1" lang="en-US" altLang="ja-JP" i="1">
                                    <a:latin typeface="Cambria Math"/>
                                  </a:rPr>
                                  <m:t>𝜙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en-US" altLang="ja-JP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279" y="1043188"/>
                <a:ext cx="4150110" cy="61266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08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シフト解法のスカラー化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altLang="ja-JP" smtClean="0"/>
              <a:t>2012/03/16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 smtClean="0"/>
              <a:t>「コンピューティクスによる物質デザイン：複合相関と非平衡ダイナミクス」</a:t>
            </a:r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9</a:t>
            </a:fld>
            <a:endParaRPr kumimoji="0" 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8068" y="1120462"/>
            <a:ext cx="437563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A</a:t>
            </a:r>
            <a:r>
              <a:rPr lang="en-US" altLang="ja-JP" sz="2000" b="1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x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=</a:t>
            </a:r>
            <a:r>
              <a:rPr lang="en-US" altLang="ja-JP" sz="2000" b="1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b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, (</a:t>
            </a:r>
            <a:r>
              <a:rPr lang="en-US" altLang="ja-JP" sz="2000" dirty="0" err="1" smtClean="0">
                <a:solidFill>
                  <a:srgbClr val="FF0000"/>
                </a:solidFill>
                <a:latin typeface="Courier New" pitchFamily="49" charset="0"/>
                <a:ea typeface="MS UI Gothic" pitchFamily="50" charset="-128"/>
                <a:cs typeface="Courier New" pitchFamily="49" charset="0"/>
              </a:rPr>
              <a:t>σ</a:t>
            </a:r>
            <a:r>
              <a:rPr lang="en-US" altLang="ja-JP" sz="2000" dirty="0" err="1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I+A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</a:t>
            </a:r>
            <a:r>
              <a:rPr lang="en-US" altLang="ja-JP" sz="2000" b="1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x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=</a:t>
            </a:r>
            <a:r>
              <a:rPr lang="en-US" altLang="ja-JP" sz="2000" b="1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b</a:t>
            </a:r>
            <a:endParaRPr lang="en-US" altLang="ja-JP" sz="2000" b="1" dirty="0">
              <a:latin typeface="Courier New" pitchFamily="49" charset="0"/>
              <a:ea typeface="MS UI Gothic" pitchFamily="50" charset="-128"/>
              <a:cs typeface="Courier New" pitchFamily="49" charset="0"/>
            </a:endParaRPr>
          </a:p>
          <a:p>
            <a:pPr>
              <a:spcBef>
                <a:spcPts val="800"/>
              </a:spcBef>
            </a:pPr>
            <a:r>
              <a:rPr lang="en-US" altLang="ja-JP" sz="2000" b="1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r</a:t>
            </a:r>
            <a:r>
              <a:rPr lang="en-US" altLang="ja-JP" sz="2000" baseline="-25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0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=</a:t>
            </a:r>
            <a:r>
              <a:rPr lang="en-US" altLang="ja-JP" sz="2000" b="1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b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-A</a:t>
            </a:r>
            <a:r>
              <a:rPr lang="en-US" altLang="ja-JP" sz="2000" b="1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x</a:t>
            </a:r>
            <a:r>
              <a:rPr lang="en-US" altLang="ja-JP" sz="2000" baseline="-25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0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, </a:t>
            </a:r>
            <a:r>
              <a:rPr lang="en-US" altLang="ja-JP" sz="2000" b="1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p</a:t>
            </a:r>
            <a:r>
              <a:rPr lang="en-US" altLang="ja-JP" sz="2000" baseline="-25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0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=</a:t>
            </a:r>
            <a:r>
              <a:rPr lang="en-US" altLang="ja-JP" sz="2000" b="1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r</a:t>
            </a:r>
            <a:r>
              <a:rPr lang="en-US" altLang="ja-JP" sz="2000" baseline="-25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0</a:t>
            </a:r>
            <a:endParaRPr lang="en-US" altLang="ja-JP" sz="2000" dirty="0">
              <a:latin typeface="Courier New" pitchFamily="49" charset="0"/>
              <a:ea typeface="MS UI Gothic" pitchFamily="50" charset="-128"/>
              <a:cs typeface="Courier New" pitchFamily="49" charset="0"/>
            </a:endParaRPr>
          </a:p>
          <a:p>
            <a:pPr>
              <a:spcBef>
                <a:spcPts val="800"/>
              </a:spcBef>
            </a:pP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do k=1,N_max</a:t>
            </a:r>
          </a:p>
          <a:p>
            <a:pPr>
              <a:spcBef>
                <a:spcPts val="800"/>
              </a:spcBef>
            </a:pP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  α</a:t>
            </a:r>
            <a:r>
              <a:rPr lang="en-US" altLang="ja-JP" sz="2000" baseline="-25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  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=(</a:t>
            </a:r>
            <a:r>
              <a:rPr lang="en-US" altLang="ja-JP" sz="2000" b="1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r</a:t>
            </a:r>
            <a:r>
              <a:rPr lang="en-US" altLang="ja-JP" sz="2000" baseline="-25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baseline="30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T</a:t>
            </a:r>
            <a:r>
              <a:rPr lang="en-US" altLang="ja-JP" sz="2000" b="1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p</a:t>
            </a:r>
            <a:r>
              <a:rPr lang="en-US" altLang="ja-JP" sz="2000" baseline="-25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)/(</a:t>
            </a:r>
            <a:r>
              <a:rPr lang="en-US" altLang="ja-JP" sz="2000" b="1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p</a:t>
            </a:r>
            <a:r>
              <a:rPr lang="en-US" altLang="ja-JP" sz="2000" baseline="-25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baseline="30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T</a:t>
            </a:r>
            <a:r>
              <a:rPr lang="en-US" altLang="ja-JP" sz="2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A</a:t>
            </a:r>
            <a:r>
              <a:rPr lang="en-US" altLang="ja-JP" sz="2000" b="1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p</a:t>
            </a:r>
            <a:r>
              <a:rPr lang="en-US" altLang="ja-JP" sz="2000" baseline="-25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</a:t>
            </a:r>
          </a:p>
          <a:p>
            <a:pPr>
              <a:spcBef>
                <a:spcPts val="800"/>
              </a:spcBef>
            </a:pP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  </a:t>
            </a:r>
            <a:r>
              <a:rPr lang="en-US" altLang="ja-JP" sz="2000" b="1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x</a:t>
            </a:r>
            <a:r>
              <a:rPr lang="en-US" altLang="ja-JP" sz="2000" baseline="-25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k+1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=</a:t>
            </a:r>
            <a:r>
              <a:rPr lang="en-US" altLang="ja-JP" sz="2000" b="1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x</a:t>
            </a:r>
            <a:r>
              <a:rPr lang="en-US" altLang="ja-JP" sz="2000" baseline="-25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+α</a:t>
            </a:r>
            <a:r>
              <a:rPr lang="en-US" altLang="ja-JP" sz="2000" baseline="-25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b="1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p</a:t>
            </a:r>
            <a:r>
              <a:rPr lang="en-US" altLang="ja-JP" sz="2000" baseline="-25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endParaRPr lang="en-US" altLang="ja-JP" sz="2000" dirty="0">
              <a:latin typeface="Courier New" pitchFamily="49" charset="0"/>
              <a:ea typeface="MS UI Gothic" pitchFamily="50" charset="-128"/>
              <a:cs typeface="Courier New" pitchFamily="49" charset="0"/>
            </a:endParaRPr>
          </a:p>
          <a:p>
            <a:pPr>
              <a:spcBef>
                <a:spcPts val="800"/>
              </a:spcBef>
            </a:pP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  </a:t>
            </a:r>
            <a:r>
              <a:rPr lang="en-US" altLang="ja-JP" sz="2000" b="1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r</a:t>
            </a:r>
            <a:r>
              <a:rPr lang="en-US" altLang="ja-JP" sz="2000" baseline="-25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k+1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=</a:t>
            </a:r>
            <a:r>
              <a:rPr lang="en-US" altLang="ja-JP" sz="2000" b="1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r</a:t>
            </a:r>
            <a:r>
              <a:rPr lang="en-US" altLang="ja-JP" sz="2000" baseline="-25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-α</a:t>
            </a:r>
            <a:r>
              <a:rPr lang="en-US" altLang="ja-JP" sz="2000" baseline="-25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A</a:t>
            </a:r>
            <a:r>
              <a:rPr lang="en-US" altLang="ja-JP" sz="2000" b="1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p</a:t>
            </a:r>
            <a:r>
              <a:rPr lang="en-US" altLang="ja-JP" sz="2000" baseline="-25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endParaRPr lang="en-US" altLang="ja-JP" sz="2000" dirty="0">
              <a:latin typeface="Courier New" pitchFamily="49" charset="0"/>
              <a:ea typeface="MS UI Gothic" pitchFamily="50" charset="-128"/>
              <a:cs typeface="Courier New" pitchFamily="49" charset="0"/>
            </a:endParaRPr>
          </a:p>
          <a:p>
            <a:pPr>
              <a:spcBef>
                <a:spcPts val="800"/>
              </a:spcBef>
            </a:pP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  β</a:t>
            </a:r>
            <a:r>
              <a:rPr lang="en-US" altLang="ja-JP" sz="2000" baseline="-25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  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=(</a:t>
            </a:r>
            <a:r>
              <a:rPr lang="en-US" altLang="ja-JP" sz="2000" b="1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r</a:t>
            </a:r>
            <a:r>
              <a:rPr lang="en-US" altLang="ja-JP" sz="2000" baseline="-25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k+1</a:t>
            </a:r>
            <a:r>
              <a:rPr lang="en-US" altLang="ja-JP" sz="2000" baseline="30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T</a:t>
            </a:r>
            <a:r>
              <a:rPr lang="en-US" altLang="ja-JP" sz="2000" b="1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r</a:t>
            </a:r>
            <a:r>
              <a:rPr lang="en-US" altLang="ja-JP" sz="2000" baseline="-25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k+1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)/(</a:t>
            </a:r>
            <a:r>
              <a:rPr lang="en-US" altLang="ja-JP" sz="2000" b="1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r</a:t>
            </a:r>
            <a:r>
              <a:rPr lang="en-US" altLang="ja-JP" sz="2000" baseline="-25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baseline="30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T</a:t>
            </a:r>
            <a:r>
              <a:rPr lang="en-US" altLang="ja-JP" sz="2000" b="1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r</a:t>
            </a:r>
            <a:r>
              <a:rPr lang="en-US" altLang="ja-JP" sz="2000" baseline="-25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</a:t>
            </a:r>
          </a:p>
          <a:p>
            <a:pPr>
              <a:spcBef>
                <a:spcPts val="800"/>
              </a:spcBef>
            </a:pP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  </a:t>
            </a:r>
            <a:r>
              <a:rPr lang="en-US" altLang="ja-JP" sz="2000" b="1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p</a:t>
            </a:r>
            <a:r>
              <a:rPr lang="en-US" altLang="ja-JP" sz="2000" baseline="-25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k+1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=</a:t>
            </a:r>
            <a:r>
              <a:rPr lang="en-US" altLang="ja-JP" sz="2000" b="1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r</a:t>
            </a:r>
            <a:r>
              <a:rPr lang="en-US" altLang="ja-JP" sz="2000" baseline="-25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k+1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+β</a:t>
            </a:r>
            <a:r>
              <a:rPr lang="en-US" altLang="ja-JP" sz="2000" baseline="-25000" dirty="0" err="1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b="1" dirty="0" err="1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p</a:t>
            </a:r>
            <a:r>
              <a:rPr lang="en-US" altLang="ja-JP" sz="2000" baseline="-25000" dirty="0" err="1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endParaRPr lang="en-US" altLang="ja-JP" sz="2000" dirty="0">
              <a:latin typeface="Courier New" pitchFamily="49" charset="0"/>
              <a:ea typeface="MS UI Gothic" pitchFamily="50" charset="-128"/>
              <a:cs typeface="Courier New" pitchFamily="49" charset="0"/>
            </a:endParaRPr>
          </a:p>
          <a:p>
            <a:pPr>
              <a:spcBef>
                <a:spcPts val="800"/>
              </a:spcBef>
            </a:pP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    π</a:t>
            </a:r>
            <a:r>
              <a:rPr lang="en-US" altLang="ja-JP" sz="2000" baseline="-25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k+1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(</a:t>
            </a:r>
            <a:r>
              <a:rPr lang="en-US" altLang="ja-JP" sz="2000" dirty="0" smtClean="0">
                <a:solidFill>
                  <a:srgbClr val="FF0000"/>
                </a:solidFill>
                <a:latin typeface="Courier New" pitchFamily="49" charset="0"/>
                <a:ea typeface="MS UI Gothic" pitchFamily="50" charset="-128"/>
                <a:cs typeface="Courier New" pitchFamily="49" charset="0"/>
              </a:rPr>
              <a:t>σ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)=f(π</a:t>
            </a:r>
            <a:r>
              <a:rPr lang="en-US" altLang="ja-JP" sz="2000" baseline="-25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 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(</a:t>
            </a:r>
            <a:r>
              <a:rPr lang="en-US" altLang="ja-JP" sz="2000" dirty="0">
                <a:solidFill>
                  <a:srgbClr val="FF0000"/>
                </a:solidFill>
                <a:latin typeface="Courier New" pitchFamily="49" charset="0"/>
                <a:ea typeface="MS UI Gothic" pitchFamily="50" charset="-128"/>
                <a:cs typeface="Courier New" pitchFamily="49" charset="0"/>
              </a:rPr>
              <a:t>σ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),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 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π</a:t>
            </a:r>
            <a:r>
              <a:rPr lang="en-US" altLang="ja-JP" sz="2000" baseline="-25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k-1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(</a:t>
            </a:r>
            <a:r>
              <a:rPr lang="en-US" altLang="ja-JP" sz="2000" dirty="0" smtClean="0">
                <a:solidFill>
                  <a:srgbClr val="FF0000"/>
                </a:solidFill>
                <a:latin typeface="Courier New" pitchFamily="49" charset="0"/>
                <a:ea typeface="MS UI Gothic" pitchFamily="50" charset="-128"/>
                <a:cs typeface="Courier New" pitchFamily="49" charset="0"/>
              </a:rPr>
              <a:t>σ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</a:t>
            </a:r>
            <a:endParaRPr lang="en-US" altLang="ja-JP" sz="2000" dirty="0">
              <a:latin typeface="Courier New" pitchFamily="49" charset="0"/>
              <a:ea typeface="MS UI Gothic" pitchFamily="50" charset="-128"/>
              <a:cs typeface="Courier New" pitchFamily="49" charset="0"/>
            </a:endParaRPr>
          </a:p>
          <a:p>
            <a:pPr>
              <a:spcBef>
                <a:spcPts val="800"/>
              </a:spcBef>
            </a:pP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    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x</a:t>
            </a:r>
            <a:r>
              <a:rPr lang="en-US" altLang="ja-JP" sz="2000" baseline="-25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k+1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(</a:t>
            </a:r>
            <a:r>
              <a:rPr lang="en-US" altLang="ja-JP" sz="2000" dirty="0">
                <a:solidFill>
                  <a:srgbClr val="FF0000"/>
                </a:solidFill>
                <a:latin typeface="Courier New" pitchFamily="49" charset="0"/>
                <a:ea typeface="MS UI Gothic" pitchFamily="50" charset="-128"/>
                <a:cs typeface="Courier New" pitchFamily="49" charset="0"/>
              </a:rPr>
              <a:t>σ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)=</a:t>
            </a:r>
            <a:r>
              <a:rPr lang="en-US" altLang="ja-JP" sz="2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x</a:t>
            </a:r>
            <a:r>
              <a:rPr lang="en-US" altLang="ja-JP" sz="2000" baseline="-25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(</a:t>
            </a:r>
            <a:r>
              <a:rPr lang="en-US" altLang="ja-JP" sz="2000" dirty="0">
                <a:solidFill>
                  <a:srgbClr val="FF0000"/>
                </a:solidFill>
                <a:latin typeface="Courier New" pitchFamily="49" charset="0"/>
                <a:ea typeface="MS UI Gothic" pitchFamily="50" charset="-128"/>
                <a:cs typeface="Courier New" pitchFamily="49" charset="0"/>
              </a:rPr>
              <a:t>σ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)+α</a:t>
            </a:r>
            <a:r>
              <a:rPr lang="en-US" altLang="ja-JP" sz="2000" baseline="-25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(</a:t>
            </a:r>
            <a:r>
              <a:rPr lang="en-US" altLang="ja-JP" sz="2000" dirty="0">
                <a:solidFill>
                  <a:srgbClr val="FF0000"/>
                </a:solidFill>
                <a:latin typeface="Courier New" pitchFamily="49" charset="0"/>
                <a:ea typeface="MS UI Gothic" pitchFamily="50" charset="-128"/>
                <a:cs typeface="Courier New" pitchFamily="49" charset="0"/>
              </a:rPr>
              <a:t>σ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</a:t>
            </a:r>
            <a:r>
              <a:rPr lang="en-US" altLang="ja-JP" sz="2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p</a:t>
            </a:r>
            <a:r>
              <a:rPr lang="en-US" altLang="ja-JP" sz="2000" baseline="-25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(</a:t>
            </a:r>
            <a:r>
              <a:rPr lang="en-US" altLang="ja-JP" sz="2000" dirty="0">
                <a:solidFill>
                  <a:srgbClr val="FF0000"/>
                </a:solidFill>
                <a:latin typeface="Courier New" pitchFamily="49" charset="0"/>
                <a:ea typeface="MS UI Gothic" pitchFamily="50" charset="-128"/>
                <a:cs typeface="Courier New" pitchFamily="49" charset="0"/>
              </a:rPr>
              <a:t>σ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</a:t>
            </a:r>
          </a:p>
          <a:p>
            <a:pPr>
              <a:spcBef>
                <a:spcPts val="800"/>
              </a:spcBef>
            </a:pPr>
            <a:r>
              <a:rPr lang="en-US" altLang="ja-JP" sz="2000" b="1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    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ρ</a:t>
            </a:r>
            <a:r>
              <a:rPr lang="en-US" altLang="ja-JP" sz="2000" baseline="-25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k+1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(</a:t>
            </a:r>
            <a:r>
              <a:rPr lang="en-US" altLang="ja-JP" sz="2000" dirty="0" smtClean="0">
                <a:solidFill>
                  <a:srgbClr val="FF0000"/>
                </a:solidFill>
                <a:latin typeface="Courier New" pitchFamily="49" charset="0"/>
                <a:ea typeface="MS UI Gothic" pitchFamily="50" charset="-128"/>
                <a:cs typeface="Courier New" pitchFamily="49" charset="0"/>
              </a:rPr>
              <a:t>σ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)=π</a:t>
            </a:r>
            <a:r>
              <a:rPr lang="en-US" altLang="ja-JP" sz="2000" baseline="-25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k+1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(</a:t>
            </a:r>
            <a:r>
              <a:rPr lang="en-US" altLang="ja-JP" sz="2000" dirty="0" smtClean="0">
                <a:solidFill>
                  <a:srgbClr val="FF0000"/>
                </a:solidFill>
                <a:latin typeface="Courier New" pitchFamily="49" charset="0"/>
                <a:ea typeface="MS UI Gothic" pitchFamily="50" charset="-128"/>
                <a:cs typeface="Courier New" pitchFamily="49" charset="0"/>
              </a:rPr>
              <a:t>σ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)ρ</a:t>
            </a:r>
            <a:r>
              <a:rPr lang="en-US" altLang="ja-JP" sz="2000" baseline="-25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k+1</a:t>
            </a:r>
            <a:endParaRPr lang="en-US" altLang="ja-JP" sz="2000" dirty="0">
              <a:latin typeface="Courier New" pitchFamily="49" charset="0"/>
              <a:ea typeface="MS UI Gothic" pitchFamily="50" charset="-128"/>
              <a:cs typeface="Courier New" pitchFamily="49" charset="0"/>
            </a:endParaRPr>
          </a:p>
          <a:p>
            <a:pPr>
              <a:spcBef>
                <a:spcPts val="800"/>
              </a:spcBef>
            </a:pP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    p</a:t>
            </a:r>
            <a:r>
              <a:rPr lang="en-US" altLang="ja-JP" sz="2000" baseline="-25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k+1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(</a:t>
            </a:r>
            <a:r>
              <a:rPr lang="en-US" altLang="ja-JP" sz="2000" dirty="0" smtClean="0">
                <a:solidFill>
                  <a:srgbClr val="FF0000"/>
                </a:solidFill>
                <a:latin typeface="Courier New" pitchFamily="49" charset="0"/>
                <a:ea typeface="MS UI Gothic" pitchFamily="50" charset="-128"/>
                <a:cs typeface="Courier New" pitchFamily="49" charset="0"/>
              </a:rPr>
              <a:t>σ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)=ρ</a:t>
            </a:r>
            <a:r>
              <a:rPr lang="en-US" altLang="ja-JP" sz="2000" baseline="-25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k+1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(</a:t>
            </a:r>
            <a:r>
              <a:rPr lang="en-US" altLang="ja-JP" sz="2000" dirty="0" smtClean="0">
                <a:solidFill>
                  <a:srgbClr val="FF0000"/>
                </a:solidFill>
                <a:latin typeface="Courier New" pitchFamily="49" charset="0"/>
                <a:ea typeface="MS UI Gothic" pitchFamily="50" charset="-128"/>
                <a:cs typeface="Courier New" pitchFamily="49" charset="0"/>
              </a:rPr>
              <a:t>σ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)+β</a:t>
            </a:r>
            <a:r>
              <a:rPr lang="en-US" altLang="ja-JP" sz="2000" baseline="-25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(</a:t>
            </a:r>
            <a:r>
              <a:rPr lang="en-US" altLang="ja-JP" sz="2000" dirty="0">
                <a:solidFill>
                  <a:srgbClr val="FF0000"/>
                </a:solidFill>
                <a:latin typeface="Courier New" pitchFamily="49" charset="0"/>
                <a:ea typeface="MS UI Gothic" pitchFamily="50" charset="-128"/>
                <a:cs typeface="Courier New" pitchFamily="49" charset="0"/>
              </a:rPr>
              <a:t>σ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</a:t>
            </a:r>
            <a:r>
              <a:rPr lang="en-US" altLang="ja-JP" sz="2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p</a:t>
            </a:r>
            <a:r>
              <a:rPr lang="en-US" altLang="ja-JP" sz="2000" baseline="-25000" dirty="0" err="1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(</a:t>
            </a:r>
            <a:r>
              <a:rPr lang="en-US" altLang="ja-JP" sz="2000" dirty="0">
                <a:solidFill>
                  <a:srgbClr val="FF0000"/>
                </a:solidFill>
                <a:latin typeface="Courier New" pitchFamily="49" charset="0"/>
                <a:ea typeface="MS UI Gothic" pitchFamily="50" charset="-128"/>
                <a:cs typeface="Courier New" pitchFamily="49" charset="0"/>
              </a:rPr>
              <a:t>σ</a:t>
            </a:r>
            <a:r>
              <a:rPr lang="en-US" altLang="ja-JP" sz="2000" dirty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</a:t>
            </a:r>
            <a:endParaRPr lang="en-US" altLang="ja-JP" sz="2000" baseline="-25000" dirty="0">
              <a:latin typeface="Courier New" pitchFamily="49" charset="0"/>
              <a:ea typeface="MS UI Gothic" pitchFamily="50" charset="-128"/>
              <a:cs typeface="Courier New" pitchFamily="49" charset="0"/>
            </a:endParaRPr>
          </a:p>
          <a:p>
            <a:pPr>
              <a:spcBef>
                <a:spcPts val="800"/>
              </a:spcBef>
            </a:pP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end do</a:t>
            </a:r>
            <a:endParaRPr lang="en-US" altLang="ja-JP" sz="2000" dirty="0">
              <a:latin typeface="Courier New" pitchFamily="49" charset="0"/>
              <a:ea typeface="MS UI Gothic" pitchFamily="50" charset="-128"/>
              <a:cs typeface="Courier New" pitchFamily="49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72000" y="1120462"/>
            <a:ext cx="4098699" cy="9233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スカラー値のみを計算</a:t>
            </a:r>
            <a:endParaRPr kumimoji="1" lang="en-US" altLang="ja-JP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kumimoji="1" lang="ja-JP" altLang="en-US" dirty="0" smtClean="0"/>
              <a:t>メモリ使用量の大幅な削減</a:t>
            </a:r>
            <a:endParaRPr kumimoji="1" lang="en-US" altLang="ja-JP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kumimoji="1" lang="ja-JP" altLang="en-US" dirty="0"/>
              <a:t>スカラー値のみ</a:t>
            </a:r>
            <a:r>
              <a:rPr kumimoji="1" lang="ja-JP" altLang="en-US" dirty="0" smtClean="0"/>
              <a:t>の計算なので軽い</a:t>
            </a:r>
            <a:endParaRPr kumimoji="1" lang="en-US" altLang="ja-JP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184520" y="4778062"/>
            <a:ext cx="2187819" cy="1220847"/>
          </a:xfrm>
          <a:prstGeom prst="rect">
            <a:avLst/>
          </a:prstGeom>
          <a:noFill/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800"/>
              </a:spcBef>
            </a:pPr>
            <a:r>
              <a:rPr lang="en-US" altLang="ja-JP" sz="2000" dirty="0" err="1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x</a:t>
            </a:r>
            <a:r>
              <a:rPr lang="en-US" altLang="ja-JP" sz="2000" baseline="-25000" dirty="0" err="1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(</a:t>
            </a:r>
            <a:r>
              <a:rPr lang="en-US" altLang="ja-JP" sz="2000" dirty="0" smtClean="0">
                <a:solidFill>
                  <a:srgbClr val="FF0000"/>
                </a:solidFill>
                <a:latin typeface="Courier New" pitchFamily="49" charset="0"/>
                <a:ea typeface="MS UI Gothic" pitchFamily="50" charset="-128"/>
                <a:cs typeface="Courier New" pitchFamily="49" charset="0"/>
              </a:rPr>
              <a:t>σ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)=</a:t>
            </a:r>
            <a:r>
              <a:rPr lang="en-US" altLang="ja-JP" sz="2000" b="1" dirty="0" err="1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v</a:t>
            </a:r>
            <a:r>
              <a:rPr lang="en-US" altLang="ja-JP" sz="2000" baseline="30000" dirty="0" err="1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T</a:t>
            </a:r>
            <a:r>
              <a:rPr lang="en-US" altLang="ja-JP" sz="2000" b="1" dirty="0" err="1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x</a:t>
            </a:r>
            <a:r>
              <a:rPr lang="en-US" altLang="ja-JP" sz="2000" baseline="-25000" dirty="0" err="1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(</a:t>
            </a:r>
            <a:r>
              <a:rPr lang="en-US" altLang="ja-JP" sz="2000" dirty="0" smtClean="0">
                <a:solidFill>
                  <a:srgbClr val="FF0000"/>
                </a:solidFill>
                <a:latin typeface="Courier New" pitchFamily="49" charset="0"/>
                <a:ea typeface="MS UI Gothic" pitchFamily="50" charset="-128"/>
                <a:cs typeface="Courier New" pitchFamily="49" charset="0"/>
              </a:rPr>
              <a:t>σ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</a:t>
            </a:r>
          </a:p>
          <a:p>
            <a:pPr>
              <a:spcBef>
                <a:spcPts val="800"/>
              </a:spcBef>
            </a:pPr>
            <a:r>
              <a:rPr lang="en-US" altLang="ja-JP" sz="2000" dirty="0" err="1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ρ</a:t>
            </a:r>
            <a:r>
              <a:rPr lang="en-US" altLang="ja-JP" sz="2000" baseline="-25000" dirty="0" err="1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(</a:t>
            </a:r>
            <a:r>
              <a:rPr lang="en-US" altLang="ja-JP" sz="2000" dirty="0" smtClean="0">
                <a:solidFill>
                  <a:srgbClr val="FF0000"/>
                </a:solidFill>
                <a:latin typeface="Courier New" pitchFamily="49" charset="0"/>
                <a:ea typeface="MS UI Gothic" pitchFamily="50" charset="-128"/>
                <a:cs typeface="Courier New" pitchFamily="49" charset="0"/>
              </a:rPr>
              <a:t>σ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)=</a:t>
            </a:r>
            <a:r>
              <a:rPr lang="en-US" altLang="ja-JP" sz="2000" b="1" dirty="0" err="1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v</a:t>
            </a:r>
            <a:r>
              <a:rPr lang="en-US" altLang="ja-JP" sz="2000" baseline="30000" dirty="0" err="1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T</a:t>
            </a:r>
            <a:r>
              <a:rPr lang="en-US" altLang="ja-JP" sz="2000" b="1" dirty="0" err="1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r</a:t>
            </a:r>
            <a:r>
              <a:rPr lang="en-US" altLang="ja-JP" sz="2000" baseline="-25000" dirty="0" err="1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(</a:t>
            </a:r>
            <a:r>
              <a:rPr lang="en-US" altLang="ja-JP" sz="2000" dirty="0" smtClean="0">
                <a:solidFill>
                  <a:srgbClr val="FF0000"/>
                </a:solidFill>
                <a:latin typeface="Courier New" pitchFamily="49" charset="0"/>
                <a:ea typeface="MS UI Gothic" pitchFamily="50" charset="-128"/>
                <a:cs typeface="Courier New" pitchFamily="49" charset="0"/>
              </a:rPr>
              <a:t>σ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</a:t>
            </a:r>
          </a:p>
          <a:p>
            <a:pPr>
              <a:spcBef>
                <a:spcPts val="800"/>
              </a:spcBef>
            </a:pPr>
            <a:r>
              <a:rPr lang="en-US" altLang="ja-JP" sz="2000" dirty="0" err="1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p</a:t>
            </a:r>
            <a:r>
              <a:rPr lang="en-US" altLang="ja-JP" sz="2000" baseline="-25000" dirty="0" err="1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(</a:t>
            </a:r>
            <a:r>
              <a:rPr lang="en-US" altLang="ja-JP" sz="2000" dirty="0" smtClean="0">
                <a:solidFill>
                  <a:srgbClr val="FF0000"/>
                </a:solidFill>
                <a:latin typeface="Courier New" pitchFamily="49" charset="0"/>
                <a:ea typeface="MS UI Gothic" pitchFamily="50" charset="-128"/>
                <a:cs typeface="Courier New" pitchFamily="49" charset="0"/>
              </a:rPr>
              <a:t>σ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)=</a:t>
            </a:r>
            <a:r>
              <a:rPr lang="en-US" altLang="ja-JP" sz="2000" b="1" dirty="0" err="1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v</a:t>
            </a:r>
            <a:r>
              <a:rPr lang="en-US" altLang="ja-JP" sz="2000" baseline="30000" dirty="0" err="1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T</a:t>
            </a:r>
            <a:r>
              <a:rPr lang="en-US" altLang="ja-JP" sz="2000" b="1" dirty="0" err="1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p</a:t>
            </a:r>
            <a:r>
              <a:rPr lang="en-US" altLang="ja-JP" sz="2000" baseline="-25000" dirty="0" err="1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k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(</a:t>
            </a:r>
            <a:r>
              <a:rPr lang="en-US" altLang="ja-JP" sz="2000" dirty="0" smtClean="0">
                <a:solidFill>
                  <a:srgbClr val="FF0000"/>
                </a:solidFill>
                <a:latin typeface="Courier New" pitchFamily="49" charset="0"/>
                <a:ea typeface="MS UI Gothic" pitchFamily="50" charset="-128"/>
                <a:cs typeface="Courier New" pitchFamily="49" charset="0"/>
              </a:rPr>
              <a:t>σ</a:t>
            </a:r>
            <a:r>
              <a:rPr lang="en-US" altLang="ja-JP" sz="2000" dirty="0" smtClean="0">
                <a:latin typeface="Courier New" pitchFamily="49" charset="0"/>
                <a:ea typeface="MS UI Gothic" pitchFamily="50" charset="-128"/>
                <a:cs typeface="Courier New" pitchFamily="49" charset="0"/>
              </a:rPr>
              <a:t>)</a:t>
            </a:r>
            <a:endParaRPr lang="en-US" altLang="ja-JP" sz="2000" baseline="-25000" dirty="0">
              <a:latin typeface="Courier New" pitchFamily="49" charset="0"/>
              <a:ea typeface="MS UI Gothic" pitchFamily="50" charset="-128"/>
              <a:cs typeface="Courier New" pitchFamily="49" charset="0"/>
            </a:endParaRPr>
          </a:p>
        </p:txBody>
      </p:sp>
      <p:sp>
        <p:nvSpPr>
          <p:cNvPr id="8" name="左矢印 7"/>
          <p:cNvSpPr/>
          <p:nvPr/>
        </p:nvSpPr>
        <p:spPr>
          <a:xfrm>
            <a:off x="4587246" y="5087155"/>
            <a:ext cx="1414309" cy="50227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6336449" y="3682188"/>
                <a:ext cx="2176878" cy="675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1" lang="en-US" altLang="ja-JP" i="1" smtClean="0">
                                  <a:latin typeface="Cambria Math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kumimoji="1" lang="en-US" altLang="ja-JP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kumimoji="1" lang="en-US" altLang="ja-JP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kumimoji="1" lang="en-US" altLang="ja-JP" i="1">
                                            <a:latin typeface="Cambria Math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kumimoji="1" lang="en-US" altLang="ja-JP">
                                            <a:latin typeface="Cambria Math"/>
                                          </a:rPr>
                                          <m:t>ext</m:t>
                                        </m:r>
                                      </m:sub>
                                    </m:sSub>
                                    <m:r>
                                      <a:rPr kumimoji="1" lang="en-US" altLang="ja-JP" i="1">
                                        <a:latin typeface="Cambria Math"/>
                                      </a:rPr>
                                      <m:t>𝜙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kumimoji="1" lang="en-US" altLang="ja-JP" i="1">
                                        <a:latin typeface="Cambria Math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kumimoji="1" lang="en-US" altLang="ja-JP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kumimoji="1" lang="en-US" altLang="ja-JP" i="1">
                                            <a:latin typeface="Cambria Math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kumimoji="1" lang="en-US" altLang="ja-JP">
                                            <a:latin typeface="Cambria Math"/>
                                          </a:rPr>
                                          <m:t>ext</m:t>
                                        </m:r>
                                      </m:sub>
                                    </m:sSub>
                                    <m:r>
                                      <a:rPr kumimoji="1" lang="en-US" altLang="ja-JP" i="1">
                                        <a:latin typeface="Cambria Math"/>
                                      </a:rPr>
                                      <m:t>𝜙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kumimoji="1" lang="en-US" altLang="ja-JP" b="0" i="1" smtClean="0">
                              <a:latin typeface="Cambria Math"/>
                            </a:rPr>
                            <m:t>𝑇</m:t>
                          </m:r>
                        </m:sup>
                      </m:sSup>
                      <m:d>
                        <m:dPr>
                          <m:ctrlPr>
                            <a:rPr kumimoji="1" lang="en-US" altLang="ja-JP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1" lang="en-US" altLang="ja-JP" i="1">
                                    <a:latin typeface="Cambria Math"/>
                                  </a:rPr>
                                  <m:t>𝑋</m:t>
                                </m:r>
                                <m:r>
                                  <a:rPr kumimoji="1" lang="en-US" altLang="ja-JP" i="1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kumimoji="1" lang="en-US" altLang="ja-JP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𝜔</m:t>
                                </m:r>
                                <m:r>
                                  <a:rPr kumimoji="1" lang="en-US" altLang="ja-JP" i="1">
                                    <a:latin typeface="Cambria Math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kumimoji="1" lang="en-US" altLang="ja-JP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i="1">
                                        <a:latin typeface="Cambria Math"/>
                                      </a:rPr>
                                      <m:t>𝑌</m:t>
                                    </m:r>
                                  </m:e>
                                  <m:sup>
                                    <m:r>
                                      <a:rPr kumimoji="1" lang="en-US" altLang="ja-JP" i="1">
                                        <a:latin typeface="Cambria Math"/>
                                      </a:rPr>
                                      <m:t>∗</m:t>
                                    </m:r>
                                  </m:sup>
                                </m:sSup>
                                <m:r>
                                  <a:rPr kumimoji="1" lang="en-US" altLang="ja-JP" i="1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kumimoji="1" lang="en-US" altLang="ja-JP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𝜔</m:t>
                                </m:r>
                                <m:r>
                                  <a:rPr kumimoji="1" lang="en-US" altLang="ja-JP" i="1">
                                    <a:latin typeface="Cambria Math"/>
                                  </a:rPr>
                                  <m:t>)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6449" y="3682188"/>
                <a:ext cx="2176878" cy="6754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直線矢印コネクタ 12"/>
          <p:cNvCxnSpPr/>
          <p:nvPr/>
        </p:nvCxnSpPr>
        <p:spPr>
          <a:xfrm flipH="1">
            <a:off x="7599872" y="4403970"/>
            <a:ext cx="308827" cy="513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6867443" y="4433977"/>
            <a:ext cx="254574" cy="414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18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テクノロジー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テクノロジー.thmx</Template>
  <TotalTime>1024</TotalTime>
  <Words>1632</Words>
  <Application>Microsoft Office PowerPoint</Application>
  <PresentationFormat>画面に合わせる (4:3)</PresentationFormat>
  <Paragraphs>275</Paragraphs>
  <Slides>17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テクノロジー</vt:lpstr>
      <vt:lpstr>Krylov部分空間法に基づく シフト線形方程式によるTDDFTの線形応答計算</vt:lpstr>
      <vt:lpstr>線形応答TDDFT</vt:lpstr>
      <vt:lpstr>線形応答TDDFTの解法</vt:lpstr>
      <vt:lpstr>解法の比較</vt:lpstr>
      <vt:lpstr>解法の比較</vt:lpstr>
      <vt:lpstr>Krylov部分空間法とシフト不変性</vt:lpstr>
      <vt:lpstr>計算の手続き(例：CG)</vt:lpstr>
      <vt:lpstr>計算の手続き(例：CG)</vt:lpstr>
      <vt:lpstr>シフト解法のスカラー化</vt:lpstr>
      <vt:lpstr>解法の比較</vt:lpstr>
      <vt:lpstr>物理系：N2分子</vt:lpstr>
      <vt:lpstr>結果：残差履歴</vt:lpstr>
      <vt:lpstr>結果：残差履歴</vt:lpstr>
      <vt:lpstr>結果：光吸収の断面積の収束</vt:lpstr>
      <vt:lpstr>まとめと今後の展望</vt:lpstr>
      <vt:lpstr>実時間法での評価</vt:lpstr>
      <vt:lpstr>適用対象：TDDFTの線形応答計算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Krylov部分空間法に基づく シフト線形方程式によるTDDFTの線形応答計算</dc:title>
  <dc:creator>SHINOHARA Yasushi</dc:creator>
  <cp:lastModifiedBy>shinohara</cp:lastModifiedBy>
  <cp:revision>72</cp:revision>
  <cp:lastPrinted>2012-03-14T06:37:40Z</cp:lastPrinted>
  <dcterms:created xsi:type="dcterms:W3CDTF">2012-03-13T03:50:25Z</dcterms:created>
  <dcterms:modified xsi:type="dcterms:W3CDTF">2012-03-16T06:27:49Z</dcterms:modified>
</cp:coreProperties>
</file>