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3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482" r:id="rId3"/>
    <p:sldId id="339" r:id="rId4"/>
    <p:sldId id="432" r:id="rId5"/>
    <p:sldId id="483" r:id="rId6"/>
    <p:sldId id="486" r:id="rId7"/>
    <p:sldId id="484" r:id="rId8"/>
    <p:sldId id="485" r:id="rId9"/>
    <p:sldId id="479" r:id="rId10"/>
    <p:sldId id="372" r:id="rId11"/>
    <p:sldId id="480" r:id="rId12"/>
    <p:sldId id="393" r:id="rId13"/>
    <p:sldId id="403" r:id="rId14"/>
    <p:sldId id="451" r:id="rId15"/>
    <p:sldId id="487" r:id="rId16"/>
    <p:sldId id="452" r:id="rId17"/>
    <p:sldId id="355" r:id="rId18"/>
    <p:sldId id="437" r:id="rId19"/>
    <p:sldId id="435" r:id="rId20"/>
    <p:sldId id="473" r:id="rId21"/>
    <p:sldId id="384" r:id="rId2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ideyuki Murakam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FF"/>
    <a:srgbClr val="FF9600"/>
    <a:srgbClr val="CC00CC"/>
    <a:srgbClr val="CC3300"/>
    <a:srgbClr val="FF99FF"/>
    <a:srgbClr val="A40000"/>
    <a:srgbClr val="FF0000"/>
    <a:srgbClr val="FF1E00"/>
    <a:srgbClr val="C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1" autoAdjust="0"/>
    <p:restoredTop sz="87755" autoAdjust="0"/>
  </p:normalViewPr>
  <p:slideViewPr>
    <p:cSldViewPr>
      <p:cViewPr>
        <p:scale>
          <a:sx n="74" d="100"/>
          <a:sy n="74" d="100"/>
        </p:scale>
        <p:origin x="-8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1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369DB79C-A9BB-4C23-ABC9-74D25942D6AF}" type="datetimeFigureOut">
              <a:rPr lang="ja-JP" altLang="en-US"/>
              <a:pPr>
                <a:defRPr/>
              </a:pPr>
              <a:t>2012/3/16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B602C78E-719A-453A-8AE0-5458BF30FF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6799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C4697F99-DB1D-4593-B4A2-6362852B31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397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  <p:sp>
        <p:nvSpPr>
          <p:cNvPr id="18435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E1BC1-4071-4E37-8DA7-AC09064994FA}" type="slidenum">
              <a:rPr lang="en-US" altLang="ja-JP" smtClean="0">
                <a:ea typeface="ＭＳ Ｐゴシック" charset="-128"/>
              </a:rPr>
              <a:pPr/>
              <a:t>1</a:t>
            </a:fld>
            <a:endParaRPr lang="en-US" altLang="ja-JP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97F99-DB1D-4593-B4A2-6362852B315F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97F99-DB1D-4593-B4A2-6362852B315F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97F99-DB1D-4593-B4A2-6362852B315F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97F99-DB1D-4593-B4A2-6362852B315F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97F99-DB1D-4593-B4A2-6362852B315F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97F99-DB1D-4593-B4A2-6362852B315F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97F99-DB1D-4593-B4A2-6362852B315F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sz="1200" dirty="0" smtClean="0">
              <a:latin typeface="+mn-ea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97F99-DB1D-4593-B4A2-6362852B315F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</p:txBody>
      </p:sp>
      <p:sp>
        <p:nvSpPr>
          <p:cNvPr id="22531" name="スライド番号プレースホルダ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E3715D-C5A6-469B-BA6C-954DD6B2506C}" type="slidenum">
              <a:rPr lang="en-US" altLang="ja-JP" sz="1200"/>
              <a:pPr algn="r"/>
              <a:t>3</a:t>
            </a:fld>
            <a:endParaRPr lang="en-US" altLang="ja-JP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20834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  <p:sp>
        <p:nvSpPr>
          <p:cNvPr id="120835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9C0F22-89DD-4187-820C-90A66A913903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20834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  <p:sp>
        <p:nvSpPr>
          <p:cNvPr id="120835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9C0F22-89DD-4187-820C-90A66A913903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97F99-DB1D-4593-B4A2-6362852B315F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97F99-DB1D-4593-B4A2-6362852B315F}" type="slidenum">
              <a:rPr lang="en-US" altLang="ja-JP" smtClean="0"/>
              <a:pPr>
                <a:defRPr/>
              </a:pPr>
              <a:t>7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97F99-DB1D-4593-B4A2-6362852B315F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97F99-DB1D-4593-B4A2-6362852B315F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97F99-DB1D-4593-B4A2-6362852B315F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381000" y="4570413"/>
            <a:ext cx="852488" cy="852487"/>
          </a:xfrm>
          <a:prstGeom prst="roundRect">
            <a:avLst>
              <a:gd name="adj" fmla="val 10958"/>
            </a:avLst>
          </a:prstGeom>
          <a:solidFill>
            <a:srgbClr val="6699FF"/>
          </a:solidFill>
          <a:ln w="57150">
            <a:solidFill>
              <a:srgbClr val="66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1357313" y="4572000"/>
            <a:ext cx="852487" cy="852488"/>
          </a:xfrm>
          <a:prstGeom prst="roundRect">
            <a:avLst>
              <a:gd name="adj" fmla="val 10958"/>
            </a:avLst>
          </a:prstGeom>
          <a:solidFill>
            <a:srgbClr val="3366FF"/>
          </a:solidFill>
          <a:ln w="5715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381000" y="5548313"/>
            <a:ext cx="852488" cy="852487"/>
          </a:xfrm>
          <a:prstGeom prst="roundRect">
            <a:avLst>
              <a:gd name="adj" fmla="val 10958"/>
            </a:avLst>
          </a:prstGeom>
          <a:solidFill>
            <a:srgbClr val="FF9900"/>
          </a:solidFill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357313" y="5548313"/>
            <a:ext cx="852487" cy="852487"/>
          </a:xfrm>
          <a:prstGeom prst="roundRect">
            <a:avLst>
              <a:gd name="adj" fmla="val 10958"/>
            </a:avLst>
          </a:prstGeom>
          <a:solidFill>
            <a:schemeClr val="bg1"/>
          </a:solidFill>
          <a:ln w="57150">
            <a:solidFill>
              <a:srgbClr val="66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2335213" y="5548313"/>
            <a:ext cx="852487" cy="852487"/>
          </a:xfrm>
          <a:prstGeom prst="roundRect">
            <a:avLst>
              <a:gd name="adj" fmla="val 10958"/>
            </a:avLst>
          </a:prstGeom>
          <a:solidFill>
            <a:srgbClr val="6699FF"/>
          </a:solidFill>
          <a:ln w="5715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381000" y="3594100"/>
            <a:ext cx="852488" cy="852488"/>
          </a:xfrm>
          <a:prstGeom prst="roundRect">
            <a:avLst>
              <a:gd name="adj" fmla="val 10958"/>
            </a:avLst>
          </a:prstGeom>
          <a:solidFill>
            <a:schemeClr val="bg1"/>
          </a:solidFill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solidFill>
            <a:srgbClr val="FF9933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914400"/>
            <a:ext cx="4953000" cy="19050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3810000"/>
            <a:ext cx="49530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ACCF5-56D8-4C1A-A26E-7773F046A3E5}" type="datetime1">
              <a:rPr lang="ja-JP" altLang="en-US" smtClean="0"/>
              <a:t>2012/3/16</a:t>
            </a:fld>
            <a:endParaRPr lang="en-US" altLang="ja-JP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79700" y="6477000"/>
            <a:ext cx="412454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局所探索に基づく原子炉燃料装荷パターンの最適化</a:t>
            </a:r>
            <a:endParaRPr lang="en-US" altLang="ja-JP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5B800-25BF-4388-8348-A79E86BC037B}" type="datetime1">
              <a:rPr lang="ja-JP" altLang="en-US" smtClean="0"/>
              <a:t>2012/3/16</a:t>
            </a:fld>
            <a:endParaRPr lang="en-US" altLang="ja-JP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局所探索に基づく原子炉燃料装荷パターンの最適化</a:t>
            </a:r>
            <a:endParaRPr lang="en-US" altLang="ja-JP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6B506-E7AD-457F-B0E1-E11F1E6E415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B462A-4269-4D3F-8F34-9D4672934469}" type="datetime1">
              <a:rPr lang="ja-JP" altLang="en-US" smtClean="0"/>
              <a:t>2012/3/16</a:t>
            </a:fld>
            <a:endParaRPr lang="en-US" altLang="ja-JP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局所探索に基づく原子炉燃料装荷パターンの最適化</a:t>
            </a:r>
            <a:endParaRPr lang="en-US" altLang="ja-JP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FD2D5-73D9-4A9F-A9EA-9E40C11E34E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010400" cy="9906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F0378-1CF4-421E-817D-C50259753229}" type="datetime1">
              <a:rPr lang="ja-JP" altLang="en-US" smtClean="0"/>
              <a:t>2012/3/16</a:t>
            </a:fld>
            <a:endParaRPr lang="en-US" altLang="ja-JP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7812" y="6388100"/>
            <a:ext cx="3986435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局所探索に基づく原子炉燃料装荷パターンの最適化</a:t>
            </a:r>
            <a:endParaRPr lang="en-US" altLang="ja-JP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CC19-A0EB-4946-BD71-52EA2B3D321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010400" cy="9906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3810000" cy="22479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3810000" cy="22479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FA676-0E75-4DB9-B630-A594164BABF7}" type="datetime1">
              <a:rPr lang="ja-JP" altLang="en-US" smtClean="0"/>
              <a:t>2012/3/16</a:t>
            </a:fld>
            <a:endParaRPr lang="en-US" altLang="ja-JP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7812" y="6388100"/>
            <a:ext cx="4130451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局所探索に基づく原子炉燃料装荷パターンの最適化</a:t>
            </a:r>
            <a:endParaRPr lang="en-US" altLang="ja-JP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EE3C1-D857-4974-B68B-A4B36E8CECC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FD095-1FBF-4360-98B8-BA12CA0887C2}" type="datetime1">
              <a:rPr lang="ja-JP" altLang="en-US" smtClean="0"/>
              <a:t>2012/3/16</a:t>
            </a:fld>
            <a:endParaRPr lang="en-US" altLang="ja-JP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7812" y="6388100"/>
            <a:ext cx="420246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局所探索に基づく原子炉燃料装荷パターンの最適化</a:t>
            </a:r>
            <a:endParaRPr lang="en-US" altLang="ja-JP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64C8D-D2F8-4C45-A965-AA520A84B9E3}" type="slidenum">
              <a:rPr lang="en-US" altLang="ja-JP" smtClean="0"/>
              <a:pPr>
                <a:defRPr/>
              </a:pPr>
              <a:t>‹#›</a:t>
            </a:fld>
            <a:r>
              <a:rPr lang="en-US" altLang="ja-JP" dirty="0" smtClean="0"/>
              <a:t>/20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57388-A2AB-4744-ACB6-45383E52DD83}" type="datetime1">
              <a:rPr lang="ja-JP" altLang="en-US" smtClean="0"/>
              <a:t>2012/3/16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724150" y="6394450"/>
            <a:ext cx="36798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局所探索に基づく原子炉燃料装荷パターンの最適化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E8BA-ADE4-4BB2-AA41-EF691BFA31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18C0C-9030-46B8-9F4D-5CABECD3D714}" type="datetime1">
              <a:rPr lang="ja-JP" altLang="en-US" smtClean="0"/>
              <a:t>2012/3/16</a:t>
            </a:fld>
            <a:endParaRPr lang="en-US" altLang="ja-JP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7812" y="6388100"/>
            <a:ext cx="4130451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局所探索に基づく原子炉燃料装荷パターンの最適化</a:t>
            </a:r>
            <a:endParaRPr lang="en-US" altLang="ja-JP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86D30-8A74-4F50-AFEB-9324584B21E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731FC-C7F3-4FA5-AE61-3164D7F5E0A5}" type="datetime1">
              <a:rPr lang="ja-JP" altLang="en-US" smtClean="0"/>
              <a:t>2012/3/16</a:t>
            </a:fld>
            <a:endParaRPr lang="en-US" altLang="ja-JP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局所探索に基づく原子炉燃料装荷パターンの最適化</a:t>
            </a:r>
            <a:endParaRPr lang="en-US" altLang="ja-JP" dirty="0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8E302-7C23-4B60-B6EF-E6C6CBDA736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8C58F-4367-4DFE-BA75-BC838D849710}" type="datetime1">
              <a:rPr lang="ja-JP" altLang="en-US" smtClean="0"/>
              <a:t>2012/3/16</a:t>
            </a:fld>
            <a:endParaRPr lang="en-US" altLang="ja-JP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7812" y="6388100"/>
            <a:ext cx="420246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局所探索に基づく原子炉燃料装荷パターンの最適化</a:t>
            </a:r>
            <a:endParaRPr lang="en-US" altLang="ja-JP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A27C7-3FA8-4A35-B968-7F72EEB3791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28CAE-D36E-492D-9BDF-0171B0AC0F5C}" type="datetime1">
              <a:rPr lang="ja-JP" altLang="en-US" smtClean="0"/>
              <a:t>2012/3/16</a:t>
            </a:fld>
            <a:endParaRPr lang="en-US" altLang="ja-JP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7812" y="6388100"/>
            <a:ext cx="420246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局所探索に基づく原子炉燃料装荷パターンの最適化</a:t>
            </a:r>
            <a:endParaRPr lang="en-US" altLang="ja-JP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D7014-E1FA-491E-8AE9-32B0F2932718}" type="slidenum">
              <a:rPr lang="en-US" altLang="ja-JP" smtClean="0"/>
              <a:pPr>
                <a:defRPr/>
              </a:pPr>
              <a:t>‹#›</a:t>
            </a:fld>
            <a:r>
              <a:rPr lang="en-US" altLang="ja-JP" dirty="0" smtClean="0"/>
              <a:t>/20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062CF-28CB-44FB-8083-306387AA6E60}" type="datetime1">
              <a:rPr lang="ja-JP" altLang="en-US" smtClean="0"/>
              <a:t>2012/3/16</a:t>
            </a:fld>
            <a:endParaRPr lang="en-US" altLang="ja-JP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局所探索に基づく原子炉燃料装荷パターンの最適化</a:t>
            </a:r>
            <a:endParaRPr lang="en-US" altLang="ja-JP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F8D66-FAB4-4C6D-9645-7EA034D8174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E4EFC-9EB9-4A99-9BEC-B6DE39520F1D}" type="datetime1">
              <a:rPr lang="ja-JP" altLang="en-US" smtClean="0"/>
              <a:t>2012/3/16</a:t>
            </a:fld>
            <a:endParaRPr lang="en-US" altLang="ja-JP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局所探索に基づく原子炉燃料装荷パターンの最適化</a:t>
            </a:r>
            <a:endParaRPr lang="en-US" altLang="ja-JP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ACED2-C66C-4FAD-BF37-91C6B38BDB2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010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3944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F71A399F-B92A-4A6A-8F66-1C2631E45A18}" type="datetime1">
              <a:rPr lang="ja-JP" altLang="en-US" smtClean="0"/>
              <a:t>2012/3/16</a:t>
            </a:fld>
            <a:endParaRPr lang="en-US" altLang="ja-JP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388100"/>
            <a:ext cx="353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 smtClean="0"/>
              <a:t>局所探索に基づく原子炉燃料装荷パターンの最適化</a:t>
            </a:r>
            <a:endParaRPr lang="en-US" altLang="ja-JP" dirty="0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944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366FF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4F34C93C-FB08-4BBC-9521-7FA0E197B5E1}" type="slidenum">
              <a:rPr lang="en-US" altLang="ja-JP" smtClean="0"/>
              <a:pPr>
                <a:defRPr/>
              </a:pPr>
              <a:t>‹#›</a:t>
            </a:fld>
            <a:r>
              <a:rPr lang="en-US" altLang="ja-JP" dirty="0" smtClean="0"/>
              <a:t>/18</a:t>
            </a:r>
            <a:endParaRPr lang="en-US" altLang="ja-JP" dirty="0"/>
          </a:p>
        </p:txBody>
      </p:sp>
      <p:sp>
        <p:nvSpPr>
          <p:cNvPr id="1041" name="AutoShape 17"/>
          <p:cNvSpPr>
            <a:spLocks noChangeArrowheads="1"/>
          </p:cNvSpPr>
          <p:nvPr/>
        </p:nvSpPr>
        <p:spPr bwMode="auto">
          <a:xfrm rot="5400000">
            <a:off x="560388" y="150813"/>
            <a:ext cx="347662" cy="347662"/>
          </a:xfrm>
          <a:prstGeom prst="roundRect">
            <a:avLst>
              <a:gd name="adj" fmla="val 10958"/>
            </a:avLst>
          </a:prstGeom>
          <a:solidFill>
            <a:srgbClr val="6699FF"/>
          </a:solidFill>
          <a:ln w="28575">
            <a:solidFill>
              <a:srgbClr val="66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auto">
          <a:xfrm rot="5400000">
            <a:off x="558801" y="560387"/>
            <a:ext cx="347662" cy="347663"/>
          </a:xfrm>
          <a:prstGeom prst="roundRect">
            <a:avLst>
              <a:gd name="adj" fmla="val 10958"/>
            </a:avLst>
          </a:prstGeom>
          <a:solidFill>
            <a:srgbClr val="3366FF"/>
          </a:solidFill>
          <a:ln w="2857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043" name="AutoShape 19"/>
          <p:cNvSpPr>
            <a:spLocks noChangeArrowheads="1"/>
          </p:cNvSpPr>
          <p:nvPr/>
        </p:nvSpPr>
        <p:spPr bwMode="auto">
          <a:xfrm rot="5400000">
            <a:off x="149226" y="150812"/>
            <a:ext cx="347662" cy="347663"/>
          </a:xfrm>
          <a:prstGeom prst="roundRect">
            <a:avLst>
              <a:gd name="adj" fmla="val 10958"/>
            </a:avLst>
          </a:prstGeom>
          <a:solidFill>
            <a:srgbClr val="FF9900"/>
          </a:solidFill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044" name="AutoShape 20"/>
          <p:cNvSpPr>
            <a:spLocks noChangeArrowheads="1"/>
          </p:cNvSpPr>
          <p:nvPr/>
        </p:nvSpPr>
        <p:spPr bwMode="auto">
          <a:xfrm rot="5400000">
            <a:off x="149226" y="560387"/>
            <a:ext cx="347662" cy="347663"/>
          </a:xfrm>
          <a:prstGeom prst="roundRect">
            <a:avLst>
              <a:gd name="adj" fmla="val 10958"/>
            </a:avLst>
          </a:prstGeom>
          <a:solidFill>
            <a:schemeClr val="bg1"/>
          </a:solidFill>
          <a:ln w="28575">
            <a:solidFill>
              <a:srgbClr val="66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045" name="AutoShape 21"/>
          <p:cNvSpPr>
            <a:spLocks noChangeArrowheads="1"/>
          </p:cNvSpPr>
          <p:nvPr/>
        </p:nvSpPr>
        <p:spPr bwMode="auto">
          <a:xfrm rot="5400000">
            <a:off x="149225" y="958850"/>
            <a:ext cx="347663" cy="347663"/>
          </a:xfrm>
          <a:prstGeom prst="roundRect">
            <a:avLst>
              <a:gd name="adj" fmla="val 10958"/>
            </a:avLst>
          </a:prstGeom>
          <a:solidFill>
            <a:srgbClr val="6699FF"/>
          </a:solidFill>
          <a:ln w="2857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046" name="AutoShape 22"/>
          <p:cNvSpPr>
            <a:spLocks noChangeArrowheads="1"/>
          </p:cNvSpPr>
          <p:nvPr/>
        </p:nvSpPr>
        <p:spPr bwMode="auto">
          <a:xfrm rot="5400000">
            <a:off x="969963" y="150813"/>
            <a:ext cx="347662" cy="347662"/>
          </a:xfrm>
          <a:prstGeom prst="roundRect">
            <a:avLst>
              <a:gd name="adj" fmla="val 10958"/>
            </a:avLst>
          </a:prstGeom>
          <a:solidFill>
            <a:schemeClr val="bg1"/>
          </a:solidFill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solidFill>
            <a:srgbClr val="FF9933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1" r:id="rId2"/>
    <p:sldLayoutId id="214748366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alibri" pitchFamily="34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 Unicode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 Unicode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 Unicode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 Unicode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80000"/>
        <a:buFont typeface="Wingdings" pitchFamily="2" charset="2"/>
        <a:buChar char="p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80000"/>
        <a:buFont typeface="Wingdings" pitchFamily="2" charset="2"/>
        <a:buChar char="p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50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50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50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50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50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6" Type="http://schemas.openxmlformats.org/officeDocument/2006/relationships/image" Target="../media/image15.png"/><Relationship Id="rId5" Type="http://schemas.openxmlformats.org/officeDocument/2006/relationships/image" Target="../media/image30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4" Type="http://schemas.openxmlformats.org/officeDocument/2006/relationships/image" Target="../media/image39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7.jpe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4.png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3.png"/><Relationship Id="rId11" Type="http://schemas.openxmlformats.org/officeDocument/2006/relationships/image" Target="../media/image4.png"/><Relationship Id="rId5" Type="http://schemas.openxmlformats.org/officeDocument/2006/relationships/image" Target="../media/image12.png"/><Relationship Id="rId10" Type="http://schemas.openxmlformats.org/officeDocument/2006/relationships/image" Target="../media/image8.jpeg"/><Relationship Id="rId4" Type="http://schemas.openxmlformats.org/officeDocument/2006/relationships/image" Target="../media/image11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1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6400" y="1700808"/>
            <a:ext cx="8208267" cy="1905000"/>
          </a:xfrm>
        </p:spPr>
        <p:txBody>
          <a:bodyPr/>
          <a:lstStyle/>
          <a:p>
            <a:pPr>
              <a:lnSpc>
                <a:spcPts val="6000"/>
              </a:lnSpc>
            </a:pPr>
            <a:r>
              <a:rPr lang="ja-JP" altLang="en-US" sz="4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局所探索に基づく</a:t>
            </a:r>
            <a:r>
              <a:rPr lang="en-US" altLang="ja-JP" sz="4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4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4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原子炉燃料装荷パターンの最適化</a:t>
            </a:r>
            <a:endParaRPr lang="en-US" altLang="ja-JP" sz="4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63888" y="4005064"/>
            <a:ext cx="5111750" cy="2232248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名古屋大学大学院工学研究科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/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計算理工学専攻　 今堀  慎治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共同研究者</a:t>
            </a:r>
            <a:r>
              <a:rPr lang="ja-JP" altLang="en-US" sz="1800" dirty="0" smtClean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</a:t>
            </a: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村上 秀行，遠藤 知弘</a:t>
            </a:r>
            <a:endParaRPr lang="en-US" altLang="ja-JP" sz="2400" dirty="0" smtClean="0">
              <a:solidFill>
                <a:schemeClr val="bg2">
                  <a:lumMod val="7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/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   </a:t>
            </a:r>
            <a:r>
              <a:rPr lang="ja-JP" altLang="en-US" sz="1800" dirty="0" smtClean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</a:t>
            </a:r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山本 章夫， 張  紹良</a:t>
            </a:r>
            <a:endParaRPr lang="en-US" altLang="ja-JP" sz="2400" dirty="0" smtClean="0">
              <a:solidFill>
                <a:schemeClr val="bg2">
                  <a:lumMod val="7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lnSpc>
                <a:spcPct val="150000"/>
              </a:lnSpc>
            </a:pP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solidFill>
            <a:srgbClr val="FF9933"/>
          </a:solidFill>
          <a:ln w="9525">
            <a:solidFill>
              <a:srgbClr val="FF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3568" y="548680"/>
            <a:ext cx="511175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80000"/>
              <a:buFont typeface="Wingdings" pitchFamily="2" charset="2"/>
              <a:buNone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80000"/>
              <a:buFont typeface="Wingdings" pitchFamily="2" charset="2"/>
              <a:buChar char="p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50000"/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50000"/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50000"/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50000"/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50000"/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altLang="ja-JP" sz="2000" dirty="0" smtClean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A01-3 </a:t>
            </a:r>
          </a:p>
          <a:p>
            <a:pPr eaLnBrk="1" hangingPunct="1"/>
            <a:r>
              <a:rPr lang="ja-JP" altLang="en-US" sz="2000" dirty="0" smtClean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計算物質科学の基盤となる</a:t>
            </a:r>
            <a:endParaRPr lang="en-US" altLang="ja-JP" sz="2000" dirty="0" smtClean="0">
              <a:solidFill>
                <a:schemeClr val="bg2">
                  <a:lumMod val="7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/>
            <a:r>
              <a:rPr lang="ja-JP" altLang="en-US" sz="2000" dirty="0" smtClean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超大規模系のための高速解法</a:t>
            </a:r>
          </a:p>
          <a:p>
            <a:pPr eaLnBrk="1" hangingPunct="1">
              <a:lnSpc>
                <a:spcPct val="150000"/>
              </a:lnSpc>
            </a:pPr>
            <a:endParaRPr lang="en-US" altLang="ja-JP" sz="1800" dirty="0" smtClean="0">
              <a:solidFill>
                <a:schemeClr val="bg2">
                  <a:lumMod val="7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932040" y="6381328"/>
            <a:ext cx="36724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2012</a:t>
            </a:r>
            <a:r>
              <a:rPr lang="ja-JP" altLang="en-US" sz="2000" dirty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2000" dirty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2000" dirty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2000" dirty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16</a:t>
            </a:r>
            <a:r>
              <a:rPr lang="ja-JP" altLang="en-US" sz="2000" dirty="0" smtClean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ja-JP" altLang="en-US" sz="2000" dirty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2000" dirty="0" smtClean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@</a:t>
            </a:r>
            <a:r>
              <a:rPr lang="ja-JP" altLang="en-US" sz="2000" dirty="0" smtClean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2000" dirty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東京大学 </a:t>
            </a:r>
          </a:p>
        </p:txBody>
      </p:sp>
    </p:spTree>
  </p:cSld>
  <p:clrMapOvr>
    <a:masterClrMapping/>
  </p:clrMapOvr>
  <p:transition advTm="338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初期解生成アルゴリズム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36" y="3894147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+mn-ea"/>
                <a:ea typeface="+mn-ea"/>
              </a:rPr>
              <a:t>新燃料と毒物入り燃料は出力が大きいため，</a:t>
            </a:r>
            <a:endParaRPr lang="en-US" altLang="ja-JP" dirty="0" smtClean="0">
              <a:latin typeface="+mn-ea"/>
              <a:ea typeface="+mn-ea"/>
            </a:endParaRPr>
          </a:p>
          <a:p>
            <a:r>
              <a:rPr lang="ja-JP" altLang="en-US" dirty="0" smtClean="0">
                <a:latin typeface="+mn-ea"/>
                <a:ea typeface="+mn-ea"/>
              </a:rPr>
              <a:t>探索の際には大幅な配置変更がされにくい</a:t>
            </a:r>
            <a:endParaRPr lang="en-US" altLang="ja-JP" dirty="0" smtClean="0">
              <a:latin typeface="+mn-ea"/>
              <a:ea typeface="+mn-ea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251520" y="1916832"/>
            <a:ext cx="3543268" cy="1800001"/>
            <a:chOff x="251520" y="2060848"/>
            <a:chExt cx="3543268" cy="1800001"/>
          </a:xfrm>
        </p:grpSpPr>
        <p:pic>
          <p:nvPicPr>
            <p:cNvPr id="478209" name="Picture 1" descr="C:\Users\HideyukiMurakami\Desktop\1222発表\CoreDataLS0.bm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0" y="2060848"/>
              <a:ext cx="1800000" cy="1800000"/>
            </a:xfrm>
            <a:prstGeom prst="rect">
              <a:avLst/>
            </a:prstGeom>
            <a:noFill/>
          </p:spPr>
        </p:pic>
        <p:pic>
          <p:nvPicPr>
            <p:cNvPr id="478210" name="Picture 2" descr="C:\Users\HideyukiMurakami\Desktop\1222発表\Graphics0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36648" y="2060849"/>
              <a:ext cx="1758140" cy="1800000"/>
            </a:xfrm>
            <a:prstGeom prst="rect">
              <a:avLst/>
            </a:prstGeom>
            <a:noFill/>
          </p:spPr>
        </p:pic>
      </p:grpSp>
      <p:grpSp>
        <p:nvGrpSpPr>
          <p:cNvPr id="14" name="グループ化 13"/>
          <p:cNvGrpSpPr/>
          <p:nvPr/>
        </p:nvGrpSpPr>
        <p:grpSpPr>
          <a:xfrm>
            <a:off x="5220072" y="1917032"/>
            <a:ext cx="3600200" cy="1800000"/>
            <a:chOff x="5220072" y="2060848"/>
            <a:chExt cx="3600200" cy="1800000"/>
          </a:xfrm>
        </p:grpSpPr>
        <p:pic>
          <p:nvPicPr>
            <p:cNvPr id="478211" name="Picture 3" descr="C:\Users\HideyukiMurakami\Desktop\1222発表\Graphics1.b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20272" y="2060848"/>
              <a:ext cx="1800000" cy="1800000"/>
            </a:xfrm>
            <a:prstGeom prst="rect">
              <a:avLst/>
            </a:prstGeom>
            <a:noFill/>
          </p:spPr>
        </p:pic>
        <p:pic>
          <p:nvPicPr>
            <p:cNvPr id="478212" name="Picture 4" descr="C:\Users\HideyukiMurakami\Desktop\1222発表\CoreDataLS1.bmp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220072" y="2060848"/>
              <a:ext cx="1800000" cy="1800000"/>
            </a:xfrm>
            <a:prstGeom prst="rect">
              <a:avLst/>
            </a:prstGeom>
            <a:noFill/>
          </p:spPr>
        </p:pic>
      </p:grpSp>
      <p:sp>
        <p:nvSpPr>
          <p:cNvPr id="10" name="右矢印 9"/>
          <p:cNvSpPr/>
          <p:nvPr/>
        </p:nvSpPr>
        <p:spPr>
          <a:xfrm>
            <a:off x="4139952" y="2204864"/>
            <a:ext cx="792088" cy="1152128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5220072" y="1916832"/>
            <a:ext cx="3600200" cy="1800000"/>
            <a:chOff x="2627784" y="4221088"/>
            <a:chExt cx="3600200" cy="1800000"/>
          </a:xfrm>
        </p:grpSpPr>
        <p:pic>
          <p:nvPicPr>
            <p:cNvPr id="478213" name="Picture 5" descr="C:\Users\HideyukiMurakami\Desktop\1222発表\Graphics16.bmp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427984" y="4221088"/>
              <a:ext cx="1800000" cy="1792941"/>
            </a:xfrm>
            <a:prstGeom prst="rect">
              <a:avLst/>
            </a:prstGeom>
            <a:noFill/>
          </p:spPr>
        </p:pic>
        <p:pic>
          <p:nvPicPr>
            <p:cNvPr id="478214" name="Picture 6" descr="C:\Users\HideyukiMurakami\Desktop\1222発表\CoreDataLS16.bmp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27784" y="4221088"/>
              <a:ext cx="1800000" cy="1800000"/>
            </a:xfrm>
            <a:prstGeom prst="rect">
              <a:avLst/>
            </a:prstGeom>
            <a:noFill/>
          </p:spPr>
        </p:pic>
      </p:grpSp>
      <p:sp>
        <p:nvSpPr>
          <p:cNvPr id="21" name="テキスト ボックス 20"/>
          <p:cNvSpPr txBox="1"/>
          <p:nvPr/>
        </p:nvSpPr>
        <p:spPr>
          <a:xfrm>
            <a:off x="179512" y="1383159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ランダムに</a:t>
            </a:r>
            <a:r>
              <a:rPr lang="ja-JP" altLang="en-US" dirty="0" smtClean="0">
                <a:latin typeface="+mn-ea"/>
                <a:ea typeface="+mn-ea"/>
              </a:rPr>
              <a:t>生成</a:t>
            </a:r>
            <a:r>
              <a:rPr kumimoji="1" lang="ja-JP" altLang="en-US" dirty="0" smtClean="0">
                <a:latin typeface="+mn-ea"/>
                <a:ea typeface="+mn-ea"/>
              </a:rPr>
              <a:t>した初期解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95536" y="5262299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+mn-ea"/>
                <a:ea typeface="+mn-ea"/>
              </a:rPr>
              <a:t>二段階法｜新燃料と毒物入り燃料以外を平均燃料</a:t>
            </a:r>
            <a:r>
              <a:rPr lang="en-US" altLang="ja-JP" dirty="0" smtClean="0">
                <a:latin typeface="+mn-ea"/>
                <a:ea typeface="+mn-ea"/>
              </a:rPr>
              <a:t/>
            </a:r>
            <a:br>
              <a:rPr lang="en-US" altLang="ja-JP" dirty="0" smtClean="0">
                <a:latin typeface="+mn-ea"/>
                <a:ea typeface="+mn-ea"/>
              </a:rPr>
            </a:br>
            <a:r>
              <a:rPr lang="ja-JP" altLang="en-US" dirty="0" smtClean="0">
                <a:latin typeface="+mn-ea"/>
                <a:ea typeface="+mn-ea"/>
              </a:rPr>
              <a:t>　　　　 （濃縮度，燃焼度の平均を取った燃料）</a:t>
            </a:r>
            <a:endParaRPr lang="en-US" altLang="ja-JP" dirty="0" smtClean="0">
              <a:latin typeface="+mn-ea"/>
              <a:ea typeface="+mn-ea"/>
            </a:endParaRPr>
          </a:p>
          <a:p>
            <a:r>
              <a:rPr lang="ja-JP" altLang="en-US" dirty="0">
                <a:latin typeface="+mn-ea"/>
                <a:ea typeface="+mn-ea"/>
              </a:rPr>
              <a:t>　</a:t>
            </a:r>
            <a:r>
              <a:rPr lang="ja-JP" altLang="en-US" dirty="0" smtClean="0">
                <a:latin typeface="+mn-ea"/>
                <a:ea typeface="+mn-ea"/>
              </a:rPr>
              <a:t>　　　　に置き換えて局所探索法を適用する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24" name="下矢印 23"/>
          <p:cNvSpPr/>
          <p:nvPr/>
        </p:nvSpPr>
        <p:spPr>
          <a:xfrm>
            <a:off x="3779912" y="4797152"/>
            <a:ext cx="1440160" cy="432048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148064" y="1383159"/>
            <a:ext cx="36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平均燃料に変えた炉心</a:t>
            </a:r>
            <a:endParaRPr kumimoji="1" lang="ja-JP" altLang="en-US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2" grpId="0"/>
      <p:bldP spid="24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初期解生成アルゴリズム</a:t>
            </a:r>
            <a:endParaRPr kumimoji="1" lang="ja-JP" altLang="en-US" dirty="0"/>
          </a:p>
        </p:txBody>
      </p:sp>
      <p:grpSp>
        <p:nvGrpSpPr>
          <p:cNvPr id="5" name="グループ化 37"/>
          <p:cNvGrpSpPr/>
          <p:nvPr/>
        </p:nvGrpSpPr>
        <p:grpSpPr>
          <a:xfrm>
            <a:off x="410769" y="2204864"/>
            <a:ext cx="3297137" cy="720875"/>
            <a:chOff x="410767" y="2420093"/>
            <a:chExt cx="3297137" cy="720875"/>
          </a:xfrm>
        </p:grpSpPr>
        <p:sp>
          <p:nvSpPr>
            <p:cNvPr id="10" name="フローチャート: 処理 9"/>
            <p:cNvSpPr/>
            <p:nvPr/>
          </p:nvSpPr>
          <p:spPr>
            <a:xfrm>
              <a:off x="410767" y="2420093"/>
              <a:ext cx="3297137" cy="432048"/>
            </a:xfrm>
            <a:prstGeom prst="flowChartProcess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>
                  <a:solidFill>
                    <a:schemeClr val="tx1"/>
                  </a:solidFill>
                </a:rPr>
                <a:t>仮想炉心での局所探索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直線矢印コネクタ 12"/>
            <p:cNvCxnSpPr/>
            <p:nvPr/>
          </p:nvCxnSpPr>
          <p:spPr>
            <a:xfrm rot="5400000">
              <a:off x="1889372" y="2996104"/>
              <a:ext cx="288826" cy="90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化 39"/>
          <p:cNvGrpSpPr/>
          <p:nvPr/>
        </p:nvGrpSpPr>
        <p:grpSpPr>
          <a:xfrm>
            <a:off x="410769" y="2924944"/>
            <a:ext cx="8265687" cy="2664297"/>
            <a:chOff x="410769" y="2924944"/>
            <a:chExt cx="8265687" cy="2664297"/>
          </a:xfrm>
        </p:grpSpPr>
        <p:sp>
          <p:nvSpPr>
            <p:cNvPr id="9" name="フローチャート: 処理 8"/>
            <p:cNvSpPr/>
            <p:nvPr/>
          </p:nvSpPr>
          <p:spPr>
            <a:xfrm>
              <a:off x="410769" y="2924944"/>
              <a:ext cx="3297137" cy="432048"/>
            </a:xfrm>
            <a:prstGeom prst="flowChartProcess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 smtClean="0">
                  <a:solidFill>
                    <a:schemeClr val="tx1"/>
                  </a:solidFill>
                </a:rPr>
                <a:t>平均燃料を元に戻す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直線矢印コネクタ 13"/>
            <p:cNvCxnSpPr/>
            <p:nvPr/>
          </p:nvCxnSpPr>
          <p:spPr>
            <a:xfrm flipH="1">
              <a:off x="2032000" y="3356992"/>
              <a:ext cx="2237" cy="34714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四角形吹き出し 35"/>
            <p:cNvSpPr/>
            <p:nvPr/>
          </p:nvSpPr>
          <p:spPr>
            <a:xfrm>
              <a:off x="4211960" y="3573811"/>
              <a:ext cx="4464496" cy="2015430"/>
            </a:xfrm>
            <a:prstGeom prst="wedgeRectCallout">
              <a:avLst>
                <a:gd name="adj1" fmla="val -60858"/>
                <a:gd name="adj2" fmla="val -69117"/>
              </a:avLst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ja-JP" altLang="en-US" dirty="0">
                  <a:solidFill>
                    <a:schemeClr val="tx1"/>
                  </a:solidFill>
                </a:rPr>
                <a:t>燃焼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計算</a:t>
              </a:r>
              <a:r>
                <a:rPr lang="ja-JP" altLang="en-US" dirty="0">
                  <a:solidFill>
                    <a:schemeClr val="tx1"/>
                  </a:solidFill>
                </a:rPr>
                <a:t>により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運用期間中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dirty="0" smtClean="0">
                  <a:solidFill>
                    <a:schemeClr val="tx1"/>
                  </a:solidFill>
                </a:rPr>
                <a:t>一番出力が </a:t>
              </a:r>
              <a:r>
                <a:rPr kumimoji="1" lang="ja-JP" altLang="en-US" dirty="0" smtClean="0">
                  <a:solidFill>
                    <a:schemeClr val="accent2"/>
                  </a:solidFill>
                </a:rPr>
                <a:t>強い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>/</a:t>
              </a:r>
              <a:r>
                <a:rPr kumimoji="1" lang="ja-JP" altLang="en-US" dirty="0" smtClean="0">
                  <a:solidFill>
                    <a:schemeClr val="tx2"/>
                  </a:solidFill>
                </a:rPr>
                <a:t>弱い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 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場所に</a:t>
              </a:r>
              <a:endParaRPr lang="en-US" altLang="ja-JP" dirty="0" smtClean="0">
                <a:solidFill>
                  <a:schemeClr val="tx1"/>
                </a:solidFill>
              </a:endParaRPr>
            </a:p>
            <a:p>
              <a:r>
                <a:rPr lang="ja-JP" altLang="en-US" dirty="0" smtClean="0">
                  <a:solidFill>
                    <a:schemeClr val="tx1"/>
                  </a:solidFill>
                </a:rPr>
                <a:t>一番 </a:t>
              </a:r>
              <a:r>
                <a:rPr kumimoji="1" lang="ja-JP" altLang="en-US" dirty="0" smtClean="0">
                  <a:solidFill>
                    <a:schemeClr val="tx2"/>
                  </a:solidFill>
                </a:rPr>
                <a:t>弱い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>/</a:t>
              </a:r>
              <a:r>
                <a:rPr kumimoji="1" lang="ja-JP" altLang="en-US" dirty="0" smtClean="0">
                  <a:solidFill>
                    <a:schemeClr val="accent2"/>
                  </a:solidFill>
                </a:rPr>
                <a:t>強い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 燃料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を配置</a:t>
              </a:r>
              <a:endParaRPr lang="en-US" altLang="ja-JP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dirty="0" smtClean="0">
                  <a:solidFill>
                    <a:schemeClr val="tx1"/>
                  </a:solidFill>
                </a:rPr>
                <a:t>を何度も繰り返して元に戻す</a:t>
              </a:r>
            </a:p>
          </p:txBody>
        </p:sp>
      </p:grpSp>
      <p:grpSp>
        <p:nvGrpSpPr>
          <p:cNvPr id="19" name="グループ化 43"/>
          <p:cNvGrpSpPr/>
          <p:nvPr/>
        </p:nvGrpSpPr>
        <p:grpSpPr>
          <a:xfrm>
            <a:off x="395536" y="3717032"/>
            <a:ext cx="3297136" cy="1368152"/>
            <a:chOff x="395536" y="3717032"/>
            <a:chExt cx="3297136" cy="1368152"/>
          </a:xfrm>
        </p:grpSpPr>
        <p:cxnSp>
          <p:nvCxnSpPr>
            <p:cNvPr id="28" name="直線矢印コネクタ 27"/>
            <p:cNvCxnSpPr/>
            <p:nvPr/>
          </p:nvCxnSpPr>
          <p:spPr>
            <a:xfrm>
              <a:off x="2032671" y="4149082"/>
              <a:ext cx="5679" cy="33719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フローチャート: 処理 28"/>
            <p:cNvSpPr/>
            <p:nvPr/>
          </p:nvSpPr>
          <p:spPr>
            <a:xfrm>
              <a:off x="395536" y="3717032"/>
              <a:ext cx="3297136" cy="432048"/>
            </a:xfrm>
            <a:prstGeom prst="flowChartProcess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>
                  <a:solidFill>
                    <a:schemeClr val="tx1"/>
                  </a:solidFill>
                </a:rPr>
                <a:t>初期解として局所探索開始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1771543" y="4509120"/>
              <a:ext cx="553998" cy="57606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dirty="0" smtClean="0"/>
                <a:t>・・・</a:t>
              </a:r>
              <a:endParaRPr kumimoji="1" lang="ja-JP" altLang="en-US" dirty="0"/>
            </a:p>
          </p:txBody>
        </p:sp>
      </p:grpSp>
      <p:pic>
        <p:nvPicPr>
          <p:cNvPr id="556036" name="Picture 4" descr="C:\Users\HideyukiMurakami\Desktop\新しいフォルダー\InitialDemo0z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293096"/>
            <a:ext cx="3928693" cy="1980000"/>
          </a:xfrm>
          <a:prstGeom prst="rect">
            <a:avLst/>
          </a:prstGeom>
          <a:noFill/>
        </p:spPr>
      </p:pic>
      <p:pic>
        <p:nvPicPr>
          <p:cNvPr id="556037" name="Picture 5" descr="C:\Users\HideyukiMurakami\Desktop\新しいフォルダー\InitialDemo1z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293096"/>
            <a:ext cx="3928694" cy="1980000"/>
          </a:xfrm>
          <a:prstGeom prst="rect">
            <a:avLst/>
          </a:prstGeom>
          <a:noFill/>
        </p:spPr>
      </p:pic>
      <p:pic>
        <p:nvPicPr>
          <p:cNvPr id="556038" name="Picture 6" descr="C:\Users\HideyukiMurakami\Desktop\新しいフォルダー\InitialDemo16-1z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293096"/>
            <a:ext cx="3928696" cy="1980000"/>
          </a:xfrm>
          <a:prstGeom prst="rect">
            <a:avLst/>
          </a:prstGeom>
          <a:noFill/>
        </p:spPr>
      </p:pic>
      <p:pic>
        <p:nvPicPr>
          <p:cNvPr id="556040" name="Picture 8" descr="C:\Users\HideyukiMurakami\Desktop\新しいフォルダー\InitialDemo16-2z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293096"/>
            <a:ext cx="3928696" cy="1980000"/>
          </a:xfrm>
          <a:prstGeom prst="rect">
            <a:avLst/>
          </a:prstGeom>
          <a:noFill/>
        </p:spPr>
      </p:pic>
      <p:pic>
        <p:nvPicPr>
          <p:cNvPr id="556041" name="Picture 9" descr="C:\Users\HideyukiMurakami\Desktop\新しいフォルダー\InitialDemo17z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4293096"/>
            <a:ext cx="3928696" cy="1980000"/>
          </a:xfrm>
          <a:prstGeom prst="rect">
            <a:avLst/>
          </a:prstGeom>
          <a:noFill/>
        </p:spPr>
      </p:pic>
      <p:grpSp>
        <p:nvGrpSpPr>
          <p:cNvPr id="3" name="グループ化 2"/>
          <p:cNvGrpSpPr/>
          <p:nvPr/>
        </p:nvGrpSpPr>
        <p:grpSpPr>
          <a:xfrm>
            <a:off x="412966" y="1484784"/>
            <a:ext cx="8121673" cy="1080915"/>
            <a:chOff x="410767" y="1484784"/>
            <a:chExt cx="8121673" cy="1080915"/>
          </a:xfrm>
        </p:grpSpPr>
        <p:sp>
          <p:nvSpPr>
            <p:cNvPr id="35" name="四角形吹き出し 34"/>
            <p:cNvSpPr/>
            <p:nvPr/>
          </p:nvSpPr>
          <p:spPr>
            <a:xfrm>
              <a:off x="4283968" y="1629595"/>
              <a:ext cx="4248472" cy="936104"/>
            </a:xfrm>
            <a:prstGeom prst="wedgeRectCallout">
              <a:avLst>
                <a:gd name="adj1" fmla="val -62499"/>
                <a:gd name="adj2" fmla="val -40965"/>
              </a:avLst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 smtClean="0">
                  <a:solidFill>
                    <a:schemeClr val="tx1"/>
                  </a:solidFill>
                </a:rPr>
                <a:t>新燃料と毒物入り燃料以外は</a:t>
              </a:r>
              <a:r>
                <a:rPr lang="en-US" altLang="ja-JP" dirty="0" smtClean="0">
                  <a:solidFill>
                    <a:schemeClr val="tx1"/>
                  </a:solidFill>
                </a:rPr>
                <a:t/>
              </a:r>
              <a:br>
                <a:rPr lang="en-US" altLang="ja-JP" dirty="0" smtClean="0">
                  <a:solidFill>
                    <a:schemeClr val="tx1"/>
                  </a:solidFill>
                </a:rPr>
              </a:br>
              <a:r>
                <a:rPr lang="ja-JP" altLang="en-US" dirty="0" smtClean="0">
                  <a:solidFill>
                    <a:schemeClr val="tx1"/>
                  </a:solidFill>
                </a:rPr>
                <a:t>濃縮度・燃焼度を平均化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6" name="グループ化 37"/>
            <p:cNvGrpSpPr/>
            <p:nvPr/>
          </p:nvGrpSpPr>
          <p:grpSpPr>
            <a:xfrm>
              <a:off x="410767" y="1484784"/>
              <a:ext cx="3297137" cy="720875"/>
              <a:chOff x="410767" y="2420093"/>
              <a:chExt cx="3297137" cy="720875"/>
            </a:xfrm>
          </p:grpSpPr>
          <p:sp>
            <p:nvSpPr>
              <p:cNvPr id="27" name="フローチャート: 処理 26"/>
              <p:cNvSpPr/>
              <p:nvPr/>
            </p:nvSpPr>
            <p:spPr>
              <a:xfrm>
                <a:off x="410767" y="2420093"/>
                <a:ext cx="3297137" cy="432048"/>
              </a:xfrm>
              <a:prstGeom prst="flowChartProcess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dirty="0" smtClean="0">
                    <a:solidFill>
                      <a:schemeClr val="tx1"/>
                    </a:solidFill>
                  </a:rPr>
                  <a:t>平均燃料の作成</a:t>
                </a:r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>
              <a:xfrm rot="5400000">
                <a:off x="1889372" y="2996104"/>
                <a:ext cx="288826" cy="90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55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56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56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5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556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5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5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556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556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近傍の定義</a:t>
            </a:r>
            <a:endParaRPr kumimoji="1" lang="ja-JP" altLang="en-US" dirty="0"/>
          </a:p>
        </p:txBody>
      </p:sp>
      <p:grpSp>
        <p:nvGrpSpPr>
          <p:cNvPr id="4" name="グループ化 73"/>
          <p:cNvGrpSpPr/>
          <p:nvPr/>
        </p:nvGrpSpPr>
        <p:grpSpPr>
          <a:xfrm>
            <a:off x="107504" y="1484784"/>
            <a:ext cx="2376264" cy="4824536"/>
            <a:chOff x="179512" y="1268760"/>
            <a:chExt cx="2376264" cy="3943586"/>
          </a:xfrm>
        </p:grpSpPr>
        <p:grpSp>
          <p:nvGrpSpPr>
            <p:cNvPr id="5" name="グループ化 83"/>
            <p:cNvGrpSpPr/>
            <p:nvPr/>
          </p:nvGrpSpPr>
          <p:grpSpPr>
            <a:xfrm>
              <a:off x="467544" y="2348880"/>
              <a:ext cx="1800200" cy="504056"/>
              <a:chOff x="395536" y="2708920"/>
              <a:chExt cx="1800200" cy="504056"/>
            </a:xfrm>
          </p:grpSpPr>
          <p:sp>
            <p:nvSpPr>
              <p:cNvPr id="85" name="正方形/長方形 84"/>
              <p:cNvSpPr/>
              <p:nvPr/>
            </p:nvSpPr>
            <p:spPr>
              <a:xfrm>
                <a:off x="395536" y="2708920"/>
                <a:ext cx="504056" cy="50405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accent3"/>
                    </a:solidFill>
                  </a:rPr>
                  <a:t>A</a:t>
                </a:r>
                <a:endParaRPr kumimoji="1" lang="ja-JP" altLang="en-US" sz="28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正方形/長方形 85"/>
              <p:cNvSpPr/>
              <p:nvPr/>
            </p:nvSpPr>
            <p:spPr>
              <a:xfrm>
                <a:off x="1691680" y="2708920"/>
                <a:ext cx="504056" cy="504056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 smtClean="0">
                    <a:solidFill>
                      <a:schemeClr val="bg1"/>
                    </a:solidFill>
                  </a:rPr>
                  <a:t>B</a:t>
                </a:r>
                <a:endParaRPr kumimoji="1" lang="ja-JP" altLang="en-US" sz="2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" name="グループ化 109"/>
            <p:cNvGrpSpPr/>
            <p:nvPr/>
          </p:nvGrpSpPr>
          <p:grpSpPr>
            <a:xfrm>
              <a:off x="539552" y="3772186"/>
              <a:ext cx="1584176" cy="504056"/>
              <a:chOff x="539552" y="2548050"/>
              <a:chExt cx="1584176" cy="504056"/>
            </a:xfrm>
          </p:grpSpPr>
          <p:sp>
            <p:nvSpPr>
              <p:cNvPr id="111" name="正方形/長方形 110"/>
              <p:cNvSpPr/>
              <p:nvPr/>
            </p:nvSpPr>
            <p:spPr>
              <a:xfrm>
                <a:off x="1619672" y="2548050"/>
                <a:ext cx="504056" cy="50405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accent3"/>
                    </a:solidFill>
                  </a:rPr>
                  <a:t>A</a:t>
                </a:r>
                <a:endParaRPr kumimoji="1" lang="ja-JP" altLang="en-US" sz="28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正方形/長方形 111"/>
              <p:cNvSpPr/>
              <p:nvPr/>
            </p:nvSpPr>
            <p:spPr>
              <a:xfrm>
                <a:off x="539552" y="2548050"/>
                <a:ext cx="504056" cy="504056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 smtClean="0">
                    <a:solidFill>
                      <a:schemeClr val="bg1"/>
                    </a:solidFill>
                  </a:rPr>
                  <a:t>B</a:t>
                </a:r>
                <a:endParaRPr kumimoji="1" lang="ja-JP" altLang="en-US" sz="2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" name="グループ化 120"/>
            <p:cNvGrpSpPr/>
            <p:nvPr/>
          </p:nvGrpSpPr>
          <p:grpSpPr>
            <a:xfrm>
              <a:off x="179512" y="1268760"/>
              <a:ext cx="2376264" cy="3943586"/>
              <a:chOff x="323528" y="1268760"/>
              <a:chExt cx="2232248" cy="3943586"/>
            </a:xfrm>
          </p:grpSpPr>
          <p:sp>
            <p:nvSpPr>
              <p:cNvPr id="117" name="角丸四角形 116"/>
              <p:cNvSpPr/>
              <p:nvPr/>
            </p:nvSpPr>
            <p:spPr>
              <a:xfrm>
                <a:off x="323528" y="1556792"/>
                <a:ext cx="2232248" cy="3655554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8" name="角丸四角形 117"/>
              <p:cNvSpPr/>
              <p:nvPr/>
            </p:nvSpPr>
            <p:spPr>
              <a:xfrm>
                <a:off x="594104" y="1268760"/>
                <a:ext cx="1673640" cy="47082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>
                    <a:solidFill>
                      <a:schemeClr val="tx1"/>
                    </a:solidFill>
                  </a:rPr>
                  <a:t>ペア近傍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" name="グループ化 74"/>
          <p:cNvGrpSpPr/>
          <p:nvPr/>
        </p:nvGrpSpPr>
        <p:grpSpPr>
          <a:xfrm>
            <a:off x="2627784" y="2132856"/>
            <a:ext cx="2952328" cy="3960441"/>
            <a:chOff x="2699792" y="1251906"/>
            <a:chExt cx="2952328" cy="3960441"/>
          </a:xfrm>
        </p:grpSpPr>
        <p:grpSp>
          <p:nvGrpSpPr>
            <p:cNvPr id="9" name="グループ化 88"/>
            <p:cNvGrpSpPr/>
            <p:nvPr/>
          </p:nvGrpSpPr>
          <p:grpSpPr>
            <a:xfrm>
              <a:off x="3059832" y="3556162"/>
              <a:ext cx="2232248" cy="504056"/>
              <a:chOff x="3203848" y="4060218"/>
              <a:chExt cx="2232248" cy="504056"/>
            </a:xfrm>
          </p:grpSpPr>
          <p:sp>
            <p:nvSpPr>
              <p:cNvPr id="90" name="正方形/長方形 89"/>
              <p:cNvSpPr/>
              <p:nvPr/>
            </p:nvSpPr>
            <p:spPr>
              <a:xfrm>
                <a:off x="4067944" y="4060218"/>
                <a:ext cx="504056" cy="50405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A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1" name="正方形/長方形 90"/>
              <p:cNvSpPr/>
              <p:nvPr/>
            </p:nvSpPr>
            <p:spPr>
              <a:xfrm>
                <a:off x="4932040" y="4060218"/>
                <a:ext cx="504056" cy="504056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B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2" name="正方形/長方形 91"/>
              <p:cNvSpPr/>
              <p:nvPr/>
            </p:nvSpPr>
            <p:spPr>
              <a:xfrm>
                <a:off x="3203848" y="4060218"/>
                <a:ext cx="504056" cy="504056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C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" name="グループ化 95"/>
            <p:cNvGrpSpPr/>
            <p:nvPr/>
          </p:nvGrpSpPr>
          <p:grpSpPr>
            <a:xfrm>
              <a:off x="3059832" y="4276242"/>
              <a:ext cx="2232248" cy="504056"/>
              <a:chOff x="3203848" y="4060218"/>
              <a:chExt cx="2232248" cy="504056"/>
            </a:xfrm>
          </p:grpSpPr>
          <p:sp>
            <p:nvSpPr>
              <p:cNvPr id="97" name="正方形/長方形 96"/>
              <p:cNvSpPr/>
              <p:nvPr/>
            </p:nvSpPr>
            <p:spPr>
              <a:xfrm>
                <a:off x="4932040" y="4060218"/>
                <a:ext cx="504056" cy="50405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A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正方形/長方形 97"/>
              <p:cNvSpPr/>
              <p:nvPr/>
            </p:nvSpPr>
            <p:spPr>
              <a:xfrm>
                <a:off x="3203848" y="4060218"/>
                <a:ext cx="504056" cy="504056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B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4067944" y="4060218"/>
                <a:ext cx="504056" cy="504056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C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" name="グループ化 105"/>
            <p:cNvGrpSpPr/>
            <p:nvPr/>
          </p:nvGrpSpPr>
          <p:grpSpPr>
            <a:xfrm>
              <a:off x="2771800" y="1916832"/>
              <a:ext cx="2808312" cy="1368152"/>
              <a:chOff x="2483768" y="2348880"/>
              <a:chExt cx="2808312" cy="1368152"/>
            </a:xfrm>
          </p:grpSpPr>
          <p:sp>
            <p:nvSpPr>
              <p:cNvPr id="100" name="左矢印 99"/>
              <p:cNvSpPr/>
              <p:nvPr/>
            </p:nvSpPr>
            <p:spPr>
              <a:xfrm>
                <a:off x="4211960" y="2780928"/>
                <a:ext cx="432048" cy="288032"/>
              </a:xfrm>
              <a:prstGeom prst="leftArrow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2" name="グループ化 104"/>
              <p:cNvGrpSpPr/>
              <p:nvPr/>
            </p:nvGrpSpPr>
            <p:grpSpPr>
              <a:xfrm>
                <a:off x="2483768" y="2348880"/>
                <a:ext cx="2808312" cy="1368152"/>
                <a:chOff x="2483768" y="2348880"/>
                <a:chExt cx="2808312" cy="1368152"/>
              </a:xfrm>
            </p:grpSpPr>
            <p:grpSp>
              <p:nvGrpSpPr>
                <p:cNvPr id="13" name="グループ化 47"/>
                <p:cNvGrpSpPr/>
                <p:nvPr/>
              </p:nvGrpSpPr>
              <p:grpSpPr>
                <a:xfrm>
                  <a:off x="2483768" y="2348880"/>
                  <a:ext cx="2808312" cy="936104"/>
                  <a:chOff x="2915816" y="2420888"/>
                  <a:chExt cx="2808312" cy="936104"/>
                </a:xfrm>
              </p:grpSpPr>
              <p:sp>
                <p:nvSpPr>
                  <p:cNvPr id="27" name="正方形/長方形 26"/>
                  <p:cNvSpPr/>
                  <p:nvPr/>
                </p:nvSpPr>
                <p:spPr>
                  <a:xfrm>
                    <a:off x="2915816" y="2852936"/>
                    <a:ext cx="504056" cy="504056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sz="2800" dirty="0" smtClean="0">
                        <a:solidFill>
                          <a:schemeClr val="bg1"/>
                        </a:solidFill>
                      </a:rPr>
                      <a:t>A</a:t>
                    </a:r>
                    <a:endParaRPr kumimoji="1" lang="ja-JP" altLang="en-US" sz="28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8" name="正方形/長方形 27"/>
                  <p:cNvSpPr/>
                  <p:nvPr/>
                </p:nvSpPr>
                <p:spPr>
                  <a:xfrm>
                    <a:off x="4067944" y="2852936"/>
                    <a:ext cx="504056" cy="504056"/>
                  </a:xfrm>
                  <a:prstGeom prst="rect">
                    <a:avLst/>
                  </a:prstGeom>
                  <a:solidFill>
                    <a:srgbClr val="00FF0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sz="2800" dirty="0" smtClean="0">
                        <a:solidFill>
                          <a:schemeClr val="bg1"/>
                        </a:solidFill>
                      </a:rPr>
                      <a:t>B</a:t>
                    </a:r>
                    <a:endParaRPr kumimoji="1" lang="ja-JP" altLang="en-US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0" name="正方形/長方形 29"/>
                  <p:cNvSpPr/>
                  <p:nvPr/>
                </p:nvSpPr>
                <p:spPr>
                  <a:xfrm>
                    <a:off x="5220072" y="2852936"/>
                    <a:ext cx="504056" cy="504056"/>
                  </a:xfrm>
                  <a:prstGeom prst="rect">
                    <a:avLst/>
                  </a:prstGeom>
                  <a:solidFill>
                    <a:schemeClr val="tx2"/>
                  </a:solidFill>
                  <a:ln>
                    <a:solidFill>
                      <a:schemeClr val="tx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sz="2800" dirty="0" smtClean="0">
                        <a:solidFill>
                          <a:schemeClr val="bg1"/>
                        </a:solidFill>
                      </a:rPr>
                      <a:t>C</a:t>
                    </a:r>
                    <a:endParaRPr kumimoji="1" lang="ja-JP" altLang="en-US" sz="28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4" name="左矢印 33"/>
                  <p:cNvSpPr/>
                  <p:nvPr/>
                </p:nvSpPr>
                <p:spPr>
                  <a:xfrm>
                    <a:off x="3491880" y="2852936"/>
                    <a:ext cx="432048" cy="288032"/>
                  </a:xfrm>
                  <a:prstGeom prst="leftArrow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45" name="下カーブ矢印 44"/>
                  <p:cNvSpPr/>
                  <p:nvPr/>
                </p:nvSpPr>
                <p:spPr>
                  <a:xfrm>
                    <a:off x="3203848" y="2420888"/>
                    <a:ext cx="2160240" cy="360040"/>
                  </a:xfrm>
                  <a:prstGeom prst="curvedDownArrow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01" name="右矢印 100"/>
                <p:cNvSpPr/>
                <p:nvPr/>
              </p:nvSpPr>
              <p:spPr>
                <a:xfrm>
                  <a:off x="3131840" y="3068960"/>
                  <a:ext cx="432048" cy="288032"/>
                </a:xfrm>
                <a:prstGeom prst="rightArrow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02" name="右矢印 101"/>
                <p:cNvSpPr/>
                <p:nvPr/>
              </p:nvSpPr>
              <p:spPr>
                <a:xfrm>
                  <a:off x="4283968" y="3068960"/>
                  <a:ext cx="432048" cy="288032"/>
                </a:xfrm>
                <a:prstGeom prst="rightArrow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04" name="上カーブ矢印 103"/>
                <p:cNvSpPr/>
                <p:nvPr/>
              </p:nvSpPr>
              <p:spPr>
                <a:xfrm>
                  <a:off x="2771800" y="3356992"/>
                  <a:ext cx="2160240" cy="360040"/>
                </a:xfrm>
                <a:prstGeom prst="curvedUpArrow">
                  <a:avLst/>
                </a:prstGeom>
                <a:solidFill>
                  <a:schemeClr val="tx2"/>
                </a:solidFill>
                <a:ln>
                  <a:noFill/>
                </a:ln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4" name="グループ化 121"/>
            <p:cNvGrpSpPr/>
            <p:nvPr/>
          </p:nvGrpSpPr>
          <p:grpSpPr>
            <a:xfrm>
              <a:off x="2699792" y="1251906"/>
              <a:ext cx="2952328" cy="3960441"/>
              <a:chOff x="323528" y="1323126"/>
              <a:chExt cx="2232248" cy="3903863"/>
            </a:xfrm>
          </p:grpSpPr>
          <p:sp>
            <p:nvSpPr>
              <p:cNvPr id="123" name="角丸四角形 122"/>
              <p:cNvSpPr/>
              <p:nvPr/>
            </p:nvSpPr>
            <p:spPr>
              <a:xfrm>
                <a:off x="323528" y="1556792"/>
                <a:ext cx="2232248" cy="3670197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24" name="角丸四角形 123"/>
              <p:cNvSpPr/>
              <p:nvPr/>
            </p:nvSpPr>
            <p:spPr>
              <a:xfrm>
                <a:off x="759089" y="1323126"/>
                <a:ext cx="1347366" cy="5677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>
                    <a:solidFill>
                      <a:schemeClr val="tx1"/>
                    </a:solidFill>
                  </a:rPr>
                  <a:t>ループ近傍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" name="グループ化 75"/>
          <p:cNvGrpSpPr/>
          <p:nvPr/>
        </p:nvGrpSpPr>
        <p:grpSpPr>
          <a:xfrm>
            <a:off x="5652120" y="2132856"/>
            <a:ext cx="3096344" cy="4015978"/>
            <a:chOff x="5868144" y="1196368"/>
            <a:chExt cx="3096344" cy="4015978"/>
          </a:xfrm>
        </p:grpSpPr>
        <p:grpSp>
          <p:nvGrpSpPr>
            <p:cNvPr id="17" name="グループ化 55"/>
            <p:cNvGrpSpPr/>
            <p:nvPr/>
          </p:nvGrpSpPr>
          <p:grpSpPr>
            <a:xfrm>
              <a:off x="6588224" y="3644640"/>
              <a:ext cx="1656184" cy="1008112"/>
              <a:chOff x="7380312" y="2276488"/>
              <a:chExt cx="1656184" cy="1008112"/>
            </a:xfrm>
          </p:grpSpPr>
          <p:sp>
            <p:nvSpPr>
              <p:cNvPr id="57" name="正方形/長方形 56"/>
              <p:cNvSpPr/>
              <p:nvPr/>
            </p:nvSpPr>
            <p:spPr>
              <a:xfrm>
                <a:off x="8532440" y="2276488"/>
                <a:ext cx="504056" cy="50405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A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8532440" y="2780544"/>
                <a:ext cx="504056" cy="504056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B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>
                <a:off x="7380312" y="2276488"/>
                <a:ext cx="504056" cy="504056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C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>
                <a:off x="7380312" y="2780544"/>
                <a:ext cx="504056" cy="504056"/>
              </a:xfrm>
              <a:prstGeom prst="rect">
                <a:avLst/>
              </a:prstGeom>
              <a:solidFill>
                <a:srgbClr val="A217B9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D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1" name="グループ化 108"/>
            <p:cNvGrpSpPr/>
            <p:nvPr/>
          </p:nvGrpSpPr>
          <p:grpSpPr>
            <a:xfrm>
              <a:off x="6516216" y="2132856"/>
              <a:ext cx="1800200" cy="1008112"/>
              <a:chOff x="6444208" y="1916832"/>
              <a:chExt cx="1800200" cy="1008112"/>
            </a:xfrm>
          </p:grpSpPr>
          <p:grpSp>
            <p:nvGrpSpPr>
              <p:cNvPr id="22" name="グループ化 54"/>
              <p:cNvGrpSpPr/>
              <p:nvPr/>
            </p:nvGrpSpPr>
            <p:grpSpPr>
              <a:xfrm>
                <a:off x="6444208" y="1916832"/>
                <a:ext cx="1800200" cy="1008112"/>
                <a:chOff x="6516216" y="2060848"/>
                <a:chExt cx="1800200" cy="1008112"/>
              </a:xfrm>
            </p:grpSpPr>
            <p:sp>
              <p:nvSpPr>
                <p:cNvPr id="50" name="正方形/長方形 49"/>
                <p:cNvSpPr/>
                <p:nvPr/>
              </p:nvSpPr>
              <p:spPr>
                <a:xfrm>
                  <a:off x="6516216" y="2060848"/>
                  <a:ext cx="504056" cy="50405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2800" dirty="0" smtClean="0">
                      <a:solidFill>
                        <a:schemeClr val="bg1"/>
                      </a:solidFill>
                    </a:rPr>
                    <a:t>A</a:t>
                  </a:r>
                  <a:endParaRPr kumimoji="1" lang="ja-JP" altLang="en-US" sz="28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1" name="正方形/長方形 50"/>
                <p:cNvSpPr/>
                <p:nvPr/>
              </p:nvSpPr>
              <p:spPr>
                <a:xfrm>
                  <a:off x="6516216" y="2564904"/>
                  <a:ext cx="504056" cy="504056"/>
                </a:xfrm>
                <a:prstGeom prst="rect">
                  <a:avLst/>
                </a:prstGeom>
                <a:solidFill>
                  <a:srgbClr val="00FF0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2800" dirty="0" smtClean="0">
                      <a:solidFill>
                        <a:schemeClr val="bg1"/>
                      </a:solidFill>
                    </a:rPr>
                    <a:t>B</a:t>
                  </a:r>
                  <a:endParaRPr kumimoji="1" lang="ja-JP" alt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2" name="正方形/長方形 51"/>
                <p:cNvSpPr/>
                <p:nvPr/>
              </p:nvSpPr>
              <p:spPr>
                <a:xfrm>
                  <a:off x="7812360" y="2060848"/>
                  <a:ext cx="504056" cy="504056"/>
                </a:xfrm>
                <a:prstGeom prst="rect">
                  <a:avLst/>
                </a:prstGeom>
                <a:solidFill>
                  <a:schemeClr val="tx2"/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2800" dirty="0" smtClean="0">
                      <a:solidFill>
                        <a:schemeClr val="bg1"/>
                      </a:solidFill>
                    </a:rPr>
                    <a:t>C</a:t>
                  </a:r>
                  <a:endParaRPr kumimoji="1" lang="ja-JP" alt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3" name="正方形/長方形 52"/>
                <p:cNvSpPr/>
                <p:nvPr/>
              </p:nvSpPr>
              <p:spPr>
                <a:xfrm>
                  <a:off x="7812360" y="2564904"/>
                  <a:ext cx="504056" cy="504056"/>
                </a:xfrm>
                <a:prstGeom prst="rect">
                  <a:avLst/>
                </a:prstGeom>
                <a:solidFill>
                  <a:srgbClr val="A217B9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2800" dirty="0" smtClean="0">
                      <a:solidFill>
                        <a:schemeClr val="bg1"/>
                      </a:solidFill>
                    </a:rPr>
                    <a:t>D</a:t>
                  </a:r>
                  <a:endParaRPr kumimoji="1" lang="ja-JP" altLang="en-US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08" name="左右矢印 107"/>
              <p:cNvSpPr/>
              <p:nvPr/>
            </p:nvSpPr>
            <p:spPr>
              <a:xfrm>
                <a:off x="7092280" y="2276872"/>
                <a:ext cx="504056" cy="360040"/>
              </a:xfrm>
              <a:prstGeom prst="leftRightArrow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23" name="グループ化 124"/>
            <p:cNvGrpSpPr/>
            <p:nvPr/>
          </p:nvGrpSpPr>
          <p:grpSpPr>
            <a:xfrm>
              <a:off x="5868144" y="1196368"/>
              <a:ext cx="3096344" cy="4015978"/>
              <a:chOff x="374261" y="1268371"/>
              <a:chExt cx="2181515" cy="4071709"/>
            </a:xfrm>
          </p:grpSpPr>
          <p:sp>
            <p:nvSpPr>
              <p:cNvPr id="126" name="角丸四角形 125"/>
              <p:cNvSpPr/>
              <p:nvPr/>
            </p:nvSpPr>
            <p:spPr>
              <a:xfrm>
                <a:off x="374261" y="1556792"/>
                <a:ext cx="2181515" cy="3783288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27" name="角丸四角形 126"/>
              <p:cNvSpPr/>
              <p:nvPr/>
            </p:nvSpPr>
            <p:spPr>
              <a:xfrm>
                <a:off x="780124" y="1268371"/>
                <a:ext cx="1255500" cy="58444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>
                    <a:solidFill>
                      <a:schemeClr val="tx1"/>
                    </a:solidFill>
                  </a:rPr>
                  <a:t>セット近傍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4" name="グループ化 83"/>
          <p:cNvGrpSpPr/>
          <p:nvPr/>
        </p:nvGrpSpPr>
        <p:grpSpPr>
          <a:xfrm>
            <a:off x="107504" y="1484785"/>
            <a:ext cx="2376264" cy="4824535"/>
            <a:chOff x="2915816" y="1268761"/>
            <a:chExt cx="2376264" cy="3943585"/>
          </a:xfrm>
        </p:grpSpPr>
        <p:sp>
          <p:nvSpPr>
            <p:cNvPr id="76" name="角丸四角形 75"/>
            <p:cNvSpPr/>
            <p:nvPr/>
          </p:nvSpPr>
          <p:spPr>
            <a:xfrm>
              <a:off x="2915816" y="1556792"/>
              <a:ext cx="2376264" cy="3655554"/>
            </a:xfrm>
            <a:prstGeom prst="roundRect">
              <a:avLst/>
            </a:prstGeom>
            <a:noFill/>
            <a:ln w="444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角丸四角形 78"/>
            <p:cNvSpPr/>
            <p:nvPr/>
          </p:nvSpPr>
          <p:spPr>
            <a:xfrm>
              <a:off x="3203849" y="1268761"/>
              <a:ext cx="1781617" cy="470876"/>
            </a:xfrm>
            <a:prstGeom prst="roundRect">
              <a:avLst/>
            </a:prstGeom>
            <a:solidFill>
              <a:schemeClr val="bg1"/>
            </a:solidFill>
            <a:ln w="444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accent2"/>
                  </a:solidFill>
                </a:rPr>
                <a:t>ペア近傍</a:t>
              </a:r>
              <a:endParaRPr lang="en-US" altLang="ja-JP" dirty="0" smtClean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59" name="グループ化 158"/>
          <p:cNvGrpSpPr/>
          <p:nvPr/>
        </p:nvGrpSpPr>
        <p:grpSpPr>
          <a:xfrm>
            <a:off x="2555776" y="1484784"/>
            <a:ext cx="6264696" cy="4841390"/>
            <a:chOff x="2555776" y="1539938"/>
            <a:chExt cx="6264696" cy="4841390"/>
          </a:xfrm>
        </p:grpSpPr>
        <p:sp>
          <p:nvSpPr>
            <p:cNvPr id="157" name="角丸四角形 156"/>
            <p:cNvSpPr/>
            <p:nvPr/>
          </p:nvSpPr>
          <p:spPr>
            <a:xfrm>
              <a:off x="2555776" y="1916832"/>
              <a:ext cx="6264696" cy="4464496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8" name="角丸四角形 157"/>
            <p:cNvSpPr/>
            <p:nvPr/>
          </p:nvSpPr>
          <p:spPr>
            <a:xfrm>
              <a:off x="4644008" y="1539938"/>
              <a:ext cx="2088232" cy="576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ペア近傍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×2</a:t>
              </a:r>
            </a:p>
          </p:txBody>
        </p:sp>
      </p:grpSp>
      <p:sp>
        <p:nvSpPr>
          <p:cNvPr id="88" name="角丸四角形 87"/>
          <p:cNvSpPr/>
          <p:nvPr/>
        </p:nvSpPr>
        <p:spPr>
          <a:xfrm>
            <a:off x="2555776" y="2780928"/>
            <a:ext cx="5256584" cy="151216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accent2"/>
                </a:solidFill>
              </a:rPr>
              <a:t>交換の一番の基本となる近傍</a:t>
            </a:r>
          </a:p>
        </p:txBody>
      </p:sp>
      <p:sp>
        <p:nvSpPr>
          <p:cNvPr id="67" name="左右矢印 66"/>
          <p:cNvSpPr/>
          <p:nvPr/>
        </p:nvSpPr>
        <p:spPr>
          <a:xfrm>
            <a:off x="1028712" y="2934498"/>
            <a:ext cx="504056" cy="360040"/>
          </a:xfrm>
          <a:prstGeom prst="left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p:transition advTm="192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ペア近傍</a:t>
            </a:r>
            <a:endParaRPr kumimoji="1" lang="ja-JP" altLang="en-US" dirty="0"/>
          </a:p>
        </p:txBody>
      </p:sp>
      <p:grpSp>
        <p:nvGrpSpPr>
          <p:cNvPr id="5" name="グループ化 27"/>
          <p:cNvGrpSpPr/>
          <p:nvPr/>
        </p:nvGrpSpPr>
        <p:grpSpPr>
          <a:xfrm>
            <a:off x="827584" y="2637312"/>
            <a:ext cx="3600000" cy="3600000"/>
            <a:chOff x="2555776" y="2127920"/>
            <a:chExt cx="3672408" cy="3677344"/>
          </a:xfrm>
        </p:grpSpPr>
        <p:grpSp>
          <p:nvGrpSpPr>
            <p:cNvPr id="6" name="グループ化 16"/>
            <p:cNvGrpSpPr/>
            <p:nvPr/>
          </p:nvGrpSpPr>
          <p:grpSpPr>
            <a:xfrm>
              <a:off x="2555776" y="2127920"/>
              <a:ext cx="3672408" cy="3677344"/>
              <a:chOff x="2555776" y="2127920"/>
              <a:chExt cx="3672408" cy="3677344"/>
            </a:xfrm>
          </p:grpSpPr>
          <p:pic>
            <p:nvPicPr>
              <p:cNvPr id="25" name="Picture 3" descr="C:\Users\HideyukiMurakami\Desktop\1222発表\fullcore炉心配置図\CoreData1-2.bmp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55776" y="2127920"/>
                <a:ext cx="3672408" cy="3672408"/>
              </a:xfrm>
              <a:prstGeom prst="rect">
                <a:avLst/>
              </a:prstGeom>
              <a:noFill/>
            </p:spPr>
          </p:pic>
          <p:cxnSp>
            <p:nvCxnSpPr>
              <p:cNvPr id="26" name="直線コネクタ 25"/>
              <p:cNvCxnSpPr/>
              <p:nvPr/>
            </p:nvCxnSpPr>
            <p:spPr>
              <a:xfrm flipH="1">
                <a:off x="2555776" y="2132856"/>
                <a:ext cx="3672408" cy="367240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2555776" y="2132856"/>
                <a:ext cx="3672408" cy="367240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>
                <a:stCxn id="25" idx="3"/>
                <a:endCxn id="25" idx="1"/>
              </p:cNvCxnSpPr>
              <p:nvPr/>
            </p:nvCxnSpPr>
            <p:spPr>
              <a:xfrm flipH="1">
                <a:off x="2555776" y="3964124"/>
                <a:ext cx="3672408" cy="0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/>
              <p:cNvCxnSpPr>
                <a:stCxn id="25" idx="2"/>
                <a:endCxn id="25" idx="0"/>
              </p:cNvCxnSpPr>
              <p:nvPr/>
            </p:nvCxnSpPr>
            <p:spPr>
              <a:xfrm flipV="1">
                <a:off x="4391980" y="2127920"/>
                <a:ext cx="0" cy="367240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正方形/長方形 8"/>
            <p:cNvSpPr/>
            <p:nvPr/>
          </p:nvSpPr>
          <p:spPr>
            <a:xfrm>
              <a:off x="4499992" y="4509120"/>
              <a:ext cx="216024" cy="21602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A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716016" y="4941168"/>
              <a:ext cx="216024" cy="216024"/>
            </a:xfrm>
            <a:prstGeom prst="rect">
              <a:avLst/>
            </a:prstGeom>
            <a:solidFill>
              <a:srgbClr val="30F03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B</a:t>
              </a:r>
              <a:endParaRPr kumimoji="1" lang="en-US" altLang="ja-JP" dirty="0" smtClean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67944" y="4509120"/>
              <a:ext cx="216024" cy="21602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A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851920" y="4941168"/>
              <a:ext cx="216024" cy="216024"/>
            </a:xfrm>
            <a:prstGeom prst="rect">
              <a:avLst/>
            </a:prstGeom>
            <a:solidFill>
              <a:srgbClr val="30F03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B</a:t>
              </a:r>
              <a:endParaRPr kumimoji="1" lang="en-US" altLang="ja-JP" dirty="0" smtClean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635896" y="4077072"/>
              <a:ext cx="216024" cy="21602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A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203848" y="4293096"/>
              <a:ext cx="216024" cy="216024"/>
            </a:xfrm>
            <a:prstGeom prst="rect">
              <a:avLst/>
            </a:prstGeom>
            <a:solidFill>
              <a:srgbClr val="30F03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B</a:t>
              </a:r>
              <a:endParaRPr kumimoji="1" lang="en-US" altLang="ja-JP" dirty="0" smtClean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932040" y="4077072"/>
              <a:ext cx="216024" cy="21602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A</a:t>
              </a: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5364088" y="4293096"/>
              <a:ext cx="216024" cy="216024"/>
            </a:xfrm>
            <a:prstGeom prst="rect">
              <a:avLst/>
            </a:prstGeom>
            <a:solidFill>
              <a:srgbClr val="30F03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B</a:t>
              </a:r>
              <a:endParaRPr kumimoji="1" lang="en-US" altLang="ja-JP" dirty="0" smtClean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635896" y="3645024"/>
              <a:ext cx="216024" cy="21602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A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3203848" y="3429000"/>
              <a:ext cx="216024" cy="216024"/>
            </a:xfrm>
            <a:prstGeom prst="rect">
              <a:avLst/>
            </a:prstGeom>
            <a:solidFill>
              <a:srgbClr val="30F03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B</a:t>
              </a:r>
              <a:endParaRPr kumimoji="1" lang="en-US" altLang="ja-JP" dirty="0" smtClean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499992" y="3212976"/>
              <a:ext cx="216024" cy="21602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A</a:t>
              </a: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4716016" y="2780928"/>
              <a:ext cx="216024" cy="216024"/>
            </a:xfrm>
            <a:prstGeom prst="rect">
              <a:avLst/>
            </a:prstGeom>
            <a:solidFill>
              <a:srgbClr val="30F03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B</a:t>
              </a:r>
              <a:endParaRPr kumimoji="1" lang="en-US" altLang="ja-JP" dirty="0" smtClean="0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067944" y="3212976"/>
              <a:ext cx="216024" cy="21602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A</a:t>
              </a: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3851920" y="2780928"/>
              <a:ext cx="216024" cy="216024"/>
            </a:xfrm>
            <a:prstGeom prst="rect">
              <a:avLst/>
            </a:prstGeom>
            <a:solidFill>
              <a:srgbClr val="30F03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B</a:t>
              </a:r>
              <a:endParaRPr kumimoji="1" lang="en-US" altLang="ja-JP" dirty="0" smtClean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932040" y="3645024"/>
              <a:ext cx="216024" cy="21602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A</a:t>
              </a: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5364088" y="3429000"/>
              <a:ext cx="216024" cy="216024"/>
            </a:xfrm>
            <a:prstGeom prst="rect">
              <a:avLst/>
            </a:prstGeom>
            <a:solidFill>
              <a:srgbClr val="30F03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B</a:t>
              </a:r>
              <a:endParaRPr kumimoji="1" lang="en-US" altLang="ja-JP" dirty="0" smtClean="0"/>
            </a:p>
          </p:txBody>
        </p:sp>
      </p:grpSp>
      <p:grpSp>
        <p:nvGrpSpPr>
          <p:cNvPr id="7" name="グループ化 114"/>
          <p:cNvGrpSpPr/>
          <p:nvPr/>
        </p:nvGrpSpPr>
        <p:grpSpPr>
          <a:xfrm>
            <a:off x="1691680" y="3501408"/>
            <a:ext cx="1872208" cy="1872208"/>
            <a:chOff x="1691680" y="2780928"/>
            <a:chExt cx="1872208" cy="1872208"/>
          </a:xfrm>
          <a:solidFill>
            <a:schemeClr val="tx2"/>
          </a:solidFill>
        </p:grpSpPr>
        <p:grpSp>
          <p:nvGrpSpPr>
            <p:cNvPr id="8" name="グループ化 51"/>
            <p:cNvGrpSpPr/>
            <p:nvPr/>
          </p:nvGrpSpPr>
          <p:grpSpPr>
            <a:xfrm>
              <a:off x="2195736" y="2780928"/>
              <a:ext cx="1368152" cy="1872208"/>
              <a:chOff x="2195736" y="2780928"/>
              <a:chExt cx="1368152" cy="1872208"/>
            </a:xfrm>
            <a:grpFill/>
          </p:grpSpPr>
          <p:sp>
            <p:nvSpPr>
              <p:cNvPr id="53" name="左右矢印 52"/>
              <p:cNvSpPr/>
              <p:nvPr/>
            </p:nvSpPr>
            <p:spPr>
              <a:xfrm>
                <a:off x="2843808" y="4509120"/>
                <a:ext cx="216024" cy="144016"/>
              </a:xfrm>
              <a:prstGeom prst="leftRightArrow">
                <a:avLst/>
              </a:prstGeom>
              <a:grpFill/>
              <a:ln>
                <a:noFill/>
              </a:ln>
              <a:scene3d>
                <a:camera prst="orthographicFront">
                  <a:rot lat="0" lon="0" rev="189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左右矢印 55"/>
              <p:cNvSpPr/>
              <p:nvPr/>
            </p:nvSpPr>
            <p:spPr>
              <a:xfrm>
                <a:off x="2195736" y="4509120"/>
                <a:ext cx="216024" cy="144016"/>
              </a:xfrm>
              <a:prstGeom prst="leftRightArrow">
                <a:avLst/>
              </a:prstGeom>
              <a:grpFill/>
              <a:ln>
                <a:noFill/>
              </a:ln>
              <a:scene3d>
                <a:camera prst="orthographicFront">
                  <a:rot lat="0" lon="0" rev="135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左右矢印 56"/>
              <p:cNvSpPr/>
              <p:nvPr/>
            </p:nvSpPr>
            <p:spPr>
              <a:xfrm>
                <a:off x="2195736" y="2780928"/>
                <a:ext cx="216024" cy="144016"/>
              </a:xfrm>
              <a:prstGeom prst="leftRightArrow">
                <a:avLst/>
              </a:prstGeom>
              <a:grpFill/>
              <a:ln>
                <a:noFill/>
              </a:ln>
              <a:scene3d>
                <a:camera prst="orthographicFront">
                  <a:rot lat="0" lon="0" rev="81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左右矢印 59"/>
              <p:cNvSpPr/>
              <p:nvPr/>
            </p:nvSpPr>
            <p:spPr>
              <a:xfrm>
                <a:off x="3347864" y="3356992"/>
                <a:ext cx="216024" cy="144016"/>
              </a:xfrm>
              <a:prstGeom prst="leftRightArrow">
                <a:avLst/>
              </a:prstGeom>
              <a:grpFill/>
              <a:ln>
                <a:noFill/>
              </a:ln>
              <a:scene3d>
                <a:camera prst="orthographicFront">
                  <a:rot lat="0" lon="0" rev="135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1" name="左右矢印 60"/>
            <p:cNvSpPr/>
            <p:nvPr/>
          </p:nvSpPr>
          <p:spPr>
            <a:xfrm>
              <a:off x="1691680" y="3356992"/>
              <a:ext cx="216024" cy="144016"/>
            </a:xfrm>
            <a:prstGeom prst="leftRightArrow">
              <a:avLst/>
            </a:prstGeom>
            <a:grpFill/>
            <a:ln>
              <a:noFill/>
            </a:ln>
            <a:scene3d>
              <a:camera prst="orthographicFront">
                <a:rot lat="0" lon="0" rev="189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左右矢印 61"/>
            <p:cNvSpPr/>
            <p:nvPr/>
          </p:nvSpPr>
          <p:spPr>
            <a:xfrm>
              <a:off x="1691680" y="4005064"/>
              <a:ext cx="216024" cy="144016"/>
            </a:xfrm>
            <a:prstGeom prst="leftRightArrow">
              <a:avLst/>
            </a:prstGeom>
            <a:grpFill/>
            <a:ln>
              <a:noFill/>
            </a:ln>
            <a:scene3d>
              <a:camera prst="orthographicFront">
                <a:rot lat="0" lon="0" rev="135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左右矢印 62"/>
            <p:cNvSpPr/>
            <p:nvPr/>
          </p:nvSpPr>
          <p:spPr>
            <a:xfrm>
              <a:off x="2843808" y="2780928"/>
              <a:ext cx="216024" cy="144016"/>
            </a:xfrm>
            <a:prstGeom prst="leftRightArrow">
              <a:avLst/>
            </a:prstGeom>
            <a:grpFill/>
            <a:ln>
              <a:noFill/>
            </a:ln>
            <a:scene3d>
              <a:camera prst="orthographicFront">
                <a:rot lat="0" lon="0" rev="135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左右矢印 63"/>
            <p:cNvSpPr/>
            <p:nvPr/>
          </p:nvSpPr>
          <p:spPr>
            <a:xfrm>
              <a:off x="3347864" y="4005064"/>
              <a:ext cx="216024" cy="144016"/>
            </a:xfrm>
            <a:prstGeom prst="leftRightArrow">
              <a:avLst/>
            </a:prstGeom>
            <a:grpFill/>
            <a:ln>
              <a:noFill/>
            </a:ln>
            <a:scene3d>
              <a:camera prst="orthographicFront">
                <a:rot lat="0" lon="0" rev="189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" name="グループ化 16"/>
          <p:cNvGrpSpPr/>
          <p:nvPr/>
        </p:nvGrpSpPr>
        <p:grpSpPr>
          <a:xfrm>
            <a:off x="4644008" y="2637312"/>
            <a:ext cx="3600000" cy="3600000"/>
            <a:chOff x="2555776" y="2127920"/>
            <a:chExt cx="3672408" cy="3677344"/>
          </a:xfrm>
        </p:grpSpPr>
        <p:pic>
          <p:nvPicPr>
            <p:cNvPr id="140" name="Picture 3" descr="C:\Users\HideyukiMurakami\Desktop\1222発表\fullcore炉心配置図\CoreData1-2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55776" y="2127920"/>
              <a:ext cx="3672408" cy="3672408"/>
            </a:xfrm>
            <a:prstGeom prst="rect">
              <a:avLst/>
            </a:prstGeom>
            <a:noFill/>
          </p:spPr>
        </p:pic>
        <p:cxnSp>
          <p:nvCxnSpPr>
            <p:cNvPr id="141" name="直線コネクタ 140"/>
            <p:cNvCxnSpPr/>
            <p:nvPr/>
          </p:nvCxnSpPr>
          <p:spPr>
            <a:xfrm flipH="1">
              <a:off x="2555776" y="2132856"/>
              <a:ext cx="3672408" cy="367240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コネクタ 141"/>
            <p:cNvCxnSpPr/>
            <p:nvPr/>
          </p:nvCxnSpPr>
          <p:spPr>
            <a:xfrm>
              <a:off x="2555776" y="2132856"/>
              <a:ext cx="3672408" cy="367240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コネクタ 142"/>
            <p:cNvCxnSpPr>
              <a:stCxn id="140" idx="3"/>
              <a:endCxn id="140" idx="1"/>
            </p:cNvCxnSpPr>
            <p:nvPr/>
          </p:nvCxnSpPr>
          <p:spPr>
            <a:xfrm flipH="1">
              <a:off x="2555776" y="3964124"/>
              <a:ext cx="3672408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コネクタ 143"/>
            <p:cNvCxnSpPr>
              <a:stCxn id="140" idx="2"/>
              <a:endCxn id="140" idx="0"/>
            </p:cNvCxnSpPr>
            <p:nvPr/>
          </p:nvCxnSpPr>
          <p:spPr>
            <a:xfrm flipV="1">
              <a:off x="4391980" y="2127920"/>
              <a:ext cx="0" cy="367240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正方形/長方形 123"/>
          <p:cNvSpPr/>
          <p:nvPr/>
        </p:nvSpPr>
        <p:spPr>
          <a:xfrm>
            <a:off x="6549890" y="4968429"/>
            <a:ext cx="211765" cy="211480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</a:p>
        </p:txBody>
      </p:sp>
      <p:sp>
        <p:nvSpPr>
          <p:cNvPr id="125" name="正方形/長方形 124"/>
          <p:cNvSpPr/>
          <p:nvPr/>
        </p:nvSpPr>
        <p:spPr>
          <a:xfrm>
            <a:off x="6761655" y="5391390"/>
            <a:ext cx="211765" cy="211480"/>
          </a:xfrm>
          <a:prstGeom prst="rect">
            <a:avLst/>
          </a:prstGeom>
          <a:solidFill>
            <a:srgbClr val="30F03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</a:t>
            </a:r>
            <a:endParaRPr kumimoji="1" lang="en-US" altLang="ja-JP" dirty="0" smtClean="0"/>
          </a:p>
        </p:txBody>
      </p:sp>
      <p:sp>
        <p:nvSpPr>
          <p:cNvPr id="126" name="正方形/長方形 125"/>
          <p:cNvSpPr/>
          <p:nvPr/>
        </p:nvSpPr>
        <p:spPr>
          <a:xfrm>
            <a:off x="6126361" y="4968429"/>
            <a:ext cx="211765" cy="211480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</a:p>
        </p:txBody>
      </p:sp>
      <p:sp>
        <p:nvSpPr>
          <p:cNvPr id="127" name="正方形/長方形 126"/>
          <p:cNvSpPr/>
          <p:nvPr/>
        </p:nvSpPr>
        <p:spPr>
          <a:xfrm>
            <a:off x="5914596" y="5391390"/>
            <a:ext cx="211765" cy="211480"/>
          </a:xfrm>
          <a:prstGeom prst="rect">
            <a:avLst/>
          </a:prstGeom>
          <a:solidFill>
            <a:srgbClr val="30F03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</a:t>
            </a:r>
            <a:endParaRPr kumimoji="1" lang="en-US" altLang="ja-JP" dirty="0" smtClean="0"/>
          </a:p>
        </p:txBody>
      </p:sp>
      <p:sp>
        <p:nvSpPr>
          <p:cNvPr id="128" name="正方形/長方形 127"/>
          <p:cNvSpPr/>
          <p:nvPr/>
        </p:nvSpPr>
        <p:spPr>
          <a:xfrm>
            <a:off x="5702832" y="4545468"/>
            <a:ext cx="211765" cy="211480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</a:p>
        </p:txBody>
      </p:sp>
      <p:sp>
        <p:nvSpPr>
          <p:cNvPr id="129" name="正方形/長方形 128"/>
          <p:cNvSpPr/>
          <p:nvPr/>
        </p:nvSpPr>
        <p:spPr>
          <a:xfrm>
            <a:off x="5279302" y="4756949"/>
            <a:ext cx="211765" cy="211480"/>
          </a:xfrm>
          <a:prstGeom prst="rect">
            <a:avLst/>
          </a:prstGeom>
          <a:solidFill>
            <a:srgbClr val="30F03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</a:t>
            </a:r>
            <a:endParaRPr kumimoji="1" lang="en-US" altLang="ja-JP" dirty="0" smtClean="0"/>
          </a:p>
        </p:txBody>
      </p:sp>
      <p:sp>
        <p:nvSpPr>
          <p:cNvPr id="130" name="正方形/長方形 129"/>
          <p:cNvSpPr/>
          <p:nvPr/>
        </p:nvSpPr>
        <p:spPr>
          <a:xfrm>
            <a:off x="6973420" y="4545468"/>
            <a:ext cx="211765" cy="211480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</a:p>
        </p:txBody>
      </p:sp>
      <p:sp>
        <p:nvSpPr>
          <p:cNvPr id="131" name="正方形/長方形 130"/>
          <p:cNvSpPr/>
          <p:nvPr/>
        </p:nvSpPr>
        <p:spPr>
          <a:xfrm>
            <a:off x="7396949" y="4756949"/>
            <a:ext cx="211765" cy="211480"/>
          </a:xfrm>
          <a:prstGeom prst="rect">
            <a:avLst/>
          </a:prstGeom>
          <a:solidFill>
            <a:srgbClr val="30F03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</a:t>
            </a:r>
            <a:endParaRPr kumimoji="1" lang="en-US" altLang="ja-JP" dirty="0" smtClean="0"/>
          </a:p>
        </p:txBody>
      </p:sp>
      <p:sp>
        <p:nvSpPr>
          <p:cNvPr id="132" name="正方形/長方形 131"/>
          <p:cNvSpPr/>
          <p:nvPr/>
        </p:nvSpPr>
        <p:spPr>
          <a:xfrm>
            <a:off x="5702832" y="4122507"/>
            <a:ext cx="211765" cy="211480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</a:p>
        </p:txBody>
      </p:sp>
      <p:sp>
        <p:nvSpPr>
          <p:cNvPr id="133" name="正方形/長方形 132"/>
          <p:cNvSpPr/>
          <p:nvPr/>
        </p:nvSpPr>
        <p:spPr>
          <a:xfrm>
            <a:off x="5279302" y="3911027"/>
            <a:ext cx="211765" cy="211480"/>
          </a:xfrm>
          <a:prstGeom prst="rect">
            <a:avLst/>
          </a:prstGeom>
          <a:solidFill>
            <a:srgbClr val="30F03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</a:t>
            </a:r>
            <a:endParaRPr kumimoji="1" lang="en-US" altLang="ja-JP" dirty="0" smtClean="0"/>
          </a:p>
        </p:txBody>
      </p:sp>
      <p:sp>
        <p:nvSpPr>
          <p:cNvPr id="134" name="正方形/長方形 133"/>
          <p:cNvSpPr/>
          <p:nvPr/>
        </p:nvSpPr>
        <p:spPr>
          <a:xfrm>
            <a:off x="6549890" y="3699546"/>
            <a:ext cx="211765" cy="211480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</a:p>
        </p:txBody>
      </p:sp>
      <p:sp>
        <p:nvSpPr>
          <p:cNvPr id="135" name="正方形/長方形 134"/>
          <p:cNvSpPr/>
          <p:nvPr/>
        </p:nvSpPr>
        <p:spPr>
          <a:xfrm>
            <a:off x="6761655" y="3276586"/>
            <a:ext cx="211765" cy="211480"/>
          </a:xfrm>
          <a:prstGeom prst="rect">
            <a:avLst/>
          </a:prstGeom>
          <a:solidFill>
            <a:srgbClr val="30F03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</a:t>
            </a:r>
            <a:endParaRPr kumimoji="1" lang="en-US" altLang="ja-JP" dirty="0" smtClean="0"/>
          </a:p>
        </p:txBody>
      </p:sp>
      <p:sp>
        <p:nvSpPr>
          <p:cNvPr id="136" name="正方形/長方形 135"/>
          <p:cNvSpPr/>
          <p:nvPr/>
        </p:nvSpPr>
        <p:spPr>
          <a:xfrm>
            <a:off x="6126361" y="3699546"/>
            <a:ext cx="211765" cy="211480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</a:p>
        </p:txBody>
      </p:sp>
      <p:sp>
        <p:nvSpPr>
          <p:cNvPr id="137" name="正方形/長方形 136"/>
          <p:cNvSpPr/>
          <p:nvPr/>
        </p:nvSpPr>
        <p:spPr>
          <a:xfrm>
            <a:off x="5914596" y="3276586"/>
            <a:ext cx="211765" cy="211480"/>
          </a:xfrm>
          <a:prstGeom prst="rect">
            <a:avLst/>
          </a:prstGeom>
          <a:solidFill>
            <a:srgbClr val="30F03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</a:t>
            </a:r>
            <a:endParaRPr kumimoji="1" lang="en-US" altLang="ja-JP" dirty="0" smtClean="0"/>
          </a:p>
        </p:txBody>
      </p:sp>
      <p:sp>
        <p:nvSpPr>
          <p:cNvPr id="138" name="正方形/長方形 137"/>
          <p:cNvSpPr/>
          <p:nvPr/>
        </p:nvSpPr>
        <p:spPr>
          <a:xfrm>
            <a:off x="6973420" y="4122507"/>
            <a:ext cx="211765" cy="211480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</a:p>
        </p:txBody>
      </p:sp>
      <p:sp>
        <p:nvSpPr>
          <p:cNvPr id="139" name="正方形/長方形 138"/>
          <p:cNvSpPr/>
          <p:nvPr/>
        </p:nvSpPr>
        <p:spPr>
          <a:xfrm>
            <a:off x="7396949" y="3911027"/>
            <a:ext cx="211765" cy="211480"/>
          </a:xfrm>
          <a:prstGeom prst="rect">
            <a:avLst/>
          </a:prstGeom>
          <a:solidFill>
            <a:srgbClr val="30F03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</a:t>
            </a:r>
            <a:endParaRPr kumimoji="1" lang="en-US" altLang="ja-JP" dirty="0" smtClean="0"/>
          </a:p>
        </p:txBody>
      </p:sp>
      <p:grpSp>
        <p:nvGrpSpPr>
          <p:cNvPr id="34" name="グループ化 33"/>
          <p:cNvGrpSpPr/>
          <p:nvPr/>
        </p:nvGrpSpPr>
        <p:grpSpPr>
          <a:xfrm>
            <a:off x="6300192" y="980728"/>
            <a:ext cx="2376264" cy="1440160"/>
            <a:chOff x="6300192" y="980728"/>
            <a:chExt cx="2376264" cy="1440160"/>
          </a:xfrm>
        </p:grpSpPr>
        <p:grpSp>
          <p:nvGrpSpPr>
            <p:cNvPr id="31" name="グループ化 144"/>
            <p:cNvGrpSpPr/>
            <p:nvPr/>
          </p:nvGrpSpPr>
          <p:grpSpPr>
            <a:xfrm>
              <a:off x="6300192" y="980728"/>
              <a:ext cx="2376264" cy="1440160"/>
              <a:chOff x="4932040" y="2708920"/>
              <a:chExt cx="3528392" cy="2088232"/>
            </a:xfrm>
          </p:grpSpPr>
          <p:grpSp>
            <p:nvGrpSpPr>
              <p:cNvPr id="32" name="グループ化 23"/>
              <p:cNvGrpSpPr/>
              <p:nvPr/>
            </p:nvGrpSpPr>
            <p:grpSpPr>
              <a:xfrm>
                <a:off x="4932040" y="2708920"/>
                <a:ext cx="3528392" cy="2088232"/>
                <a:chOff x="4644008" y="2564904"/>
                <a:chExt cx="4133850" cy="2448272"/>
              </a:xfrm>
            </p:grpSpPr>
            <p:pic>
              <p:nvPicPr>
                <p:cNvPr id="155" name="Picture 3" descr="C:\Users\HideyukiMurakami\Desktop\村上修士論文\炉心対称部分デモ画像\炉心対称部分 - コピー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644008" y="2564904"/>
                  <a:ext cx="4133850" cy="2438401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156" name="直線コネクタ 155"/>
                <p:cNvCxnSpPr/>
                <p:nvPr/>
              </p:nvCxnSpPr>
              <p:spPr>
                <a:xfrm>
                  <a:off x="4775200" y="2698750"/>
                  <a:ext cx="2245072" cy="2242418"/>
                </a:xfrm>
                <a:prstGeom prst="line">
                  <a:avLst/>
                </a:prstGeom>
                <a:ln w="698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直線コネクタ 156"/>
                <p:cNvCxnSpPr/>
                <p:nvPr/>
              </p:nvCxnSpPr>
              <p:spPr>
                <a:xfrm>
                  <a:off x="4787744" y="2666515"/>
                  <a:ext cx="280" cy="2346661"/>
                </a:xfrm>
                <a:prstGeom prst="line">
                  <a:avLst/>
                </a:prstGeom>
                <a:ln w="698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直線コネクタ 157"/>
                <p:cNvCxnSpPr/>
                <p:nvPr/>
              </p:nvCxnSpPr>
              <p:spPr>
                <a:xfrm>
                  <a:off x="4750693" y="2705100"/>
                  <a:ext cx="2304256" cy="0"/>
                </a:xfrm>
                <a:prstGeom prst="line">
                  <a:avLst/>
                </a:prstGeom>
                <a:ln w="698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グループ化 52"/>
              <p:cNvGrpSpPr/>
              <p:nvPr/>
            </p:nvGrpSpPr>
            <p:grpSpPr>
              <a:xfrm>
                <a:off x="5172511" y="3401434"/>
                <a:ext cx="431984" cy="662937"/>
                <a:chOff x="4956487" y="3401435"/>
                <a:chExt cx="431984" cy="662937"/>
              </a:xfrm>
            </p:grpSpPr>
            <p:sp>
              <p:nvSpPr>
                <p:cNvPr id="151" name="正方形/長方形 150"/>
                <p:cNvSpPr/>
                <p:nvPr/>
              </p:nvSpPr>
              <p:spPr>
                <a:xfrm>
                  <a:off x="4956487" y="3401435"/>
                  <a:ext cx="211765" cy="21148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600" dirty="0" smtClean="0"/>
                    <a:t>A</a:t>
                  </a:r>
                </a:p>
              </p:txBody>
            </p:sp>
            <p:sp>
              <p:nvSpPr>
                <p:cNvPr id="152" name="正方形/長方形 151"/>
                <p:cNvSpPr/>
                <p:nvPr/>
              </p:nvSpPr>
              <p:spPr>
                <a:xfrm>
                  <a:off x="5176706" y="3852892"/>
                  <a:ext cx="211765" cy="211480"/>
                </a:xfrm>
                <a:prstGeom prst="rect">
                  <a:avLst/>
                </a:prstGeom>
                <a:solidFill>
                  <a:srgbClr val="30F03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1600" dirty="0" smtClean="0"/>
                    <a:t>B</a:t>
                  </a:r>
                  <a:endParaRPr kumimoji="1" lang="en-US" altLang="ja-JP" sz="1600" dirty="0" smtClean="0"/>
                </a:p>
              </p:txBody>
            </p:sp>
          </p:grpSp>
        </p:grpSp>
        <p:sp>
          <p:nvSpPr>
            <p:cNvPr id="69" name="左右矢印 68"/>
            <p:cNvSpPr/>
            <p:nvPr/>
          </p:nvSpPr>
          <p:spPr>
            <a:xfrm>
              <a:off x="6559078" y="1630701"/>
              <a:ext cx="161388" cy="111160"/>
            </a:xfrm>
            <a:prstGeom prst="leftRightArrow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>
                <a:rot lat="0" lon="0" rev="186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 advTm="4637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44126E-6 L -0.02274 -0.05989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" y="-300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185 L 0.02222 0.05949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" y="290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2222E-6 L -0.02483 0.06343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" y="320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0.00162 L 0.02066 -0.05972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" y="-310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-0.05121 0.03333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" y="170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0.00255 L 0.0474 -0.03056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" y="-170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5 0.00162 L -0.04636 -0.03078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" y="-160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0.04757 0.03125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" y="160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092 L -0.02257 -0.06111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" y="-300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0.02326 -0.06227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" y="-310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07 L 0.02396 0.06343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" y="310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00209 L -0.02326 0.0618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" y="320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0.0007 L -0.04635 -0.03079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" y="-160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0.04688 0.03194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160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-0.0448 0.02986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" y="150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46 L 0.04635 -0.03079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-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グループ化 75"/>
          <p:cNvGrpSpPr/>
          <p:nvPr/>
        </p:nvGrpSpPr>
        <p:grpSpPr>
          <a:xfrm>
            <a:off x="5652120" y="2132856"/>
            <a:ext cx="3096344" cy="4015978"/>
            <a:chOff x="5868144" y="1196368"/>
            <a:chExt cx="3096344" cy="4015978"/>
          </a:xfrm>
        </p:grpSpPr>
        <p:grpSp>
          <p:nvGrpSpPr>
            <p:cNvPr id="134" name="グループ化 55"/>
            <p:cNvGrpSpPr/>
            <p:nvPr/>
          </p:nvGrpSpPr>
          <p:grpSpPr>
            <a:xfrm>
              <a:off x="6588224" y="3644640"/>
              <a:ext cx="1656184" cy="1008112"/>
              <a:chOff x="7380312" y="2276488"/>
              <a:chExt cx="1656184" cy="1008112"/>
            </a:xfrm>
          </p:grpSpPr>
          <p:sp>
            <p:nvSpPr>
              <p:cNvPr id="140" name="正方形/長方形 139"/>
              <p:cNvSpPr/>
              <p:nvPr/>
            </p:nvSpPr>
            <p:spPr>
              <a:xfrm>
                <a:off x="8532440" y="2276488"/>
                <a:ext cx="504056" cy="50405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A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1" name="正方形/長方形 140"/>
              <p:cNvSpPr/>
              <p:nvPr/>
            </p:nvSpPr>
            <p:spPr>
              <a:xfrm>
                <a:off x="8532440" y="2780544"/>
                <a:ext cx="504056" cy="504056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B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2" name="正方形/長方形 141"/>
              <p:cNvSpPr/>
              <p:nvPr/>
            </p:nvSpPr>
            <p:spPr>
              <a:xfrm>
                <a:off x="7380312" y="2276488"/>
                <a:ext cx="504056" cy="504056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C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3" name="正方形/長方形 142"/>
              <p:cNvSpPr/>
              <p:nvPr/>
            </p:nvSpPr>
            <p:spPr>
              <a:xfrm>
                <a:off x="7380312" y="2780544"/>
                <a:ext cx="504056" cy="504056"/>
              </a:xfrm>
              <a:prstGeom prst="rect">
                <a:avLst/>
              </a:prstGeom>
              <a:solidFill>
                <a:srgbClr val="A217B9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D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グループ化 108"/>
            <p:cNvGrpSpPr/>
            <p:nvPr/>
          </p:nvGrpSpPr>
          <p:grpSpPr>
            <a:xfrm>
              <a:off x="6516216" y="2132856"/>
              <a:ext cx="1800200" cy="1008112"/>
              <a:chOff x="6444208" y="1916832"/>
              <a:chExt cx="1800200" cy="1008112"/>
            </a:xfrm>
          </p:grpSpPr>
          <p:grpSp>
            <p:nvGrpSpPr>
              <p:cNvPr id="128" name="グループ化 54"/>
              <p:cNvGrpSpPr/>
              <p:nvPr/>
            </p:nvGrpSpPr>
            <p:grpSpPr>
              <a:xfrm>
                <a:off x="6444208" y="1916832"/>
                <a:ext cx="1800200" cy="1008112"/>
                <a:chOff x="6516216" y="2060848"/>
                <a:chExt cx="1800200" cy="1008112"/>
              </a:xfrm>
            </p:grpSpPr>
            <p:sp>
              <p:nvSpPr>
                <p:cNvPr id="130" name="正方形/長方形 129"/>
                <p:cNvSpPr/>
                <p:nvPr/>
              </p:nvSpPr>
              <p:spPr>
                <a:xfrm>
                  <a:off x="6516216" y="2060848"/>
                  <a:ext cx="504056" cy="50405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2800" dirty="0" smtClean="0">
                      <a:solidFill>
                        <a:schemeClr val="bg1"/>
                      </a:solidFill>
                    </a:rPr>
                    <a:t>A</a:t>
                  </a:r>
                  <a:endParaRPr kumimoji="1" lang="ja-JP" altLang="en-US" sz="28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1" name="正方形/長方形 130"/>
                <p:cNvSpPr/>
                <p:nvPr/>
              </p:nvSpPr>
              <p:spPr>
                <a:xfrm>
                  <a:off x="6516216" y="2564904"/>
                  <a:ext cx="504056" cy="504056"/>
                </a:xfrm>
                <a:prstGeom prst="rect">
                  <a:avLst/>
                </a:prstGeom>
                <a:solidFill>
                  <a:srgbClr val="00FF0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2800" dirty="0" smtClean="0">
                      <a:solidFill>
                        <a:schemeClr val="bg1"/>
                      </a:solidFill>
                    </a:rPr>
                    <a:t>B</a:t>
                  </a:r>
                  <a:endParaRPr kumimoji="1" lang="ja-JP" alt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2" name="正方形/長方形 131"/>
                <p:cNvSpPr/>
                <p:nvPr/>
              </p:nvSpPr>
              <p:spPr>
                <a:xfrm>
                  <a:off x="7812360" y="2060848"/>
                  <a:ext cx="504056" cy="504056"/>
                </a:xfrm>
                <a:prstGeom prst="rect">
                  <a:avLst/>
                </a:prstGeom>
                <a:solidFill>
                  <a:schemeClr val="tx2"/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2800" dirty="0" smtClean="0">
                      <a:solidFill>
                        <a:schemeClr val="bg1"/>
                      </a:solidFill>
                    </a:rPr>
                    <a:t>C</a:t>
                  </a:r>
                  <a:endParaRPr kumimoji="1" lang="ja-JP" alt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3" name="正方形/長方形 132"/>
                <p:cNvSpPr/>
                <p:nvPr/>
              </p:nvSpPr>
              <p:spPr>
                <a:xfrm>
                  <a:off x="7812360" y="2564904"/>
                  <a:ext cx="504056" cy="504056"/>
                </a:xfrm>
                <a:prstGeom prst="rect">
                  <a:avLst/>
                </a:prstGeom>
                <a:solidFill>
                  <a:srgbClr val="A217B9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2800" dirty="0" smtClean="0">
                      <a:solidFill>
                        <a:schemeClr val="bg1"/>
                      </a:solidFill>
                    </a:rPr>
                    <a:t>D</a:t>
                  </a:r>
                  <a:endParaRPr kumimoji="1" lang="ja-JP" altLang="en-US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29" name="左右矢印 128"/>
              <p:cNvSpPr/>
              <p:nvPr/>
            </p:nvSpPr>
            <p:spPr>
              <a:xfrm>
                <a:off x="7092280" y="2276872"/>
                <a:ext cx="504056" cy="360040"/>
              </a:xfrm>
              <a:prstGeom prst="leftRightArrow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121" name="グループ化 124"/>
            <p:cNvGrpSpPr/>
            <p:nvPr/>
          </p:nvGrpSpPr>
          <p:grpSpPr>
            <a:xfrm>
              <a:off x="5868144" y="1196368"/>
              <a:ext cx="3096344" cy="4015978"/>
              <a:chOff x="374261" y="1268371"/>
              <a:chExt cx="2181515" cy="4071709"/>
            </a:xfrm>
          </p:grpSpPr>
          <p:sp>
            <p:nvSpPr>
              <p:cNvPr id="122" name="角丸四角形 121"/>
              <p:cNvSpPr/>
              <p:nvPr/>
            </p:nvSpPr>
            <p:spPr>
              <a:xfrm>
                <a:off x="374261" y="1556792"/>
                <a:ext cx="2181515" cy="3783288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25" name="角丸四角形 124"/>
              <p:cNvSpPr/>
              <p:nvPr/>
            </p:nvSpPr>
            <p:spPr>
              <a:xfrm>
                <a:off x="780124" y="1268371"/>
                <a:ext cx="1255500" cy="58444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>
                    <a:solidFill>
                      <a:schemeClr val="tx1"/>
                    </a:solidFill>
                  </a:rPr>
                  <a:t>セット近傍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近傍の定義</a:t>
            </a:r>
            <a:endParaRPr kumimoji="1" lang="ja-JP" altLang="en-US" dirty="0"/>
          </a:p>
        </p:txBody>
      </p:sp>
      <p:grpSp>
        <p:nvGrpSpPr>
          <p:cNvPr id="4" name="グループ化 73"/>
          <p:cNvGrpSpPr/>
          <p:nvPr/>
        </p:nvGrpSpPr>
        <p:grpSpPr>
          <a:xfrm>
            <a:off x="107504" y="1484784"/>
            <a:ext cx="2376264" cy="4824536"/>
            <a:chOff x="179512" y="1268760"/>
            <a:chExt cx="2376264" cy="3943586"/>
          </a:xfrm>
        </p:grpSpPr>
        <p:grpSp>
          <p:nvGrpSpPr>
            <p:cNvPr id="5" name="グループ化 83"/>
            <p:cNvGrpSpPr/>
            <p:nvPr/>
          </p:nvGrpSpPr>
          <p:grpSpPr>
            <a:xfrm>
              <a:off x="467544" y="2348880"/>
              <a:ext cx="1800200" cy="504056"/>
              <a:chOff x="395536" y="2708920"/>
              <a:chExt cx="1800200" cy="504056"/>
            </a:xfrm>
          </p:grpSpPr>
          <p:sp>
            <p:nvSpPr>
              <p:cNvPr id="85" name="正方形/長方形 84"/>
              <p:cNvSpPr/>
              <p:nvPr/>
            </p:nvSpPr>
            <p:spPr>
              <a:xfrm>
                <a:off x="395536" y="2708920"/>
                <a:ext cx="504056" cy="50405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accent3"/>
                    </a:solidFill>
                  </a:rPr>
                  <a:t>A</a:t>
                </a:r>
                <a:endParaRPr kumimoji="1" lang="ja-JP" altLang="en-US" sz="28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6" name="正方形/長方形 85"/>
              <p:cNvSpPr/>
              <p:nvPr/>
            </p:nvSpPr>
            <p:spPr>
              <a:xfrm>
                <a:off x="1691680" y="2708920"/>
                <a:ext cx="504056" cy="504056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 smtClean="0">
                    <a:solidFill>
                      <a:schemeClr val="bg1"/>
                    </a:solidFill>
                  </a:rPr>
                  <a:t>B</a:t>
                </a:r>
                <a:endParaRPr kumimoji="1" lang="ja-JP" altLang="en-US" sz="2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" name="グループ化 109"/>
            <p:cNvGrpSpPr/>
            <p:nvPr/>
          </p:nvGrpSpPr>
          <p:grpSpPr>
            <a:xfrm>
              <a:off x="611560" y="3772186"/>
              <a:ext cx="1512168" cy="504056"/>
              <a:chOff x="611560" y="2548050"/>
              <a:chExt cx="1512168" cy="504056"/>
            </a:xfrm>
          </p:grpSpPr>
          <p:sp>
            <p:nvSpPr>
              <p:cNvPr id="111" name="正方形/長方形 110"/>
              <p:cNvSpPr/>
              <p:nvPr/>
            </p:nvSpPr>
            <p:spPr>
              <a:xfrm>
                <a:off x="1619672" y="2548050"/>
                <a:ext cx="504056" cy="50405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accent3"/>
                    </a:solidFill>
                  </a:rPr>
                  <a:t>A</a:t>
                </a:r>
                <a:endParaRPr kumimoji="1" lang="ja-JP" altLang="en-US" sz="28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2" name="正方形/長方形 111"/>
              <p:cNvSpPr/>
              <p:nvPr/>
            </p:nvSpPr>
            <p:spPr>
              <a:xfrm>
                <a:off x="611560" y="2548050"/>
                <a:ext cx="504056" cy="504056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 smtClean="0">
                    <a:solidFill>
                      <a:schemeClr val="bg1"/>
                    </a:solidFill>
                  </a:rPr>
                  <a:t>B</a:t>
                </a:r>
                <a:endParaRPr kumimoji="1" lang="ja-JP" altLang="en-US" sz="2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" name="グループ化 120"/>
            <p:cNvGrpSpPr/>
            <p:nvPr/>
          </p:nvGrpSpPr>
          <p:grpSpPr>
            <a:xfrm>
              <a:off x="179512" y="1268760"/>
              <a:ext cx="2376264" cy="3943586"/>
              <a:chOff x="323528" y="1268760"/>
              <a:chExt cx="2232248" cy="3943586"/>
            </a:xfrm>
          </p:grpSpPr>
          <p:sp>
            <p:nvSpPr>
              <p:cNvPr id="117" name="角丸四角形 116"/>
              <p:cNvSpPr/>
              <p:nvPr/>
            </p:nvSpPr>
            <p:spPr>
              <a:xfrm>
                <a:off x="323528" y="1556792"/>
                <a:ext cx="2232248" cy="3655554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8" name="角丸四角形 117"/>
              <p:cNvSpPr/>
              <p:nvPr/>
            </p:nvSpPr>
            <p:spPr>
              <a:xfrm>
                <a:off x="594104" y="1268760"/>
                <a:ext cx="1673640" cy="47082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>
                    <a:solidFill>
                      <a:schemeClr val="tx1"/>
                    </a:solidFill>
                  </a:rPr>
                  <a:t>ペア近傍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" name="グループ化 74"/>
          <p:cNvGrpSpPr/>
          <p:nvPr/>
        </p:nvGrpSpPr>
        <p:grpSpPr>
          <a:xfrm>
            <a:off x="2627784" y="2132856"/>
            <a:ext cx="2952328" cy="3960441"/>
            <a:chOff x="2699792" y="1251906"/>
            <a:chExt cx="2952328" cy="3960441"/>
          </a:xfrm>
        </p:grpSpPr>
        <p:grpSp>
          <p:nvGrpSpPr>
            <p:cNvPr id="9" name="グループ化 88"/>
            <p:cNvGrpSpPr/>
            <p:nvPr/>
          </p:nvGrpSpPr>
          <p:grpSpPr>
            <a:xfrm>
              <a:off x="3059832" y="3556162"/>
              <a:ext cx="2232248" cy="504056"/>
              <a:chOff x="3203848" y="4060218"/>
              <a:chExt cx="2232248" cy="504056"/>
            </a:xfrm>
          </p:grpSpPr>
          <p:sp>
            <p:nvSpPr>
              <p:cNvPr id="90" name="正方形/長方形 89"/>
              <p:cNvSpPr/>
              <p:nvPr/>
            </p:nvSpPr>
            <p:spPr>
              <a:xfrm>
                <a:off x="4067944" y="4060218"/>
                <a:ext cx="504056" cy="50405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A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1" name="正方形/長方形 90"/>
              <p:cNvSpPr/>
              <p:nvPr/>
            </p:nvSpPr>
            <p:spPr>
              <a:xfrm>
                <a:off x="4932040" y="4060218"/>
                <a:ext cx="504056" cy="504056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B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2" name="正方形/長方形 91"/>
              <p:cNvSpPr/>
              <p:nvPr/>
            </p:nvSpPr>
            <p:spPr>
              <a:xfrm>
                <a:off x="3203848" y="4060218"/>
                <a:ext cx="504056" cy="504056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C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" name="グループ化 95"/>
            <p:cNvGrpSpPr/>
            <p:nvPr/>
          </p:nvGrpSpPr>
          <p:grpSpPr>
            <a:xfrm>
              <a:off x="3059832" y="4276242"/>
              <a:ext cx="2232248" cy="504056"/>
              <a:chOff x="3203848" y="4060218"/>
              <a:chExt cx="2232248" cy="504056"/>
            </a:xfrm>
          </p:grpSpPr>
          <p:sp>
            <p:nvSpPr>
              <p:cNvPr id="97" name="正方形/長方形 96"/>
              <p:cNvSpPr/>
              <p:nvPr/>
            </p:nvSpPr>
            <p:spPr>
              <a:xfrm>
                <a:off x="4932040" y="4060218"/>
                <a:ext cx="504056" cy="50405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A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正方形/長方形 97"/>
              <p:cNvSpPr/>
              <p:nvPr/>
            </p:nvSpPr>
            <p:spPr>
              <a:xfrm>
                <a:off x="3203848" y="4060218"/>
                <a:ext cx="504056" cy="504056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B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4067944" y="4060218"/>
                <a:ext cx="504056" cy="504056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C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" name="グループ化 105"/>
            <p:cNvGrpSpPr/>
            <p:nvPr/>
          </p:nvGrpSpPr>
          <p:grpSpPr>
            <a:xfrm>
              <a:off x="2771800" y="1916832"/>
              <a:ext cx="2808312" cy="1368152"/>
              <a:chOff x="2483768" y="2348880"/>
              <a:chExt cx="2808312" cy="1368152"/>
            </a:xfrm>
          </p:grpSpPr>
          <p:sp>
            <p:nvSpPr>
              <p:cNvPr id="100" name="左矢印 99"/>
              <p:cNvSpPr/>
              <p:nvPr/>
            </p:nvSpPr>
            <p:spPr>
              <a:xfrm>
                <a:off x="4211960" y="2780928"/>
                <a:ext cx="432048" cy="288032"/>
              </a:xfrm>
              <a:prstGeom prst="leftArrow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2" name="グループ化 104"/>
              <p:cNvGrpSpPr/>
              <p:nvPr/>
            </p:nvGrpSpPr>
            <p:grpSpPr>
              <a:xfrm>
                <a:off x="2483768" y="2348880"/>
                <a:ext cx="2808312" cy="1368152"/>
                <a:chOff x="2483768" y="2348880"/>
                <a:chExt cx="2808312" cy="1368152"/>
              </a:xfrm>
            </p:grpSpPr>
            <p:grpSp>
              <p:nvGrpSpPr>
                <p:cNvPr id="13" name="グループ化 47"/>
                <p:cNvGrpSpPr/>
                <p:nvPr/>
              </p:nvGrpSpPr>
              <p:grpSpPr>
                <a:xfrm>
                  <a:off x="2483768" y="2348880"/>
                  <a:ext cx="2808312" cy="936104"/>
                  <a:chOff x="2915816" y="2420888"/>
                  <a:chExt cx="2808312" cy="936104"/>
                </a:xfrm>
              </p:grpSpPr>
              <p:sp>
                <p:nvSpPr>
                  <p:cNvPr id="27" name="正方形/長方形 26"/>
                  <p:cNvSpPr/>
                  <p:nvPr/>
                </p:nvSpPr>
                <p:spPr>
                  <a:xfrm>
                    <a:off x="2915816" y="2852936"/>
                    <a:ext cx="504056" cy="504056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sz="2800" dirty="0" smtClean="0">
                        <a:solidFill>
                          <a:schemeClr val="bg1"/>
                        </a:solidFill>
                      </a:rPr>
                      <a:t>A</a:t>
                    </a:r>
                    <a:endParaRPr kumimoji="1" lang="ja-JP" altLang="en-US" sz="28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8" name="正方形/長方形 27"/>
                  <p:cNvSpPr/>
                  <p:nvPr/>
                </p:nvSpPr>
                <p:spPr>
                  <a:xfrm>
                    <a:off x="4067944" y="2852936"/>
                    <a:ext cx="504056" cy="504056"/>
                  </a:xfrm>
                  <a:prstGeom prst="rect">
                    <a:avLst/>
                  </a:prstGeom>
                  <a:solidFill>
                    <a:srgbClr val="00FF0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sz="2800" dirty="0" smtClean="0">
                        <a:solidFill>
                          <a:schemeClr val="bg1"/>
                        </a:solidFill>
                      </a:rPr>
                      <a:t>B</a:t>
                    </a:r>
                    <a:endParaRPr kumimoji="1" lang="ja-JP" altLang="en-US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0" name="正方形/長方形 29"/>
                  <p:cNvSpPr/>
                  <p:nvPr/>
                </p:nvSpPr>
                <p:spPr>
                  <a:xfrm>
                    <a:off x="5220072" y="2852936"/>
                    <a:ext cx="504056" cy="504056"/>
                  </a:xfrm>
                  <a:prstGeom prst="rect">
                    <a:avLst/>
                  </a:prstGeom>
                  <a:solidFill>
                    <a:schemeClr val="tx2"/>
                  </a:solidFill>
                  <a:ln>
                    <a:solidFill>
                      <a:schemeClr val="tx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sz="2800" dirty="0" smtClean="0">
                        <a:solidFill>
                          <a:schemeClr val="bg1"/>
                        </a:solidFill>
                      </a:rPr>
                      <a:t>C</a:t>
                    </a:r>
                    <a:endParaRPr kumimoji="1" lang="ja-JP" altLang="en-US" sz="28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4" name="左矢印 33"/>
                  <p:cNvSpPr/>
                  <p:nvPr/>
                </p:nvSpPr>
                <p:spPr>
                  <a:xfrm>
                    <a:off x="3491880" y="2852936"/>
                    <a:ext cx="432048" cy="288032"/>
                  </a:xfrm>
                  <a:prstGeom prst="leftArrow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45" name="下カーブ矢印 44"/>
                  <p:cNvSpPr/>
                  <p:nvPr/>
                </p:nvSpPr>
                <p:spPr>
                  <a:xfrm>
                    <a:off x="3203848" y="2420888"/>
                    <a:ext cx="2160240" cy="360040"/>
                  </a:xfrm>
                  <a:prstGeom prst="curvedDownArrow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01" name="右矢印 100"/>
                <p:cNvSpPr/>
                <p:nvPr/>
              </p:nvSpPr>
              <p:spPr>
                <a:xfrm>
                  <a:off x="3131840" y="3068960"/>
                  <a:ext cx="432048" cy="288032"/>
                </a:xfrm>
                <a:prstGeom prst="rightArrow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02" name="右矢印 101"/>
                <p:cNvSpPr/>
                <p:nvPr/>
              </p:nvSpPr>
              <p:spPr>
                <a:xfrm>
                  <a:off x="4283968" y="3068960"/>
                  <a:ext cx="432048" cy="288032"/>
                </a:xfrm>
                <a:prstGeom prst="rightArrow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04" name="上カーブ矢印 103"/>
                <p:cNvSpPr/>
                <p:nvPr/>
              </p:nvSpPr>
              <p:spPr>
                <a:xfrm>
                  <a:off x="2771800" y="3356992"/>
                  <a:ext cx="2160240" cy="360040"/>
                </a:xfrm>
                <a:prstGeom prst="curvedUpArrow">
                  <a:avLst/>
                </a:prstGeom>
                <a:solidFill>
                  <a:schemeClr val="tx2"/>
                </a:solidFill>
                <a:ln>
                  <a:noFill/>
                </a:ln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4" name="グループ化 121"/>
            <p:cNvGrpSpPr/>
            <p:nvPr/>
          </p:nvGrpSpPr>
          <p:grpSpPr>
            <a:xfrm>
              <a:off x="2699792" y="1251906"/>
              <a:ext cx="2952328" cy="3960441"/>
              <a:chOff x="323528" y="1323126"/>
              <a:chExt cx="2232248" cy="3903863"/>
            </a:xfrm>
          </p:grpSpPr>
          <p:sp>
            <p:nvSpPr>
              <p:cNvPr id="123" name="角丸四角形 122"/>
              <p:cNvSpPr/>
              <p:nvPr/>
            </p:nvSpPr>
            <p:spPr>
              <a:xfrm>
                <a:off x="323528" y="1556792"/>
                <a:ext cx="2232248" cy="3670197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24" name="角丸四角形 123"/>
              <p:cNvSpPr/>
              <p:nvPr/>
            </p:nvSpPr>
            <p:spPr>
              <a:xfrm>
                <a:off x="759089" y="1323126"/>
                <a:ext cx="1347366" cy="5677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>
                    <a:solidFill>
                      <a:schemeClr val="tx1"/>
                    </a:solidFill>
                  </a:rPr>
                  <a:t>ループ近傍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" name="グループ化 83"/>
          <p:cNvGrpSpPr/>
          <p:nvPr/>
        </p:nvGrpSpPr>
        <p:grpSpPr>
          <a:xfrm>
            <a:off x="107504" y="1484785"/>
            <a:ext cx="2376264" cy="4824535"/>
            <a:chOff x="2915816" y="1268761"/>
            <a:chExt cx="2376264" cy="3943585"/>
          </a:xfrm>
        </p:grpSpPr>
        <p:sp>
          <p:nvSpPr>
            <p:cNvPr id="76" name="角丸四角形 75"/>
            <p:cNvSpPr/>
            <p:nvPr/>
          </p:nvSpPr>
          <p:spPr>
            <a:xfrm>
              <a:off x="2915816" y="1556792"/>
              <a:ext cx="2376264" cy="3655554"/>
            </a:xfrm>
            <a:prstGeom prst="roundRect">
              <a:avLst/>
            </a:prstGeom>
            <a:noFill/>
            <a:ln w="444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角丸四角形 78"/>
            <p:cNvSpPr/>
            <p:nvPr/>
          </p:nvSpPr>
          <p:spPr>
            <a:xfrm>
              <a:off x="3203848" y="1268761"/>
              <a:ext cx="1781617" cy="470824"/>
            </a:xfrm>
            <a:prstGeom prst="roundRect">
              <a:avLst/>
            </a:prstGeom>
            <a:solidFill>
              <a:schemeClr val="bg1"/>
            </a:solidFill>
            <a:ln w="444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accent2"/>
                  </a:solidFill>
                </a:rPr>
                <a:t>ペア近傍</a:t>
              </a:r>
              <a:endParaRPr lang="en-US" altLang="ja-JP" dirty="0" smtClean="0">
                <a:solidFill>
                  <a:schemeClr val="accent2"/>
                </a:solidFill>
              </a:endParaRPr>
            </a:p>
          </p:txBody>
        </p:sp>
      </p:grpSp>
      <p:grpSp>
        <p:nvGrpSpPr>
          <p:cNvPr id="23" name="グループ化 158"/>
          <p:cNvGrpSpPr/>
          <p:nvPr/>
        </p:nvGrpSpPr>
        <p:grpSpPr>
          <a:xfrm>
            <a:off x="2555776" y="1484784"/>
            <a:ext cx="6264696" cy="4841390"/>
            <a:chOff x="2555776" y="1539938"/>
            <a:chExt cx="6264696" cy="4841390"/>
          </a:xfrm>
        </p:grpSpPr>
        <p:sp>
          <p:nvSpPr>
            <p:cNvPr id="157" name="角丸四角形 156"/>
            <p:cNvSpPr/>
            <p:nvPr/>
          </p:nvSpPr>
          <p:spPr>
            <a:xfrm>
              <a:off x="2555776" y="1916832"/>
              <a:ext cx="6264696" cy="4464496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8" name="角丸四角形 157"/>
            <p:cNvSpPr/>
            <p:nvPr/>
          </p:nvSpPr>
          <p:spPr>
            <a:xfrm>
              <a:off x="4644008" y="1539938"/>
              <a:ext cx="2088232" cy="576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ペア近傍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×2</a:t>
              </a:r>
            </a:p>
          </p:txBody>
        </p:sp>
      </p:grpSp>
      <p:grpSp>
        <p:nvGrpSpPr>
          <p:cNvPr id="80" name="グループ化 158"/>
          <p:cNvGrpSpPr/>
          <p:nvPr/>
        </p:nvGrpSpPr>
        <p:grpSpPr>
          <a:xfrm>
            <a:off x="2555776" y="1484784"/>
            <a:ext cx="6264696" cy="4841390"/>
            <a:chOff x="2555776" y="1539938"/>
            <a:chExt cx="6264696" cy="4841390"/>
          </a:xfrm>
        </p:grpSpPr>
        <p:sp>
          <p:nvSpPr>
            <p:cNvPr id="81" name="角丸四角形 80"/>
            <p:cNvSpPr/>
            <p:nvPr/>
          </p:nvSpPr>
          <p:spPr>
            <a:xfrm>
              <a:off x="2555776" y="1916832"/>
              <a:ext cx="6264696" cy="4464496"/>
            </a:xfrm>
            <a:prstGeom prst="roundRect">
              <a:avLst/>
            </a:prstGeom>
            <a:noFill/>
            <a:ln w="444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2"/>
                </a:solidFill>
              </a:endParaRPr>
            </a:p>
          </p:txBody>
        </p:sp>
        <p:sp>
          <p:nvSpPr>
            <p:cNvPr id="82" name="角丸四角形 81"/>
            <p:cNvSpPr/>
            <p:nvPr/>
          </p:nvSpPr>
          <p:spPr>
            <a:xfrm>
              <a:off x="4644008" y="1539938"/>
              <a:ext cx="2088232" cy="576000"/>
            </a:xfrm>
            <a:prstGeom prst="roundRect">
              <a:avLst/>
            </a:prstGeom>
            <a:solidFill>
              <a:schemeClr val="bg1"/>
            </a:solidFill>
            <a:ln w="444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2"/>
                  </a:solidFill>
                </a:rPr>
                <a:t>ペア近傍</a:t>
              </a:r>
              <a:r>
                <a:rPr lang="en-US" altLang="ja-JP" dirty="0" smtClean="0">
                  <a:solidFill>
                    <a:schemeClr val="tx2"/>
                  </a:solidFill>
                </a:rPr>
                <a:t>×2</a:t>
              </a:r>
            </a:p>
          </p:txBody>
        </p:sp>
      </p:grpSp>
      <p:sp>
        <p:nvSpPr>
          <p:cNvPr id="88" name="左右矢印 87"/>
          <p:cNvSpPr/>
          <p:nvPr/>
        </p:nvSpPr>
        <p:spPr>
          <a:xfrm>
            <a:off x="1028712" y="2934498"/>
            <a:ext cx="504056" cy="360040"/>
          </a:xfrm>
          <a:prstGeom prst="left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p:transition advTm="192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ループ</a:t>
            </a:r>
            <a:r>
              <a:rPr kumimoji="1" lang="ja-JP" altLang="en-US" dirty="0" smtClean="0"/>
              <a:t>近傍の狙い</a:t>
            </a:r>
            <a:endParaRPr kumimoji="1" lang="ja-JP" altLang="en-US" dirty="0"/>
          </a:p>
        </p:txBody>
      </p:sp>
      <p:grpSp>
        <p:nvGrpSpPr>
          <p:cNvPr id="8" name="グループ化 74"/>
          <p:cNvGrpSpPr/>
          <p:nvPr/>
        </p:nvGrpSpPr>
        <p:grpSpPr>
          <a:xfrm>
            <a:off x="611560" y="1700808"/>
            <a:ext cx="2952328" cy="3960441"/>
            <a:chOff x="2699792" y="1251906"/>
            <a:chExt cx="2952328" cy="3960441"/>
          </a:xfrm>
        </p:grpSpPr>
        <p:grpSp>
          <p:nvGrpSpPr>
            <p:cNvPr id="9" name="グループ化 88"/>
            <p:cNvGrpSpPr/>
            <p:nvPr/>
          </p:nvGrpSpPr>
          <p:grpSpPr>
            <a:xfrm>
              <a:off x="3059832" y="3556162"/>
              <a:ext cx="2232248" cy="504056"/>
              <a:chOff x="3203848" y="4060218"/>
              <a:chExt cx="2232248" cy="504056"/>
            </a:xfrm>
          </p:grpSpPr>
          <p:sp>
            <p:nvSpPr>
              <p:cNvPr id="90" name="正方形/長方形 89"/>
              <p:cNvSpPr/>
              <p:nvPr/>
            </p:nvSpPr>
            <p:spPr>
              <a:xfrm>
                <a:off x="4067944" y="4060218"/>
                <a:ext cx="504056" cy="50405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6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A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1" name="正方形/長方形 90"/>
              <p:cNvSpPr/>
              <p:nvPr/>
            </p:nvSpPr>
            <p:spPr>
              <a:xfrm>
                <a:off x="4932040" y="4060218"/>
                <a:ext cx="504056" cy="504056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B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2" name="正方形/長方形 91"/>
              <p:cNvSpPr/>
              <p:nvPr/>
            </p:nvSpPr>
            <p:spPr>
              <a:xfrm>
                <a:off x="3203848" y="4060218"/>
                <a:ext cx="504056" cy="504056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C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" name="グループ化 95"/>
            <p:cNvGrpSpPr/>
            <p:nvPr/>
          </p:nvGrpSpPr>
          <p:grpSpPr>
            <a:xfrm>
              <a:off x="3059832" y="4276242"/>
              <a:ext cx="2232248" cy="504056"/>
              <a:chOff x="3203848" y="4060218"/>
              <a:chExt cx="2232248" cy="504056"/>
            </a:xfrm>
          </p:grpSpPr>
          <p:sp>
            <p:nvSpPr>
              <p:cNvPr id="97" name="正方形/長方形 96"/>
              <p:cNvSpPr/>
              <p:nvPr/>
            </p:nvSpPr>
            <p:spPr>
              <a:xfrm>
                <a:off x="4932040" y="4060218"/>
                <a:ext cx="504056" cy="50405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6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A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正方形/長方形 97"/>
              <p:cNvSpPr/>
              <p:nvPr/>
            </p:nvSpPr>
            <p:spPr>
              <a:xfrm>
                <a:off x="3203848" y="4060218"/>
                <a:ext cx="504056" cy="504056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B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4067944" y="4060218"/>
                <a:ext cx="504056" cy="504056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C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" name="グループ化 105"/>
            <p:cNvGrpSpPr/>
            <p:nvPr/>
          </p:nvGrpSpPr>
          <p:grpSpPr>
            <a:xfrm>
              <a:off x="2771800" y="1916832"/>
              <a:ext cx="2808312" cy="1368152"/>
              <a:chOff x="2483768" y="2348880"/>
              <a:chExt cx="2808312" cy="1368152"/>
            </a:xfrm>
          </p:grpSpPr>
          <p:sp>
            <p:nvSpPr>
              <p:cNvPr id="100" name="左矢印 99"/>
              <p:cNvSpPr/>
              <p:nvPr/>
            </p:nvSpPr>
            <p:spPr>
              <a:xfrm>
                <a:off x="4211960" y="2780928"/>
                <a:ext cx="432048" cy="288032"/>
              </a:xfrm>
              <a:prstGeom prst="leftArrow">
                <a:avLst/>
              </a:prstGeom>
              <a:solidFill>
                <a:schemeClr val="tx2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2" name="グループ化 104"/>
              <p:cNvGrpSpPr/>
              <p:nvPr/>
            </p:nvGrpSpPr>
            <p:grpSpPr>
              <a:xfrm>
                <a:off x="2483768" y="2348880"/>
                <a:ext cx="2808312" cy="1368152"/>
                <a:chOff x="2483768" y="2348880"/>
                <a:chExt cx="2808312" cy="1368152"/>
              </a:xfrm>
            </p:grpSpPr>
            <p:grpSp>
              <p:nvGrpSpPr>
                <p:cNvPr id="13" name="グループ化 47"/>
                <p:cNvGrpSpPr/>
                <p:nvPr/>
              </p:nvGrpSpPr>
              <p:grpSpPr>
                <a:xfrm>
                  <a:off x="2483768" y="2348880"/>
                  <a:ext cx="2808312" cy="936104"/>
                  <a:chOff x="2915816" y="2420888"/>
                  <a:chExt cx="2808312" cy="936104"/>
                </a:xfrm>
              </p:grpSpPr>
              <p:sp>
                <p:nvSpPr>
                  <p:cNvPr id="27" name="正方形/長方形 26"/>
                  <p:cNvSpPr/>
                  <p:nvPr/>
                </p:nvSpPr>
                <p:spPr>
                  <a:xfrm>
                    <a:off x="2915816" y="2852936"/>
                    <a:ext cx="504056" cy="504056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6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sz="2800" dirty="0" smtClean="0">
                        <a:solidFill>
                          <a:schemeClr val="bg1"/>
                        </a:solidFill>
                      </a:rPr>
                      <a:t>A</a:t>
                    </a:r>
                    <a:endParaRPr kumimoji="1" lang="ja-JP" altLang="en-US" sz="28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8" name="正方形/長方形 27"/>
                  <p:cNvSpPr/>
                  <p:nvPr/>
                </p:nvSpPr>
                <p:spPr>
                  <a:xfrm>
                    <a:off x="4067944" y="2852936"/>
                    <a:ext cx="504056" cy="504056"/>
                  </a:xfrm>
                  <a:prstGeom prst="rect">
                    <a:avLst/>
                  </a:prstGeom>
                  <a:solidFill>
                    <a:srgbClr val="00FF00"/>
                  </a:solidFill>
                  <a:ln>
                    <a:solidFill>
                      <a:srgbClr val="00B05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sz="2800" dirty="0" smtClean="0">
                        <a:solidFill>
                          <a:schemeClr val="bg1"/>
                        </a:solidFill>
                      </a:rPr>
                      <a:t>B</a:t>
                    </a:r>
                    <a:endParaRPr kumimoji="1" lang="ja-JP" altLang="en-US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0" name="正方形/長方形 29"/>
                  <p:cNvSpPr/>
                  <p:nvPr/>
                </p:nvSpPr>
                <p:spPr>
                  <a:xfrm>
                    <a:off x="5220072" y="2852936"/>
                    <a:ext cx="504056" cy="504056"/>
                  </a:xfrm>
                  <a:prstGeom prst="rect">
                    <a:avLst/>
                  </a:prstGeom>
                  <a:solidFill>
                    <a:schemeClr val="tx2"/>
                  </a:solidFill>
                  <a:ln>
                    <a:solidFill>
                      <a:schemeClr val="tx2">
                        <a:lumMod val="50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sz="2800" dirty="0" smtClean="0">
                        <a:solidFill>
                          <a:schemeClr val="bg1"/>
                        </a:solidFill>
                      </a:rPr>
                      <a:t>C</a:t>
                    </a:r>
                    <a:endParaRPr kumimoji="1" lang="ja-JP" altLang="en-US" sz="28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4" name="左矢印 33"/>
                  <p:cNvSpPr/>
                  <p:nvPr/>
                </p:nvSpPr>
                <p:spPr>
                  <a:xfrm>
                    <a:off x="3491880" y="2852936"/>
                    <a:ext cx="432048" cy="288032"/>
                  </a:xfrm>
                  <a:prstGeom prst="leftArrow">
                    <a:avLst/>
                  </a:prstGeom>
                  <a:solidFill>
                    <a:schemeClr val="tx2"/>
                  </a:solidFill>
                  <a:ln>
                    <a:noFill/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45" name="下カーブ矢印 44"/>
                  <p:cNvSpPr/>
                  <p:nvPr/>
                </p:nvSpPr>
                <p:spPr>
                  <a:xfrm>
                    <a:off x="3203848" y="2420888"/>
                    <a:ext cx="2160240" cy="360040"/>
                  </a:xfrm>
                  <a:prstGeom prst="curvedDownArrow">
                    <a:avLst/>
                  </a:prstGeom>
                  <a:solidFill>
                    <a:schemeClr val="tx2"/>
                  </a:solidFill>
                  <a:ln>
                    <a:noFill/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01" name="右矢印 100"/>
                <p:cNvSpPr/>
                <p:nvPr/>
              </p:nvSpPr>
              <p:spPr>
                <a:xfrm>
                  <a:off x="3131840" y="3068960"/>
                  <a:ext cx="432048" cy="288032"/>
                </a:xfrm>
                <a:prstGeom prst="rightArrow">
                  <a:avLst/>
                </a:prstGeom>
                <a:solidFill>
                  <a:schemeClr val="tx2"/>
                </a:solidFill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02" name="右矢印 101"/>
                <p:cNvSpPr/>
                <p:nvPr/>
              </p:nvSpPr>
              <p:spPr>
                <a:xfrm>
                  <a:off x="4283968" y="3068960"/>
                  <a:ext cx="432048" cy="288032"/>
                </a:xfrm>
                <a:prstGeom prst="rightArrow">
                  <a:avLst/>
                </a:prstGeom>
                <a:solidFill>
                  <a:schemeClr val="tx2"/>
                </a:solidFill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04" name="上カーブ矢印 103"/>
                <p:cNvSpPr/>
                <p:nvPr/>
              </p:nvSpPr>
              <p:spPr>
                <a:xfrm>
                  <a:off x="2771800" y="3356992"/>
                  <a:ext cx="2160240" cy="360040"/>
                </a:xfrm>
                <a:prstGeom prst="curvedUpArrow">
                  <a:avLst/>
                </a:prstGeom>
                <a:solidFill>
                  <a:schemeClr val="tx2"/>
                </a:solidFill>
                <a:ln>
                  <a:noFill/>
                  <a:prstDash val="solid"/>
                </a:ln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4" name="グループ化 121"/>
            <p:cNvGrpSpPr/>
            <p:nvPr/>
          </p:nvGrpSpPr>
          <p:grpSpPr>
            <a:xfrm>
              <a:off x="2699792" y="1251906"/>
              <a:ext cx="2952328" cy="3960441"/>
              <a:chOff x="323528" y="1323126"/>
              <a:chExt cx="2232248" cy="3903863"/>
            </a:xfrm>
          </p:grpSpPr>
          <p:sp>
            <p:nvSpPr>
              <p:cNvPr id="123" name="角丸四角形 122"/>
              <p:cNvSpPr/>
              <p:nvPr/>
            </p:nvSpPr>
            <p:spPr>
              <a:xfrm>
                <a:off x="323528" y="1556792"/>
                <a:ext cx="2232248" cy="3670197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24" name="角丸四角形 123"/>
              <p:cNvSpPr/>
              <p:nvPr/>
            </p:nvSpPr>
            <p:spPr>
              <a:xfrm>
                <a:off x="759089" y="1323126"/>
                <a:ext cx="1347366" cy="5677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>
                    <a:solidFill>
                      <a:schemeClr val="tx1"/>
                    </a:solidFill>
                  </a:rPr>
                  <a:t>ループ近傍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89" name="角丸四角形 88"/>
          <p:cNvSpPr/>
          <p:nvPr/>
        </p:nvSpPr>
        <p:spPr>
          <a:xfrm>
            <a:off x="4031021" y="1340768"/>
            <a:ext cx="4536504" cy="1363214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似た燃料を挿むことで</a:t>
            </a:r>
            <a:r>
              <a:rPr lang="en-US" altLang="ja-JP" sz="2800" dirty="0" smtClean="0">
                <a:solidFill>
                  <a:schemeClr val="tx1"/>
                </a:solidFill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ja-JP" altLang="en-US" sz="2800" dirty="0" smtClean="0">
                <a:solidFill>
                  <a:schemeClr val="tx1"/>
                </a:solidFill>
              </a:rPr>
              <a:t>三つの燃料を交換する</a:t>
            </a:r>
          </a:p>
        </p:txBody>
      </p:sp>
      <p:sp>
        <p:nvSpPr>
          <p:cNvPr id="93" name="角丸四角形 92"/>
          <p:cNvSpPr/>
          <p:nvPr/>
        </p:nvSpPr>
        <p:spPr>
          <a:xfrm>
            <a:off x="3751586" y="3102667"/>
            <a:ext cx="5112568" cy="324036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/>
          <p:cNvSpPr/>
          <p:nvPr/>
        </p:nvSpPr>
        <p:spPr>
          <a:xfrm>
            <a:off x="4471666" y="4341138"/>
            <a:ext cx="864096" cy="864096"/>
          </a:xfrm>
          <a:prstGeom prst="rect">
            <a:avLst/>
          </a:prstGeom>
          <a:solidFill>
            <a:schemeClr val="accent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bg1"/>
                </a:solidFill>
              </a:rPr>
              <a:t>A: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弱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5911922" y="4341138"/>
            <a:ext cx="864000" cy="864000"/>
          </a:xfrm>
          <a:prstGeom prst="rect">
            <a:avLst/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bg1"/>
                </a:solidFill>
              </a:rPr>
              <a:t>B:</a:t>
            </a:r>
            <a:r>
              <a:rPr lang="ja-JP" altLang="en-US" sz="2800" dirty="0" smtClean="0">
                <a:solidFill>
                  <a:schemeClr val="bg1"/>
                </a:solidFill>
              </a:rPr>
              <a:t>強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96" name="角丸四角形吹き出し 95"/>
          <p:cNvSpPr/>
          <p:nvPr/>
        </p:nvSpPr>
        <p:spPr>
          <a:xfrm>
            <a:off x="4219734" y="3229829"/>
            <a:ext cx="3384376" cy="537763"/>
          </a:xfrm>
          <a:prstGeom prst="wedgeRoundRectCallout">
            <a:avLst>
              <a:gd name="adj1" fmla="val -33272"/>
              <a:gd name="adj2" fmla="val 141334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強い燃料が欲しい</a:t>
            </a:r>
            <a:endParaRPr kumimoji="1" lang="ja-JP" altLang="en-US" sz="2800" dirty="0"/>
          </a:p>
        </p:txBody>
      </p:sp>
      <p:sp>
        <p:nvSpPr>
          <p:cNvPr id="103" name="角丸四角形吹き出し 102"/>
          <p:cNvSpPr/>
          <p:nvPr/>
        </p:nvSpPr>
        <p:spPr>
          <a:xfrm>
            <a:off x="4795702" y="5694955"/>
            <a:ext cx="3636404" cy="504056"/>
          </a:xfrm>
          <a:prstGeom prst="wedgeRoundRectCallout">
            <a:avLst>
              <a:gd name="adj1" fmla="val -16844"/>
              <a:gd name="adj2" fmla="val -116629"/>
              <a:gd name="adj3" fmla="val 1666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弱い燃料はいらない</a:t>
            </a:r>
            <a:endParaRPr kumimoji="1" lang="ja-JP" altLang="en-US" sz="2800" dirty="0"/>
          </a:p>
        </p:txBody>
      </p:sp>
      <p:sp>
        <p:nvSpPr>
          <p:cNvPr id="105" name="正方形/長方形 104"/>
          <p:cNvSpPr/>
          <p:nvPr/>
        </p:nvSpPr>
        <p:spPr>
          <a:xfrm>
            <a:off x="7352082" y="4341138"/>
            <a:ext cx="864000" cy="864000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bg1"/>
                </a:solidFill>
              </a:rPr>
              <a:t>C:</a:t>
            </a:r>
            <a:r>
              <a:rPr lang="ja-JP" altLang="en-US" sz="2800" dirty="0" smtClean="0">
                <a:solidFill>
                  <a:schemeClr val="bg1"/>
                </a:solidFill>
              </a:rPr>
              <a:t>中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06" name="下カーブ矢印 105"/>
          <p:cNvSpPr/>
          <p:nvPr/>
        </p:nvSpPr>
        <p:spPr>
          <a:xfrm>
            <a:off x="5047730" y="3822747"/>
            <a:ext cx="2448272" cy="432048"/>
          </a:xfrm>
          <a:prstGeom prst="curved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7" name="左右矢印 106"/>
          <p:cNvSpPr/>
          <p:nvPr/>
        </p:nvSpPr>
        <p:spPr>
          <a:xfrm>
            <a:off x="5379195" y="4619597"/>
            <a:ext cx="504056" cy="360040"/>
          </a:xfrm>
          <a:prstGeom prst="left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9" name="左矢印 108"/>
          <p:cNvSpPr/>
          <p:nvPr/>
        </p:nvSpPr>
        <p:spPr>
          <a:xfrm>
            <a:off x="5335762" y="4619597"/>
            <a:ext cx="477728" cy="310892"/>
          </a:xfrm>
          <a:prstGeom prst="lef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0" name="左矢印 109"/>
          <p:cNvSpPr/>
          <p:nvPr/>
        </p:nvSpPr>
        <p:spPr>
          <a:xfrm>
            <a:off x="6847930" y="4629122"/>
            <a:ext cx="432048" cy="288032"/>
          </a:xfrm>
          <a:prstGeom prst="lef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4471762" y="4326803"/>
            <a:ext cx="864000" cy="864000"/>
          </a:xfrm>
          <a:prstGeom prst="rect">
            <a:avLst/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bg1"/>
                </a:solidFill>
              </a:rPr>
              <a:t>A:</a:t>
            </a:r>
            <a:r>
              <a:rPr lang="ja-JP" altLang="en-US" sz="2800" dirty="0" smtClean="0">
                <a:solidFill>
                  <a:schemeClr val="bg1"/>
                </a:solidFill>
              </a:rPr>
              <a:t>強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7351986" y="4326803"/>
            <a:ext cx="864096" cy="864096"/>
          </a:xfrm>
          <a:prstGeom prst="rect">
            <a:avLst/>
          </a:prstGeom>
          <a:solidFill>
            <a:schemeClr val="accent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bg1"/>
                </a:solidFill>
              </a:rPr>
              <a:t>C</a:t>
            </a:r>
            <a:r>
              <a:rPr kumimoji="1" lang="en-US" altLang="ja-JP" sz="2800" dirty="0" smtClean="0">
                <a:solidFill>
                  <a:schemeClr val="bg1"/>
                </a:solidFill>
              </a:rPr>
              <a:t>: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弱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5911826" y="4326803"/>
            <a:ext cx="864000" cy="864000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bg1"/>
                </a:solidFill>
              </a:rPr>
              <a:t>B:</a:t>
            </a:r>
            <a:r>
              <a:rPr lang="ja-JP" altLang="en-US" sz="2800" dirty="0" smtClean="0">
                <a:solidFill>
                  <a:schemeClr val="bg1"/>
                </a:solidFill>
              </a:rPr>
              <a:t>中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0682899"/>
      </p:ext>
    </p:extLst>
  </p:cSld>
  <p:clrMapOvr>
    <a:masterClrMapping/>
  </p:clrMapOvr>
  <p:transition advTm="192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2.96296E-6 L -0.1585 -2.96296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2.96296E-6 L -0.15729 -2.96296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-2.96296E-6 C 0.05069 -0.06852 0.10156 -0.13657 0.15399 -0.13657 C 0.20642 -0.13657 0.26041 -0.06852 0.31475 -2.96296E-6 " pathEditMode="relative" rAng="0" ptsTypes="aaA">
                                      <p:cBhvr>
                                        <p:cTn id="47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1" animBg="1"/>
      <p:bldP spid="94" grpId="0" animBg="1"/>
      <p:bldP spid="94" grpId="1" animBg="1"/>
      <p:bldP spid="94" grpId="2" animBg="1"/>
      <p:bldP spid="95" grpId="0" animBg="1"/>
      <p:bldP spid="95" grpId="1" animBg="1"/>
      <p:bldP spid="95" grpId="2" animBg="1"/>
      <p:bldP spid="96" grpId="1" animBg="1"/>
      <p:bldP spid="103" grpId="1" animBg="1"/>
      <p:bldP spid="105" grpId="0" animBg="1"/>
      <p:bldP spid="105" grpId="1" animBg="1"/>
      <p:bldP spid="105" grpId="2" animBg="1"/>
      <p:bldP spid="106" grpId="0" animBg="1"/>
      <p:bldP spid="107" grpId="0" animBg="1"/>
      <p:bldP spid="107" grpId="2" animBg="1"/>
      <p:bldP spid="109" grpId="0" animBg="1"/>
      <p:bldP spid="110" grpId="0" animBg="1"/>
      <p:bldP spid="113" grpId="1" animBg="1"/>
      <p:bldP spid="114" grpId="1" animBg="1"/>
      <p:bldP spid="1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セット近傍の狙い</a:t>
            </a:r>
            <a:endParaRPr kumimoji="1" lang="ja-JP" altLang="en-US" dirty="0"/>
          </a:p>
        </p:txBody>
      </p:sp>
      <p:grpSp>
        <p:nvGrpSpPr>
          <p:cNvPr id="121" name="グループ化 75"/>
          <p:cNvGrpSpPr/>
          <p:nvPr/>
        </p:nvGrpSpPr>
        <p:grpSpPr>
          <a:xfrm>
            <a:off x="611560" y="1700808"/>
            <a:ext cx="3096344" cy="4015978"/>
            <a:chOff x="5868144" y="1196368"/>
            <a:chExt cx="3096344" cy="4015978"/>
          </a:xfrm>
        </p:grpSpPr>
        <p:grpSp>
          <p:nvGrpSpPr>
            <p:cNvPr id="137" name="グループ化 55"/>
            <p:cNvGrpSpPr/>
            <p:nvPr/>
          </p:nvGrpSpPr>
          <p:grpSpPr>
            <a:xfrm>
              <a:off x="6588224" y="3644640"/>
              <a:ext cx="1656184" cy="1008112"/>
              <a:chOff x="7380312" y="2276488"/>
              <a:chExt cx="1656184" cy="1008112"/>
            </a:xfrm>
          </p:grpSpPr>
          <p:sp>
            <p:nvSpPr>
              <p:cNvPr id="143" name="正方形/長方形 142"/>
              <p:cNvSpPr/>
              <p:nvPr/>
            </p:nvSpPr>
            <p:spPr>
              <a:xfrm>
                <a:off x="8532440" y="2276488"/>
                <a:ext cx="504056" cy="50405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6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A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4" name="正方形/長方形 143"/>
              <p:cNvSpPr/>
              <p:nvPr/>
            </p:nvSpPr>
            <p:spPr>
              <a:xfrm>
                <a:off x="8532440" y="2780544"/>
                <a:ext cx="504056" cy="504056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B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5" name="正方形/長方形 144"/>
              <p:cNvSpPr/>
              <p:nvPr/>
            </p:nvSpPr>
            <p:spPr>
              <a:xfrm>
                <a:off x="7380312" y="2276488"/>
                <a:ext cx="504056" cy="504056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C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6" name="正方形/長方形 145"/>
              <p:cNvSpPr/>
              <p:nvPr/>
            </p:nvSpPr>
            <p:spPr>
              <a:xfrm>
                <a:off x="7380312" y="2780544"/>
                <a:ext cx="504056" cy="504056"/>
              </a:xfrm>
              <a:prstGeom prst="rect">
                <a:avLst/>
              </a:prstGeom>
              <a:solidFill>
                <a:srgbClr val="A217B9"/>
              </a:solidFill>
              <a:ln>
                <a:solidFill>
                  <a:srgbClr val="7030A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>
                    <a:solidFill>
                      <a:schemeClr val="bg1"/>
                    </a:solidFill>
                  </a:rPr>
                  <a:t>D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5" name="グループ化 108"/>
            <p:cNvGrpSpPr/>
            <p:nvPr/>
          </p:nvGrpSpPr>
          <p:grpSpPr>
            <a:xfrm>
              <a:off x="6516216" y="2132856"/>
              <a:ext cx="1800200" cy="1008112"/>
              <a:chOff x="6444208" y="1916832"/>
              <a:chExt cx="1800200" cy="1008112"/>
            </a:xfrm>
          </p:grpSpPr>
          <p:grpSp>
            <p:nvGrpSpPr>
              <p:cNvPr id="131" name="グループ化 54"/>
              <p:cNvGrpSpPr/>
              <p:nvPr/>
            </p:nvGrpSpPr>
            <p:grpSpPr>
              <a:xfrm>
                <a:off x="6444208" y="1916832"/>
                <a:ext cx="1800200" cy="1008112"/>
                <a:chOff x="6516216" y="2060848"/>
                <a:chExt cx="1800200" cy="1008112"/>
              </a:xfrm>
            </p:grpSpPr>
            <p:sp>
              <p:nvSpPr>
                <p:cNvPr id="133" name="正方形/長方形 132"/>
                <p:cNvSpPr/>
                <p:nvPr/>
              </p:nvSpPr>
              <p:spPr>
                <a:xfrm>
                  <a:off x="6516216" y="2060848"/>
                  <a:ext cx="504056" cy="50405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6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2800" dirty="0" smtClean="0">
                      <a:solidFill>
                        <a:schemeClr val="bg1"/>
                      </a:solidFill>
                    </a:rPr>
                    <a:t>A</a:t>
                  </a:r>
                  <a:endParaRPr kumimoji="1" lang="ja-JP" altLang="en-US" sz="28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4" name="正方形/長方形 133"/>
                <p:cNvSpPr/>
                <p:nvPr/>
              </p:nvSpPr>
              <p:spPr>
                <a:xfrm>
                  <a:off x="6516216" y="2564904"/>
                  <a:ext cx="504056" cy="504056"/>
                </a:xfrm>
                <a:prstGeom prst="rect">
                  <a:avLst/>
                </a:prstGeom>
                <a:solidFill>
                  <a:srgbClr val="00FF00"/>
                </a:solidFill>
                <a:ln>
                  <a:solidFill>
                    <a:srgbClr val="00B05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2800" dirty="0" smtClean="0">
                      <a:solidFill>
                        <a:schemeClr val="bg1"/>
                      </a:solidFill>
                    </a:rPr>
                    <a:t>B</a:t>
                  </a:r>
                  <a:endParaRPr kumimoji="1" lang="ja-JP" alt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5" name="正方形/長方形 134"/>
                <p:cNvSpPr/>
                <p:nvPr/>
              </p:nvSpPr>
              <p:spPr>
                <a:xfrm>
                  <a:off x="7812360" y="2060848"/>
                  <a:ext cx="504056" cy="504056"/>
                </a:xfrm>
                <a:prstGeom prst="rect">
                  <a:avLst/>
                </a:prstGeom>
                <a:solidFill>
                  <a:schemeClr val="tx2"/>
                </a:solidFill>
                <a:ln>
                  <a:solidFill>
                    <a:schemeClr val="tx2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2800" dirty="0" smtClean="0">
                      <a:solidFill>
                        <a:schemeClr val="bg1"/>
                      </a:solidFill>
                    </a:rPr>
                    <a:t>C</a:t>
                  </a:r>
                  <a:endParaRPr kumimoji="1" lang="ja-JP" alt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6" name="正方形/長方形 135"/>
                <p:cNvSpPr/>
                <p:nvPr/>
              </p:nvSpPr>
              <p:spPr>
                <a:xfrm>
                  <a:off x="7812360" y="2564904"/>
                  <a:ext cx="504056" cy="504056"/>
                </a:xfrm>
                <a:prstGeom prst="rect">
                  <a:avLst/>
                </a:prstGeom>
                <a:solidFill>
                  <a:srgbClr val="A217B9"/>
                </a:solidFill>
                <a:ln>
                  <a:solidFill>
                    <a:srgbClr val="7030A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2800" dirty="0" smtClean="0">
                      <a:solidFill>
                        <a:schemeClr val="bg1"/>
                      </a:solidFill>
                    </a:rPr>
                    <a:t>D</a:t>
                  </a:r>
                  <a:endParaRPr kumimoji="1" lang="ja-JP" altLang="en-US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32" name="左右矢印 131"/>
              <p:cNvSpPr/>
              <p:nvPr/>
            </p:nvSpPr>
            <p:spPr>
              <a:xfrm>
                <a:off x="7092280" y="2276872"/>
                <a:ext cx="504056" cy="360040"/>
              </a:xfrm>
              <a:prstGeom prst="leftRightArrow">
                <a:avLst/>
              </a:prstGeom>
              <a:solidFill>
                <a:schemeClr val="tx2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128" name="グループ化 124"/>
            <p:cNvGrpSpPr/>
            <p:nvPr/>
          </p:nvGrpSpPr>
          <p:grpSpPr>
            <a:xfrm>
              <a:off x="5868144" y="1196368"/>
              <a:ext cx="3096344" cy="4015978"/>
              <a:chOff x="374261" y="1268371"/>
              <a:chExt cx="2181515" cy="4071709"/>
            </a:xfrm>
          </p:grpSpPr>
          <p:sp>
            <p:nvSpPr>
              <p:cNvPr id="129" name="角丸四角形 128"/>
              <p:cNvSpPr/>
              <p:nvPr/>
            </p:nvSpPr>
            <p:spPr>
              <a:xfrm>
                <a:off x="374261" y="1556792"/>
                <a:ext cx="2181515" cy="3783288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0" name="角丸四角形 129"/>
              <p:cNvSpPr/>
              <p:nvPr/>
            </p:nvSpPr>
            <p:spPr>
              <a:xfrm>
                <a:off x="780124" y="1268371"/>
                <a:ext cx="1255500" cy="58444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>
                    <a:solidFill>
                      <a:schemeClr val="tx1"/>
                    </a:solidFill>
                  </a:rPr>
                  <a:t>セット近傍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1" name="角丸四角形 150"/>
          <p:cNvSpPr/>
          <p:nvPr/>
        </p:nvSpPr>
        <p:spPr>
          <a:xfrm>
            <a:off x="4031021" y="3296484"/>
            <a:ext cx="4752528" cy="2592288"/>
          </a:xfrm>
          <a:prstGeom prst="roundRect">
            <a:avLst/>
          </a:prstGeom>
          <a:solidFill>
            <a:schemeClr val="bg1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800" dirty="0" smtClean="0">
              <a:solidFill>
                <a:srgbClr val="48F50B"/>
              </a:solidFill>
            </a:endParaRPr>
          </a:p>
        </p:txBody>
      </p:sp>
      <p:grpSp>
        <p:nvGrpSpPr>
          <p:cNvPr id="152" name="グループ化 155"/>
          <p:cNvGrpSpPr/>
          <p:nvPr/>
        </p:nvGrpSpPr>
        <p:grpSpPr>
          <a:xfrm>
            <a:off x="4895117" y="3728532"/>
            <a:ext cx="864000" cy="1728096"/>
            <a:chOff x="1259632" y="2060848"/>
            <a:chExt cx="864000" cy="1728096"/>
          </a:xfrm>
        </p:grpSpPr>
        <p:sp>
          <p:nvSpPr>
            <p:cNvPr id="153" name="正方形/長方形 152"/>
            <p:cNvSpPr/>
            <p:nvPr/>
          </p:nvSpPr>
          <p:spPr>
            <a:xfrm>
              <a:off x="1259632" y="2060848"/>
              <a:ext cx="864000" cy="8640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bg1"/>
                  </a:solidFill>
                </a:rPr>
                <a:t>A:</a:t>
              </a:r>
              <a:r>
                <a:rPr lang="ja-JP" altLang="en-US" sz="2800" dirty="0" smtClean="0">
                  <a:solidFill>
                    <a:schemeClr val="bg1"/>
                  </a:solidFill>
                </a:rPr>
                <a:t>強</a:t>
              </a:r>
              <a:endParaRPr kumimoji="1" lang="en-US" altLang="ja-JP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54" name="正方形/長方形 153"/>
            <p:cNvSpPr/>
            <p:nvPr/>
          </p:nvSpPr>
          <p:spPr>
            <a:xfrm>
              <a:off x="1259632" y="2924944"/>
              <a:ext cx="864000" cy="8640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bg1"/>
                  </a:solidFill>
                </a:rPr>
                <a:t>B</a:t>
              </a:r>
              <a:r>
                <a:rPr lang="en-US" altLang="ja-JP" sz="2800" dirty="0" smtClean="0">
                  <a:solidFill>
                    <a:schemeClr val="bg1"/>
                  </a:solidFill>
                </a:rPr>
                <a:t>:</a:t>
              </a:r>
              <a:r>
                <a:rPr kumimoji="1" lang="ja-JP" altLang="en-US" sz="2800" dirty="0" smtClean="0">
                  <a:solidFill>
                    <a:schemeClr val="bg1"/>
                  </a:solidFill>
                </a:rPr>
                <a:t>弱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9" name="グループ化 158"/>
          <p:cNvGrpSpPr/>
          <p:nvPr/>
        </p:nvGrpSpPr>
        <p:grpSpPr>
          <a:xfrm>
            <a:off x="6983445" y="3728532"/>
            <a:ext cx="864000" cy="1728096"/>
            <a:chOff x="3347960" y="2060848"/>
            <a:chExt cx="864000" cy="1728096"/>
          </a:xfrm>
        </p:grpSpPr>
        <p:sp>
          <p:nvSpPr>
            <p:cNvPr id="160" name="正方形/長方形 159"/>
            <p:cNvSpPr/>
            <p:nvPr/>
          </p:nvSpPr>
          <p:spPr>
            <a:xfrm>
              <a:off x="3347960" y="2060848"/>
              <a:ext cx="864000" cy="86400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bg1"/>
                  </a:solidFill>
                </a:rPr>
                <a:t>C:</a:t>
              </a:r>
              <a:r>
                <a:rPr kumimoji="1" lang="ja-JP" altLang="en-US" sz="2800" dirty="0" smtClean="0">
                  <a:solidFill>
                    <a:schemeClr val="bg1"/>
                  </a:solidFill>
                </a:rPr>
                <a:t>強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61" name="正方形/長方形 160"/>
            <p:cNvSpPr/>
            <p:nvPr/>
          </p:nvSpPr>
          <p:spPr>
            <a:xfrm>
              <a:off x="3347960" y="2924944"/>
              <a:ext cx="864000" cy="864000"/>
            </a:xfrm>
            <a:prstGeom prst="rect">
              <a:avLst/>
            </a:prstGeom>
            <a:solidFill>
              <a:srgbClr val="A217B9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bg1"/>
                  </a:solidFill>
                </a:rPr>
                <a:t>D:</a:t>
              </a:r>
              <a:r>
                <a:rPr kumimoji="1" lang="ja-JP" altLang="en-US" sz="2800" dirty="0" smtClean="0">
                  <a:solidFill>
                    <a:schemeClr val="bg1"/>
                  </a:solidFill>
                </a:rPr>
                <a:t>弱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62" name="左右矢印 161"/>
          <p:cNvSpPr/>
          <p:nvPr/>
        </p:nvSpPr>
        <p:spPr>
          <a:xfrm>
            <a:off x="5903229" y="4304596"/>
            <a:ext cx="936104" cy="576064"/>
          </a:xfrm>
          <a:prstGeom prst="left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63" name="グループ化 162"/>
          <p:cNvGrpSpPr/>
          <p:nvPr/>
        </p:nvGrpSpPr>
        <p:grpSpPr>
          <a:xfrm>
            <a:off x="6983349" y="3728532"/>
            <a:ext cx="864000" cy="1728096"/>
            <a:chOff x="1259632" y="2060848"/>
            <a:chExt cx="864000" cy="1728096"/>
          </a:xfrm>
        </p:grpSpPr>
        <p:sp>
          <p:nvSpPr>
            <p:cNvPr id="164" name="正方形/長方形 163"/>
            <p:cNvSpPr/>
            <p:nvPr/>
          </p:nvSpPr>
          <p:spPr>
            <a:xfrm>
              <a:off x="1259632" y="2060848"/>
              <a:ext cx="864000" cy="8640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bg1"/>
                  </a:solidFill>
                </a:rPr>
                <a:t>C</a:t>
              </a:r>
              <a:r>
                <a:rPr kumimoji="1" lang="en-US" altLang="ja-JP" sz="2800" dirty="0" smtClean="0">
                  <a:solidFill>
                    <a:schemeClr val="bg1"/>
                  </a:solidFill>
                </a:rPr>
                <a:t>:</a:t>
              </a:r>
              <a:r>
                <a:rPr lang="ja-JP" altLang="en-US" sz="2800" dirty="0" smtClean="0">
                  <a:solidFill>
                    <a:schemeClr val="bg1"/>
                  </a:solidFill>
                </a:rPr>
                <a:t>強</a:t>
              </a:r>
              <a:endParaRPr kumimoji="1" lang="en-US" altLang="ja-JP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65" name="正方形/長方形 164"/>
            <p:cNvSpPr/>
            <p:nvPr/>
          </p:nvSpPr>
          <p:spPr>
            <a:xfrm>
              <a:off x="1259632" y="2924944"/>
              <a:ext cx="864000" cy="8640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bg1"/>
                  </a:solidFill>
                </a:rPr>
                <a:t>D:</a:t>
              </a:r>
              <a:r>
                <a:rPr kumimoji="1" lang="ja-JP" altLang="en-US" sz="2800" dirty="0" smtClean="0">
                  <a:solidFill>
                    <a:schemeClr val="bg1"/>
                  </a:solidFill>
                </a:rPr>
                <a:t>弱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グループ化 165"/>
          <p:cNvGrpSpPr/>
          <p:nvPr/>
        </p:nvGrpSpPr>
        <p:grpSpPr>
          <a:xfrm>
            <a:off x="4895213" y="3728532"/>
            <a:ext cx="864000" cy="1728096"/>
            <a:chOff x="3347960" y="2060848"/>
            <a:chExt cx="864000" cy="1728096"/>
          </a:xfrm>
        </p:grpSpPr>
        <p:sp>
          <p:nvSpPr>
            <p:cNvPr id="167" name="正方形/長方形 166"/>
            <p:cNvSpPr/>
            <p:nvPr/>
          </p:nvSpPr>
          <p:spPr>
            <a:xfrm>
              <a:off x="3347960" y="2060848"/>
              <a:ext cx="864000" cy="86400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bg1"/>
                  </a:solidFill>
                </a:rPr>
                <a:t>A:</a:t>
              </a:r>
              <a:r>
                <a:rPr kumimoji="1" lang="ja-JP" altLang="en-US" sz="2800" dirty="0" smtClean="0">
                  <a:solidFill>
                    <a:schemeClr val="bg1"/>
                  </a:solidFill>
                </a:rPr>
                <a:t>強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68" name="正方形/長方形 167"/>
            <p:cNvSpPr/>
            <p:nvPr/>
          </p:nvSpPr>
          <p:spPr>
            <a:xfrm>
              <a:off x="3347960" y="2924944"/>
              <a:ext cx="864000" cy="864000"/>
            </a:xfrm>
            <a:prstGeom prst="rect">
              <a:avLst/>
            </a:prstGeom>
            <a:solidFill>
              <a:srgbClr val="A217B9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bg1"/>
                  </a:solidFill>
                </a:rPr>
                <a:t>B</a:t>
              </a:r>
              <a:r>
                <a:rPr kumimoji="1" lang="en-US" altLang="ja-JP" sz="2800" dirty="0" smtClean="0">
                  <a:solidFill>
                    <a:schemeClr val="bg1"/>
                  </a:solidFill>
                </a:rPr>
                <a:t>:</a:t>
              </a:r>
              <a:r>
                <a:rPr kumimoji="1" lang="ja-JP" altLang="en-US" sz="2800" dirty="0" smtClean="0">
                  <a:solidFill>
                    <a:schemeClr val="bg1"/>
                  </a:solidFill>
                </a:rPr>
                <a:t>弱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93" name="角丸四角形 92"/>
          <p:cNvSpPr/>
          <p:nvPr/>
        </p:nvSpPr>
        <p:spPr>
          <a:xfrm>
            <a:off x="4031021" y="1340768"/>
            <a:ext cx="4536504" cy="1363214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燃料のセットの構造が</a:t>
            </a:r>
            <a:r>
              <a:rPr lang="en-US" altLang="ja-JP" sz="2800" dirty="0" smtClean="0">
                <a:solidFill>
                  <a:schemeClr val="tx1"/>
                </a:solidFill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ja-JP" altLang="en-US" sz="2800" dirty="0" smtClean="0">
                <a:solidFill>
                  <a:schemeClr val="tx1"/>
                </a:solidFill>
              </a:rPr>
              <a:t>似ているとき交換する</a:t>
            </a:r>
          </a:p>
        </p:txBody>
      </p:sp>
    </p:spTree>
    <p:custDataLst>
      <p:tags r:id="rId1"/>
    </p:custDataLst>
  </p:cSld>
  <p:clrMapOvr>
    <a:masterClrMapping/>
  </p:clrMapOvr>
  <p:transition advTm="192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111E-6 L -0.2283 1.11111E-6 " pathEditMode="relative" ptsTypes="AA">
                                      <p:cBhvr>
                                        <p:cTn id="20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1.11111E-6 L 0.22847 1.11111E-6 " pathEditMode="relative" ptsTypes="AA">
                                      <p:cBhvr>
                                        <p:cTn id="22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  <p:bldP spid="16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kumimoji="1" lang="ja-JP" altLang="en-US" dirty="0" smtClean="0"/>
              <a:t>解の高速評価｜仮想燃焼計算</a:t>
            </a:r>
            <a:endParaRPr kumimoji="1" lang="ja-JP" altLang="en-US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23528" y="1340768"/>
            <a:ext cx="84969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ja-JP" altLang="en-US" sz="2800" dirty="0" smtClean="0">
                <a:solidFill>
                  <a:schemeClr val="accent2"/>
                </a:solidFill>
                <a:latin typeface="+mn-ea"/>
                <a:ea typeface="+mn-ea"/>
              </a:rPr>
              <a:t>燃焼計算の問題点</a:t>
            </a:r>
            <a:r>
              <a:rPr lang="en-US" altLang="ja-JP" sz="2800" dirty="0" smtClean="0">
                <a:solidFill>
                  <a:schemeClr val="accent2"/>
                </a:solidFill>
                <a:latin typeface="+mn-ea"/>
                <a:ea typeface="+mn-ea"/>
              </a:rPr>
              <a:t/>
            </a:r>
            <a:br>
              <a:rPr lang="en-US" altLang="ja-JP" sz="2800" dirty="0" smtClean="0">
                <a:solidFill>
                  <a:schemeClr val="accent2"/>
                </a:solidFill>
                <a:latin typeface="+mn-ea"/>
                <a:ea typeface="+mn-ea"/>
              </a:rPr>
            </a:br>
            <a:r>
              <a:rPr lang="ja-JP" altLang="en-US" dirty="0" smtClean="0">
                <a:solidFill>
                  <a:schemeClr val="accent2"/>
                </a:solidFill>
                <a:latin typeface="+mn-ea"/>
                <a:ea typeface="+mn-ea"/>
              </a:rPr>
              <a:t>　</a:t>
            </a:r>
            <a:r>
              <a:rPr lang="ja-JP" altLang="en-US" dirty="0" smtClean="0">
                <a:latin typeface="+mn-ea"/>
                <a:ea typeface="+mn-ea"/>
              </a:rPr>
              <a:t>解の評価時間が長い（</a:t>
            </a:r>
            <a:r>
              <a:rPr lang="en-US" altLang="ja-JP" dirty="0" smtClean="0">
                <a:latin typeface="+mn-ea"/>
                <a:ea typeface="+mn-ea"/>
              </a:rPr>
              <a:t>2.4</a:t>
            </a:r>
            <a:r>
              <a:rPr lang="ja-JP" altLang="en-US" dirty="0" smtClean="0">
                <a:latin typeface="+mn-ea"/>
                <a:ea typeface="+mn-ea"/>
              </a:rPr>
              <a:t>秒程度）</a:t>
            </a:r>
            <a:endParaRPr lang="en-US" altLang="ja-JP" dirty="0" smtClean="0">
              <a:latin typeface="+mn-ea"/>
              <a:ea typeface="+mn-ea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2411760" y="3573017"/>
            <a:ext cx="4392488" cy="2952326"/>
            <a:chOff x="2411760" y="3573017"/>
            <a:chExt cx="4392488" cy="2952326"/>
          </a:xfrm>
        </p:grpSpPr>
        <p:grpSp>
          <p:nvGrpSpPr>
            <p:cNvPr id="23" name="グループ化 59"/>
            <p:cNvGrpSpPr/>
            <p:nvPr/>
          </p:nvGrpSpPr>
          <p:grpSpPr>
            <a:xfrm>
              <a:off x="2411760" y="3573017"/>
              <a:ext cx="4392488" cy="2952326"/>
              <a:chOff x="1907704" y="1032484"/>
              <a:chExt cx="4896544" cy="3744715"/>
            </a:xfrm>
          </p:grpSpPr>
          <p:grpSp>
            <p:nvGrpSpPr>
              <p:cNvPr id="24" name="グループ化 51"/>
              <p:cNvGrpSpPr/>
              <p:nvPr/>
            </p:nvGrpSpPr>
            <p:grpSpPr>
              <a:xfrm>
                <a:off x="1907704" y="1032484"/>
                <a:ext cx="4896544" cy="3548644"/>
                <a:chOff x="1907704" y="1032484"/>
                <a:chExt cx="4896544" cy="3548644"/>
              </a:xfrm>
            </p:grpSpPr>
            <p:grpSp>
              <p:nvGrpSpPr>
                <p:cNvPr id="30" name="グループ化 22"/>
                <p:cNvGrpSpPr/>
                <p:nvPr/>
              </p:nvGrpSpPr>
              <p:grpSpPr>
                <a:xfrm>
                  <a:off x="1979712" y="1032484"/>
                  <a:ext cx="4824536" cy="3508225"/>
                  <a:chOff x="1979712" y="1124744"/>
                  <a:chExt cx="4928221" cy="3508225"/>
                </a:xfrm>
              </p:grpSpPr>
              <p:pic>
                <p:nvPicPr>
                  <p:cNvPr id="33" name="Picture 1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1979712" y="1124744"/>
                    <a:ext cx="4928221" cy="35082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34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/>
                  <a:stretch>
                    <a:fillRect/>
                  </a:stretch>
                </p:blipFill>
                <p:spPr bwMode="auto">
                  <a:xfrm>
                    <a:off x="5428794" y="1333804"/>
                    <a:ext cx="1200150" cy="3714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pic>
              <p:nvPicPr>
                <p:cNvPr id="31" name="Picture 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907704" y="1318667"/>
                  <a:ext cx="432048" cy="26210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2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139951" y="4293096"/>
                  <a:ext cx="945613" cy="2880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25" name="角丸四角形 24"/>
              <p:cNvSpPr/>
              <p:nvPr/>
            </p:nvSpPr>
            <p:spPr>
              <a:xfrm>
                <a:off x="3717032" y="4309120"/>
                <a:ext cx="2079104" cy="46807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dirty="0" smtClean="0">
                    <a:solidFill>
                      <a:schemeClr val="tx1"/>
                    </a:solidFill>
                  </a:rPr>
                  <a:t>運用期間</a:t>
                </a: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4" name="角丸四角形 43"/>
            <p:cNvSpPr/>
            <p:nvPr/>
          </p:nvSpPr>
          <p:spPr>
            <a:xfrm>
              <a:off x="5508104" y="3729038"/>
              <a:ext cx="1008112" cy="34803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グループ化 48"/>
          <p:cNvGrpSpPr/>
          <p:nvPr/>
        </p:nvGrpSpPr>
        <p:grpSpPr>
          <a:xfrm>
            <a:off x="2912592" y="3695700"/>
            <a:ext cx="3675632" cy="2325588"/>
            <a:chOff x="696268" y="2759720"/>
            <a:chExt cx="4104456" cy="2952328"/>
          </a:xfrm>
        </p:grpSpPr>
        <p:grpSp>
          <p:nvGrpSpPr>
            <p:cNvPr id="27" name="グループ化 21"/>
            <p:cNvGrpSpPr/>
            <p:nvPr/>
          </p:nvGrpSpPr>
          <p:grpSpPr>
            <a:xfrm>
              <a:off x="696268" y="2759720"/>
              <a:ext cx="4104456" cy="2952328"/>
              <a:chOff x="611560" y="1196752"/>
              <a:chExt cx="4104456" cy="2952328"/>
            </a:xfrm>
          </p:grpSpPr>
          <p:grpSp>
            <p:nvGrpSpPr>
              <p:cNvPr id="28" name="グループ化 20"/>
              <p:cNvGrpSpPr/>
              <p:nvPr/>
            </p:nvGrpSpPr>
            <p:grpSpPr>
              <a:xfrm>
                <a:off x="611560" y="1196752"/>
                <a:ext cx="4104456" cy="2952328"/>
                <a:chOff x="1619672" y="1196752"/>
                <a:chExt cx="4104456" cy="2952328"/>
              </a:xfrm>
            </p:grpSpPr>
            <p:sp>
              <p:nvSpPr>
                <p:cNvPr id="55" name="正方形/長方形 54"/>
                <p:cNvSpPr/>
                <p:nvPr/>
              </p:nvSpPr>
              <p:spPr>
                <a:xfrm>
                  <a:off x="4799062" y="1196752"/>
                  <a:ext cx="925066" cy="2952328"/>
                </a:xfrm>
                <a:prstGeom prst="rect">
                  <a:avLst/>
                </a:prstGeom>
                <a:solidFill>
                  <a:schemeClr val="tx2">
                    <a:alpha val="20000"/>
                  </a:schemeClr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29" name="グループ化 19"/>
                <p:cNvGrpSpPr/>
                <p:nvPr/>
              </p:nvGrpSpPr>
              <p:grpSpPr>
                <a:xfrm>
                  <a:off x="1619672" y="1196752"/>
                  <a:ext cx="2531690" cy="2952328"/>
                  <a:chOff x="1619672" y="1196752"/>
                  <a:chExt cx="2531690" cy="2952328"/>
                </a:xfrm>
              </p:grpSpPr>
              <p:sp>
                <p:nvSpPr>
                  <p:cNvPr id="57" name="正方形/長方形 56"/>
                  <p:cNvSpPr/>
                  <p:nvPr/>
                </p:nvSpPr>
                <p:spPr>
                  <a:xfrm>
                    <a:off x="1619672" y="1196752"/>
                    <a:ext cx="2531690" cy="2952328"/>
                  </a:xfrm>
                  <a:prstGeom prst="rect">
                    <a:avLst/>
                  </a:prstGeom>
                  <a:solidFill>
                    <a:schemeClr val="tx2">
                      <a:alpha val="20000"/>
                    </a:schemeClr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" name="正方形/長方形 57"/>
                  <p:cNvSpPr/>
                  <p:nvPr/>
                </p:nvSpPr>
                <p:spPr>
                  <a:xfrm>
                    <a:off x="1619672" y="1196752"/>
                    <a:ext cx="72008" cy="2952328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54" name="正方形/長方形 53"/>
              <p:cNvSpPr/>
              <p:nvPr/>
            </p:nvSpPr>
            <p:spPr>
              <a:xfrm>
                <a:off x="3131840" y="1196752"/>
                <a:ext cx="665460" cy="2952328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1" name="乗算記号 50"/>
            <p:cNvSpPr/>
            <p:nvPr/>
          </p:nvSpPr>
          <p:spPr>
            <a:xfrm>
              <a:off x="1666116" y="3541092"/>
              <a:ext cx="576064" cy="1152128"/>
            </a:xfrm>
            <a:prstGeom prst="mathMultiply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乗算記号 51"/>
            <p:cNvSpPr/>
            <p:nvPr/>
          </p:nvSpPr>
          <p:spPr>
            <a:xfrm>
              <a:off x="3987934" y="3564126"/>
              <a:ext cx="576064" cy="1152128"/>
            </a:xfrm>
            <a:prstGeom prst="mathMultiply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323528" y="2276872"/>
            <a:ext cx="79928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ja-JP" altLang="en-US" sz="2800" dirty="0" smtClean="0">
                <a:solidFill>
                  <a:schemeClr val="accent2"/>
                </a:solidFill>
                <a:latin typeface="+mn-ea"/>
                <a:ea typeface="+mn-ea"/>
              </a:rPr>
              <a:t>仮想燃焼</a:t>
            </a:r>
            <a:r>
              <a:rPr lang="en-US" altLang="ja-JP" sz="2800" dirty="0" smtClean="0">
                <a:solidFill>
                  <a:schemeClr val="accent2"/>
                </a:solidFill>
                <a:latin typeface="+mn-ea"/>
                <a:ea typeface="+mn-ea"/>
              </a:rPr>
              <a:t/>
            </a:r>
            <a:br>
              <a:rPr lang="en-US" altLang="ja-JP" sz="2800" dirty="0" smtClean="0">
                <a:solidFill>
                  <a:schemeClr val="accent2"/>
                </a:solidFill>
                <a:latin typeface="+mn-ea"/>
                <a:ea typeface="+mn-ea"/>
              </a:rPr>
            </a:br>
            <a:r>
              <a:rPr lang="ja-JP" altLang="en-US" dirty="0" smtClean="0">
                <a:solidFill>
                  <a:schemeClr val="accent2"/>
                </a:solidFill>
                <a:latin typeface="+mn-ea"/>
                <a:ea typeface="+mn-ea"/>
              </a:rPr>
              <a:t>　</a:t>
            </a:r>
            <a:r>
              <a:rPr lang="ja-JP" altLang="en-US" dirty="0" smtClean="0">
                <a:latin typeface="+mn-ea"/>
                <a:ea typeface="+mn-ea"/>
              </a:rPr>
              <a:t>最大相対出力のピークがでやすい位置のみ細かく</a:t>
            </a:r>
            <a:endParaRPr lang="en-US" altLang="ja-JP" dirty="0" smtClean="0">
              <a:latin typeface="+mn-ea"/>
              <a:ea typeface="+mn-ea"/>
            </a:endParaRPr>
          </a:p>
          <a:p>
            <a:pPr>
              <a:buClr>
                <a:schemeClr val="accent2"/>
              </a:buClr>
            </a:pPr>
            <a:r>
              <a:rPr lang="ja-JP" altLang="en-US" dirty="0">
                <a:latin typeface="+mn-ea"/>
                <a:ea typeface="+mn-ea"/>
              </a:rPr>
              <a:t>　</a:t>
            </a:r>
            <a:r>
              <a:rPr lang="ja-JP" altLang="en-US" dirty="0" smtClean="0">
                <a:latin typeface="+mn-ea"/>
                <a:ea typeface="+mn-ea"/>
              </a:rPr>
              <a:t>他は荒く時間を刻み評価時間を削減（</a:t>
            </a:r>
            <a:r>
              <a:rPr lang="en-US" altLang="ja-JP" dirty="0" smtClean="0">
                <a:latin typeface="+mn-ea"/>
                <a:ea typeface="+mn-ea"/>
              </a:rPr>
              <a:t>0.5</a:t>
            </a:r>
            <a:r>
              <a:rPr lang="ja-JP" altLang="en-US" dirty="0" smtClean="0">
                <a:latin typeface="+mn-ea"/>
                <a:ea typeface="+mn-ea"/>
              </a:rPr>
              <a:t>秒程度）</a:t>
            </a:r>
            <a:endParaRPr lang="en-US" altLang="ja-JP" dirty="0" smtClean="0">
              <a:latin typeface="+mn-ea"/>
              <a:ea typeface="+mn-ea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 rot="16200000">
            <a:off x="1161852" y="4495983"/>
            <a:ext cx="238889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n-ea"/>
                <a:ea typeface="+mn-ea"/>
              </a:rPr>
              <a:t>最大相対出力</a:t>
            </a:r>
            <a:endParaRPr kumimoji="1" lang="en-US" altLang="ja-JP" dirty="0" smtClean="0">
              <a:latin typeface="+mn-ea"/>
              <a:ea typeface="+mn-ea"/>
            </a:endParaRPr>
          </a:p>
          <a:p>
            <a:pPr algn="ctr"/>
            <a:r>
              <a:rPr lang="ja-JP" altLang="en-US" dirty="0" smtClean="0">
                <a:latin typeface="+mn-ea"/>
                <a:ea typeface="+mn-ea"/>
              </a:rPr>
              <a:t>臨界</a:t>
            </a:r>
            <a:r>
              <a:rPr lang="ja-JP" altLang="en-US" dirty="0">
                <a:latin typeface="+mn-ea"/>
                <a:ea typeface="+mn-ea"/>
              </a:rPr>
              <a:t>の指標</a:t>
            </a:r>
            <a:endParaRPr kumimoji="1" lang="ja-JP" altLang="en-US" dirty="0"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数値実験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1600" y="1436583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ja-JP" altLang="en-US" sz="2800" dirty="0">
                <a:latin typeface="+mn-ea"/>
                <a:ea typeface="+mn-ea"/>
              </a:rPr>
              <a:t>標準的</a:t>
            </a:r>
            <a:r>
              <a:rPr lang="ja-JP" altLang="en-US" sz="2800" dirty="0" smtClean="0">
                <a:latin typeface="+mn-ea"/>
                <a:ea typeface="+mn-ea"/>
              </a:rPr>
              <a:t>な局所探索法と提案手法を比較</a:t>
            </a:r>
            <a:endParaRPr lang="en-US" altLang="ja-JP" sz="2800" dirty="0" smtClean="0">
              <a:latin typeface="+mn-ea"/>
              <a:ea typeface="+mn-ea"/>
            </a:endParaRPr>
          </a:p>
          <a:p>
            <a:pPr>
              <a:buClr>
                <a:schemeClr val="accent2"/>
              </a:buClr>
            </a:pPr>
            <a:r>
              <a:rPr lang="ja-JP" altLang="en-US" sz="2800" dirty="0" smtClean="0">
                <a:latin typeface="+mn-ea"/>
                <a:ea typeface="+mn-ea"/>
              </a:rPr>
              <a:t>（各手法での実験回数：</a:t>
            </a:r>
            <a:r>
              <a:rPr lang="en-US" altLang="ja-JP" sz="2800" dirty="0" smtClean="0">
                <a:latin typeface="+mn-ea"/>
                <a:ea typeface="+mn-ea"/>
              </a:rPr>
              <a:t>30</a:t>
            </a:r>
            <a:r>
              <a:rPr lang="ja-JP" altLang="en-US" sz="2800" dirty="0" smtClean="0">
                <a:latin typeface="+mn-ea"/>
                <a:ea typeface="+mn-ea"/>
              </a:rPr>
              <a:t>）</a:t>
            </a:r>
            <a:endParaRPr lang="en-US" altLang="ja-JP" sz="2800" dirty="0" smtClean="0">
              <a:latin typeface="+mn-ea"/>
              <a:ea typeface="+mn-ea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502723"/>
              </p:ext>
            </p:extLst>
          </p:nvPr>
        </p:nvGraphicFramePr>
        <p:xfrm>
          <a:off x="1331640" y="2708920"/>
          <a:ext cx="5328592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627"/>
                <a:gridCol w="3179965"/>
              </a:tblGrid>
              <a:tr h="39604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局所探索法（比較手法）</a:t>
                      </a:r>
                      <a:endParaRPr kumimoji="1" lang="ja-JP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初期解生成手法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ランダムに配置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近傍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ペア近傍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解の評価手法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燃焼計算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455984"/>
              </p:ext>
            </p:extLst>
          </p:nvPr>
        </p:nvGraphicFramePr>
        <p:xfrm>
          <a:off x="1331640" y="4509120"/>
          <a:ext cx="5328592" cy="1584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48627"/>
                <a:gridCol w="317996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局所探索法（提案手法）</a:t>
                      </a:r>
                      <a:endParaRPr kumimoji="1" lang="ja-JP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初期解生成手法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初期解生成アルゴリズム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近傍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三近傍組合せ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解の評価手法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仮想燃焼計算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数値実験｜問題例と計算機環境</a:t>
            </a:r>
            <a:endParaRPr kumimoji="1" lang="ja-JP" altLang="en-US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251520" y="1362248"/>
            <a:ext cx="8568952" cy="4493538"/>
            <a:chOff x="251520" y="1290240"/>
            <a:chExt cx="8568952" cy="4493538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1520" y="1290240"/>
              <a:ext cx="8208912" cy="449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2"/>
                </a:buClr>
              </a:pPr>
              <a:r>
                <a:rPr lang="ja-JP" altLang="en-US" sz="2800" dirty="0" smtClean="0">
                  <a:solidFill>
                    <a:schemeClr val="accent2"/>
                  </a:solidFill>
                  <a:latin typeface="+mn-ea"/>
                  <a:ea typeface="+mn-ea"/>
                </a:rPr>
                <a:t>テスト問題とパラメータ</a:t>
              </a:r>
              <a:r>
                <a:rPr lang="en-US" altLang="ja-JP" sz="2800" dirty="0" smtClean="0">
                  <a:solidFill>
                    <a:schemeClr val="accent2"/>
                  </a:solidFill>
                  <a:latin typeface="+mn-ea"/>
                  <a:ea typeface="+mn-ea"/>
                </a:rPr>
                <a:t/>
              </a:r>
              <a:br>
                <a:rPr lang="en-US" altLang="ja-JP" sz="2800" dirty="0" smtClean="0">
                  <a:solidFill>
                    <a:schemeClr val="accent2"/>
                  </a:solidFill>
                  <a:latin typeface="+mn-ea"/>
                  <a:ea typeface="+mn-ea"/>
                </a:rPr>
              </a:br>
              <a:r>
                <a:rPr lang="en-US" altLang="ja-JP" dirty="0" smtClean="0">
                  <a:latin typeface="+mn-ea"/>
                </a:rPr>
                <a:t/>
              </a:r>
              <a:br>
                <a:rPr lang="en-US" altLang="ja-JP" dirty="0" smtClean="0">
                  <a:latin typeface="+mn-ea"/>
                </a:rPr>
              </a:br>
              <a:r>
                <a:rPr lang="en-US" altLang="ja-JP" dirty="0" smtClean="0">
                  <a:latin typeface="+mn-ea"/>
                </a:rPr>
                <a:t/>
              </a:r>
              <a:br>
                <a:rPr lang="en-US" altLang="ja-JP" dirty="0" smtClean="0">
                  <a:latin typeface="+mn-ea"/>
                </a:rPr>
              </a:br>
              <a:r>
                <a:rPr lang="en-US" altLang="ja-JP" dirty="0" smtClean="0">
                  <a:latin typeface="+mn-ea"/>
                </a:rPr>
                <a:t/>
              </a:r>
              <a:br>
                <a:rPr lang="en-US" altLang="ja-JP" dirty="0" smtClean="0">
                  <a:latin typeface="+mn-ea"/>
                </a:rPr>
              </a:br>
              <a:r>
                <a:rPr lang="en-US" altLang="ja-JP" dirty="0" smtClean="0">
                  <a:latin typeface="+mn-ea"/>
                </a:rPr>
                <a:t/>
              </a:r>
              <a:br>
                <a:rPr lang="en-US" altLang="ja-JP" dirty="0" smtClean="0">
                  <a:latin typeface="+mn-ea"/>
                </a:rPr>
              </a:br>
              <a:r>
                <a:rPr lang="en-US" altLang="ja-JP" dirty="0" smtClean="0">
                  <a:latin typeface="+mn-ea"/>
                  <a:ea typeface="+mn-ea"/>
                </a:rPr>
                <a:t>	</a:t>
              </a:r>
            </a:p>
            <a:p>
              <a:pPr>
                <a:buClr>
                  <a:schemeClr val="accent2"/>
                </a:buClr>
              </a:pPr>
              <a:endParaRPr lang="en-US" altLang="ja-JP" dirty="0" smtClean="0">
                <a:latin typeface="+mn-ea"/>
                <a:ea typeface="+mn-ea"/>
              </a:endParaRPr>
            </a:p>
            <a:p>
              <a:pPr>
                <a:lnSpc>
                  <a:spcPct val="150000"/>
                </a:lnSpc>
                <a:buClr>
                  <a:schemeClr val="accent2"/>
                </a:buClr>
              </a:pPr>
              <a:r>
                <a:rPr lang="ja-JP" altLang="en-US" sz="2800" dirty="0" smtClean="0">
                  <a:solidFill>
                    <a:schemeClr val="accent2"/>
                  </a:solidFill>
                  <a:latin typeface="+mn-ea"/>
                  <a:ea typeface="+mn-ea"/>
                </a:rPr>
                <a:t>計算機環境</a:t>
              </a:r>
              <a:endParaRPr lang="en-US" altLang="ja-JP" sz="2800" dirty="0" smtClean="0">
                <a:solidFill>
                  <a:schemeClr val="accent2"/>
                </a:solidFill>
                <a:latin typeface="+mn-ea"/>
                <a:ea typeface="+mn-ea"/>
              </a:endParaRPr>
            </a:p>
            <a:p>
              <a:pPr>
                <a:buClr>
                  <a:schemeClr val="accent2"/>
                </a:buClr>
              </a:pPr>
              <a:r>
                <a:rPr lang="ja-JP" altLang="en-US" dirty="0" smtClean="0">
                  <a:latin typeface="+mn-ea"/>
                  <a:ea typeface="+mn-ea"/>
                </a:rPr>
                <a:t>　</a:t>
              </a:r>
              <a:r>
                <a:rPr lang="en-US" altLang="ja-JP" dirty="0" smtClean="0">
                  <a:latin typeface="+mn-ea"/>
                  <a:ea typeface="+mn-ea"/>
                </a:rPr>
                <a:t>CPU: Intel Core i5-2400</a:t>
              </a:r>
              <a:r>
                <a:rPr lang="ja-JP" altLang="en-US" dirty="0">
                  <a:latin typeface="+mn-ea"/>
                  <a:ea typeface="+mn-ea"/>
                </a:rPr>
                <a:t> </a:t>
              </a:r>
              <a:r>
                <a:rPr lang="en-US" altLang="ja-JP" dirty="0" smtClean="0">
                  <a:latin typeface="+mn-ea"/>
                  <a:ea typeface="+mn-ea"/>
                </a:rPr>
                <a:t>3.10GHz,  Memory: 8</a:t>
              </a:r>
              <a:r>
                <a:rPr lang="ja-JP" altLang="en-US" dirty="0" smtClean="0">
                  <a:latin typeface="+mn-ea"/>
                  <a:ea typeface="+mn-ea"/>
                </a:rPr>
                <a:t> </a:t>
              </a:r>
              <a:r>
                <a:rPr lang="en-US" altLang="ja-JP" dirty="0" smtClean="0">
                  <a:latin typeface="+mn-ea"/>
                  <a:ea typeface="+mn-ea"/>
                </a:rPr>
                <a:t>GB</a:t>
              </a:r>
              <a:endParaRPr lang="en-US" altLang="ja-JP" b="1" dirty="0" smtClean="0">
                <a:latin typeface="+mn-ea"/>
                <a:ea typeface="+mn-ea"/>
              </a:endParaRPr>
            </a:p>
            <a:p>
              <a:pPr>
                <a:buClr>
                  <a:schemeClr val="accent2"/>
                </a:buClr>
              </a:pPr>
              <a:r>
                <a:rPr lang="ja-JP" altLang="en-US" dirty="0" smtClean="0">
                  <a:latin typeface="+mn-ea"/>
                  <a:ea typeface="+mn-ea"/>
                </a:rPr>
                <a:t>　統合開発環境： </a:t>
              </a:r>
              <a:r>
                <a:rPr lang="en-US" altLang="ja-JP" dirty="0" smtClean="0">
                  <a:latin typeface="+mn-ea"/>
                  <a:ea typeface="+mn-ea"/>
                </a:rPr>
                <a:t>Microsoft Visual C# 2010 Express</a:t>
              </a:r>
            </a:p>
            <a:p>
              <a:pPr>
                <a:buClr>
                  <a:schemeClr val="accent2"/>
                </a:buClr>
              </a:pPr>
              <a:r>
                <a:rPr lang="ja-JP" altLang="en-US" dirty="0" smtClean="0">
                  <a:latin typeface="+mn-ea"/>
                  <a:ea typeface="+mn-ea"/>
                </a:rPr>
                <a:t>　装荷パターン評価ソルバー：</a:t>
              </a:r>
              <a:r>
                <a:rPr lang="en-US" altLang="ja-JP" dirty="0" smtClean="0">
                  <a:latin typeface="+mn-ea"/>
                  <a:ea typeface="+mn-ea"/>
                </a:rPr>
                <a:t>ICE-BURN</a:t>
              </a:r>
              <a:r>
                <a:rPr lang="ja-JP" altLang="en-US" dirty="0" smtClean="0">
                  <a:latin typeface="+mn-ea"/>
                  <a:ea typeface="+mn-ea"/>
                </a:rPr>
                <a:t>（山本研開発）</a:t>
              </a:r>
              <a:endParaRPr lang="en-US" altLang="ja-JP" dirty="0" smtClean="0">
                <a:latin typeface="+mn-ea"/>
                <a:ea typeface="+mn-ea"/>
              </a:endParaRPr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683568" y="2060848"/>
              <a:ext cx="4176464" cy="1800200"/>
              <a:chOff x="971601" y="1320606"/>
              <a:chExt cx="4104455" cy="2448272"/>
            </a:xfrm>
          </p:grpSpPr>
          <p:grpSp>
            <p:nvGrpSpPr>
              <p:cNvPr id="7" name="グループ化 97"/>
              <p:cNvGrpSpPr/>
              <p:nvPr/>
            </p:nvGrpSpPr>
            <p:grpSpPr>
              <a:xfrm>
                <a:off x="971601" y="1320606"/>
                <a:ext cx="4104455" cy="2448272"/>
                <a:chOff x="1203479" y="3408838"/>
                <a:chExt cx="4104455" cy="2448272"/>
              </a:xfrm>
            </p:grpSpPr>
            <p:pic>
              <p:nvPicPr>
                <p:cNvPr id="13" name="Picture 2" descr="C:\Users\HideyukiMurakami\Desktop\1222発表\燃料構成２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547663" y="3408838"/>
                  <a:ext cx="3760271" cy="244827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4" name="Picture 8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203479" y="4128919"/>
                  <a:ext cx="332955" cy="17281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8" name="Picture 4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394892" y="1792915"/>
                <a:ext cx="217407" cy="1932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46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114972" y="1768759"/>
                <a:ext cx="210505" cy="217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47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835052" y="1768759"/>
                <a:ext cx="238113" cy="217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1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555132" y="1741542"/>
                <a:ext cx="304900" cy="2400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10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1692716" y="1772023"/>
                <a:ext cx="138652" cy="2218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057006" y="2415693"/>
              <a:ext cx="3763466" cy="1085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45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8749" y="1196975"/>
            <a:ext cx="3702301" cy="5311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324" y="1639605"/>
            <a:ext cx="3292475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直線矢印コネクタ 6"/>
          <p:cNvCxnSpPr/>
          <p:nvPr/>
        </p:nvCxnSpPr>
        <p:spPr>
          <a:xfrm flipV="1">
            <a:off x="2915816" y="4077072"/>
            <a:ext cx="2303884" cy="936104"/>
          </a:xfrm>
          <a:prstGeom prst="straightConnector1">
            <a:avLst/>
          </a:prstGeom>
          <a:ln w="63500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2"/>
          <p:cNvSpPr txBox="1">
            <a:spLocks/>
          </p:cNvSpPr>
          <p:nvPr/>
        </p:nvSpPr>
        <p:spPr>
          <a:xfrm>
            <a:off x="1475656" y="476672"/>
            <a:ext cx="7010400" cy="990600"/>
          </a:xfrm>
          <a:prstGeom prst="rect">
            <a:avLst/>
          </a:prstGeom>
        </p:spPr>
        <p:txBody>
          <a:bodyPr/>
          <a:lstStyle/>
          <a:p>
            <a:pPr lvl="0" eaLnBrk="0" hangingPunct="0"/>
            <a:r>
              <a:rPr lang="ja-JP" altLang="en-US" sz="3600" dirty="0" smtClean="0">
                <a:solidFill>
                  <a:schemeClr val="tx2"/>
                </a:solidFill>
                <a:latin typeface="+mj-ea"/>
                <a:ea typeface="+mj-ea"/>
              </a:rPr>
              <a:t>原子炉の中心部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075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l="5814" r="29070" b="4038"/>
          <a:stretch/>
        </p:blipFill>
        <p:spPr bwMode="auto">
          <a:xfrm>
            <a:off x="1907704" y="980728"/>
            <a:ext cx="4032447" cy="286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数値実験｜結果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669816"/>
              </p:ext>
            </p:extLst>
          </p:nvPr>
        </p:nvGraphicFramePr>
        <p:xfrm>
          <a:off x="971600" y="4254584"/>
          <a:ext cx="7344816" cy="198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0047"/>
                <a:gridCol w="2117402"/>
                <a:gridCol w="224736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比較手法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提案手法</a:t>
                      </a:r>
                      <a:endParaRPr kumimoji="1" lang="en-US" altLang="ja-JP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評価関数値（平均値）</a:t>
                      </a:r>
                      <a:endParaRPr kumimoji="1" lang="en-US" altLang="ja-JP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+mn-ea"/>
                          <a:ea typeface="+mn-ea"/>
                        </a:rPr>
                        <a:t>0.9668</a:t>
                      </a:r>
                      <a:endParaRPr lang="en-US" altLang="ja-JP" sz="2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1.0008</a:t>
                      </a:r>
                      <a:endParaRPr lang="en-US" altLang="ja-JP" sz="20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制約条件を満たす解の数</a:t>
                      </a:r>
                      <a:endParaRPr kumimoji="1" lang="en-US" altLang="ja-JP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1/30</a:t>
                      </a:r>
                      <a:endParaRPr kumimoji="1" lang="ja-JP" altLang="en-US" sz="20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9/30</a:t>
                      </a:r>
                      <a:endParaRPr kumimoji="1" lang="ja-JP" altLang="en-US" sz="20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7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合計探索解数（平均値）</a:t>
                      </a:r>
                      <a:endParaRPr kumimoji="1" lang="en-US" altLang="ja-JP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770</a:t>
                      </a:r>
                      <a:endParaRPr kumimoji="1" lang="ja-JP" altLang="en-US" sz="20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3105</a:t>
                      </a:r>
                      <a:endParaRPr kumimoji="1" lang="ja-JP" altLang="en-US" sz="20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計算時間（平均値） </a:t>
                      </a:r>
                      <a:r>
                        <a:rPr kumimoji="1" lang="en-US" altLang="ja-JP" sz="2000" dirty="0" smtClean="0"/>
                        <a:t>[s]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1886</a:t>
                      </a:r>
                      <a:endParaRPr lang="en-US" altLang="ja-JP" sz="20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1618</a:t>
                      </a:r>
                      <a:endParaRPr lang="en-US" altLang="ja-JP" sz="20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386147"/>
              </p:ext>
            </p:extLst>
          </p:nvPr>
        </p:nvGraphicFramePr>
        <p:xfrm>
          <a:off x="971600" y="4256112"/>
          <a:ext cx="7344816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0047"/>
                <a:gridCol w="2117402"/>
                <a:gridCol w="2247367"/>
              </a:tblGrid>
              <a:tr h="325016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比較手法</a:t>
                      </a:r>
                      <a:endParaRPr kumimoji="1" lang="ja-JP" altLang="en-US" sz="2000" dirty="0"/>
                    </a:p>
                  </a:txBody>
                  <a:tcPr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提案手法</a:t>
                      </a:r>
                      <a:endParaRPr kumimoji="1" lang="en-US" altLang="ja-JP" sz="2000" dirty="0" smtClean="0"/>
                    </a:p>
                  </a:txBody>
                  <a:tcPr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評価関数値（平均値）</a:t>
                      </a:r>
                      <a:endParaRPr kumimoji="1" lang="en-US" altLang="ja-JP" sz="2000" dirty="0" smtClean="0"/>
                    </a:p>
                  </a:txBody>
                  <a:tcPr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+mn-ea"/>
                          <a:ea typeface="+mn-ea"/>
                        </a:rPr>
                        <a:t>0.9668</a:t>
                      </a:r>
                      <a:endParaRPr lang="en-US" altLang="ja-JP" sz="20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1.0008</a:t>
                      </a:r>
                      <a:endParaRPr lang="en-US" altLang="ja-JP" sz="20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制約条件を満たす解の数</a:t>
                      </a:r>
                      <a:endParaRPr kumimoji="1" lang="en-US" altLang="ja-JP" sz="2000" dirty="0" smtClean="0"/>
                    </a:p>
                  </a:txBody>
                  <a:tcPr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1/30</a:t>
                      </a:r>
                      <a:endParaRPr kumimoji="1" lang="ja-JP" altLang="en-US" sz="20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9/30</a:t>
                      </a:r>
                      <a:endParaRPr kumimoji="1" lang="ja-JP" altLang="en-US" sz="20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合計探索解数（平均値）</a:t>
                      </a:r>
                      <a:endParaRPr kumimoji="1" lang="en-US" altLang="ja-JP" sz="2000" dirty="0" smtClean="0"/>
                    </a:p>
                  </a:txBody>
                  <a:tcPr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770</a:t>
                      </a:r>
                      <a:endParaRPr kumimoji="1" lang="ja-JP" altLang="en-US" sz="20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3105</a:t>
                      </a:r>
                      <a:endParaRPr kumimoji="1" lang="ja-JP" altLang="en-US" sz="20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計算時間（平均値） </a:t>
                      </a:r>
                      <a:r>
                        <a:rPr kumimoji="1" lang="en-US" altLang="ja-JP" sz="2000" dirty="0" smtClean="0"/>
                        <a:t>[s]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1886</a:t>
                      </a:r>
                      <a:endParaRPr lang="en-US" altLang="ja-JP" sz="20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1618</a:t>
                      </a:r>
                      <a:endParaRPr lang="en-US" altLang="ja-JP" sz="20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979462"/>
              </p:ext>
            </p:extLst>
          </p:nvPr>
        </p:nvGraphicFramePr>
        <p:xfrm>
          <a:off x="971600" y="4256112"/>
          <a:ext cx="7344816" cy="1981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0047"/>
                <a:gridCol w="2117402"/>
                <a:gridCol w="2247367"/>
              </a:tblGrid>
              <a:tr h="397024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比較手法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提案手法</a:t>
                      </a:r>
                      <a:endParaRPr kumimoji="1" lang="en-US" altLang="ja-JP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評価関数値（平均値）</a:t>
                      </a:r>
                      <a:endParaRPr kumimoji="1" lang="en-US" altLang="ja-JP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+mn-ea"/>
                          <a:ea typeface="+mn-ea"/>
                        </a:rPr>
                        <a:t>0.9668</a:t>
                      </a:r>
                      <a:endParaRPr lang="en-US" altLang="ja-JP" sz="2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1.0008</a:t>
                      </a:r>
                      <a:endParaRPr lang="en-US" altLang="ja-JP" sz="20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制約条件を満たす解の数</a:t>
                      </a:r>
                      <a:endParaRPr kumimoji="1" lang="en-US" altLang="ja-JP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1/30</a:t>
                      </a:r>
                      <a:endParaRPr kumimoji="1" lang="ja-JP" altLang="en-US" sz="20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9/30</a:t>
                      </a:r>
                      <a:endParaRPr kumimoji="1" lang="ja-JP" altLang="en-US" sz="20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合計探索解数（平均値）</a:t>
                      </a:r>
                      <a:endParaRPr kumimoji="1" lang="en-US" altLang="ja-JP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770</a:t>
                      </a:r>
                      <a:endParaRPr kumimoji="1" lang="ja-JP" altLang="en-US" sz="20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3105</a:t>
                      </a:r>
                      <a:endParaRPr kumimoji="1" lang="ja-JP" altLang="en-US" sz="20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計算時間（平均値）</a:t>
                      </a:r>
                      <a:r>
                        <a:rPr kumimoji="1" lang="en-US" altLang="ja-JP" sz="2000" dirty="0" smtClean="0"/>
                        <a:t>[s]</a:t>
                      </a:r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1886</a:t>
                      </a:r>
                      <a:endParaRPr lang="en-US" altLang="ja-JP" sz="20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+mn-ea"/>
                          <a:ea typeface="+mn-ea"/>
                          <a:cs typeface="Times New Roman" pitchFamily="18" charset="0"/>
                        </a:rPr>
                        <a:t>1618</a:t>
                      </a:r>
                      <a:endParaRPr lang="en-US" altLang="ja-JP" sz="20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 rot="16200000">
            <a:off x="5463098" y="2242339"/>
            <a:ext cx="141577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計算時間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16200000">
            <a:off x="815096" y="2319555"/>
            <a:ext cx="172354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評価関数値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99792" y="3645024"/>
            <a:ext cx="121058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+mn-ea"/>
                <a:ea typeface="+mn-ea"/>
              </a:rPr>
              <a:t>比較手法</a:t>
            </a:r>
            <a:endParaRPr kumimoji="1" lang="ja-JP" altLang="en-US" sz="2000" dirty="0">
              <a:latin typeface="+mn-ea"/>
              <a:ea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923928" y="3645024"/>
            <a:ext cx="149862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+mn-ea"/>
                <a:ea typeface="+mn-ea"/>
              </a:rPr>
              <a:t>提案</a:t>
            </a:r>
            <a:r>
              <a:rPr kumimoji="1" lang="ja-JP" altLang="en-US" sz="2000" dirty="0" smtClean="0">
                <a:latin typeface="+mn-ea"/>
                <a:ea typeface="+mn-ea"/>
              </a:rPr>
              <a:t>手法</a:t>
            </a:r>
            <a:endParaRPr kumimoji="1" lang="ja-JP" altLang="en-US" sz="2000" dirty="0">
              <a:latin typeface="+mn-ea"/>
              <a:ea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817796" y="1844824"/>
            <a:ext cx="1786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kumimoji="1" lang="ja-JP" altLang="en-US" dirty="0" smtClean="0">
                <a:latin typeface="+mn-ea"/>
                <a:ea typeface="+mn-ea"/>
              </a:rPr>
              <a:t>評価関数値</a:t>
            </a:r>
            <a:endParaRPr kumimoji="1" lang="en-US" altLang="ja-JP" dirty="0" smtClean="0">
              <a:latin typeface="+mn-ea"/>
              <a:ea typeface="+mn-ea"/>
            </a:endParaRPr>
          </a:p>
          <a:p>
            <a:pPr algn="r">
              <a:lnSpc>
                <a:spcPts val="3600"/>
              </a:lnSpc>
            </a:pPr>
            <a:r>
              <a:rPr lang="ja-JP" altLang="en-US" dirty="0" smtClean="0">
                <a:latin typeface="+mn-ea"/>
                <a:ea typeface="+mn-ea"/>
              </a:rPr>
              <a:t>計算</a:t>
            </a:r>
            <a:r>
              <a:rPr lang="ja-JP" altLang="en-US" dirty="0">
                <a:latin typeface="+mn-ea"/>
                <a:ea typeface="+mn-ea"/>
              </a:rPr>
              <a:t>時間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516216" y="1988840"/>
            <a:ext cx="216024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6516216" y="2564904"/>
            <a:ext cx="4320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6401817" y="1765285"/>
            <a:ext cx="2346647" cy="115965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1979712" y="2944110"/>
            <a:ext cx="5544616" cy="936104"/>
          </a:xfrm>
          <a:prstGeom prst="wedgeRoundRectCallout">
            <a:avLst>
              <a:gd name="adj1" fmla="val 31071"/>
              <a:gd name="adj2" fmla="val 142884"/>
              <a:gd name="adj3" fmla="val 16667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初期解生成アルゴリズムと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三近傍組合せによる</a:t>
            </a:r>
            <a:r>
              <a:rPr kumimoji="1" lang="ja-JP" altLang="en-US" dirty="0" smtClean="0">
                <a:solidFill>
                  <a:schemeClr val="accent2"/>
                </a:solidFill>
              </a:rPr>
              <a:t>性能向上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187624" y="2947356"/>
            <a:ext cx="6912768" cy="936104"/>
          </a:xfrm>
          <a:prstGeom prst="wedgeRoundRectCallout">
            <a:avLst>
              <a:gd name="adj1" fmla="val 17751"/>
              <a:gd name="adj2" fmla="val 253216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初期解生成と三近傍組合せによる</a:t>
            </a:r>
            <a:r>
              <a:rPr lang="ja-JP" altLang="en-US" dirty="0" smtClean="0">
                <a:solidFill>
                  <a:srgbClr val="FF0000"/>
                </a:solidFill>
              </a:rPr>
              <a:t>計算時間</a:t>
            </a:r>
            <a:r>
              <a:rPr kumimoji="1" lang="ja-JP" altLang="en-US" dirty="0" smtClean="0">
                <a:solidFill>
                  <a:srgbClr val="FF0000"/>
                </a:solidFill>
              </a:rPr>
              <a:t>増加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chemeClr val="tx1"/>
                </a:solidFill>
              </a:rPr>
              <a:t>仮想燃焼計算による</a:t>
            </a:r>
            <a:r>
              <a:rPr kumimoji="1" lang="ja-JP" altLang="en-US" dirty="0" smtClean="0">
                <a:solidFill>
                  <a:srgbClr val="FF0000"/>
                </a:solidFill>
              </a:rPr>
              <a:t>計算時間減少</a:t>
            </a:r>
            <a:r>
              <a:rPr lang="ja-JP" altLang="en-US" dirty="0" smtClean="0">
                <a:solidFill>
                  <a:schemeClr val="tx2"/>
                </a:solidFill>
              </a:rPr>
              <a:t>（</a:t>
            </a:r>
            <a:r>
              <a:rPr lang="en-US" altLang="ja-JP" dirty="0" smtClean="0">
                <a:solidFill>
                  <a:schemeClr val="tx2"/>
                </a:solidFill>
              </a:rPr>
              <a:t>15%</a:t>
            </a:r>
            <a:r>
              <a:rPr lang="ja-JP" altLang="en-US" dirty="0" smtClean="0">
                <a:solidFill>
                  <a:schemeClr val="tx2"/>
                </a:solidFill>
              </a:rPr>
              <a:t>削減）</a:t>
            </a:r>
            <a:endParaRPr kumimoji="1" lang="en-US" altLang="ja-JP" dirty="0" smtClean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511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541784" y="1700808"/>
            <a:ext cx="8206680" cy="46482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kumimoji="1" lang="ja-JP" altLang="en-US" dirty="0" smtClean="0">
                <a:solidFill>
                  <a:schemeClr val="accent2"/>
                </a:solidFill>
              </a:rPr>
              <a:t>まとめ</a:t>
            </a:r>
            <a:endParaRPr kumimoji="1" lang="en-US" altLang="ja-JP" dirty="0" smtClean="0">
              <a:solidFill>
                <a:schemeClr val="accent2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ja-JP" altLang="en-US" sz="2400" dirty="0" smtClean="0">
                <a:latin typeface="+mn-ea"/>
              </a:rPr>
              <a:t>　原子炉燃料装荷パターン最適化問題に対する</a:t>
            </a:r>
            <a:endParaRPr lang="en-US" altLang="ja-JP" sz="2400" dirty="0" smtClean="0">
              <a:latin typeface="+mn-ea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ja-JP" altLang="en-US" sz="2400" dirty="0" smtClean="0">
                <a:latin typeface="+mn-ea"/>
              </a:rPr>
              <a:t>　高性能な局所探索法の提案とその実験的解析</a:t>
            </a:r>
            <a:endParaRPr lang="en-US" altLang="ja-JP" sz="2400" dirty="0" smtClean="0">
              <a:latin typeface="+mn-ea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ja-JP" altLang="en-US" sz="2400" dirty="0">
                <a:latin typeface="+mn-ea"/>
              </a:rPr>
              <a:t> </a:t>
            </a:r>
            <a:r>
              <a:rPr lang="ja-JP" altLang="en-US" sz="2400" dirty="0" smtClean="0">
                <a:latin typeface="+mn-ea"/>
              </a:rPr>
              <a:t>（初期解生成手法，近傍設計，仮想燃焼計算）</a:t>
            </a:r>
            <a:endParaRPr lang="en-US" altLang="ja-JP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dirty="0" smtClean="0">
                <a:solidFill>
                  <a:schemeClr val="accent2"/>
                </a:solidFill>
              </a:rPr>
              <a:t>今後の</a:t>
            </a:r>
            <a:r>
              <a:rPr lang="ja-JP" altLang="en-US" dirty="0" smtClean="0">
                <a:solidFill>
                  <a:schemeClr val="accent2"/>
                </a:solidFill>
              </a:rPr>
              <a:t>課題</a:t>
            </a:r>
            <a:endParaRPr kumimoji="1" lang="ja-JP" altLang="en-US" dirty="0" smtClean="0">
              <a:solidFill>
                <a:schemeClr val="accent2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ja-JP" altLang="en-US" sz="2400" dirty="0" smtClean="0">
                <a:latin typeface="+mn-ea"/>
              </a:rPr>
              <a:t>　提案手法</a:t>
            </a:r>
            <a:r>
              <a:rPr lang="ja-JP" altLang="en-US" sz="2400" dirty="0" smtClean="0"/>
              <a:t>をベースにしたメタ戦略の設計</a:t>
            </a:r>
            <a:endParaRPr lang="en-US" altLang="ja-JP" sz="2400" dirty="0" smtClean="0"/>
          </a:p>
          <a:p>
            <a:pPr marL="0" indent="0">
              <a:buClr>
                <a:schemeClr val="tx1"/>
              </a:buClr>
              <a:buNone/>
            </a:pPr>
            <a:r>
              <a:rPr lang="ja-JP" altLang="en-US" sz="2400" dirty="0" smtClean="0">
                <a:latin typeface="+mn-ea"/>
              </a:rPr>
              <a:t>　初期解生成手法の検討と他問題への適用</a:t>
            </a:r>
            <a:endParaRPr lang="en-US" altLang="ja-JP" sz="2400" dirty="0" smtClean="0">
              <a:latin typeface="+mn-ea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ja-JP" altLang="en-US" sz="2400" dirty="0" smtClean="0">
                <a:latin typeface="+mn-ea"/>
              </a:rPr>
              <a:t>　近傍</a:t>
            </a:r>
            <a:r>
              <a:rPr lang="ja-JP" altLang="en-US" sz="2400" dirty="0">
                <a:latin typeface="+mn-ea"/>
              </a:rPr>
              <a:t>評価の高速化</a:t>
            </a:r>
            <a:r>
              <a:rPr lang="ja-JP" altLang="en-US" sz="2400" dirty="0" smtClean="0">
                <a:latin typeface="+mn-ea"/>
              </a:rPr>
              <a:t>｜近傍解の類似性利用</a:t>
            </a:r>
            <a:endParaRPr lang="ja-JP" altLang="en-US" sz="240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まとめと今後の</a:t>
            </a:r>
            <a:r>
              <a:rPr lang="ja-JP" altLang="en-US" dirty="0" smtClean="0"/>
              <a:t>課題</a:t>
            </a:r>
            <a:endParaRPr kumimoji="1" lang="ja-JP" altLang="en-US" dirty="0"/>
          </a:p>
        </p:txBody>
      </p:sp>
    </p:spTree>
  </p:cSld>
  <p:clrMapOvr>
    <a:masterClrMapping/>
  </p:clrMapOvr>
  <p:transition advTm="6995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 descr="CoreDatafull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13585" y="3789040"/>
            <a:ext cx="2698775" cy="2698775"/>
          </a:xfrm>
          <a:prstGeom prst="rect">
            <a:avLst/>
          </a:prstGeom>
        </p:spPr>
      </p:pic>
      <p:sp>
        <p:nvSpPr>
          <p:cNvPr id="69" name="テキスト ボックス 68"/>
          <p:cNvSpPr txBox="1"/>
          <p:nvPr/>
        </p:nvSpPr>
        <p:spPr>
          <a:xfrm>
            <a:off x="827584" y="1628800"/>
            <a:ext cx="8208912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+mn-ea"/>
                <a:ea typeface="+mn-ea"/>
              </a:rPr>
              <a:t>24</a:t>
            </a:r>
            <a:r>
              <a:rPr lang="ja-JP" altLang="en-US" sz="2800" dirty="0" smtClean="0">
                <a:latin typeface="+mn-ea"/>
                <a:ea typeface="+mn-ea"/>
              </a:rPr>
              <a:t>時間連続運転，約</a:t>
            </a:r>
            <a:r>
              <a:rPr lang="en-US" altLang="ja-JP" sz="2800" dirty="0">
                <a:latin typeface="+mn-ea"/>
                <a:ea typeface="+mn-ea"/>
              </a:rPr>
              <a:t>1</a:t>
            </a:r>
            <a:r>
              <a:rPr lang="ja-JP" altLang="en-US" sz="2800" dirty="0">
                <a:latin typeface="+mn-ea"/>
                <a:ea typeface="+mn-ea"/>
              </a:rPr>
              <a:t>年に</a:t>
            </a:r>
            <a:r>
              <a:rPr lang="en-US" altLang="ja-JP" sz="2800" dirty="0">
                <a:latin typeface="+mn-ea"/>
                <a:ea typeface="+mn-ea"/>
              </a:rPr>
              <a:t>1</a:t>
            </a:r>
            <a:r>
              <a:rPr lang="ja-JP" altLang="en-US" sz="2800" dirty="0">
                <a:latin typeface="+mn-ea"/>
                <a:ea typeface="+mn-ea"/>
              </a:rPr>
              <a:t>回定期</a:t>
            </a:r>
            <a:r>
              <a:rPr lang="ja-JP" altLang="en-US" sz="2800" dirty="0" smtClean="0">
                <a:latin typeface="+mn-ea"/>
                <a:ea typeface="+mn-ea"/>
              </a:rPr>
              <a:t>点検</a:t>
            </a:r>
            <a:endParaRPr lang="ja-JP" altLang="en-US" sz="2800" dirty="0">
              <a:latin typeface="+mn-ea"/>
              <a:ea typeface="+mn-ea"/>
            </a:endParaRPr>
          </a:p>
          <a:p>
            <a:r>
              <a:rPr lang="ja-JP" altLang="en-US" sz="2800" dirty="0" smtClean="0">
                <a:latin typeface="+mn-ea"/>
                <a:ea typeface="+mn-ea"/>
              </a:rPr>
              <a:t>燃料集合体は</a:t>
            </a:r>
            <a:r>
              <a:rPr lang="en-US" altLang="ja-JP" sz="2800" dirty="0" smtClean="0">
                <a:latin typeface="+mn-ea"/>
                <a:ea typeface="+mn-ea"/>
              </a:rPr>
              <a:t>3</a:t>
            </a:r>
            <a:r>
              <a:rPr lang="ja-JP" altLang="en-US" sz="2800" dirty="0" smtClean="0">
                <a:latin typeface="+mn-ea"/>
                <a:ea typeface="+mn-ea"/>
              </a:rPr>
              <a:t>年間利用（出力は徐々に弱まる）</a:t>
            </a:r>
            <a:endParaRPr lang="en-US" altLang="ja-JP" sz="2800" dirty="0" smtClean="0">
              <a:latin typeface="+mn-ea"/>
              <a:ea typeface="+mn-ea"/>
            </a:endParaRPr>
          </a:p>
          <a:p>
            <a:r>
              <a:rPr lang="ja-JP" altLang="en-US" sz="2800" dirty="0" smtClean="0">
                <a:latin typeface="+mn-ea"/>
                <a:ea typeface="+mn-ea"/>
              </a:rPr>
              <a:t>新しい・古いものを混ぜた</a:t>
            </a:r>
            <a:r>
              <a:rPr lang="ja-JP" altLang="en-US" sz="2800" dirty="0" smtClean="0">
                <a:solidFill>
                  <a:schemeClr val="accent2"/>
                </a:solidFill>
                <a:latin typeface="+mn-ea"/>
                <a:ea typeface="+mn-ea"/>
              </a:rPr>
              <a:t>装荷パターン</a:t>
            </a:r>
            <a:r>
              <a:rPr lang="ja-JP" altLang="en-US" sz="2800" dirty="0" smtClean="0">
                <a:latin typeface="+mn-ea"/>
                <a:ea typeface="+mn-ea"/>
              </a:rPr>
              <a:t>を作成</a:t>
            </a:r>
            <a:endParaRPr lang="en-US" altLang="ja-JP" sz="2800" dirty="0" smtClean="0">
              <a:latin typeface="+mn-ea"/>
              <a:ea typeface="+mn-ea"/>
            </a:endParaRPr>
          </a:p>
          <a:p>
            <a:r>
              <a:rPr lang="ja-JP" altLang="en-US" sz="2800" dirty="0" smtClean="0">
                <a:latin typeface="+mn-ea"/>
                <a:ea typeface="+mn-ea"/>
              </a:rPr>
              <a:t>安全性を</a:t>
            </a:r>
            <a:r>
              <a:rPr lang="ja-JP" altLang="en-US" sz="2800" dirty="0" smtClean="0">
                <a:solidFill>
                  <a:schemeClr val="tx2"/>
                </a:solidFill>
                <a:latin typeface="+mn-ea"/>
                <a:ea typeface="+mn-ea"/>
              </a:rPr>
              <a:t>制約条件</a:t>
            </a:r>
            <a:r>
              <a:rPr lang="ja-JP" altLang="en-US" sz="2800" dirty="0" smtClean="0">
                <a:latin typeface="+mn-ea"/>
                <a:ea typeface="+mn-ea"/>
              </a:rPr>
              <a:t>として 燃費を</a:t>
            </a:r>
            <a:r>
              <a:rPr lang="ja-JP" altLang="en-US" sz="2800" dirty="0" smtClean="0">
                <a:solidFill>
                  <a:schemeClr val="accent2"/>
                </a:solidFill>
                <a:latin typeface="+mn-ea"/>
                <a:ea typeface="+mn-ea"/>
              </a:rPr>
              <a:t>最大化</a:t>
            </a:r>
            <a:endParaRPr lang="en-US" altLang="ja-JP" sz="2800" dirty="0" smtClean="0">
              <a:latin typeface="+mn-ea"/>
              <a:ea typeface="+mn-ea"/>
            </a:endParaRPr>
          </a:p>
        </p:txBody>
      </p:sp>
      <p:sp>
        <p:nvSpPr>
          <p:cNvPr id="30" name="タイトル 2"/>
          <p:cNvSpPr txBox="1">
            <a:spLocks/>
          </p:cNvSpPr>
          <p:nvPr/>
        </p:nvSpPr>
        <p:spPr>
          <a:xfrm>
            <a:off x="1475656" y="476672"/>
            <a:ext cx="7010400" cy="990600"/>
          </a:xfrm>
          <a:prstGeom prst="rect">
            <a:avLst/>
          </a:prstGeom>
        </p:spPr>
        <p:txBody>
          <a:bodyPr/>
          <a:lstStyle/>
          <a:p>
            <a:pPr lvl="0" eaLnBrk="0" hangingPunct="0"/>
            <a:r>
              <a:rPr lang="ja-JP" altLang="en-US" sz="3600" dirty="0" smtClean="0">
                <a:solidFill>
                  <a:schemeClr val="tx2"/>
                </a:solidFill>
                <a:latin typeface="+mj-ea"/>
                <a:ea typeface="+mj-ea"/>
              </a:rPr>
              <a:t>原子炉燃料装荷パターン最適化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 rotWithShape="1">
          <a:blip r:embed="rId5" cstate="print"/>
          <a:srcRect t="50000"/>
          <a:stretch/>
        </p:blipFill>
        <p:spPr bwMode="auto">
          <a:xfrm>
            <a:off x="1043608" y="3789040"/>
            <a:ext cx="4048650" cy="26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ひし形 5"/>
          <p:cNvSpPr/>
          <p:nvPr/>
        </p:nvSpPr>
        <p:spPr>
          <a:xfrm>
            <a:off x="1979712" y="5362288"/>
            <a:ext cx="1872208" cy="1091047"/>
          </a:xfrm>
          <a:prstGeom prst="diamond">
            <a:avLst/>
          </a:prstGeom>
          <a:noFill/>
          <a:ln w="5715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5" name="直線矢印コネクタ 44"/>
          <p:cNvCxnSpPr/>
          <p:nvPr/>
        </p:nvCxnSpPr>
        <p:spPr>
          <a:xfrm flipH="1">
            <a:off x="3491880" y="5138427"/>
            <a:ext cx="1488976" cy="522821"/>
          </a:xfrm>
          <a:prstGeom prst="straightConnector1">
            <a:avLst/>
          </a:prstGeom>
          <a:ln w="63500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2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実用的アルゴリズム｜メタ戦略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87624" y="1628800"/>
            <a:ext cx="7272808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 smtClean="0">
                <a:latin typeface="+mn-ea"/>
                <a:ea typeface="+mn-ea"/>
              </a:rPr>
              <a:t>短時間で最も良いパターンは得られない</a:t>
            </a:r>
            <a:endParaRPr lang="en-US" altLang="ja-JP" sz="2800" dirty="0" smtClean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 smtClean="0">
                <a:latin typeface="+mn-ea"/>
                <a:ea typeface="+mn-ea"/>
              </a:rPr>
              <a:t>　多くのパターン生成｜良いパターン選択</a:t>
            </a:r>
            <a:endParaRPr lang="en-US" altLang="ja-JP" sz="2800" dirty="0" smtClean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 smtClean="0">
                <a:solidFill>
                  <a:schemeClr val="accent2"/>
                </a:solidFill>
                <a:latin typeface="+mn-ea"/>
                <a:ea typeface="+mn-ea"/>
              </a:rPr>
              <a:t>メタ戦略（メタヒューリスティクス）</a:t>
            </a:r>
            <a:endParaRPr lang="en-US" altLang="ja-JP" sz="2800" dirty="0" smtClean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 smtClean="0">
                <a:latin typeface="+mn-ea"/>
                <a:ea typeface="+mn-ea"/>
              </a:rPr>
              <a:t>　</a:t>
            </a:r>
            <a:r>
              <a:rPr lang="ja-JP" altLang="en-US" sz="2800" dirty="0" smtClean="0">
                <a:solidFill>
                  <a:schemeClr val="tx2"/>
                </a:solidFill>
                <a:latin typeface="+mn-ea"/>
                <a:ea typeface="+mn-ea"/>
              </a:rPr>
              <a:t>局所探索</a:t>
            </a:r>
            <a:r>
              <a:rPr lang="ja-JP" altLang="en-US" sz="2800" dirty="0" smtClean="0">
                <a:latin typeface="+mn-ea"/>
                <a:ea typeface="+mn-ea"/>
              </a:rPr>
              <a:t>を主たる戦略として，</a:t>
            </a:r>
            <a:endParaRPr lang="en-US" altLang="ja-JP" sz="2800" dirty="0" smtClean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latin typeface="+mn-ea"/>
                <a:ea typeface="+mn-ea"/>
              </a:rPr>
              <a:t>　</a:t>
            </a:r>
            <a:r>
              <a:rPr lang="ja-JP" altLang="en-US" sz="2800" dirty="0" smtClean="0">
                <a:latin typeface="+mn-ea"/>
                <a:ea typeface="+mn-ea"/>
              </a:rPr>
              <a:t>効率的・効果的に多くの解を調べる</a:t>
            </a:r>
            <a:endParaRPr lang="en-US" altLang="ja-JP" sz="2800" dirty="0" smtClean="0">
              <a:latin typeface="+mn-ea"/>
              <a:ea typeface="+mn-ea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619672" y="5024794"/>
            <a:ext cx="5760640" cy="1212518"/>
          </a:xfrm>
          <a:prstGeom prst="roundRect">
            <a:avLst/>
          </a:prstGeom>
          <a:solidFill>
            <a:schemeClr val="tx2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bg1"/>
                </a:solidFill>
              </a:rPr>
              <a:t>汎用性・手軽・高性能</a:t>
            </a:r>
            <a:endParaRPr kumimoji="1" lang="en-US" altLang="ja-JP" sz="3600" dirty="0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4658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2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研究の目的</a:t>
            </a:r>
          </a:p>
        </p:txBody>
      </p:sp>
      <p:grpSp>
        <p:nvGrpSpPr>
          <p:cNvPr id="26" name="グループ化 25"/>
          <p:cNvGrpSpPr/>
          <p:nvPr/>
        </p:nvGrpSpPr>
        <p:grpSpPr>
          <a:xfrm>
            <a:off x="971600" y="1340769"/>
            <a:ext cx="7056784" cy="1872207"/>
            <a:chOff x="899592" y="1461743"/>
            <a:chExt cx="5920482" cy="2171760"/>
          </a:xfrm>
        </p:grpSpPr>
        <p:sp>
          <p:nvSpPr>
            <p:cNvPr id="24" name="角丸四角形 23"/>
            <p:cNvSpPr/>
            <p:nvPr/>
          </p:nvSpPr>
          <p:spPr>
            <a:xfrm>
              <a:off x="899592" y="1795860"/>
              <a:ext cx="5920482" cy="1837643"/>
            </a:xfrm>
            <a:prstGeom prst="roundRect">
              <a:avLst/>
            </a:prstGeom>
            <a:noFill/>
            <a:ln w="444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288000" rtlCol="0" anchor="ctr"/>
            <a:lstStyle/>
            <a:p>
              <a:pPr lvl="0"/>
              <a:r>
                <a:rPr lang="ja-JP" altLang="en-US" dirty="0">
                  <a:solidFill>
                    <a:schemeClr val="tx1"/>
                  </a:solidFill>
                </a:rPr>
                <a:t>　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　アニーリング法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[Y.</a:t>
              </a:r>
              <a:r>
                <a:rPr lang="ja-JP" altLang="en-US" dirty="0">
                  <a:solidFill>
                    <a:schemeClr val="tx1"/>
                  </a:solidFill>
                </a:rPr>
                <a:t>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P. </a:t>
              </a:r>
              <a:r>
                <a:rPr lang="en-US" altLang="ja-JP" dirty="0" err="1" smtClean="0">
                  <a:solidFill>
                    <a:schemeClr val="tx1"/>
                  </a:solidFill>
                </a:rPr>
                <a:t>Mahlers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, 2002]</a:t>
              </a:r>
              <a:endParaRPr lang="ja-JP" altLang="en-US" dirty="0" smtClean="0">
                <a:solidFill>
                  <a:schemeClr val="tx1"/>
                </a:solidFill>
              </a:endParaRPr>
            </a:p>
            <a:p>
              <a:pPr lvl="0"/>
              <a:r>
                <a:rPr lang="ja-JP" altLang="en-US" dirty="0" smtClean="0">
                  <a:solidFill>
                    <a:schemeClr val="tx1"/>
                  </a:solidFill>
                </a:rPr>
                <a:t>　　遺伝アルゴリズム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[A. </a:t>
              </a:r>
              <a:r>
                <a:rPr lang="en-US" altLang="ja-JP" dirty="0" err="1" smtClean="0">
                  <a:solidFill>
                    <a:schemeClr val="tx1"/>
                  </a:solidFill>
                </a:rPr>
                <a:t>Erdogan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 </a:t>
              </a:r>
              <a:r>
                <a:rPr lang="en-US" altLang="ja-JP" i="1" dirty="0" smtClean="0">
                  <a:solidFill>
                    <a:schemeClr val="tx1"/>
                  </a:solidFill>
                </a:rPr>
                <a:t>et</a:t>
              </a:r>
              <a:r>
                <a:rPr lang="ja-JP" altLang="en-US" i="1" dirty="0" smtClean="0">
                  <a:solidFill>
                    <a:schemeClr val="tx1"/>
                  </a:solidFill>
                </a:rPr>
                <a:t> </a:t>
              </a:r>
              <a:r>
                <a:rPr lang="en-US" altLang="ja-JP" i="1" dirty="0" smtClean="0">
                  <a:solidFill>
                    <a:schemeClr val="tx1"/>
                  </a:solidFill>
                </a:rPr>
                <a:t>al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., 2003]</a:t>
              </a:r>
              <a:endParaRPr lang="ja-JP" altLang="en-US" dirty="0" smtClean="0">
                <a:solidFill>
                  <a:schemeClr val="tx1"/>
                </a:solidFill>
              </a:endParaRPr>
            </a:p>
            <a:p>
              <a:pPr lvl="0"/>
              <a:r>
                <a:rPr lang="ja-JP" altLang="en-US" dirty="0" smtClean="0">
                  <a:solidFill>
                    <a:schemeClr val="tx1"/>
                  </a:solidFill>
                </a:rPr>
                <a:t>　　アント法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[F. </a:t>
              </a:r>
              <a:r>
                <a:rPr lang="en-US" altLang="ja-JP" dirty="0" err="1" smtClean="0">
                  <a:solidFill>
                    <a:schemeClr val="tx1"/>
                  </a:solidFill>
                </a:rPr>
                <a:t>Hoareaua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, 2008]</a:t>
              </a: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1451126" y="1461743"/>
              <a:ext cx="4824536" cy="668234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ja-JP" altLang="en-US" dirty="0" smtClean="0">
                  <a:solidFill>
                    <a:schemeClr val="bg1"/>
                  </a:solidFill>
                </a:rPr>
                <a:t>本問題に対するメタ戦略の適用例</a:t>
              </a: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251520" y="3501008"/>
            <a:ext cx="8496944" cy="2724856"/>
            <a:chOff x="272461" y="-1805078"/>
            <a:chExt cx="8546161" cy="2497784"/>
          </a:xfrm>
        </p:grpSpPr>
        <p:sp>
          <p:nvSpPr>
            <p:cNvPr id="33" name="角丸四角形 32"/>
            <p:cNvSpPr/>
            <p:nvPr/>
          </p:nvSpPr>
          <p:spPr>
            <a:xfrm>
              <a:off x="272461" y="-1805078"/>
              <a:ext cx="8546161" cy="249778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accent2"/>
                  </a:solidFill>
                </a:rPr>
                <a:t>高性能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メタ戦略は</a:t>
              </a:r>
              <a:r>
                <a:rPr lang="ja-JP" altLang="en-US" dirty="0">
                  <a:solidFill>
                    <a:schemeClr val="tx1"/>
                  </a:solidFill>
                </a:rPr>
                <a:t>，</a:t>
              </a:r>
              <a:r>
                <a:rPr lang="ja-JP" altLang="en-US" dirty="0" smtClean="0">
                  <a:solidFill>
                    <a:schemeClr val="tx2"/>
                  </a:solidFill>
                </a:rPr>
                <a:t>ベースの局所探索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の設計が</a:t>
              </a:r>
              <a:r>
                <a:rPr lang="ja-JP" altLang="en-US" dirty="0">
                  <a:solidFill>
                    <a:schemeClr val="tx1"/>
                  </a:solidFill>
                </a:rPr>
                <a:t>極めて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重要</a:t>
              </a:r>
              <a:endParaRPr lang="en-US" altLang="ja-JP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3600" dirty="0" smtClean="0">
                  <a:solidFill>
                    <a:schemeClr val="tx1"/>
                  </a:solidFill>
                </a:rPr>
                <a:t/>
              </a:r>
              <a:br>
                <a:rPr lang="en-US" altLang="ja-JP" sz="3600" dirty="0" smtClean="0">
                  <a:solidFill>
                    <a:schemeClr val="tx1"/>
                  </a:solidFill>
                </a:rPr>
              </a:br>
              <a:r>
                <a:rPr lang="ja-JP" altLang="en-US" dirty="0" smtClean="0">
                  <a:solidFill>
                    <a:schemeClr val="tx1"/>
                  </a:solidFill>
                </a:rPr>
                <a:t>原子炉物理学では，問題の特性を活かした</a:t>
              </a:r>
              <a:r>
                <a:rPr lang="ja-JP" altLang="en-US" dirty="0" smtClean="0">
                  <a:solidFill>
                    <a:schemeClr val="tx2"/>
                  </a:solidFill>
                </a:rPr>
                <a:t>局所探索は皆無</a:t>
              </a:r>
              <a:endParaRPr lang="en-US" altLang="ja-JP" dirty="0">
                <a:solidFill>
                  <a:schemeClr val="tx2"/>
                </a:solidFill>
              </a:endParaRPr>
            </a:p>
            <a:p>
              <a:pPr algn="ctr"/>
              <a:endParaRPr lang="en-US" altLang="ja-JP" sz="36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問題の性質にあわせた</a:t>
              </a:r>
              <a:r>
                <a:rPr lang="ja-JP" altLang="en-US" dirty="0" smtClean="0">
                  <a:solidFill>
                    <a:schemeClr val="accent2"/>
                  </a:solidFill>
                </a:rPr>
                <a:t>高性能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局所探索法の設計と評価</a:t>
              </a:r>
              <a:endParaRPr lang="en-US" altLang="ja-JP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" name="下矢印 33"/>
            <p:cNvSpPr/>
            <p:nvPr/>
          </p:nvSpPr>
          <p:spPr>
            <a:xfrm>
              <a:off x="4044405" y="-1175008"/>
              <a:ext cx="1008112" cy="360040"/>
            </a:xfrm>
            <a:prstGeom prst="down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下矢印 34"/>
            <p:cNvSpPr/>
            <p:nvPr/>
          </p:nvSpPr>
          <p:spPr>
            <a:xfrm>
              <a:off x="4044405" y="-352917"/>
              <a:ext cx="1008112" cy="360040"/>
            </a:xfrm>
            <a:prstGeom prst="down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750678290"/>
      </p:ext>
    </p:extLst>
  </p:cSld>
  <p:clrMapOvr>
    <a:masterClrMapping/>
  </p:clrMapOvr>
  <p:transition advTm="465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010400" cy="990600"/>
          </a:xfrm>
        </p:spPr>
        <p:txBody>
          <a:bodyPr/>
          <a:lstStyle/>
          <a:p>
            <a:r>
              <a:rPr lang="ja-JP" altLang="en-US" dirty="0" smtClean="0"/>
              <a:t>装荷</a:t>
            </a:r>
            <a:r>
              <a:rPr lang="ja-JP" altLang="en-US" dirty="0"/>
              <a:t>パターン</a:t>
            </a:r>
            <a:r>
              <a:rPr kumimoji="1" lang="ja-JP" altLang="en-US" dirty="0" smtClean="0"/>
              <a:t>の評価</a:t>
            </a:r>
            <a:endParaRPr kumimoji="1" lang="ja-JP" altLang="en-US" dirty="0"/>
          </a:p>
        </p:txBody>
      </p:sp>
      <p:pic>
        <p:nvPicPr>
          <p:cNvPr id="4362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240971"/>
            <a:ext cx="1152128" cy="45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" name="テキスト ボックス 84"/>
          <p:cNvSpPr txBox="1"/>
          <p:nvPr/>
        </p:nvSpPr>
        <p:spPr>
          <a:xfrm>
            <a:off x="827584" y="1628800"/>
            <a:ext cx="576064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accent2"/>
                </a:solidFill>
                <a:latin typeface="+mn-ea"/>
                <a:ea typeface="+mn-ea"/>
              </a:rPr>
              <a:t>安全性の指標</a:t>
            </a:r>
            <a:r>
              <a:rPr lang="ja-JP" altLang="en-US" sz="2800" dirty="0" smtClean="0">
                <a:latin typeface="+mn-ea"/>
                <a:ea typeface="+mn-ea"/>
              </a:rPr>
              <a:t>　最大相対出力</a:t>
            </a:r>
            <a:endParaRPr lang="en-US" altLang="ja-JP" sz="2800" dirty="0" smtClean="0">
              <a:latin typeface="+mn-ea"/>
              <a:ea typeface="+mn-ea"/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971600" y="2253734"/>
            <a:ext cx="3762213" cy="1911226"/>
            <a:chOff x="251520" y="2060848"/>
            <a:chExt cx="3543268" cy="1800001"/>
          </a:xfrm>
        </p:grpSpPr>
        <p:pic>
          <p:nvPicPr>
            <p:cNvPr id="87" name="Picture 1" descr="C:\Users\HideyukiMurakami\Desktop\1222発表\CoreDataLS0.bmp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1520" y="2060848"/>
              <a:ext cx="1800000" cy="1800000"/>
            </a:xfrm>
            <a:prstGeom prst="rect">
              <a:avLst/>
            </a:prstGeom>
            <a:noFill/>
          </p:spPr>
        </p:pic>
        <p:pic>
          <p:nvPicPr>
            <p:cNvPr id="88" name="Picture 2" descr="C:\Users\HideyukiMurakami\Desktop\1222発表\Graphics0.bmp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036648" y="2060849"/>
              <a:ext cx="1758140" cy="1800000"/>
            </a:xfrm>
            <a:prstGeom prst="rect">
              <a:avLst/>
            </a:prstGeom>
            <a:noFill/>
          </p:spPr>
        </p:pic>
      </p:grpSp>
      <p:sp>
        <p:nvSpPr>
          <p:cNvPr id="89" name="テキスト ボックス 88"/>
          <p:cNvSpPr txBox="1"/>
          <p:nvPr/>
        </p:nvSpPr>
        <p:spPr>
          <a:xfrm>
            <a:off x="827584" y="4352815"/>
            <a:ext cx="576064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accent2"/>
                </a:solidFill>
                <a:latin typeface="+mn-ea"/>
                <a:ea typeface="+mn-ea"/>
              </a:rPr>
              <a:t>経済性</a:t>
            </a:r>
            <a:r>
              <a:rPr lang="ja-JP" altLang="en-US" sz="2800" dirty="0" smtClean="0">
                <a:solidFill>
                  <a:schemeClr val="accent2"/>
                </a:solidFill>
                <a:latin typeface="+mn-ea"/>
                <a:ea typeface="+mn-ea"/>
              </a:rPr>
              <a:t>の指標</a:t>
            </a:r>
            <a:r>
              <a:rPr lang="ja-JP" altLang="en-US" sz="2800" dirty="0" smtClean="0">
                <a:latin typeface="+mn-ea"/>
                <a:ea typeface="+mn-ea"/>
              </a:rPr>
              <a:t>　中性子増倍率</a:t>
            </a:r>
            <a:endParaRPr lang="en-US" altLang="ja-JP" sz="2800" dirty="0" smtClean="0">
              <a:latin typeface="+mn-ea"/>
              <a:ea typeface="+mn-ea"/>
            </a:endParaRPr>
          </a:p>
        </p:txBody>
      </p:sp>
      <p:grpSp>
        <p:nvGrpSpPr>
          <p:cNvPr id="95" name="グループ化 124"/>
          <p:cNvGrpSpPr/>
          <p:nvPr/>
        </p:nvGrpSpPr>
        <p:grpSpPr>
          <a:xfrm>
            <a:off x="4824258" y="2253734"/>
            <a:ext cx="3780190" cy="1911225"/>
            <a:chOff x="-611116" y="3915853"/>
            <a:chExt cx="1599378" cy="400051"/>
          </a:xfrm>
        </p:grpSpPr>
        <p:pic>
          <p:nvPicPr>
            <p:cNvPr id="99" name="Picture 8" descr="C:\Users\Hideyuki Murakami\Desktop\移行措置\０３０４～（改善したもの）\中間発表\test1500\CoreData1.bmp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-611116" y="3915853"/>
              <a:ext cx="808630" cy="400051"/>
            </a:xfrm>
            <a:prstGeom prst="rect">
              <a:avLst/>
            </a:prstGeom>
            <a:noFill/>
          </p:spPr>
        </p:pic>
        <p:pic>
          <p:nvPicPr>
            <p:cNvPr id="100" name="Picture 11" descr="C:\Users\Hideyuki Murakami\Desktop\移行措置\０３０４～（改善したもの）\中間発表\燃焼前２.jpg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79632" y="3915853"/>
              <a:ext cx="808630" cy="400051"/>
            </a:xfrm>
            <a:prstGeom prst="rect">
              <a:avLst/>
            </a:prstGeom>
            <a:noFill/>
          </p:spPr>
        </p:pic>
      </p:grpSp>
      <p:grpSp>
        <p:nvGrpSpPr>
          <p:cNvPr id="101" name="グループ化 100"/>
          <p:cNvGrpSpPr/>
          <p:nvPr/>
        </p:nvGrpSpPr>
        <p:grpSpPr>
          <a:xfrm>
            <a:off x="971600" y="4905164"/>
            <a:ext cx="7344816" cy="1548172"/>
            <a:chOff x="1043608" y="2348880"/>
            <a:chExt cx="7344816" cy="1548172"/>
          </a:xfrm>
        </p:grpSpPr>
        <p:grpSp>
          <p:nvGrpSpPr>
            <p:cNvPr id="102" name="グループ化 14"/>
            <p:cNvGrpSpPr/>
            <p:nvPr/>
          </p:nvGrpSpPr>
          <p:grpSpPr>
            <a:xfrm>
              <a:off x="1043608" y="2348880"/>
              <a:ext cx="7344816" cy="1548172"/>
              <a:chOff x="1043608" y="2348880"/>
              <a:chExt cx="7344816" cy="1548172"/>
            </a:xfrm>
          </p:grpSpPr>
          <p:grpSp>
            <p:nvGrpSpPr>
              <p:cNvPr id="108" name="グループ化 10"/>
              <p:cNvGrpSpPr/>
              <p:nvPr/>
            </p:nvGrpSpPr>
            <p:grpSpPr>
              <a:xfrm>
                <a:off x="1043608" y="2348880"/>
                <a:ext cx="7344816" cy="1548172"/>
                <a:chOff x="1259632" y="2492896"/>
                <a:chExt cx="7344816" cy="1548172"/>
              </a:xfrm>
            </p:grpSpPr>
            <p:sp>
              <p:nvSpPr>
                <p:cNvPr id="110" name="角丸四角形 109"/>
                <p:cNvSpPr/>
                <p:nvPr/>
              </p:nvSpPr>
              <p:spPr>
                <a:xfrm>
                  <a:off x="1259632" y="2492896"/>
                  <a:ext cx="7344816" cy="1548172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latin typeface="+mn-ea"/>
                  </a:endParaRPr>
                </a:p>
              </p:txBody>
            </p:sp>
            <p:sp>
              <p:nvSpPr>
                <p:cNvPr id="111" name="テキスト ボックス 8"/>
                <p:cNvSpPr txBox="1"/>
                <p:nvPr/>
              </p:nvSpPr>
              <p:spPr>
                <a:xfrm>
                  <a:off x="3779912" y="2761999"/>
                  <a:ext cx="4627165" cy="46166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dirty="0" smtClean="0"/>
                    <a:t>臨界状態維持（原子炉運転</a:t>
                  </a:r>
                  <a:r>
                    <a:rPr lang="ja-JP" altLang="en-US" dirty="0" smtClean="0">
                      <a:solidFill>
                        <a:schemeClr val="accent2"/>
                      </a:solidFill>
                    </a:rPr>
                    <a:t>可能</a:t>
                  </a:r>
                  <a:r>
                    <a:rPr lang="ja-JP" altLang="en-US" dirty="0" smtClean="0"/>
                    <a:t>）</a:t>
                  </a:r>
                  <a:endParaRPr kumimoji="1" lang="ja-JP" altLang="en-US" dirty="0"/>
                </a:p>
              </p:txBody>
            </p:sp>
          </p:grpSp>
          <p:sp>
            <p:nvSpPr>
              <p:cNvPr id="107" name="テキスト ボックス 106"/>
              <p:cNvSpPr txBox="1"/>
              <p:nvPr/>
            </p:nvSpPr>
            <p:spPr>
              <a:xfrm>
                <a:off x="3294509" y="3147355"/>
                <a:ext cx="4248472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dirty="0" smtClean="0"/>
                  <a:t>未臨界（原子炉運転</a:t>
                </a:r>
                <a:r>
                  <a:rPr lang="ja-JP" altLang="en-US" dirty="0" smtClean="0">
                    <a:solidFill>
                      <a:schemeClr val="tx2"/>
                    </a:solidFill>
                  </a:rPr>
                  <a:t>不可</a:t>
                </a:r>
                <a:r>
                  <a:rPr lang="ja-JP" altLang="en-US" dirty="0" smtClean="0"/>
                  <a:t>）</a:t>
                </a:r>
                <a:endParaRPr kumimoji="1" lang="ja-JP" altLang="en-US" dirty="0"/>
              </a:p>
            </p:txBody>
          </p:sp>
        </p:grpSp>
        <p:pic>
          <p:nvPicPr>
            <p:cNvPr id="103" name="Picture 7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350293" y="2600908"/>
              <a:ext cx="2152650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" name="Picture 8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350293" y="3140766"/>
              <a:ext cx="2076450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995329930"/>
      </p:ext>
    </p:extLst>
  </p:cSld>
  <p:clrMapOvr>
    <a:masterClrMapping/>
  </p:clrMapOvr>
  <p:transition advTm="8798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3158" name="Picture 6"/>
          <p:cNvPicPr>
            <a:picLocks noChangeAspect="1" noChangeArrowheads="1"/>
          </p:cNvPicPr>
          <p:nvPr/>
        </p:nvPicPr>
        <p:blipFill rotWithShape="1">
          <a:blip r:embed="rId4" cstate="print"/>
          <a:srcRect l="54833" t="-7806" b="-1"/>
          <a:stretch/>
        </p:blipFill>
        <p:spPr bwMode="auto">
          <a:xfrm>
            <a:off x="6732240" y="2044533"/>
            <a:ext cx="1296144" cy="44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3156" name="Picture 4"/>
          <p:cNvPicPr>
            <a:picLocks noChangeArrowheads="1"/>
          </p:cNvPicPr>
          <p:nvPr/>
        </p:nvPicPr>
        <p:blipFill rotWithShape="1">
          <a:blip r:embed="rId5" cstate="print"/>
          <a:srcRect l="54235"/>
          <a:stretch/>
        </p:blipFill>
        <p:spPr bwMode="auto">
          <a:xfrm>
            <a:off x="6732240" y="1250808"/>
            <a:ext cx="1296000" cy="4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0" name="グループ化 59"/>
          <p:cNvGrpSpPr/>
          <p:nvPr/>
        </p:nvGrpSpPr>
        <p:grpSpPr>
          <a:xfrm>
            <a:off x="1979712" y="1032484"/>
            <a:ext cx="4824536" cy="3653383"/>
            <a:chOff x="1979712" y="1032484"/>
            <a:chExt cx="4824536" cy="3653383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1979712" y="1032484"/>
              <a:ext cx="4824536" cy="3548644"/>
              <a:chOff x="1979712" y="1032484"/>
              <a:chExt cx="4824536" cy="3548644"/>
            </a:xfrm>
          </p:grpSpPr>
          <p:grpSp>
            <p:nvGrpSpPr>
              <p:cNvPr id="23" name="グループ化 22"/>
              <p:cNvGrpSpPr/>
              <p:nvPr/>
            </p:nvGrpSpPr>
            <p:grpSpPr>
              <a:xfrm>
                <a:off x="1979712" y="1032484"/>
                <a:ext cx="4824536" cy="3508225"/>
                <a:chOff x="1979712" y="1124744"/>
                <a:chExt cx="4928221" cy="3508225"/>
              </a:xfrm>
            </p:grpSpPr>
            <p:pic>
              <p:nvPicPr>
                <p:cNvPr id="436225" name="Picture 1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1979712" y="1124744"/>
                  <a:ext cx="4928221" cy="3508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6226" name="Picture 2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5428794" y="1333804"/>
                  <a:ext cx="1200150" cy="371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433154" name="Picture 2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139951" y="4293096"/>
                <a:ext cx="945613" cy="2880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9" name="角丸四角形 58"/>
            <p:cNvSpPr/>
            <p:nvPr/>
          </p:nvSpPr>
          <p:spPr>
            <a:xfrm>
              <a:off x="3717032" y="4293096"/>
              <a:ext cx="2079104" cy="39277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 smtClean="0">
                  <a:solidFill>
                    <a:schemeClr val="tx1"/>
                  </a:solidFill>
                </a:rPr>
                <a:t>運用期間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010400" cy="990600"/>
          </a:xfrm>
        </p:spPr>
        <p:txBody>
          <a:bodyPr/>
          <a:lstStyle/>
          <a:p>
            <a:r>
              <a:rPr lang="ja-JP" altLang="en-US" dirty="0" smtClean="0"/>
              <a:t>装荷</a:t>
            </a:r>
            <a:r>
              <a:rPr lang="ja-JP" altLang="en-US" dirty="0"/>
              <a:t>パターン</a:t>
            </a:r>
            <a:r>
              <a:rPr kumimoji="1" lang="ja-JP" altLang="en-US" dirty="0" smtClean="0"/>
              <a:t>の評価｜燃焼計算</a:t>
            </a:r>
            <a:endParaRPr kumimoji="1" lang="ja-JP" altLang="en-US" dirty="0"/>
          </a:p>
        </p:txBody>
      </p:sp>
      <p:grpSp>
        <p:nvGrpSpPr>
          <p:cNvPr id="15" name="グループ化 124"/>
          <p:cNvGrpSpPr/>
          <p:nvPr/>
        </p:nvGrpSpPr>
        <p:grpSpPr>
          <a:xfrm>
            <a:off x="323528" y="4689322"/>
            <a:ext cx="3204175" cy="1619998"/>
            <a:chOff x="-611116" y="3915853"/>
            <a:chExt cx="1599378" cy="400051"/>
          </a:xfrm>
        </p:grpSpPr>
        <p:pic>
          <p:nvPicPr>
            <p:cNvPr id="20" name="Picture 8" descr="C:\Users\Hideyuki Murakami\Desktop\移行措置\０３０４～（改善したもの）\中間発表\test1500\CoreData1.bmp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-611116" y="3915853"/>
              <a:ext cx="808630" cy="400051"/>
            </a:xfrm>
            <a:prstGeom prst="rect">
              <a:avLst/>
            </a:prstGeom>
            <a:noFill/>
          </p:spPr>
        </p:pic>
        <p:pic>
          <p:nvPicPr>
            <p:cNvPr id="21" name="Picture 11" descr="C:\Users\Hideyuki Murakami\Desktop\移行措置\０３０４～（改善したもの）\中間発表\燃焼前２.jpg"/>
            <p:cNvPicPr>
              <a:picLocks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79632" y="3915853"/>
              <a:ext cx="808630" cy="400051"/>
            </a:xfrm>
            <a:prstGeom prst="rect">
              <a:avLst/>
            </a:prstGeom>
            <a:noFill/>
          </p:spPr>
        </p:pic>
      </p:grpSp>
      <p:sp>
        <p:nvSpPr>
          <p:cNvPr id="31" name="角丸四角形 30"/>
          <p:cNvSpPr/>
          <p:nvPr/>
        </p:nvSpPr>
        <p:spPr>
          <a:xfrm>
            <a:off x="341439" y="4067146"/>
            <a:ext cx="1817785" cy="467449"/>
          </a:xfrm>
          <a:prstGeom prst="roundRect">
            <a:avLst/>
          </a:prstGeom>
          <a:solidFill>
            <a:schemeClr val="accent2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</a:rPr>
              <a:t>運用開始前</a:t>
            </a:r>
            <a:endParaRPr lang="ja-JP" altLang="en-US" dirty="0">
              <a:solidFill>
                <a:schemeClr val="bg1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 rot="5400000" flipH="1" flipV="1">
            <a:off x="1023358" y="2668724"/>
            <a:ext cx="2940766" cy="19946"/>
          </a:xfrm>
          <a:prstGeom prst="line">
            <a:avLst/>
          </a:prstGeom>
          <a:ln w="508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円/楕円 55"/>
          <p:cNvSpPr/>
          <p:nvPr/>
        </p:nvSpPr>
        <p:spPr>
          <a:xfrm>
            <a:off x="2445229" y="2761524"/>
            <a:ext cx="144016" cy="144016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円/楕円 57"/>
          <p:cNvSpPr/>
          <p:nvPr/>
        </p:nvSpPr>
        <p:spPr>
          <a:xfrm>
            <a:off x="2445094" y="342217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36231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64088" y="1240971"/>
            <a:ext cx="1152128" cy="45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角丸四角形吹き出し 40"/>
          <p:cNvSpPr/>
          <p:nvPr/>
        </p:nvSpPr>
        <p:spPr>
          <a:xfrm>
            <a:off x="3635896" y="2924944"/>
            <a:ext cx="2232248" cy="497228"/>
          </a:xfrm>
          <a:prstGeom prst="wedgeRoundRectCallout">
            <a:avLst>
              <a:gd name="adj1" fmla="val 67659"/>
              <a:gd name="adj2" fmla="val 125141"/>
              <a:gd name="adj3" fmla="val 16667"/>
            </a:avLst>
          </a:prstGeom>
          <a:solidFill>
            <a:srgbClr val="FF0000">
              <a:alpha val="6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</a:rPr>
              <a:t>最大化：燃費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2483768" y="1484784"/>
            <a:ext cx="3816424" cy="0"/>
          </a:xfrm>
          <a:prstGeom prst="line">
            <a:avLst/>
          </a:prstGeom>
          <a:ln w="571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グループ化 65"/>
          <p:cNvGrpSpPr/>
          <p:nvPr/>
        </p:nvGrpSpPr>
        <p:grpSpPr>
          <a:xfrm>
            <a:off x="6708911" y="1668077"/>
            <a:ext cx="2088234" cy="1233149"/>
            <a:chOff x="6825323" y="1728597"/>
            <a:chExt cx="1808105" cy="1233149"/>
          </a:xfrm>
          <a:noFill/>
        </p:grpSpPr>
        <p:sp>
          <p:nvSpPr>
            <p:cNvPr id="62" name="角丸四角形 61"/>
            <p:cNvSpPr/>
            <p:nvPr/>
          </p:nvSpPr>
          <p:spPr>
            <a:xfrm>
              <a:off x="6825323" y="1728597"/>
              <a:ext cx="1808105" cy="39277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 smtClean="0">
                  <a:solidFill>
                    <a:schemeClr val="tx1"/>
                  </a:solidFill>
                </a:rPr>
                <a:t>最大相対出力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1" name="角丸四角形 60"/>
            <p:cNvSpPr/>
            <p:nvPr/>
          </p:nvSpPr>
          <p:spPr>
            <a:xfrm>
              <a:off x="6833227" y="2402019"/>
              <a:ext cx="1800200" cy="55972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 smtClean="0">
                  <a:solidFill>
                    <a:schemeClr val="tx1"/>
                  </a:solidFill>
                </a:rPr>
                <a:t>臨界の指標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正方形/長方形 64"/>
          <p:cNvSpPr/>
          <p:nvPr/>
        </p:nvSpPr>
        <p:spPr>
          <a:xfrm>
            <a:off x="6684572" y="1196752"/>
            <a:ext cx="2063892" cy="17281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6" name="グループ化 138"/>
          <p:cNvGrpSpPr/>
          <p:nvPr/>
        </p:nvGrpSpPr>
        <p:grpSpPr>
          <a:xfrm>
            <a:off x="5472281" y="4689322"/>
            <a:ext cx="3204175" cy="1620002"/>
            <a:chOff x="1868959" y="3915853"/>
            <a:chExt cx="1599378" cy="400052"/>
          </a:xfrm>
        </p:grpSpPr>
        <p:pic>
          <p:nvPicPr>
            <p:cNvPr id="18" name="Picture 9" descr="C:\Users\Hideyuki Murakami\Desktop\移行措置\０３０４～（改善したもの）\中間発表\test1500\CoreData2.bmp"/>
            <p:cNvPicPr>
              <a:picLocks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868959" y="3915853"/>
              <a:ext cx="808630" cy="400051"/>
            </a:xfrm>
            <a:prstGeom prst="rect">
              <a:avLst/>
            </a:prstGeom>
            <a:noFill/>
          </p:spPr>
        </p:pic>
        <p:pic>
          <p:nvPicPr>
            <p:cNvPr id="19" name="Picture 10" descr="C:\Users\Hideyuki Murakami\Desktop\移行措置\０３０４～（改善したもの）\中間発表\燃焼後２.jpg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659707" y="3915854"/>
              <a:ext cx="808630" cy="400051"/>
            </a:xfrm>
            <a:prstGeom prst="rect">
              <a:avLst/>
            </a:prstGeom>
            <a:noFill/>
          </p:spPr>
        </p:pic>
      </p:grpSp>
      <p:cxnSp>
        <p:nvCxnSpPr>
          <p:cNvPr id="53" name="直線コネクタ 52"/>
          <p:cNvCxnSpPr/>
          <p:nvPr/>
        </p:nvCxnSpPr>
        <p:spPr>
          <a:xfrm rot="5400000" flipH="1" flipV="1">
            <a:off x="4819836" y="2668724"/>
            <a:ext cx="2940766" cy="19946"/>
          </a:xfrm>
          <a:prstGeom prst="line">
            <a:avLst/>
          </a:prstGeom>
          <a:ln w="508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円/楕円 54"/>
          <p:cNvSpPr/>
          <p:nvPr/>
        </p:nvSpPr>
        <p:spPr>
          <a:xfrm>
            <a:off x="6235147" y="374292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円/楕円 53"/>
          <p:cNvSpPr/>
          <p:nvPr/>
        </p:nvSpPr>
        <p:spPr>
          <a:xfrm>
            <a:off x="6228184" y="1934210"/>
            <a:ext cx="144016" cy="144016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角丸四角形吹き出し 84"/>
          <p:cNvSpPr/>
          <p:nvPr/>
        </p:nvSpPr>
        <p:spPr>
          <a:xfrm>
            <a:off x="4139950" y="2160338"/>
            <a:ext cx="1728193" cy="496212"/>
          </a:xfrm>
          <a:prstGeom prst="wedgeRoundRectCallout">
            <a:avLst>
              <a:gd name="adj1" fmla="val 9664"/>
              <a:gd name="adj2" fmla="val -177566"/>
              <a:gd name="adj3" fmla="val 16667"/>
            </a:avLst>
          </a:prstGeom>
          <a:solidFill>
            <a:schemeClr val="tx2">
              <a:lumMod val="60000"/>
              <a:lumOff val="40000"/>
              <a:alpha val="91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</a:rPr>
              <a:t>制約条件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 rot="16200000">
            <a:off x="885945" y="2084949"/>
            <a:ext cx="2031325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+mn-ea"/>
                <a:ea typeface="+mn-ea"/>
              </a:rPr>
              <a:t>最大相対出力</a:t>
            </a:r>
            <a:endParaRPr kumimoji="1" lang="en-US" altLang="ja-JP" dirty="0" smtClean="0">
              <a:latin typeface="+mn-ea"/>
              <a:ea typeface="+mn-ea"/>
            </a:endParaRPr>
          </a:p>
          <a:p>
            <a:pPr algn="ctr"/>
            <a:r>
              <a:rPr lang="ja-JP" altLang="en-US" dirty="0" smtClean="0">
                <a:latin typeface="+mn-ea"/>
                <a:ea typeface="+mn-ea"/>
              </a:rPr>
              <a:t>臨界</a:t>
            </a:r>
            <a:r>
              <a:rPr lang="ja-JP" altLang="en-US" dirty="0">
                <a:latin typeface="+mn-ea"/>
                <a:ea typeface="+mn-ea"/>
              </a:rPr>
              <a:t>の指標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6842078" y="4073260"/>
            <a:ext cx="1817785" cy="467449"/>
          </a:xfrm>
          <a:prstGeom prst="roundRect">
            <a:avLst/>
          </a:prstGeom>
          <a:solidFill>
            <a:schemeClr val="accent2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</a:rPr>
              <a:t>運用開始後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8453373"/>
      </p:ext>
    </p:extLst>
  </p:cSld>
  <p:clrMapOvr>
    <a:masterClrMapping/>
  </p:clrMapOvr>
  <p:transition advTm="87985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燃料の特性｜毒物入り燃料</a:t>
            </a:r>
            <a:endParaRPr kumimoji="1" lang="ja-JP" altLang="en-US" dirty="0"/>
          </a:p>
        </p:txBody>
      </p:sp>
      <p:pic>
        <p:nvPicPr>
          <p:cNvPr id="71" name="Picture 3"/>
          <p:cNvPicPr>
            <a:picLocks noChangeAspect="1" noChangeArrowheads="1"/>
          </p:cNvPicPr>
          <p:nvPr/>
        </p:nvPicPr>
        <p:blipFill rotWithShape="1">
          <a:blip r:embed="rId4" cstate="print"/>
          <a:srcRect l="6916" t="8255" b="9012"/>
          <a:stretch/>
        </p:blipFill>
        <p:spPr bwMode="auto">
          <a:xfrm>
            <a:off x="854410" y="1268760"/>
            <a:ext cx="7873981" cy="484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テキスト ボックス 2"/>
          <p:cNvSpPr txBox="1"/>
          <p:nvPr/>
        </p:nvSpPr>
        <p:spPr>
          <a:xfrm>
            <a:off x="4160458" y="613892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+mn-ea"/>
                <a:ea typeface="+mn-ea"/>
              </a:rPr>
              <a:t>燃焼度</a:t>
            </a:r>
            <a:endParaRPr kumimoji="1" lang="ja-JP" altLang="en-US" sz="2800" dirty="0">
              <a:latin typeface="+mn-ea"/>
              <a:ea typeface="+mn-ea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 rot="16200000">
            <a:off x="-397214" y="3430536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+mn-ea"/>
                <a:ea typeface="+mn-ea"/>
              </a:rPr>
              <a:t>無限</a:t>
            </a:r>
            <a:r>
              <a:rPr kumimoji="1" lang="ja-JP" altLang="en-US" sz="2800" dirty="0" smtClean="0">
                <a:latin typeface="+mn-ea"/>
                <a:ea typeface="+mn-ea"/>
              </a:rPr>
              <a:t>増倍率</a:t>
            </a:r>
            <a:endParaRPr kumimoji="1" lang="ja-JP" altLang="en-US" sz="2800" dirty="0">
              <a:latin typeface="+mn-ea"/>
              <a:ea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084168" y="2996952"/>
            <a:ext cx="2016224" cy="360040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265050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局所探索法の適用</a:t>
            </a:r>
            <a:endParaRPr kumimoji="1" lang="ja-JP" altLang="en-US" dirty="0"/>
          </a:p>
        </p:txBody>
      </p:sp>
      <p:grpSp>
        <p:nvGrpSpPr>
          <p:cNvPr id="6" name="グループ化 138"/>
          <p:cNvGrpSpPr/>
          <p:nvPr/>
        </p:nvGrpSpPr>
        <p:grpSpPr>
          <a:xfrm>
            <a:off x="1980119" y="1237429"/>
            <a:ext cx="3515058" cy="2376264"/>
            <a:chOff x="5628942" y="3398059"/>
            <a:chExt cx="3515058" cy="2376264"/>
          </a:xfrm>
        </p:grpSpPr>
        <p:sp>
          <p:nvSpPr>
            <p:cNvPr id="112" name="円/楕円 111"/>
            <p:cNvSpPr/>
            <p:nvPr/>
          </p:nvSpPr>
          <p:spPr>
            <a:xfrm>
              <a:off x="5628942" y="4354940"/>
              <a:ext cx="1356708" cy="141938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4" name="フローチャート : 結合子 113"/>
            <p:cNvSpPr/>
            <p:nvPr/>
          </p:nvSpPr>
          <p:spPr bwMode="auto">
            <a:xfrm>
              <a:off x="6479704" y="5244580"/>
              <a:ext cx="203505" cy="212908"/>
            </a:xfrm>
            <a:prstGeom prst="flowChartConnector">
              <a:avLst/>
            </a:prstGeom>
            <a:solidFill>
              <a:srgbClr val="48F50B">
                <a:alpha val="25000"/>
              </a:srgbClr>
            </a:solidFill>
            <a:ln>
              <a:solidFill>
                <a:srgbClr val="48F5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cxnSp>
          <p:nvCxnSpPr>
            <p:cNvPr id="115" name="直線矢印コネクタ 114"/>
            <p:cNvCxnSpPr/>
            <p:nvPr/>
          </p:nvCxnSpPr>
          <p:spPr bwMode="auto">
            <a:xfrm>
              <a:off x="6090327" y="5169456"/>
              <a:ext cx="391676" cy="11639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円/楕円 115"/>
            <p:cNvSpPr/>
            <p:nvPr/>
          </p:nvSpPr>
          <p:spPr>
            <a:xfrm>
              <a:off x="6234343" y="3822080"/>
              <a:ext cx="1356708" cy="141938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7" name="フローチャート : 結合子 116"/>
            <p:cNvSpPr/>
            <p:nvPr/>
          </p:nvSpPr>
          <p:spPr bwMode="auto">
            <a:xfrm>
              <a:off x="6839744" y="4262155"/>
              <a:ext cx="203505" cy="212908"/>
            </a:xfrm>
            <a:prstGeom prst="flowChartConnector">
              <a:avLst/>
            </a:prstGeom>
            <a:solidFill>
              <a:srgbClr val="48F50B">
                <a:alpha val="25000"/>
              </a:srgbClr>
            </a:solidFill>
            <a:ln>
              <a:solidFill>
                <a:srgbClr val="48F5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cxnSp>
          <p:nvCxnSpPr>
            <p:cNvPr id="119" name="直線矢印コネクタ 118"/>
            <p:cNvCxnSpPr>
              <a:stCxn id="120" idx="6"/>
            </p:cNvCxnSpPr>
            <p:nvPr/>
          </p:nvCxnSpPr>
          <p:spPr bwMode="auto">
            <a:xfrm>
              <a:off x="6603581" y="4708905"/>
              <a:ext cx="662309" cy="14401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フローチャート : 結合子 119"/>
            <p:cNvSpPr/>
            <p:nvPr/>
          </p:nvSpPr>
          <p:spPr bwMode="auto">
            <a:xfrm>
              <a:off x="6400076" y="4602451"/>
              <a:ext cx="203505" cy="212908"/>
            </a:xfrm>
            <a:prstGeom prst="flowChartConnector">
              <a:avLst/>
            </a:prstGeom>
            <a:solidFill>
              <a:schemeClr val="tx2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sp>
          <p:nvSpPr>
            <p:cNvPr id="121" name="円/楕円 120"/>
            <p:cNvSpPr/>
            <p:nvPr/>
          </p:nvSpPr>
          <p:spPr>
            <a:xfrm>
              <a:off x="7139220" y="4005064"/>
              <a:ext cx="1356708" cy="141938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3" name="円/楕円 122"/>
            <p:cNvSpPr/>
            <p:nvPr/>
          </p:nvSpPr>
          <p:spPr>
            <a:xfrm>
              <a:off x="7787292" y="3398059"/>
              <a:ext cx="1356708" cy="141938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4" name="フローチャート : 結合子 123"/>
            <p:cNvSpPr/>
            <p:nvPr/>
          </p:nvSpPr>
          <p:spPr bwMode="auto">
            <a:xfrm>
              <a:off x="8713670" y="4337279"/>
              <a:ext cx="203505" cy="212908"/>
            </a:xfrm>
            <a:prstGeom prst="flowChartConnector">
              <a:avLst/>
            </a:prstGeom>
            <a:solidFill>
              <a:srgbClr val="48F50B">
                <a:alpha val="25000"/>
              </a:srgbClr>
            </a:solidFill>
            <a:ln>
              <a:solidFill>
                <a:srgbClr val="48F5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cxnSp>
          <p:nvCxnSpPr>
            <p:cNvPr id="125" name="直線矢印コネクタ 124"/>
            <p:cNvCxnSpPr>
              <a:stCxn id="128" idx="7"/>
            </p:cNvCxnSpPr>
            <p:nvPr/>
          </p:nvCxnSpPr>
          <p:spPr bwMode="auto">
            <a:xfrm flipV="1">
              <a:off x="8106900" y="3937887"/>
              <a:ext cx="704596" cy="35544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矢印コネクタ 125"/>
            <p:cNvCxnSpPr/>
            <p:nvPr/>
          </p:nvCxnSpPr>
          <p:spPr bwMode="auto">
            <a:xfrm>
              <a:off x="8207896" y="4406171"/>
              <a:ext cx="526544" cy="1294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フローチャート : 結合子 126"/>
            <p:cNvSpPr/>
            <p:nvPr/>
          </p:nvSpPr>
          <p:spPr bwMode="auto">
            <a:xfrm>
              <a:off x="8783960" y="3779701"/>
              <a:ext cx="203505" cy="212908"/>
            </a:xfrm>
            <a:prstGeom prst="flowChartConnector">
              <a:avLst/>
            </a:prstGeom>
            <a:solidFill>
              <a:srgbClr val="48F50B">
                <a:alpha val="25000"/>
              </a:srgbClr>
            </a:solidFill>
            <a:ln>
              <a:solidFill>
                <a:srgbClr val="48F5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sp>
          <p:nvSpPr>
            <p:cNvPr id="128" name="フローチャート : 結合子 127"/>
            <p:cNvSpPr/>
            <p:nvPr/>
          </p:nvSpPr>
          <p:spPr bwMode="auto">
            <a:xfrm>
              <a:off x="7933198" y="4262155"/>
              <a:ext cx="203505" cy="212908"/>
            </a:xfrm>
            <a:prstGeom prst="flowChartConnector">
              <a:avLst/>
            </a:prstGeom>
            <a:solidFill>
              <a:srgbClr val="FFC0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cxnSp>
          <p:nvCxnSpPr>
            <p:cNvPr id="129" name="直線矢印コネクタ 128"/>
            <p:cNvCxnSpPr/>
            <p:nvPr/>
          </p:nvCxnSpPr>
          <p:spPr bwMode="auto">
            <a:xfrm flipV="1">
              <a:off x="6049373" y="4760954"/>
              <a:ext cx="389844" cy="39122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フローチャート : 結合子 129"/>
            <p:cNvSpPr/>
            <p:nvPr/>
          </p:nvSpPr>
          <p:spPr bwMode="auto">
            <a:xfrm>
              <a:off x="5946312" y="5028556"/>
              <a:ext cx="203505" cy="212908"/>
            </a:xfrm>
            <a:prstGeom prst="flowChartConnector">
              <a:avLst/>
            </a:prstGeom>
            <a:solidFill>
              <a:srgbClr val="CC00CC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cxnSp>
          <p:nvCxnSpPr>
            <p:cNvPr id="131" name="直線矢印コネクタ 130"/>
            <p:cNvCxnSpPr>
              <a:stCxn id="120" idx="7"/>
              <a:endCxn id="117" idx="3"/>
            </p:cNvCxnSpPr>
            <p:nvPr/>
          </p:nvCxnSpPr>
          <p:spPr bwMode="auto">
            <a:xfrm flipV="1">
              <a:off x="6573778" y="4443883"/>
              <a:ext cx="295769" cy="18974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矢印コネクタ 131"/>
            <p:cNvCxnSpPr>
              <a:stCxn id="133" idx="7"/>
              <a:endCxn id="128" idx="3"/>
            </p:cNvCxnSpPr>
            <p:nvPr/>
          </p:nvCxnSpPr>
          <p:spPr bwMode="auto">
            <a:xfrm flipV="1">
              <a:off x="7445494" y="4443883"/>
              <a:ext cx="517507" cy="31090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フローチャート : 結合子 132"/>
            <p:cNvSpPr/>
            <p:nvPr/>
          </p:nvSpPr>
          <p:spPr bwMode="auto">
            <a:xfrm>
              <a:off x="7271792" y="4723607"/>
              <a:ext cx="203505" cy="212908"/>
            </a:xfrm>
            <a:prstGeom prst="flowChartConnector">
              <a:avLst/>
            </a:prstGeom>
            <a:solidFill>
              <a:schemeClr val="tx2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sp>
          <p:nvSpPr>
            <p:cNvPr id="135" name="フローチャート : 結合子 134"/>
            <p:cNvSpPr/>
            <p:nvPr/>
          </p:nvSpPr>
          <p:spPr bwMode="auto">
            <a:xfrm>
              <a:off x="6839744" y="3902115"/>
              <a:ext cx="203505" cy="212908"/>
            </a:xfrm>
            <a:prstGeom prst="flowChartConnector">
              <a:avLst/>
            </a:prstGeom>
            <a:solidFill>
              <a:srgbClr val="48F50B">
                <a:alpha val="25000"/>
              </a:srgbClr>
            </a:solidFill>
            <a:ln>
              <a:solidFill>
                <a:srgbClr val="48F5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cxnSp>
          <p:nvCxnSpPr>
            <p:cNvPr id="136" name="直線矢印コネクタ 135"/>
            <p:cNvCxnSpPr>
              <a:stCxn id="120" idx="0"/>
              <a:endCxn id="135" idx="3"/>
            </p:cNvCxnSpPr>
            <p:nvPr/>
          </p:nvCxnSpPr>
          <p:spPr bwMode="auto">
            <a:xfrm flipV="1">
              <a:off x="6501829" y="4083843"/>
              <a:ext cx="367718" cy="51860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矢印コネクタ 136"/>
            <p:cNvCxnSpPr/>
            <p:nvPr/>
          </p:nvCxnSpPr>
          <p:spPr bwMode="auto">
            <a:xfrm flipV="1">
              <a:off x="8021617" y="3614085"/>
              <a:ext cx="285823" cy="64807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フローチャート : 結合子 137"/>
            <p:cNvSpPr/>
            <p:nvPr/>
          </p:nvSpPr>
          <p:spPr bwMode="auto">
            <a:xfrm>
              <a:off x="8279904" y="3455900"/>
              <a:ext cx="203505" cy="212908"/>
            </a:xfrm>
            <a:prstGeom prst="flowChartConnector">
              <a:avLst/>
            </a:prstGeom>
            <a:solidFill>
              <a:srgbClr val="48F50B">
                <a:alpha val="25000"/>
              </a:srgbClr>
            </a:solidFill>
            <a:ln>
              <a:solidFill>
                <a:srgbClr val="48F5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grpSp>
        <p:nvGrpSpPr>
          <p:cNvPr id="7" name="グループ化 429"/>
          <p:cNvGrpSpPr/>
          <p:nvPr/>
        </p:nvGrpSpPr>
        <p:grpSpPr>
          <a:xfrm>
            <a:off x="6171032" y="1499300"/>
            <a:ext cx="2433415" cy="1569660"/>
            <a:chOff x="6171032" y="2579421"/>
            <a:chExt cx="2433415" cy="1569660"/>
          </a:xfrm>
        </p:grpSpPr>
        <p:grpSp>
          <p:nvGrpSpPr>
            <p:cNvPr id="8" name="グループ化 50"/>
            <p:cNvGrpSpPr/>
            <p:nvPr/>
          </p:nvGrpSpPr>
          <p:grpSpPr>
            <a:xfrm>
              <a:off x="6171032" y="2579421"/>
              <a:ext cx="2433415" cy="1569660"/>
              <a:chOff x="6019798" y="3729334"/>
              <a:chExt cx="2134938" cy="1330253"/>
            </a:xfrm>
          </p:grpSpPr>
          <p:sp>
            <p:nvSpPr>
              <p:cNvPr id="52" name="フローチャート : 結合子 51"/>
              <p:cNvSpPr/>
              <p:nvPr/>
            </p:nvSpPr>
            <p:spPr bwMode="auto">
              <a:xfrm>
                <a:off x="6019799" y="4435389"/>
                <a:ext cx="188020" cy="198742"/>
              </a:xfrm>
              <a:prstGeom prst="flowChartConnector">
                <a:avLst/>
              </a:prstGeom>
              <a:solidFill>
                <a:schemeClr val="tx2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  <p:sp>
            <p:nvSpPr>
              <p:cNvPr id="53" name="フローチャート : 結合子 52"/>
              <p:cNvSpPr/>
              <p:nvPr/>
            </p:nvSpPr>
            <p:spPr bwMode="auto">
              <a:xfrm>
                <a:off x="6019798" y="4131181"/>
                <a:ext cx="188020" cy="198742"/>
              </a:xfrm>
              <a:prstGeom prst="flowChartConnector">
                <a:avLst/>
              </a:prstGeom>
              <a:solidFill>
                <a:srgbClr val="48F50B">
                  <a:alpha val="25000"/>
                </a:srgbClr>
              </a:solidFill>
              <a:ln>
                <a:solidFill>
                  <a:srgbClr val="48F50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  <p:sp>
            <p:nvSpPr>
              <p:cNvPr id="54" name="フローチャート : 結合子 53"/>
              <p:cNvSpPr/>
              <p:nvPr/>
            </p:nvSpPr>
            <p:spPr bwMode="auto">
              <a:xfrm>
                <a:off x="6019799" y="4739597"/>
                <a:ext cx="188020" cy="198742"/>
              </a:xfrm>
              <a:prstGeom prst="flowChartConnector">
                <a:avLst/>
              </a:prstGeom>
              <a:solidFill>
                <a:srgbClr val="FFC000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  <p:sp>
            <p:nvSpPr>
              <p:cNvPr id="55" name="テキスト ボックス 54"/>
              <p:cNvSpPr txBox="1"/>
              <p:nvPr/>
            </p:nvSpPr>
            <p:spPr>
              <a:xfrm>
                <a:off x="6282528" y="3729334"/>
                <a:ext cx="1872208" cy="1330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 smtClean="0">
                    <a:latin typeface="+mn-ea"/>
                    <a:ea typeface="+mn-ea"/>
                  </a:rPr>
                  <a:t>初期解</a:t>
                </a:r>
                <a:endParaRPr lang="en-US" altLang="ja-JP" dirty="0" smtClean="0">
                  <a:latin typeface="+mn-ea"/>
                  <a:ea typeface="+mn-ea"/>
                </a:endParaRPr>
              </a:p>
              <a:p>
                <a:r>
                  <a:rPr lang="ja-JP" altLang="en-US" dirty="0">
                    <a:latin typeface="+mn-ea"/>
                    <a:ea typeface="+mn-ea"/>
                  </a:rPr>
                  <a:t>近傍</a:t>
                </a:r>
                <a:r>
                  <a:rPr lang="ja-JP" altLang="en-US" dirty="0" smtClean="0">
                    <a:latin typeface="+mn-ea"/>
                    <a:ea typeface="+mn-ea"/>
                  </a:rPr>
                  <a:t>解</a:t>
                </a:r>
                <a:endParaRPr lang="en-US" altLang="ja-JP" dirty="0" smtClean="0">
                  <a:latin typeface="+mn-ea"/>
                  <a:ea typeface="+mn-ea"/>
                </a:endParaRPr>
              </a:p>
              <a:p>
                <a:r>
                  <a:rPr lang="ja-JP" altLang="en-US" dirty="0">
                    <a:latin typeface="+mn-ea"/>
                    <a:ea typeface="+mn-ea"/>
                  </a:rPr>
                  <a:t>改善</a:t>
                </a:r>
                <a:r>
                  <a:rPr kumimoji="1" lang="ja-JP" altLang="en-US" dirty="0" smtClean="0">
                    <a:latin typeface="+mn-ea"/>
                    <a:ea typeface="+mn-ea"/>
                  </a:rPr>
                  <a:t>解</a:t>
                </a:r>
                <a:endParaRPr kumimoji="1" lang="en-US" altLang="ja-JP" dirty="0" smtClean="0">
                  <a:latin typeface="+mn-ea"/>
                  <a:ea typeface="+mn-ea"/>
                </a:endParaRPr>
              </a:p>
              <a:p>
                <a:r>
                  <a:rPr lang="ja-JP" altLang="en-US" dirty="0" smtClean="0">
                    <a:latin typeface="+mn-ea"/>
                    <a:ea typeface="+mn-ea"/>
                  </a:rPr>
                  <a:t>局所最適解</a:t>
                </a:r>
                <a:endParaRPr kumimoji="1" lang="ja-JP" altLang="en-US" dirty="0">
                  <a:latin typeface="+mn-ea"/>
                  <a:ea typeface="+mn-ea"/>
                </a:endParaRPr>
              </a:p>
            </p:txBody>
          </p:sp>
        </p:grpSp>
        <p:sp>
          <p:nvSpPr>
            <p:cNvPr id="429" name="フローチャート : 結合子 428"/>
            <p:cNvSpPr/>
            <p:nvPr/>
          </p:nvSpPr>
          <p:spPr bwMode="auto">
            <a:xfrm>
              <a:off x="6171033" y="2694632"/>
              <a:ext cx="214306" cy="234510"/>
            </a:xfrm>
            <a:prstGeom prst="flowChartConnector">
              <a:avLst/>
            </a:prstGeom>
            <a:solidFill>
              <a:srgbClr val="CC00CC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sp>
        <p:nvSpPr>
          <p:cNvPr id="234" name="テキスト ボックス 233"/>
          <p:cNvSpPr txBox="1"/>
          <p:nvPr/>
        </p:nvSpPr>
        <p:spPr>
          <a:xfrm>
            <a:off x="827584" y="3985900"/>
            <a:ext cx="792088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>
                <a:solidFill>
                  <a:schemeClr val="tx2"/>
                </a:solidFill>
                <a:latin typeface="+mn-ea"/>
                <a:ea typeface="+mn-ea"/>
              </a:rPr>
              <a:t>初期</a:t>
            </a:r>
            <a:r>
              <a:rPr lang="ja-JP" altLang="en-US" sz="2800" dirty="0" smtClean="0">
                <a:solidFill>
                  <a:schemeClr val="tx2"/>
                </a:solidFill>
                <a:latin typeface="+mn-ea"/>
                <a:ea typeface="+mn-ea"/>
              </a:rPr>
              <a:t>解生成</a:t>
            </a:r>
            <a:r>
              <a:rPr lang="ja-JP" altLang="en-US" sz="2800" dirty="0" smtClean="0">
                <a:latin typeface="+mn-ea"/>
                <a:ea typeface="+mn-ea"/>
              </a:rPr>
              <a:t>　</a:t>
            </a:r>
            <a:r>
              <a:rPr lang="ja-JP" altLang="en-US" sz="2800" dirty="0">
                <a:latin typeface="+mn-ea"/>
                <a:ea typeface="+mn-ea"/>
              </a:rPr>
              <a:t>平均</a:t>
            </a:r>
            <a:r>
              <a:rPr lang="ja-JP" altLang="en-US" sz="2800" dirty="0" smtClean="0">
                <a:latin typeface="+mn-ea"/>
                <a:ea typeface="+mn-ea"/>
              </a:rPr>
              <a:t>燃料を用いた二段階法</a:t>
            </a:r>
            <a:endParaRPr lang="en-US" altLang="ja-JP" sz="2800" dirty="0" smtClean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 smtClean="0">
                <a:solidFill>
                  <a:schemeClr val="tx2"/>
                </a:solidFill>
                <a:latin typeface="+mn-ea"/>
                <a:ea typeface="+mn-ea"/>
              </a:rPr>
              <a:t>近傍の定義</a:t>
            </a:r>
            <a:r>
              <a:rPr lang="ja-JP" altLang="en-US" sz="2800" dirty="0" smtClean="0">
                <a:latin typeface="+mn-ea"/>
                <a:ea typeface="+mn-ea"/>
              </a:rPr>
              <a:t>　問題の特性に応じた近傍の拡大</a:t>
            </a:r>
            <a:endParaRPr lang="en-US" altLang="ja-JP" sz="2800" dirty="0" smtClean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 smtClean="0">
                <a:solidFill>
                  <a:schemeClr val="tx2"/>
                </a:solidFill>
                <a:latin typeface="+mn-ea"/>
                <a:ea typeface="+mn-ea"/>
              </a:rPr>
              <a:t>解評価方法</a:t>
            </a:r>
            <a:r>
              <a:rPr lang="ja-JP" altLang="en-US" sz="2800" dirty="0" smtClean="0">
                <a:latin typeface="+mn-ea"/>
                <a:ea typeface="+mn-ea"/>
              </a:rPr>
              <a:t>　“仮想燃焼” による高速評価</a:t>
            </a:r>
            <a:endParaRPr lang="en-US" altLang="ja-JP" sz="2800" dirty="0" smtClean="0"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ransition advTm="1164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4|0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9.6|1.4|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.8|5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4.2|0.4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3|0.2|0.9|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3|0.2|0.9|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|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6|0.7|1.2|0.7|1.2|0.8|1.1|0.6|1.2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5|0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9.6|1.4|0.1"/>
</p:tagLst>
</file>

<file path=ppt/theme/theme1.xml><?xml version="1.0" encoding="utf-8"?>
<a:theme xmlns:a="http://schemas.openxmlformats.org/drawingml/2006/main" name="pop">
  <a:themeElements>
    <a:clrScheme name="">
      <a:dk1>
        <a:srgbClr val="333333"/>
      </a:dk1>
      <a:lt1>
        <a:srgbClr val="FFFFFF"/>
      </a:lt1>
      <a:dk2>
        <a:srgbClr val="3366FF"/>
      </a:dk2>
      <a:lt2>
        <a:srgbClr val="808080"/>
      </a:lt2>
      <a:accent1>
        <a:srgbClr val="6699FF"/>
      </a:accent1>
      <a:accent2>
        <a:srgbClr val="FF9900"/>
      </a:accent2>
      <a:accent3>
        <a:srgbClr val="FFFFFF"/>
      </a:accent3>
      <a:accent4>
        <a:srgbClr val="2A2A2A"/>
      </a:accent4>
      <a:accent5>
        <a:srgbClr val="B8CAFF"/>
      </a:accent5>
      <a:accent6>
        <a:srgbClr val="E78A00"/>
      </a:accent6>
      <a:hlink>
        <a:srgbClr val="FF3300"/>
      </a:hlink>
      <a:folHlink>
        <a:srgbClr val="FF5050"/>
      </a:folHlink>
    </a:clrScheme>
    <a:fontScheme name="imahori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9600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pop</Template>
  <TotalTime>32467</TotalTime>
  <Words>815</Words>
  <Application>Microsoft Office PowerPoint</Application>
  <PresentationFormat>画面に合わせる (4:3)</PresentationFormat>
  <Paragraphs>314</Paragraphs>
  <Slides>21</Slides>
  <Notes>17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pop</vt:lpstr>
      <vt:lpstr>局所探索に基づく 原子炉燃料装荷パターンの最適化</vt:lpstr>
      <vt:lpstr>PowerPoint プレゼンテーション</vt:lpstr>
      <vt:lpstr>PowerPoint プレゼンテーション</vt:lpstr>
      <vt:lpstr>実用的アルゴリズム｜メタ戦略</vt:lpstr>
      <vt:lpstr>研究の目的</vt:lpstr>
      <vt:lpstr>装荷パターンの評価</vt:lpstr>
      <vt:lpstr>装荷パターンの評価｜燃焼計算</vt:lpstr>
      <vt:lpstr>燃料の特性｜毒物入り燃料</vt:lpstr>
      <vt:lpstr>局所探索法の適用</vt:lpstr>
      <vt:lpstr>初期解生成アルゴリズム</vt:lpstr>
      <vt:lpstr>初期解生成アルゴリズム</vt:lpstr>
      <vt:lpstr>近傍の定義</vt:lpstr>
      <vt:lpstr>ペア近傍</vt:lpstr>
      <vt:lpstr>近傍の定義</vt:lpstr>
      <vt:lpstr>ループ近傍の狙い</vt:lpstr>
      <vt:lpstr>セット近傍の狙い</vt:lpstr>
      <vt:lpstr>解の高速評価｜仮想燃焼計算</vt:lpstr>
      <vt:lpstr>数値実験</vt:lpstr>
      <vt:lpstr>数値実験｜問題例と計算機環境</vt:lpstr>
      <vt:lpstr>数値実験｜結果</vt:lpstr>
      <vt:lpstr>まとめと今後の課題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炉心設計における  最適化手法</dc:title>
  <dc:creator>Hideyuki Murakami</dc:creator>
  <cp:lastModifiedBy>imahori</cp:lastModifiedBy>
  <cp:revision>2715</cp:revision>
  <dcterms:created xsi:type="dcterms:W3CDTF">2010-06-29T08:38:22Z</dcterms:created>
  <dcterms:modified xsi:type="dcterms:W3CDTF">2012-03-16T05:27:24Z</dcterms:modified>
</cp:coreProperties>
</file>